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2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etwork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Networking</a:t>
            </a:r>
          </a:p>
        </p:txBody>
      </p:sp>
      <p:sp>
        <p:nvSpPr>
          <p:cNvPr id="129" name="Fall 202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Fall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aseline Wand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Baseline Wandering</a:t>
            </a:r>
          </a:p>
        </p:txBody>
      </p:sp>
      <p:sp>
        <p:nvSpPr>
          <p:cNvPr id="160" name="To distinguish voltage level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distinguish voltage levels:</a:t>
            </a:r>
          </a:p>
          <a:p>
            <a:pPr lvl="1"/>
            <a:r>
              <a:t>Receiver uses a running average of the received signal power (the baseline)</a:t>
            </a:r>
          </a:p>
          <a:p>
            <a:pPr lvl="1"/>
            <a:r>
              <a:t>A long time of fixed levels can cause baseline wandering</a:t>
            </a:r>
          </a:p>
          <a:p>
            <a:pPr/>
            <a:r>
              <a:t>Additional problem: If the voltage levels do not even out, then we send energy from one end to the other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C Compon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DC Components</a:t>
            </a:r>
          </a:p>
        </p:txBody>
      </p:sp>
      <p:sp>
        <p:nvSpPr>
          <p:cNvPr id="163" name="If voltage level is constant for a tim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voltage level is constant for a time:</a:t>
            </a:r>
          </a:p>
          <a:p>
            <a:pPr lvl="1"/>
            <a:r>
              <a:t>Fourier analysis shows spectrum with very low frequencies (called DC frequencies)</a:t>
            </a:r>
          </a:p>
          <a:p>
            <a:pPr lvl="1"/>
            <a:r>
              <a:t>Many systems cannot transport these low frequencies</a:t>
            </a:r>
          </a:p>
          <a:p>
            <a:pPr lvl="2"/>
            <a:r>
              <a:t>E.g. telephone line cannot pass frequencies below 200 Hz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elf Synchron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Synchronization</a:t>
            </a:r>
          </a:p>
        </p:txBody>
      </p:sp>
      <p:sp>
        <p:nvSpPr>
          <p:cNvPr id="166" name="Bit intervals at the sender need to correspond to bit intervals at the receiv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Bit intervals at the sender need to correspond to bit intervals at the receiver</a:t>
            </a:r>
          </a:p>
          <a:p>
            <a:pPr lvl="1"/>
            <a:r>
              <a:t>Clocks need to be synchronized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elf Synchron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Synchronization</a:t>
            </a:r>
          </a:p>
        </p:txBody>
      </p:sp>
      <p:sp>
        <p:nvSpPr>
          <p:cNvPr id="169" name="Clocking:…"/>
          <p:cNvSpPr txBox="1"/>
          <p:nvPr>
            <p:ph type="body" sz="half" idx="1"/>
          </p:nvPr>
        </p:nvSpPr>
        <p:spPr>
          <a:xfrm>
            <a:off x="952500" y="2590800"/>
            <a:ext cx="11099800" cy="2533709"/>
          </a:xfrm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800"/>
              </a:spcBef>
              <a:defRPr sz="2880"/>
            </a:pPr>
            <a:r>
              <a:t>Clocking:</a:t>
            </a:r>
          </a:p>
          <a:p>
            <a:pPr lvl="1" marL="800100" indent="-400050" defTabSz="525779">
              <a:spcBef>
                <a:spcPts val="1800"/>
              </a:spcBef>
              <a:defRPr sz="2880"/>
            </a:pPr>
            <a:r>
              <a:t>Clock signals needed to interpret signal levels</a:t>
            </a:r>
          </a:p>
          <a:p>
            <a:pPr lvl="1" marL="800100" indent="-400050" defTabSz="525779">
              <a:spcBef>
                <a:spcPts val="1800"/>
              </a:spcBef>
              <a:defRPr sz="2880"/>
            </a:pPr>
            <a:r>
              <a:t>Isochronous: clock signals are sent at the same time</a:t>
            </a:r>
          </a:p>
          <a:p>
            <a:pPr lvl="2" marL="1200150" indent="-400050" defTabSz="525779">
              <a:spcBef>
                <a:spcPts val="1800"/>
              </a:spcBef>
              <a:defRPr sz="2880"/>
            </a:pPr>
            <a:r>
              <a:t>Self-clocking: can derive the clock signal from the signal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566" y="5124508"/>
            <a:ext cx="8685668" cy="4112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elf Synchron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Synchronization</a:t>
            </a:r>
          </a:p>
        </p:txBody>
      </p:sp>
      <p:sp>
        <p:nvSpPr>
          <p:cNvPr id="173" name="Clocking:…"/>
          <p:cNvSpPr txBox="1"/>
          <p:nvPr>
            <p:ph type="body" idx="1"/>
          </p:nvPr>
        </p:nvSpPr>
        <p:spPr>
          <a:xfrm>
            <a:off x="952500" y="2590800"/>
            <a:ext cx="11099800" cy="6919677"/>
          </a:xfrm>
          <a:prstGeom prst="rect">
            <a:avLst/>
          </a:prstGeom>
        </p:spPr>
        <p:txBody>
          <a:bodyPr anchor="t"/>
          <a:lstStyle/>
          <a:p>
            <a:pPr/>
            <a:r>
              <a:t>Clocking:</a:t>
            </a:r>
          </a:p>
          <a:p>
            <a:pPr lvl="1"/>
            <a:r>
              <a:t>Anisochronous clocking: clock signals are sent at a different time</a:t>
            </a:r>
          </a:p>
          <a:p>
            <a:pPr lvl="2"/>
            <a:r>
              <a:t>Self-clocking: can derive the clock signal from the signal</a:t>
            </a:r>
          </a:p>
          <a:p>
            <a:pPr lvl="2"/>
            <a:r>
              <a:t>E.g. use frames which </a:t>
            </a:r>
          </a:p>
          <a:p>
            <a:pPr lvl="2"/>
          </a:p>
          <a:p>
            <a:pPr lvl="2"/>
          </a:p>
          <a:p>
            <a:pPr lvl="2"/>
            <a:r>
              <a:t>Or be run-length limited (no long runs of zeroes / ones)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259" y="6627409"/>
            <a:ext cx="8754354" cy="984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ignal Element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Signal Elements</a:t>
            </a:r>
          </a:p>
          <a:p>
            <a:pPr defTabSz="484886">
              <a:defRPr sz="6640"/>
            </a:pPr>
            <a:r>
              <a:t>vs. Data Elements</a:t>
            </a:r>
          </a:p>
        </p:txBody>
      </p:sp>
      <p:sp>
        <p:nvSpPr>
          <p:cNvPr id="177" name="Data rate: number of bits sent per seco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rate: number of bits sent per second</a:t>
            </a:r>
          </a:p>
          <a:p>
            <a:pPr lvl="1"/>
            <a:r>
              <a:t>(bits per second / bps)</a:t>
            </a:r>
          </a:p>
          <a:p>
            <a:pPr/>
            <a:r>
              <a:t>Signal rate: number of signal elements sent per second</a:t>
            </a:r>
          </a:p>
          <a:p>
            <a:pPr lvl="1"/>
            <a:r>
              <a:t>"Pulse rate", "Modulation rate", "baud rate"</a:t>
            </a:r>
          </a:p>
          <a:p>
            <a:pPr/>
            <a:r>
              <a:t>Good signal engineering:</a:t>
            </a:r>
          </a:p>
          <a:p>
            <a:pPr lvl="1"/>
            <a:r>
              <a:t>Increase data rate and lower the signal rate</a:t>
            </a:r>
          </a:p>
          <a:p>
            <a:pPr/>
            <a:r>
              <a:t>Signal rate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, data rate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ow Pass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Low Pass Channel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2432050"/>
            <a:ext cx="4572000" cy="27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000…"/>
          <p:cNvSpPr txBox="1"/>
          <p:nvPr/>
        </p:nvSpPr>
        <p:spPr>
          <a:xfrm>
            <a:off x="8509000" y="3221434"/>
            <a:ext cx="1150740" cy="117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000</a:t>
            </a:r>
          </a:p>
          <a:p>
            <a:pPr/>
            <a:r>
              <a:t>f=0</a:t>
            </a:r>
          </a:p>
          <a:p>
            <a:pPr/>
            <a:r>
              <a:t>p=180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0" y="5365750"/>
            <a:ext cx="4572000" cy="27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001…"/>
          <p:cNvSpPr txBox="1"/>
          <p:nvPr/>
        </p:nvSpPr>
        <p:spPr>
          <a:xfrm>
            <a:off x="8509000" y="6155134"/>
            <a:ext cx="1150740" cy="117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001</a:t>
            </a:r>
          </a:p>
          <a:p>
            <a:pPr/>
            <a:r>
              <a:t>f=N/4</a:t>
            </a:r>
          </a:p>
          <a:p>
            <a:pPr/>
            <a:r>
              <a:t>p=180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ow Pass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Low Pass Channel</a:t>
            </a:r>
          </a:p>
        </p:txBody>
      </p:sp>
      <p:sp>
        <p:nvSpPr>
          <p:cNvPr id="186" name="010…"/>
          <p:cNvSpPr txBox="1"/>
          <p:nvPr/>
        </p:nvSpPr>
        <p:spPr>
          <a:xfrm>
            <a:off x="8509000" y="3221434"/>
            <a:ext cx="1150740" cy="117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010</a:t>
            </a:r>
          </a:p>
          <a:p>
            <a:pPr/>
            <a:r>
              <a:t>f=N/2</a:t>
            </a:r>
          </a:p>
          <a:p>
            <a:pPr/>
            <a:r>
              <a:t>p=180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2597150"/>
            <a:ext cx="4572000" cy="275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0" y="5988050"/>
            <a:ext cx="4572000" cy="27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011…"/>
          <p:cNvSpPr txBox="1"/>
          <p:nvPr/>
        </p:nvSpPr>
        <p:spPr>
          <a:xfrm>
            <a:off x="8509000" y="6777434"/>
            <a:ext cx="1150740" cy="117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011</a:t>
            </a:r>
          </a:p>
          <a:p>
            <a:pPr/>
            <a:r>
              <a:t>f=N/4</a:t>
            </a:r>
          </a:p>
          <a:p>
            <a:pPr/>
            <a:r>
              <a:t>p=270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Low Pass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Low Pass Channel</a:t>
            </a:r>
          </a:p>
        </p:txBody>
      </p:sp>
      <p:sp>
        <p:nvSpPr>
          <p:cNvPr id="192" name="100…"/>
          <p:cNvSpPr txBox="1"/>
          <p:nvPr/>
        </p:nvSpPr>
        <p:spPr>
          <a:xfrm>
            <a:off x="8509000" y="3221434"/>
            <a:ext cx="1028849" cy="117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100</a:t>
            </a:r>
          </a:p>
          <a:p>
            <a:pPr/>
            <a:r>
              <a:t>f=N/4</a:t>
            </a:r>
          </a:p>
          <a:p>
            <a:pPr/>
            <a:r>
              <a:t>p=90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300" y="2584450"/>
            <a:ext cx="4572000" cy="275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4300" y="6381750"/>
            <a:ext cx="4572000" cy="27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101…"/>
          <p:cNvSpPr txBox="1"/>
          <p:nvPr/>
        </p:nvSpPr>
        <p:spPr>
          <a:xfrm>
            <a:off x="8509000" y="7171134"/>
            <a:ext cx="1028849" cy="117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101</a:t>
            </a:r>
          </a:p>
          <a:p>
            <a:pPr/>
            <a:r>
              <a:t>f=N/2</a:t>
            </a:r>
          </a:p>
          <a:p>
            <a:pPr/>
            <a:r>
              <a:t>p=0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ow Pass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Low Pass Channel</a:t>
            </a:r>
          </a:p>
        </p:txBody>
      </p:sp>
      <p:sp>
        <p:nvSpPr>
          <p:cNvPr id="198" name="110…"/>
          <p:cNvSpPr txBox="1"/>
          <p:nvPr/>
        </p:nvSpPr>
        <p:spPr>
          <a:xfrm>
            <a:off x="8509000" y="3221434"/>
            <a:ext cx="1028849" cy="117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110</a:t>
            </a:r>
          </a:p>
          <a:p>
            <a:pPr/>
            <a:r>
              <a:t>f=N/4</a:t>
            </a:r>
          </a:p>
          <a:p>
            <a:pPr/>
            <a:r>
              <a:t>p=0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2609850"/>
            <a:ext cx="4572000" cy="275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2700" y="6394450"/>
            <a:ext cx="4572000" cy="27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111…"/>
          <p:cNvSpPr txBox="1"/>
          <p:nvPr/>
        </p:nvSpPr>
        <p:spPr>
          <a:xfrm>
            <a:off x="8597900" y="7183834"/>
            <a:ext cx="784920" cy="117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111</a:t>
            </a:r>
          </a:p>
          <a:p>
            <a:pPr/>
            <a:r>
              <a:t>f=0</a:t>
            </a:r>
          </a:p>
          <a:p>
            <a:pPr/>
            <a:r>
              <a:t>p=0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igital Transmi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Transmission</a:t>
            </a:r>
          </a:p>
        </p:txBody>
      </p:sp>
      <p:sp>
        <p:nvSpPr>
          <p:cNvPr id="132" name="How to transmit data digitall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to transmit data digitally</a:t>
            </a:r>
          </a:p>
          <a:p>
            <a:pPr lvl="1"/>
            <a:r>
              <a:t>Digital to digital conversion converts digital data to a digital signal</a:t>
            </a:r>
          </a:p>
          <a:p>
            <a:pPr lvl="1"/>
            <a:r>
              <a:t>Analog to digital conversion samples an analog signal</a:t>
            </a:r>
          </a:p>
          <a:p>
            <a:pPr/>
            <a:r>
              <a:t>Transmission modes: </a:t>
            </a:r>
          </a:p>
          <a:p>
            <a:pPr lvl="1"/>
            <a:r>
              <a:t>Serial </a:t>
            </a:r>
          </a:p>
          <a:p>
            <a:pPr lvl="1"/>
            <a:r>
              <a:t>Parallel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ow Pass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Low Pass Channel</a:t>
            </a:r>
          </a:p>
        </p:txBody>
      </p:sp>
      <p:sp>
        <p:nvSpPr>
          <p:cNvPr id="204" name="A bandwidth of N/2 is sufficient if we sample at the middle of the interv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bandwidth of </a:t>
            </a:r>
            <a:r>
              <a:rPr i="1"/>
              <a:t>N</a:t>
            </a:r>
            <a:r>
              <a:t>/2 is sufficient if we sample at the middle of the interval</a:t>
            </a:r>
          </a:p>
          <a:p>
            <a:pPr/>
            <a:r>
              <a:t>Higher harmonics are needed to make the signal look more digital</a:t>
            </a: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0140" y="5302250"/>
            <a:ext cx="3723720" cy="2327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1409" y="5334000"/>
            <a:ext cx="3485382" cy="2159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101 encoded with third and with third and fifth harmonic"/>
          <p:cNvSpPr txBox="1"/>
          <p:nvPr/>
        </p:nvSpPr>
        <p:spPr>
          <a:xfrm>
            <a:off x="2594685" y="7975513"/>
            <a:ext cx="75863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101 encoded with third and with third and fifth harmonic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ow-pass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Low-pass Channel</a:t>
            </a:r>
          </a:p>
        </p:txBody>
      </p:sp>
      <p:sp>
        <p:nvSpPr>
          <p:cNvPr id="210" name="For better accuracy, we can use higher harmon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better accuracy, we can use higher harmonics</a:t>
            </a:r>
          </a:p>
        </p:txBody>
      </p:sp>
      <p:graphicFrame>
        <p:nvGraphicFramePr>
          <p:cNvPr id="211" name="Table"/>
          <p:cNvGraphicFramePr/>
          <p:nvPr/>
        </p:nvGraphicFramePr>
        <p:xfrm>
          <a:off x="2502980" y="4795736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{EEE7283C-3CF3-47DC-8721-378D4A62B228}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6200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 Medium"/>
                        </a:rPr>
                        <a:t>Bit Rate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 Medium"/>
                        </a:rPr>
                        <a:t>Harmonic 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 Medium"/>
                        </a:rPr>
                        <a:t>Harmonics 1,3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 Medium"/>
                        </a:rPr>
                        <a:t>Harmonics 1,3,5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6200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 Medium"/>
                        </a:rPr>
                        <a:t>1 kbps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/>
                        <a:t>500 Hz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/>
                        <a:t>1.5 KHz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/>
                        <a:t>2.5 KHz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 Medium"/>
                        </a:rPr>
                        <a:t>10 kbps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/>
                        <a:t>5 KHz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/>
                        <a:t>15 KHz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/>
                        <a:t>25 KHz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 Medium"/>
                        </a:rPr>
                        <a:t>1 Mbps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/>
                        <a:t>500 KHz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/>
                        <a:t>1.5 MHz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/>
                        <a:t>2.5 MHz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12" name="Bandwidth requirements"/>
          <p:cNvSpPr txBox="1"/>
          <p:nvPr/>
        </p:nvSpPr>
        <p:spPr>
          <a:xfrm>
            <a:off x="4543057" y="4084551"/>
            <a:ext cx="4555847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000"/>
              </a:spcBef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Bandwidth requirements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Quiz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Quiz</a:t>
            </a:r>
          </a:p>
        </p:txBody>
      </p:sp>
      <p:sp>
        <p:nvSpPr>
          <p:cNvPr id="215" name="How much bandwidth is required to send a 1 Gbps signal with 7 harmonic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much bandwidth is required to send a 1 Gbps signal with 7 harmonics</a:t>
            </a:r>
          </a:p>
          <a:p>
            <a:pPr/>
          </a:p>
          <a:p>
            <a:pPr/>
            <a:r>
              <a:t>Answer:</a:t>
            </a:r>
          </a:p>
          <a:p>
            <a:pPr lvl="1"/>
            <a:r>
              <a:t>(1Gbps/2b)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⨉</a:t>
            </a:r>
            <a:r>
              <a:t>7 = 3.5 GHz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Broadband Transmission with Mod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Broadband Transmission with Modulation</a:t>
            </a:r>
          </a:p>
        </p:txBody>
      </p:sp>
      <p:sp>
        <p:nvSpPr>
          <p:cNvPr id="218" name="A bandpass channel consists of an interval of frequenc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bandpass channel consists of an interval of frequencies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This type of channel is more available than low—pass channels</a:t>
            </a:r>
          </a:p>
          <a:p>
            <a:pPr/>
            <a:r>
              <a:t>However, digital data now needs to be encoded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0800" y="3352800"/>
            <a:ext cx="11938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6400" y="3657600"/>
            <a:ext cx="4572000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Broadband Transmission with Mod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Broadband Transmission with Modulation</a:t>
            </a: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241" y="2928168"/>
            <a:ext cx="11382318" cy="5411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Broadband Transmission with Mod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Broadband Transmission with Modulation</a:t>
            </a:r>
          </a:p>
        </p:txBody>
      </p:sp>
      <p:sp>
        <p:nvSpPr>
          <p:cNvPr id="226" name="Sending computer data through a telephone subscriber l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1165" indent="-431165" defTabSz="566674">
              <a:spcBef>
                <a:spcPts val="1900"/>
              </a:spcBef>
              <a:defRPr sz="3104"/>
            </a:pPr>
            <a:r>
              <a:t>Sending computer data through a telephone subscriber line</a:t>
            </a:r>
          </a:p>
          <a:p>
            <a:pPr lvl="1" marL="862330" indent="-431165" defTabSz="566674">
              <a:spcBef>
                <a:spcPts val="1900"/>
              </a:spcBef>
              <a:defRPr sz="3104"/>
            </a:pPr>
            <a:r>
              <a:t>Line has a bandwidth of 0 - 4 KHz</a:t>
            </a:r>
          </a:p>
          <a:p>
            <a:pPr lvl="1" marL="862330" indent="-431165" defTabSz="566674">
              <a:spcBef>
                <a:spcPts val="1900"/>
              </a:spcBef>
              <a:defRPr sz="3104"/>
            </a:pPr>
            <a:r>
              <a:t>Treated as a low-pass channel:</a:t>
            </a:r>
          </a:p>
          <a:p>
            <a:pPr lvl="2" marL="1293495" indent="-431165" defTabSz="566674">
              <a:spcBef>
                <a:spcPts val="1900"/>
              </a:spcBef>
              <a:defRPr sz="3104"/>
            </a:pPr>
            <a:r>
              <a:t>Capacity is 8kbps</a:t>
            </a:r>
          </a:p>
          <a:p>
            <a:pPr lvl="1" marL="862330" indent="-431165" defTabSz="566674">
              <a:spcBef>
                <a:spcPts val="1900"/>
              </a:spcBef>
              <a:defRPr sz="3104"/>
            </a:pPr>
            <a:r>
              <a:t>Treated as a broadband line with a modem</a:t>
            </a:r>
          </a:p>
          <a:p>
            <a:pPr marL="431165" indent="-431165" defTabSz="566674">
              <a:spcBef>
                <a:spcPts val="1900"/>
              </a:spcBef>
              <a:defRPr sz="3104"/>
            </a:pPr>
            <a:r>
              <a:t>Digital Cellular Telephony</a:t>
            </a:r>
          </a:p>
          <a:p>
            <a:pPr lvl="1" marL="862330" indent="-431165" defTabSz="566674">
              <a:spcBef>
                <a:spcPts val="1900"/>
              </a:spcBef>
              <a:defRPr sz="3104"/>
            </a:pPr>
            <a:r>
              <a:t>Analog voice is converted to a digital signal</a:t>
            </a:r>
          </a:p>
          <a:p>
            <a:pPr lvl="1" marL="862330" indent="-431165" defTabSz="566674">
              <a:spcBef>
                <a:spcPts val="1900"/>
              </a:spcBef>
              <a:defRPr sz="3104"/>
            </a:pPr>
            <a:r>
              <a:t>Use multiple bandwidth channels to allow concurrent talks routed through the same hardware / medium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Analog to Digital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Analog to Digital </a:t>
            </a:r>
          </a:p>
          <a:p>
            <a:pPr/>
            <a:r>
              <a:t>Conversion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31" name="Sometimes need to transmit analog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Sometimes need to transmit analog data</a:t>
            </a:r>
          </a:p>
          <a:p>
            <a:pPr lvl="1"/>
            <a:r>
              <a:t>E.g. microphone</a:t>
            </a:r>
          </a:p>
          <a:p>
            <a:pPr lvl="1"/>
            <a:r>
              <a:t>E.g. camera</a:t>
            </a:r>
          </a:p>
          <a:p>
            <a:pPr/>
            <a:r>
              <a:t>Digitization: Transform data from analog to digital</a:t>
            </a:r>
          </a:p>
          <a:p>
            <a:pPr lvl="1"/>
            <a:r>
              <a:t>We consider:</a:t>
            </a:r>
          </a:p>
          <a:p>
            <a:pPr lvl="2"/>
            <a:r>
              <a:t>PCM: Pulse Code Modulation</a:t>
            </a:r>
          </a:p>
          <a:p>
            <a:pPr lvl="2"/>
            <a:r>
              <a:t>Delta Modulation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34" name="Pulse Code Modu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Pulse Code Modulation</a:t>
            </a:r>
          </a:p>
          <a:p>
            <a:pPr lvl="1"/>
            <a:r>
              <a:t>Sampling at given time intervals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0,1,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2"/>
            <a:r>
              <a:t>Sampling frequency:  </a:t>
            </a:r>
            <a14:m>
              <m:oMath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den>
                </m:f>
              </m:oMath>
            </a14:m>
          </a:p>
          <a:p>
            <a:pPr lvl="1"/>
            <a:r>
              <a:t>Encoding: results in "Quantized Signal"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pic>
        <p:nvPicPr>
          <p:cNvPr id="237" name="Screen Shot 2021-08-16 at 10.20.35 PM.png" descr="Screen Shot 2021-08-16 at 10.20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2614223"/>
            <a:ext cx="11150600" cy="56007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Analog Signal"/>
          <p:cNvSpPr txBox="1"/>
          <p:nvPr/>
        </p:nvSpPr>
        <p:spPr>
          <a:xfrm>
            <a:off x="5274055" y="8214924"/>
            <a:ext cx="2456689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Analog Signal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igital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to Digital Conversion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pic>
        <p:nvPicPr>
          <p:cNvPr id="241" name="Screen Shot 2021-08-16 at 10.25.51 PM.png" descr="Screen Shot 2021-08-16 at 10.25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509962"/>
            <a:ext cx="13004801" cy="4965895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Ideal sampling: Measure pulse from analog symbols"/>
          <p:cNvSpPr txBox="1"/>
          <p:nvPr/>
        </p:nvSpPr>
        <p:spPr>
          <a:xfrm>
            <a:off x="2321712" y="7702271"/>
            <a:ext cx="8361376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Ideal sampling: Measure pulse from analog symbols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pic>
        <p:nvPicPr>
          <p:cNvPr id="245" name="Screen Shot 2021-08-16 at 10.45.49 PM.png" descr="Screen Shot 2021-08-16 at 10.45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28314"/>
            <a:ext cx="13004801" cy="4570136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Natural sampling:…"/>
          <p:cNvSpPr txBox="1"/>
          <p:nvPr/>
        </p:nvSpPr>
        <p:spPr>
          <a:xfrm>
            <a:off x="1601216" y="7298449"/>
            <a:ext cx="9802369" cy="191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Natural sampling: </a:t>
            </a:r>
          </a:p>
          <a:p>
            <a: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Get the average value of analog signal of a small interval </a:t>
            </a:r>
          </a:p>
          <a:p>
            <a: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by using a high-speed switch</a:t>
            </a:r>
          </a:p>
          <a:p>
            <a: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"Flat-top sampling"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pic>
        <p:nvPicPr>
          <p:cNvPr id="249" name="Screen Shot 2021-08-16 at 10.57.06 PM.png" descr="Screen Shot 2021-08-16 at 10.57.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584525"/>
            <a:ext cx="13004801" cy="5137256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Quantize signal level…"/>
          <p:cNvSpPr txBox="1"/>
          <p:nvPr/>
        </p:nvSpPr>
        <p:spPr>
          <a:xfrm>
            <a:off x="1448641" y="7612889"/>
            <a:ext cx="6119242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Quantize signal level </a:t>
            </a:r>
          </a:p>
          <a:p>
            <a: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introduces a quantization error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pic>
        <p:nvPicPr>
          <p:cNvPr id="253" name="Screen Shot 2021-08-16 at 11.01.54 PM.png" descr="Screen Shot 2021-08-16 at 11.01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13000"/>
            <a:ext cx="13004801" cy="504456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Encoding:  Translate the quantized values to…"/>
          <p:cNvSpPr txBox="1"/>
          <p:nvPr/>
        </p:nvSpPr>
        <p:spPr>
          <a:xfrm>
            <a:off x="2593475" y="7474190"/>
            <a:ext cx="7629907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Encoding:  Translate the quantized values to</a:t>
            </a:r>
          </a:p>
          <a:p>
            <a: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                 digital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57" name="Nyquist theore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Nyquist theorem:</a:t>
            </a:r>
          </a:p>
          <a:p>
            <a:pPr lvl="1"/>
            <a:r>
              <a:t>Sampling rate must be at least twice as high as highest frequency contained in the signal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60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Measure the position of a clock handle</a:t>
            </a: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4543138"/>
            <a:ext cx="2857500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Screen Shot 2021-08-16 at 11.26.18 PM.png" descr="Screen Shot 2021-08-16 at 11.26.1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282" y="4305300"/>
            <a:ext cx="8528339" cy="3333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pic>
        <p:nvPicPr>
          <p:cNvPr id="265" name="Screen Shot 2021-08-16 at 11.15.38 PM.png" descr="Screen Shot 2021-08-16 at 11.15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658" y="2952750"/>
            <a:ext cx="9093201" cy="384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pic>
        <p:nvPicPr>
          <p:cNvPr id="268" name="Screen Shot 2021-08-16 at 11.17.29 PM.png" descr="Screen Shot 2021-08-16 at 11.17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653" y="2558441"/>
            <a:ext cx="11122787" cy="5199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pic>
        <p:nvPicPr>
          <p:cNvPr id="271" name="Screen Shot 2021-08-16 at 11.19.42 PM.png" descr="Screen Shot 2021-08-16 at 11.19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5019"/>
            <a:ext cx="12344400" cy="551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pic>
        <p:nvPicPr>
          <p:cNvPr id="274" name="Screen Shot 2021-08-16 at 11.21.01 PM.png" descr="Screen Shot 2021-08-16 at 11.21.0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2396" y="2833981"/>
            <a:ext cx="13004801" cy="5190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 Coding</a:t>
            </a:r>
          </a:p>
        </p:txBody>
      </p:sp>
      <p:sp>
        <p:nvSpPr>
          <p:cNvPr id="137" name="Line coding converts digital data to digital signa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Line coding converts digital data to digital signals</a:t>
            </a:r>
          </a:p>
          <a:p>
            <a:pPr lvl="1"/>
            <a:r>
              <a:t>Data is given as a sequence of bits in computer memory</a:t>
            </a:r>
          </a:p>
          <a:p>
            <a:pPr lvl="1"/>
            <a:r>
              <a:t>Sender encodes a bit sequence into a digital signal</a:t>
            </a:r>
          </a:p>
          <a:p>
            <a:pPr lvl="1"/>
            <a:r>
              <a:t>Receiver decodes into a bit sequence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3983" y="6477089"/>
            <a:ext cx="10955334" cy="1843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77" name="Encod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Encoding:</a:t>
            </a:r>
          </a:p>
          <a:p>
            <a:pPr lvl="1"/>
            <a:r>
              <a:t>Bit-rate = Sampling rate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</m:oMath>
            </a14:m>
            <a:r>
              <a:t> number of bits per sample</a:t>
            </a:r>
          </a:p>
          <a:p>
            <a:pPr lvl="4"/>
            <a:r>
              <a:t> = </a:t>
            </a:r>
            <a14:m>
              <m:oMath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80" name="Quiz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Quiz:</a:t>
            </a:r>
          </a:p>
          <a:p>
            <a:pPr lvl="1"/>
            <a:r>
              <a:t>We want to digitize the human voice. The human voice has frequencies between 0 and 4000 Hz. Assume 8b per sample. What is the minimum bit rate?</a:t>
            </a:r>
          </a:p>
          <a:p>
            <a:pPr lvl="1"/>
          </a:p>
          <a:p>
            <a:pPr/>
            <a:r>
              <a:t>Answer:</a:t>
            </a:r>
          </a:p>
          <a:p>
            <a:pPr lvl="1"/>
            <a:r>
              <a:t>We need to sample at rate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4000</m:t>
                </m:r>
                <m:r>
                  <m:rPr>
                    <m:nor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Hz</m:t>
                </m:r>
              </m:oMath>
            </a14:m>
          </a:p>
          <a:p>
            <a:pPr lvl="1"/>
            <a:r>
              <a:t>This gives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8000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m:rPr>
                    <m:nor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bps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64</m:t>
                </m:r>
                <m:r>
                  <m:rPr>
                    <m:nor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Kbps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83" name="Decod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Decoding:</a:t>
            </a:r>
          </a:p>
          <a:p>
            <a:pPr lvl="1"/>
            <a:r>
              <a:t>Generate the quantized signal and smooth it via a low-pass filter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86" name="Apply Nyquist sampling theorem on chann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Apply Nyquist sampling theorem on channel</a:t>
            </a:r>
          </a:p>
          <a:p>
            <a:pPr lvl="1" marL="1016000" indent="-508000" defTabSz="467359">
              <a:spcBef>
                <a:spcPts val="1700"/>
              </a:spcBef>
              <a:buSzPct val="100000"/>
              <a:buAutoNum type="arabicPeriod" startAt="1"/>
              <a:defRPr sz="2560"/>
            </a:pPr>
            <a:r>
              <a:t>Low-pass bandwidth channel with bandwidth </a:t>
            </a:r>
            <a14:m>
              <m:oMath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 lvl="1" marL="1016000" indent="-508000" defTabSz="467359">
              <a:spcBef>
                <a:spcPts val="1700"/>
              </a:spcBef>
              <a:buSzPct val="100000"/>
              <a:buAutoNum type="arabicPeriod" startAt="1"/>
              <a:defRPr sz="2560"/>
            </a:pPr>
            <a:r>
              <a:t>Digital signal uses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levels (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)</a:t>
            </a:r>
          </a:p>
          <a:p>
            <a:pPr lvl="1" marL="1016000" indent="-508000" defTabSz="467359">
              <a:spcBef>
                <a:spcPts val="1700"/>
              </a:spcBef>
              <a:buSzPct val="100000"/>
              <a:buAutoNum type="arabicPeriod" startAt="1"/>
              <a:defRPr sz="2560"/>
            </a:pPr>
            <a:r>
              <a:t>Signal is passed through a low-pass filter to frequencies above </a:t>
            </a:r>
            <a14:m>
              <m:oMath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hz.</a:t>
            </a:r>
          </a:p>
          <a:p>
            <a:pPr lvl="1" marL="1016000" indent="-508000" defTabSz="467359">
              <a:spcBef>
                <a:spcPts val="1700"/>
              </a:spcBef>
              <a:buSzPct val="100000"/>
              <a:buAutoNum type="arabicPeriod" startAt="1"/>
              <a:defRPr sz="2560"/>
            </a:pPr>
            <a:r>
              <a:t>Resulting signal is sampled at </a:t>
            </a:r>
            <a14:m>
              <m:oMath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samples per second </a:t>
            </a:r>
          </a:p>
          <a:p>
            <a:pPr lvl="1" marL="1016000" indent="-508000" defTabSz="467359">
              <a:spcBef>
                <a:spcPts val="1700"/>
              </a:spcBef>
              <a:buSzPct val="100000"/>
              <a:buAutoNum type="arabicPeriod" startAt="1"/>
              <a:defRPr sz="2560"/>
            </a:pPr>
            <a:r>
              <a:t>We can do no better than quantizing with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levels</a:t>
            </a:r>
          </a:p>
          <a:p>
            <a:pPr lvl="1" marL="1016000" indent="-508000" defTabSz="467359">
              <a:spcBef>
                <a:spcPts val="1700"/>
              </a:spcBef>
              <a:buSzPct val="100000"/>
              <a:buAutoNum type="arabicPeriod" startAt="1"/>
              <a:defRPr sz="2560"/>
            </a:pPr>
            <a:r>
              <a:t>Resulting bit rate is:</a:t>
            </a:r>
          </a:p>
          <a:p>
            <a:pPr lvl="3" marL="0" indent="0" defTabSz="467359">
              <a:spcBef>
                <a:spcPts val="1700"/>
              </a:spcBef>
              <a:buSzTx/>
              <a:buNone/>
              <a:defRPr sz="2560"/>
            </a:pPr>
            <a:r>
              <a:t>                                </a:t>
            </a:r>
            <a14:m>
              <m:oMath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m:rPr>
                    <m:nor/>
                  </m:rP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bps</m:t>
                </m:r>
              </m:oMath>
            </a14:m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This is the Nyquist Theorem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89" name="Quiz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7830" indent="-417830" defTabSz="549148">
              <a:spcBef>
                <a:spcPts val="2000"/>
              </a:spcBef>
              <a:defRPr sz="3008"/>
            </a:pPr>
            <a:r>
              <a:t>Quiz:</a:t>
            </a:r>
          </a:p>
          <a:p>
            <a:pPr lvl="1" marL="835660" indent="-417830" defTabSz="549148">
              <a:spcBef>
                <a:spcPts val="2000"/>
              </a:spcBef>
              <a:defRPr sz="3008"/>
            </a:pPr>
            <a:r>
              <a:t>If the signal has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levels.</a:t>
            </a:r>
          </a:p>
          <a:p>
            <a:pPr lvl="1" marL="835660" indent="-417830" defTabSz="549148">
              <a:spcBef>
                <a:spcPts val="2000"/>
              </a:spcBef>
              <a:defRPr sz="3008"/>
            </a:pPr>
            <a:r>
              <a:t>Given a desired data rate of </a:t>
            </a:r>
            <a14:m>
              <m:oMath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nor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bps</m:t>
                </m:r>
              </m:oMath>
            </a14:m>
            <a:r>
              <a:t>, calculate the required bandwidth?</a:t>
            </a:r>
          </a:p>
          <a:p>
            <a:pPr lvl="1" marL="835660" indent="-417830" defTabSz="549148">
              <a:spcBef>
                <a:spcPts val="2000"/>
              </a:spcBef>
              <a:defRPr sz="3008"/>
            </a:pP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Answer:</a:t>
            </a:r>
          </a:p>
          <a:p>
            <a:pPr lvl="1" marL="835660" indent="-417830" defTabSz="549148">
              <a:spcBef>
                <a:spcPts val="2000"/>
              </a:spcBef>
              <a:defRPr sz="3008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835660" indent="-417830" defTabSz="549148">
              <a:spcBef>
                <a:spcPts val="2000"/>
              </a:spcBef>
              <a:defRPr sz="300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92" name="Delta Modulation…"/>
          <p:cNvSpPr txBox="1"/>
          <p:nvPr>
            <p:ph type="body" sz="half" idx="1"/>
          </p:nvPr>
        </p:nvSpPr>
        <p:spPr>
          <a:xfrm>
            <a:off x="952500" y="2590800"/>
            <a:ext cx="11099800" cy="3030193"/>
          </a:xfrm>
          <a:prstGeom prst="rect">
            <a:avLst/>
          </a:prstGeom>
        </p:spPr>
        <p:txBody>
          <a:bodyPr anchor="t"/>
          <a:lstStyle/>
          <a:p>
            <a:pPr/>
            <a:r>
              <a:t>Delta Modulation</a:t>
            </a:r>
          </a:p>
          <a:p>
            <a:pPr lvl="1"/>
            <a:r>
              <a:t>Store previous signal value</a:t>
            </a:r>
          </a:p>
          <a:p>
            <a:pPr lvl="1"/>
            <a:r>
              <a:t>Compare with current value:</a:t>
            </a:r>
          </a:p>
          <a:p>
            <a:pPr lvl="1"/>
            <a:r>
              <a:t>Go up: 1, Go down: 0</a:t>
            </a:r>
          </a:p>
        </p:txBody>
      </p:sp>
      <p:pic>
        <p:nvPicPr>
          <p:cNvPr id="293" name="Screen Shot 2021-08-17 at 2.34.13 PM.png" descr="Screen Shot 2021-08-17 at 2.34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022" y="5620992"/>
            <a:ext cx="13004801" cy="3996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Analog to Digital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Digital Conversion</a:t>
            </a:r>
          </a:p>
        </p:txBody>
      </p:sp>
      <p:sp>
        <p:nvSpPr>
          <p:cNvPr id="296" name="Delta modul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Delta modulation:</a:t>
            </a:r>
          </a:p>
          <a:p>
            <a:pPr lvl="1"/>
            <a:r>
              <a:t>Better version: Adaptive delta modulation</a:t>
            </a:r>
          </a:p>
          <a:p>
            <a:pPr lvl="2"/>
            <a:r>
              <a:t>Use more bits to represent the difference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ransmission M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Transmission Modes</a:t>
            </a: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601" y="3147058"/>
            <a:ext cx="11089598" cy="3037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ransmission M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Transmission Modes</a:t>
            </a:r>
          </a:p>
        </p:txBody>
      </p:sp>
      <p:sp>
        <p:nvSpPr>
          <p:cNvPr id="302" name="Parallel transmis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Parallel transmission:</a:t>
            </a:r>
          </a:p>
          <a:p>
            <a:pPr lvl="1"/>
            <a:r>
              <a:t>Uses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wires to transmit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signals simultaneously</a:t>
            </a:r>
          </a:p>
          <a:p>
            <a:pPr lvl="1"/>
            <a:r>
              <a:t>Can add more wires for control &amp; clocking</a:t>
            </a:r>
          </a:p>
          <a:p>
            <a:pPr lvl="1"/>
          </a:p>
          <a:p>
            <a:pPr/>
            <a:r>
              <a:t>If there would be no electromagnetic interference:</a:t>
            </a:r>
          </a:p>
          <a:p>
            <a:pPr lvl="1"/>
            <a:r>
              <a:t>Could transmit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times content then over a single wire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ransmission M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Transmission Modes</a:t>
            </a:r>
          </a:p>
        </p:txBody>
      </p:sp>
      <p:sp>
        <p:nvSpPr>
          <p:cNvPr id="305" name="Asynchronous transmis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Asynchronous transmission</a:t>
            </a:r>
          </a:p>
          <a:p>
            <a:pPr lvl="1"/>
            <a:r>
              <a:t>Timing is unimportant</a:t>
            </a:r>
          </a:p>
          <a:p>
            <a:pPr lvl="1"/>
            <a:r>
              <a:t>Data is grouped</a:t>
            </a:r>
          </a:p>
          <a:p>
            <a:pPr lvl="1"/>
            <a:r>
              <a:t>At the beginning of transmission of a group: start bit</a:t>
            </a:r>
          </a:p>
          <a:p>
            <a:pPr lvl="1"/>
            <a:r>
              <a:t>Send data group: Each element at a fixed time</a:t>
            </a:r>
          </a:p>
          <a:p>
            <a:pPr lvl="1"/>
            <a:r>
              <a:t>At the end: end bit(s)</a:t>
            </a:r>
          </a:p>
          <a:p>
            <a:pPr lvl="1"/>
            <a:r>
              <a:t>Followed usually by a gap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ignal Element vs.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Signal Element vs. </a:t>
            </a:r>
          </a:p>
          <a:p>
            <a:pPr defTabSz="484886">
              <a:defRPr sz="6640"/>
            </a:pPr>
            <a:r>
              <a:t>Data Element</a:t>
            </a:r>
          </a:p>
        </p:txBody>
      </p:sp>
      <p:sp>
        <p:nvSpPr>
          <p:cNvPr id="141" name="Data element is the smallest entity that represents information: a b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element is the smallest entity that represents information: a bit</a:t>
            </a:r>
          </a:p>
          <a:p>
            <a:pPr/>
            <a:r>
              <a:t>Signal element: shortest unit of a signal</a:t>
            </a:r>
          </a:p>
          <a:p>
            <a:pPr/>
            <a:r>
              <a:t>Typically: Data element corresponds to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signal elements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ransmission M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Transmission Modes</a:t>
            </a:r>
          </a:p>
        </p:txBody>
      </p:sp>
      <p:sp>
        <p:nvSpPr>
          <p:cNvPr id="308" name="Quiz:…"/>
          <p:cNvSpPr txBox="1"/>
          <p:nvPr>
            <p:ph type="body" idx="1"/>
          </p:nvPr>
        </p:nvSpPr>
        <p:spPr>
          <a:xfrm>
            <a:off x="952500" y="24257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Quiz:</a:t>
            </a:r>
          </a:p>
          <a:p>
            <a:pPr lvl="1"/>
            <a:r>
              <a:t>Asynchronous transmission:</a:t>
            </a:r>
          </a:p>
          <a:p>
            <a:pPr lvl="2"/>
            <a:r>
              <a:t>If we group data in bytes, how many bits are transferred?</a:t>
            </a:r>
          </a:p>
          <a:p>
            <a:pPr lvl="2"/>
          </a:p>
          <a:p>
            <a:pPr/>
            <a:r>
              <a:t>Answer:</a:t>
            </a:r>
          </a:p>
          <a:p>
            <a:pPr lvl="1"/>
            <a:r>
              <a:t>8 bits data + 1 start bit + 1 end bit (+ gap)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8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ransmission M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Transmission Modes</a:t>
            </a:r>
          </a:p>
        </p:txBody>
      </p:sp>
      <p:sp>
        <p:nvSpPr>
          <p:cNvPr id="311" name="Synchronous transmis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Synchronous transmission</a:t>
            </a:r>
          </a:p>
          <a:p>
            <a:pPr lvl="1"/>
            <a:r>
              <a:t>Data is grouped into larger units: Data frames</a:t>
            </a:r>
          </a:p>
          <a:p>
            <a:pPr lvl="1"/>
            <a:r>
              <a:t>Receiver uses timing to recover individual data units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382" y="5250741"/>
            <a:ext cx="12264036" cy="3944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ransmission M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Transmission Modes</a:t>
            </a:r>
          </a:p>
        </p:txBody>
      </p:sp>
      <p:sp>
        <p:nvSpPr>
          <p:cNvPr id="315" name="Isochronou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Isochronous:</a:t>
            </a:r>
          </a:p>
          <a:p>
            <a:pPr lvl="1"/>
            <a:r>
              <a:t>Real-time audio / video: Uneven delays between frames is not accepted</a:t>
            </a:r>
          </a:p>
          <a:p>
            <a:pPr lvl="1"/>
            <a:r>
              <a:t>Data arrives at a fixed rate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Analog Transmi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Analog Transmission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Analog Transmi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Analog Transmission</a:t>
            </a:r>
          </a:p>
        </p:txBody>
      </p:sp>
      <p:sp>
        <p:nvSpPr>
          <p:cNvPr id="320" name="Digital to analog conver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Digital to analog conversion</a:t>
            </a:r>
          </a:p>
          <a:p>
            <a:pPr/>
            <a:r>
              <a:t>Analog to analog conversion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Digital to Analog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Digital to Analog Conversion</a:t>
            </a:r>
          </a:p>
        </p:txBody>
      </p:sp>
      <p:sp>
        <p:nvSpPr>
          <p:cNvPr id="323" name="Convert digital data to bandpass analog signa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Convert digital data to bandpass analog signal</a:t>
            </a:r>
          </a:p>
        </p:txBody>
      </p:sp>
      <p:pic>
        <p:nvPicPr>
          <p:cNvPr id="3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9950" y="4199698"/>
            <a:ext cx="8724900" cy="375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Digital to Analog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Digital to Analog Conversion</a:t>
            </a: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3479800"/>
            <a:ext cx="7620000" cy="452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Digital to Analog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Digital to Analog Conversion</a:t>
            </a:r>
          </a:p>
        </p:txBody>
      </p:sp>
      <p:pic>
        <p:nvPicPr>
          <p:cNvPr id="3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2413000"/>
            <a:ext cx="7620000" cy="511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Digital to Analog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Digital to Analog Conversion</a:t>
            </a:r>
          </a:p>
        </p:txBody>
      </p:sp>
      <p:pic>
        <p:nvPicPr>
          <p:cNvPr id="333" name="Screen Shot 2021-08-17 at 3.12.10 PM.png" descr="Screen Shot 2021-08-17 at 3.12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5045" y="2700010"/>
            <a:ext cx="10389805" cy="475103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Binary Phase Shift Key"/>
          <p:cNvSpPr txBox="1"/>
          <p:nvPr/>
        </p:nvSpPr>
        <p:spPr>
          <a:xfrm>
            <a:off x="4422958" y="7673716"/>
            <a:ext cx="4233978" cy="57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1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Binary Phase Shift Key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Digital to Analog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Digital to Analog Conversion</a:t>
            </a:r>
          </a:p>
        </p:txBody>
      </p:sp>
      <p:sp>
        <p:nvSpPr>
          <p:cNvPr id="337" name="Quadrature Phase Shift Ke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Quadrature Phase Shift Key</a:t>
            </a:r>
          </a:p>
          <a:p>
            <a:pPr lvl="1"/>
            <a:r>
              <a:t>Use 2-bits at a time</a:t>
            </a:r>
          </a:p>
          <a:p>
            <a:pPr lvl="1"/>
            <a:r>
              <a:t>Transmit one bit using amplitude modulation via signal with phase 0º</a:t>
            </a:r>
          </a:p>
          <a:p>
            <a:pPr lvl="1"/>
            <a:r>
              <a:t>Transmit one bit using amplitude modulation via signal with phase 180º</a:t>
            </a:r>
          </a:p>
          <a:p>
            <a:pPr lvl="1"/>
            <a:r>
              <a:t>Result is a sine wave with phase 45º, -45º, 135º, -135º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ignal Element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Signal Elements</a:t>
            </a:r>
          </a:p>
          <a:p>
            <a:pPr defTabSz="484886">
              <a:defRPr sz="6640"/>
            </a:pPr>
            <a:r>
              <a:t>vs. Data Elements</a:t>
            </a:r>
          </a:p>
        </p:txBody>
      </p:sp>
      <p:sp>
        <p:nvSpPr>
          <p:cNvPr id="144" name="one signal element per data b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/>
          </a:p>
          <a:p>
            <a:pPr lvl="2"/>
            <a:r>
              <a:t>one signal element per data bit</a:t>
            </a:r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oMath>
              </m:oMathPara>
            </a14:m>
          </a:p>
          <a:p>
            <a:pPr/>
          </a:p>
          <a:p>
            <a:pPr lvl="2"/>
            <a:r>
              <a:t>two signal elements (up / down) per data bit</a:t>
            </a:r>
          </a:p>
          <a:p>
            <a:pPr lvl="3"/>
            <a:r>
              <a:t>(Manchester encoding)</a:t>
            </a:r>
          </a:p>
        </p:txBody>
      </p:sp>
      <p:pic>
        <p:nvPicPr>
          <p:cNvPr id="145" name="Screen Shot 2021-08-16 at 8.24.45 PM.png" descr="Screen Shot 2021-08-16 at 8.24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5853" y="2413000"/>
            <a:ext cx="5273565" cy="162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Screen Shot 2021-08-16 at 8.33.30 PM.png" descr="Screen Shot 2021-08-16 at 8.33.3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5955" y="4829993"/>
            <a:ext cx="9256345" cy="1808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Analog to Analog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Analog Conversion</a:t>
            </a:r>
          </a:p>
        </p:txBody>
      </p:sp>
      <p:sp>
        <p:nvSpPr>
          <p:cNvPr id="340" name="Analog to Analo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Analog to Analog</a:t>
            </a:r>
          </a:p>
          <a:p>
            <a:pPr lvl="1"/>
            <a:r>
              <a:t>Make the signal fit for a bandpass medium</a:t>
            </a:r>
          </a:p>
          <a:p>
            <a:pPr lvl="1"/>
            <a:r>
              <a:t>E.g. AM radio bands:</a:t>
            </a:r>
          </a:p>
          <a:p>
            <a:pPr lvl="1"/>
          </a:p>
          <a:p>
            <a:pPr lvl="1"/>
          </a:p>
          <a:p>
            <a:pPr lvl="1"/>
            <a:r>
              <a:t>Amplitude Modulation</a:t>
            </a:r>
          </a:p>
          <a:p>
            <a:pPr lvl="1"/>
            <a:r>
              <a:t>Frequency Modulation</a:t>
            </a:r>
          </a:p>
          <a:p>
            <a:pPr lvl="1"/>
            <a:r>
              <a:t>Phase Modulation</a:t>
            </a:r>
          </a:p>
        </p:txBody>
      </p:sp>
      <p:pic>
        <p:nvPicPr>
          <p:cNvPr id="3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8569" y="5026707"/>
            <a:ext cx="9407662" cy="1414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Analog to Analog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Analog Conversion</a:t>
            </a: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775" y="2874586"/>
            <a:ext cx="6399250" cy="4999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nalog to Analog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Analog Conversion</a:t>
            </a:r>
          </a:p>
        </p:txBody>
      </p:sp>
      <p:sp>
        <p:nvSpPr>
          <p:cNvPr id="347" name="FM Radio Band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FM Radio Bands</a:t>
            </a:r>
          </a:p>
        </p:txBody>
      </p:sp>
      <p:pic>
        <p:nvPicPr>
          <p:cNvPr id="3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166" y="4210592"/>
            <a:ext cx="11504468" cy="1459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Analog to Analog Conve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Analog to Analog Conversion</a:t>
            </a:r>
          </a:p>
        </p:txBody>
      </p:sp>
      <p:sp>
        <p:nvSpPr>
          <p:cNvPr id="351" name="Phase modulation…"/>
          <p:cNvSpPr txBox="1"/>
          <p:nvPr>
            <p:ph type="body" sz="half" idx="1"/>
          </p:nvPr>
        </p:nvSpPr>
        <p:spPr>
          <a:xfrm>
            <a:off x="952500" y="2590800"/>
            <a:ext cx="5131043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Phase modulation</a:t>
            </a:r>
          </a:p>
          <a:p>
            <a:pPr lvl="1"/>
            <a:r>
              <a:t>Like FM with change in the frequency proportional to the derivative of the amplitude of the message signal</a:t>
            </a:r>
          </a:p>
        </p:txBody>
      </p:sp>
      <p:pic>
        <p:nvPicPr>
          <p:cNvPr id="352" name="Screen Shot 2021-08-17 at 3.35.00 PM.png" descr="Screen Shot 2021-08-17 at 3.35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5525" y="2472596"/>
            <a:ext cx="7087612" cy="6522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ignal Element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Signal Elements</a:t>
            </a:r>
          </a:p>
          <a:p>
            <a:pPr defTabSz="484886">
              <a:defRPr sz="6640"/>
            </a:pPr>
            <a:r>
              <a:t>vs. Data Elements</a:t>
            </a:r>
          </a:p>
        </p:txBody>
      </p:sp>
      <p:sp>
        <p:nvSpPr>
          <p:cNvPr id="149" name="one signal element per two data bi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  <a:p>
            <a:pPr/>
          </a:p>
          <a:p>
            <a:pPr/>
          </a:p>
          <a:p>
            <a:pPr lvl="2"/>
          </a:p>
          <a:p>
            <a:pPr lvl="2"/>
          </a:p>
          <a:p>
            <a:pPr lvl="2"/>
            <a:r>
              <a:t>one signal element per two data bits</a:t>
            </a:r>
          </a:p>
        </p:txBody>
      </p:sp>
      <p:pic>
        <p:nvPicPr>
          <p:cNvPr id="150" name="Screen Shot 2021-08-16 at 8.41.20 PM.png" descr="Screen Shot 2021-08-16 at 8.41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89" y="3372549"/>
            <a:ext cx="13004801" cy="2636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ignal Element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Signal Elements</a:t>
            </a:r>
          </a:p>
          <a:p>
            <a:pPr defTabSz="484886">
              <a:defRPr sz="6640"/>
            </a:pPr>
            <a:r>
              <a:t>vs. Data Elements</a:t>
            </a:r>
          </a:p>
        </p:txBody>
      </p:sp>
      <p:sp>
        <p:nvSpPr>
          <p:cNvPr id="153" name="Self-timing c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Self-timing codes</a:t>
            </a:r>
          </a:p>
          <a:p>
            <a:pPr lvl="1"/>
            <a:r>
              <a:t>Timing information can be obtained from a clock</a:t>
            </a:r>
          </a:p>
          <a:p>
            <a:pPr lvl="2"/>
            <a:r>
              <a:t>which needs to be synchronized</a:t>
            </a:r>
          </a:p>
          <a:p>
            <a:pPr lvl="1"/>
            <a:r>
              <a:t>Codes can make synchronization easier</a:t>
            </a:r>
          </a:p>
          <a:p>
            <a:pPr lvl="1"/>
            <a:r>
              <a:t>Codes can be self-timing:</a:t>
            </a:r>
          </a:p>
          <a:p>
            <a:pPr lvl="2"/>
            <a:r>
              <a:t>E.g. Manchester code — a transition always happen in the middle of a bit-transfer</a:t>
            </a:r>
          </a:p>
        </p:txBody>
      </p:sp>
      <p:pic>
        <p:nvPicPr>
          <p:cNvPr id="154" name="Screen Shot 2021-08-16 at 8.33.30 PM.png" descr="Screen Shot 2021-08-16 at 8.33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227" y="7364064"/>
            <a:ext cx="9256346" cy="1808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ignal Element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Signal Elements</a:t>
            </a:r>
          </a:p>
          <a:p>
            <a:pPr defTabSz="484886">
              <a:defRPr sz="6640"/>
            </a:pPr>
            <a:r>
              <a:t>vs. Data Elements</a:t>
            </a:r>
          </a:p>
        </p:txBody>
      </p:sp>
      <p:sp>
        <p:nvSpPr>
          <p:cNvPr id="157" name="Factor   can depend on the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Factor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can depend on the data</a:t>
            </a:r>
          </a:p>
          <a:p>
            <a:pPr lvl="1"/>
            <a:r>
              <a:t>E.g.: Long sequences of constant signal levels make it difficult to count</a:t>
            </a:r>
          </a:p>
          <a:p>
            <a:pPr lvl="2"/>
            <a:r>
              <a:t>Common coding trick: Introduce a change of signal level every so often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