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etworking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Networking</a:t>
            </a:r>
          </a:p>
        </p:txBody>
      </p:sp>
      <p:sp>
        <p:nvSpPr>
          <p:cNvPr id="120" name="Marquette University, Fall 2021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Marquette University, Fall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imple Network Topolog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Simple Network Topologies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6056" y="1975280"/>
            <a:ext cx="9912688" cy="75302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Network Typ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Network Types</a:t>
            </a:r>
          </a:p>
        </p:txBody>
      </p:sp>
      <p:sp>
        <p:nvSpPr>
          <p:cNvPr id="154" name="Networks are limited b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Networks are limited by </a:t>
            </a:r>
          </a:p>
          <a:p>
            <a:pPr lvl="1"/>
            <a:r>
              <a:t>throughput</a:t>
            </a:r>
          </a:p>
          <a:p>
            <a:pPr lvl="1"/>
            <a:r>
              <a:t>delay (i.e. distance)</a:t>
            </a:r>
          </a:p>
          <a:p>
            <a:pPr lvl="2"/>
            <a:r>
              <a:t>Local Area Networks</a:t>
            </a:r>
          </a:p>
          <a:p>
            <a:pPr lvl="2"/>
            <a:r>
              <a:t>Wide Area Networks</a:t>
            </a:r>
          </a:p>
          <a:p>
            <a:pPr lvl="2"/>
            <a:r>
              <a:t>Internets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Network Typ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Network Types</a:t>
            </a:r>
          </a:p>
        </p:txBody>
      </p:sp>
      <p:sp>
        <p:nvSpPr>
          <p:cNvPr id="157" name="LAN: Local Area Networ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LAN: Local Area Network  </a:t>
            </a:r>
          </a:p>
          <a:p>
            <a:pPr lvl="1"/>
            <a:r>
              <a:t>bus</a:t>
            </a:r>
          </a:p>
          <a:p>
            <a:pPr lvl="1"/>
            <a:r>
              <a:t>switched</a:t>
            </a:r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7019449"/>
            <a:ext cx="10833100" cy="166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9491" y="4857804"/>
            <a:ext cx="9192518" cy="17524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Network Typ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Network Types</a:t>
            </a:r>
          </a:p>
        </p:txBody>
      </p:sp>
      <p:sp>
        <p:nvSpPr>
          <p:cNvPr id="162" name="WAN: Wide Area Networ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WAN: Wide Area Network</a:t>
            </a:r>
          </a:p>
          <a:p>
            <a:pPr lvl="1"/>
            <a:r>
              <a:t>Point-to-point (two ends)</a:t>
            </a:r>
          </a:p>
          <a:p>
            <a:pPr lvl="1"/>
            <a:r>
              <a:t>Switched WAN (used as backbone for Internet)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Network Typ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Network Types</a:t>
            </a:r>
          </a:p>
        </p:txBody>
      </p:sp>
      <p:sp>
        <p:nvSpPr>
          <p:cNvPr id="165" name="Internets (with a small i) aka. internetwork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Internets (with a small i) aka. internetworks</a:t>
            </a:r>
          </a:p>
          <a:p>
            <a:pPr lvl="1"/>
            <a:r>
              <a:t>Connects several LANs or WANs</a:t>
            </a:r>
          </a:p>
          <a:p>
            <a:pPr lvl="1"/>
            <a:r>
              <a:t>Circuit switched</a:t>
            </a:r>
          </a:p>
          <a:p>
            <a:pPr lvl="1"/>
            <a:r>
              <a:t>Packet switched</a:t>
            </a: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3331" y="5995004"/>
            <a:ext cx="10418969" cy="3103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Network Typ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Network Types</a:t>
            </a:r>
          </a:p>
        </p:txBody>
      </p:sp>
      <p:sp>
        <p:nvSpPr>
          <p:cNvPr id="169" name="Data communic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700"/>
              </a:spcBef>
              <a:defRPr sz="2752"/>
            </a:pPr>
            <a:r>
              <a:t>Data communication</a:t>
            </a:r>
          </a:p>
          <a:p>
            <a:pPr lvl="1" marL="764540" indent="-382270" defTabSz="502412">
              <a:spcBef>
                <a:spcPts val="1700"/>
              </a:spcBef>
              <a:defRPr sz="2752"/>
            </a:pPr>
            <a:r>
              <a:t>Data are bursty</a:t>
            </a:r>
          </a:p>
          <a:p>
            <a:pPr lvl="1" marL="764540" indent="-382270" defTabSz="502412">
              <a:spcBef>
                <a:spcPts val="1700"/>
              </a:spcBef>
              <a:defRPr sz="2752"/>
            </a:pPr>
            <a:r>
              <a:t>No causality</a:t>
            </a:r>
          </a:p>
          <a:p>
            <a:pPr lvl="1" marL="764540" indent="-382270" defTabSz="502412">
              <a:spcBef>
                <a:spcPts val="1700"/>
              </a:spcBef>
              <a:defRPr sz="2752"/>
            </a:pPr>
            <a:r>
              <a:t>More bandwidth = faster transmission</a:t>
            </a:r>
          </a:p>
          <a:p>
            <a:pPr lvl="1" marL="764540" indent="-382270" defTabSz="502412">
              <a:spcBef>
                <a:spcPts val="1700"/>
              </a:spcBef>
              <a:defRPr sz="2752"/>
            </a:pPr>
            <a:r>
              <a:t>Data loss very bad</a:t>
            </a:r>
          </a:p>
          <a:p>
            <a:pPr marL="382270" indent="-382270" defTabSz="502412">
              <a:spcBef>
                <a:spcPts val="1700"/>
              </a:spcBef>
              <a:defRPr sz="2752"/>
            </a:pPr>
            <a:r>
              <a:t>Circuits</a:t>
            </a:r>
          </a:p>
          <a:p>
            <a:pPr lvl="1" marL="764540" indent="-382270" defTabSz="502412">
              <a:spcBef>
                <a:spcPts val="1700"/>
              </a:spcBef>
              <a:defRPr sz="2752"/>
            </a:pPr>
            <a:r>
              <a:t>Data are streamed</a:t>
            </a:r>
          </a:p>
          <a:p>
            <a:pPr lvl="1" marL="764540" indent="-382270" defTabSz="502412">
              <a:spcBef>
                <a:spcPts val="1700"/>
              </a:spcBef>
              <a:defRPr sz="2752"/>
            </a:pPr>
            <a:r>
              <a:t>Signals are causal</a:t>
            </a:r>
          </a:p>
          <a:p>
            <a:pPr lvl="1" marL="764540" indent="-382270" defTabSz="502412">
              <a:spcBef>
                <a:spcPts val="1700"/>
              </a:spcBef>
              <a:defRPr sz="2752"/>
            </a:pPr>
            <a:r>
              <a:t>Signal has finite bandwidth</a:t>
            </a:r>
          </a:p>
          <a:p>
            <a:pPr lvl="1" marL="764540" indent="-382270" defTabSz="502412">
              <a:spcBef>
                <a:spcPts val="1700"/>
              </a:spcBef>
              <a:defRPr sz="2752"/>
            </a:pPr>
            <a:r>
              <a:t>Some signal loss tolerable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Heterogeneous Networ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Heterogeneous Network</a:t>
            </a:r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7244" y="2765434"/>
            <a:ext cx="11030312" cy="62458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witc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Switching</a:t>
            </a:r>
          </a:p>
        </p:txBody>
      </p:sp>
      <p:sp>
        <p:nvSpPr>
          <p:cNvPr id="175" name="Switched networks (e.g. internet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Switched networks (e.g. internet)</a:t>
            </a:r>
          </a:p>
          <a:p>
            <a:pPr lvl="1"/>
            <a:r>
              <a:t>Switch forwards data from one network to another</a:t>
            </a:r>
          </a:p>
          <a:p>
            <a:pPr lvl="1"/>
            <a:r>
              <a:t>Circuit switched networks</a:t>
            </a:r>
          </a:p>
          <a:p>
            <a:pPr lvl="2"/>
            <a:r>
              <a:t>Dedicated network (</a:t>
            </a:r>
            <a:r>
              <a:rPr i="1"/>
              <a:t>circuit</a:t>
            </a:r>
            <a:r>
              <a:t>) is always available between two systems</a:t>
            </a:r>
          </a:p>
          <a:p>
            <a:pPr lvl="1"/>
            <a:r>
              <a:t>Packet switched networks</a:t>
            </a:r>
          </a:p>
          <a:p>
            <a:pPr lvl="2"/>
            <a:r>
              <a:t>Instead of continuous connections</a:t>
            </a:r>
          </a:p>
          <a:p>
            <a:pPr lvl="2"/>
            <a:r>
              <a:t>Use blocks of data: </a:t>
            </a:r>
            <a:r>
              <a:rPr i="1"/>
              <a:t>packet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Intern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Internet</a:t>
            </a:r>
          </a:p>
        </p:txBody>
      </p:sp>
      <p:sp>
        <p:nvSpPr>
          <p:cNvPr id="178" name="Internet (capital I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68934" indent="-368934" defTabSz="484886">
              <a:spcBef>
                <a:spcPts val="1600"/>
              </a:spcBef>
              <a:defRPr sz="2656"/>
            </a:pPr>
            <a:r>
              <a:t>Internet (capital I)</a:t>
            </a:r>
          </a:p>
          <a:p>
            <a:pPr lvl="1" marL="737869" indent="-368934" defTabSz="484886">
              <a:spcBef>
                <a:spcPts val="1600"/>
              </a:spcBef>
              <a:defRPr sz="2656"/>
            </a:pPr>
            <a:r>
              <a:t>Consists of thousands of interconnected networks</a:t>
            </a:r>
          </a:p>
          <a:p>
            <a:pPr lvl="1" marL="737869" indent="-368934" defTabSz="484886">
              <a:spcBef>
                <a:spcPts val="1600"/>
              </a:spcBef>
              <a:defRPr sz="2656"/>
            </a:pPr>
            <a:r>
              <a:t>Has several backbones</a:t>
            </a:r>
          </a:p>
          <a:p>
            <a:pPr lvl="2" marL="1106805" indent="-368934" defTabSz="484886">
              <a:spcBef>
                <a:spcPts val="1600"/>
              </a:spcBef>
              <a:defRPr sz="2656"/>
            </a:pPr>
            <a:r>
              <a:t>Owned by Sprint, Verizon, ATT, NTT, ...</a:t>
            </a:r>
          </a:p>
          <a:p>
            <a:pPr lvl="2" marL="1106805" indent="-368934" defTabSz="484886">
              <a:spcBef>
                <a:spcPts val="1600"/>
              </a:spcBef>
              <a:defRPr sz="2656"/>
            </a:pPr>
            <a:r>
              <a:t>Connected via </a:t>
            </a:r>
            <a:r>
              <a:rPr i="1"/>
              <a:t>peering points</a:t>
            </a:r>
            <a:endParaRPr i="1"/>
          </a:p>
          <a:p>
            <a:pPr lvl="1" marL="737869" indent="-368934" defTabSz="484886">
              <a:spcBef>
                <a:spcPts val="1600"/>
              </a:spcBef>
              <a:defRPr sz="2656"/>
            </a:pPr>
            <a:r>
              <a:t>Has a larger number of </a:t>
            </a:r>
            <a:r>
              <a:rPr i="1"/>
              <a:t>provider networks</a:t>
            </a:r>
          </a:p>
          <a:p>
            <a:pPr lvl="2" marL="1106805" indent="-368934" defTabSz="484886">
              <a:spcBef>
                <a:spcPts val="1600"/>
              </a:spcBef>
              <a:defRPr sz="2656"/>
            </a:pPr>
            <a:r>
              <a:t>which use the backbones for a fee</a:t>
            </a:r>
          </a:p>
          <a:p>
            <a:pPr lvl="2" marL="1106805" indent="-368934" defTabSz="484886">
              <a:spcBef>
                <a:spcPts val="1600"/>
              </a:spcBef>
              <a:defRPr sz="2656"/>
            </a:pPr>
            <a:r>
              <a:t>connected to several backbones and possible other provider networks</a:t>
            </a:r>
          </a:p>
          <a:p>
            <a:pPr lvl="1" marL="737869" indent="-368934" defTabSz="484886">
              <a:spcBef>
                <a:spcPts val="1600"/>
              </a:spcBef>
              <a:defRPr sz="2656"/>
            </a:pPr>
            <a:r>
              <a:t>Customer networks use the services of these </a:t>
            </a:r>
            <a:r>
              <a:rPr b="1" i="1"/>
              <a:t>Internet Service Providers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Internet Standar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Internet Standards</a:t>
            </a:r>
          </a:p>
        </p:txBody>
      </p:sp>
      <p:sp>
        <p:nvSpPr>
          <p:cNvPr id="181" name="Internet draft: Working document with no status and 6 month expiration dat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1800"/>
              </a:spcBef>
              <a:defRPr sz="2976"/>
            </a:pPr>
            <a:r>
              <a:t>Internet draft: Working document with no status and 6 month expiration date</a:t>
            </a:r>
          </a:p>
          <a:p>
            <a:pPr marL="413384" indent="-413384" defTabSz="543305">
              <a:spcBef>
                <a:spcPts val="1800"/>
              </a:spcBef>
              <a:defRPr sz="2976"/>
            </a:pPr>
            <a:r>
              <a:t>Request for Comment is next stage:</a:t>
            </a:r>
          </a:p>
          <a:p>
            <a:pPr lvl="1" marL="826769" indent="-413384" defTabSz="543305">
              <a:spcBef>
                <a:spcPts val="1800"/>
              </a:spcBef>
              <a:defRPr sz="2976"/>
            </a:pPr>
            <a:r>
              <a:t>Proposed Standard</a:t>
            </a:r>
          </a:p>
          <a:p>
            <a:pPr lvl="1" marL="826769" indent="-413384" defTabSz="543305">
              <a:spcBef>
                <a:spcPts val="1800"/>
              </a:spcBef>
              <a:defRPr sz="2976"/>
            </a:pPr>
            <a:r>
              <a:t>Draft Standard (needs at least two interoperable implementations)</a:t>
            </a:r>
          </a:p>
          <a:p>
            <a:pPr lvl="1" marL="826769" indent="-413384" defTabSz="543305">
              <a:spcBef>
                <a:spcPts val="1800"/>
              </a:spcBef>
              <a:defRPr sz="2976"/>
            </a:pPr>
            <a:r>
              <a:t>Internet Standard: adhered by all</a:t>
            </a:r>
          </a:p>
          <a:p>
            <a:pPr lvl="1" marL="826769" indent="-413384" defTabSz="543305">
              <a:spcBef>
                <a:spcPts val="1800"/>
              </a:spcBef>
              <a:defRPr sz="2976"/>
            </a:pPr>
            <a:r>
              <a:t>Historic: never passed or superseded</a:t>
            </a:r>
          </a:p>
          <a:p>
            <a:pPr lvl="1" marL="826769" indent="-413384" defTabSz="543305">
              <a:spcBef>
                <a:spcPts val="1800"/>
              </a:spcBef>
              <a:defRPr sz="2976"/>
            </a:pPr>
            <a:r>
              <a:t>Experimental </a:t>
            </a:r>
          </a:p>
          <a:p>
            <a:pPr lvl="1" marL="826769" indent="-413384" defTabSz="543305">
              <a:spcBef>
                <a:spcPts val="1800"/>
              </a:spcBef>
              <a:defRPr sz="2976"/>
            </a:pPr>
            <a:r>
              <a:t>Informational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23" name="https://www.youtube.com/watch?v=2GmLgoQBzU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https://www.youtube.com/watch?v=2GmLgoQBzUo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Internet Standar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Internet Standards</a:t>
            </a:r>
          </a:p>
        </p:txBody>
      </p:sp>
      <p:sp>
        <p:nvSpPr>
          <p:cNvPr id="184" name="RFC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RFC:</a:t>
            </a:r>
          </a:p>
          <a:p>
            <a:pPr lvl="1"/>
            <a:r>
              <a:t>Required (must be implemented) e.g. TCP, IP</a:t>
            </a:r>
          </a:p>
          <a:p>
            <a:pPr lvl="1"/>
            <a:r>
              <a:t>Recommended e.g. FTP, TELNET</a:t>
            </a:r>
          </a:p>
          <a:p>
            <a:pPr lvl="1"/>
            <a:r>
              <a:t>Elective</a:t>
            </a:r>
          </a:p>
          <a:p>
            <a:pPr lvl="1"/>
            <a:r>
              <a:t>Limited Use</a:t>
            </a:r>
          </a:p>
          <a:p>
            <a:pPr lvl="1"/>
            <a:r>
              <a:t>Not recommended (only for historic RFC)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Internet Administ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Internet Administration</a:t>
            </a:r>
          </a:p>
        </p:txBody>
      </p:sp>
      <p:sp>
        <p:nvSpPr>
          <p:cNvPr id="187" name="ISOC: Internet Socie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ISOC: Internet Society</a:t>
            </a:r>
          </a:p>
          <a:p>
            <a:pPr lvl="1"/>
            <a:r>
              <a:t>formed 1992 to provide support for Internet standard process</a:t>
            </a:r>
          </a:p>
          <a:p>
            <a:pPr/>
            <a:r>
              <a:t>IAB: Internet Architecture Board</a:t>
            </a:r>
          </a:p>
          <a:p>
            <a:pPr lvl="1"/>
            <a:r>
              <a:t>technical advisor to ISOC using</a:t>
            </a:r>
          </a:p>
          <a:p>
            <a:pPr lvl="3"/>
            <a:r>
              <a:t>IETF: Internet Engineering Task Force</a:t>
            </a:r>
          </a:p>
          <a:p>
            <a:pPr lvl="3"/>
            <a:r>
              <a:t>IERF Internet Research Task Force</a:t>
            </a:r>
          </a:p>
          <a:p>
            <a:pPr lvl="1"/>
            <a:r>
              <a:t>Manages RFCs</a:t>
            </a:r>
          </a:p>
          <a:p>
            <a:pPr lvl="1"/>
            <a:r>
              <a:t>External Liaison to other standards organizations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rotocol Layering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Protocol Layering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Layered Archite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Layered Architecture</a:t>
            </a:r>
          </a:p>
        </p:txBody>
      </p:sp>
      <p:sp>
        <p:nvSpPr>
          <p:cNvPr id="192" name="Layering was invented to deal with complexity of software develop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Layering was invented to deal with complexity of software development</a:t>
            </a:r>
          </a:p>
          <a:p>
            <a:pPr lvl="1"/>
            <a:r>
              <a:t>THE Operating System</a:t>
            </a:r>
          </a:p>
          <a:p>
            <a:pPr/>
            <a:r>
              <a:t>In Networking there are additional motivations</a:t>
            </a:r>
          </a:p>
          <a:p>
            <a:pPr lvl="1"/>
            <a:r>
              <a:t>Plethora of underlying technologies and needs</a:t>
            </a:r>
          </a:p>
          <a:p>
            <a:pPr lvl="1"/>
            <a:r>
              <a:t>Networking devices often do not need full functionality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Layered Archite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Layered Architecture</a:t>
            </a:r>
          </a:p>
        </p:txBody>
      </p:sp>
      <p:sp>
        <p:nvSpPr>
          <p:cNvPr id="195" name="Principles of protocol layering for network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Principles of protocol layering for networking</a:t>
            </a:r>
          </a:p>
          <a:p>
            <a:pPr lvl="1" marL="673100" indent="-228600">
              <a:buSzPct val="100000"/>
              <a:buAutoNum type="arabicPeriod" startAt="1"/>
            </a:pPr>
            <a:r>
              <a:t> Bidirectional communication implies that each layer needs to perform two opposite task, one in each direction</a:t>
            </a:r>
          </a:p>
          <a:p>
            <a:pPr lvl="3">
              <a:buClr>
                <a:srgbClr val="000000"/>
              </a:buClr>
            </a:pPr>
            <a:r>
              <a:t>Listen</a:t>
            </a:r>
          </a:p>
          <a:p>
            <a:pPr lvl="3">
              <a:buClr>
                <a:srgbClr val="000000"/>
              </a:buClr>
            </a:pPr>
            <a:r>
              <a:t>Talk</a:t>
            </a:r>
          </a:p>
          <a:p>
            <a:pPr lvl="1" marL="673100" indent="-228600">
              <a:buClr>
                <a:srgbClr val="000000"/>
              </a:buClr>
              <a:buSzPct val="100000"/>
              <a:buAutoNum type="arabicPeriod" startAt="1"/>
            </a:pPr>
            <a:r>
              <a:t> Objects exchanged under each layer need to be identical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Layered Archite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Layered Architecture</a:t>
            </a:r>
          </a:p>
        </p:txBody>
      </p:sp>
      <p:sp>
        <p:nvSpPr>
          <p:cNvPr id="198" name="TCP/IP stac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TCP/IP stack</a:t>
            </a:r>
          </a:p>
          <a:p>
            <a:pPr lvl="1"/>
            <a:r>
              <a:t>Application layer</a:t>
            </a:r>
          </a:p>
          <a:p>
            <a:pPr lvl="1"/>
            <a:r>
              <a:t>Transport layer</a:t>
            </a:r>
          </a:p>
          <a:p>
            <a:pPr lvl="1"/>
            <a:r>
              <a:t>Network layer</a:t>
            </a:r>
          </a:p>
          <a:p>
            <a:pPr lvl="1"/>
            <a:r>
              <a:t>Physical layer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Layered Archite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Layered Architecture</a:t>
            </a:r>
          </a:p>
        </p:txBody>
      </p:sp>
      <p:pic>
        <p:nvPicPr>
          <p:cNvPr id="20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4949" y="3313107"/>
            <a:ext cx="10814902" cy="3921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Layered Architec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Layered Architectures</a:t>
            </a:r>
          </a:p>
        </p:txBody>
      </p:sp>
      <p:sp>
        <p:nvSpPr>
          <p:cNvPr id="204" name="Messages…"/>
          <p:cNvSpPr txBox="1"/>
          <p:nvPr>
            <p:ph type="body" sz="half" idx="1"/>
          </p:nvPr>
        </p:nvSpPr>
        <p:spPr>
          <a:xfrm>
            <a:off x="5684391" y="3025725"/>
            <a:ext cx="6367909" cy="5851575"/>
          </a:xfrm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</a:pPr>
            <a:r>
              <a:t>Messages</a:t>
            </a:r>
          </a:p>
          <a:p>
            <a:pPr marL="0" indent="0">
              <a:buSzTx/>
              <a:buNone/>
            </a:pPr>
            <a:r>
              <a:t>Segments / User datagrams</a:t>
            </a:r>
          </a:p>
          <a:p>
            <a:pPr marL="0" indent="0">
              <a:buSzTx/>
              <a:buNone/>
            </a:pPr>
            <a:r>
              <a:t>Datagrams</a:t>
            </a:r>
          </a:p>
          <a:p>
            <a:pPr marL="0" indent="0">
              <a:buSzTx/>
              <a:buNone/>
            </a:pPr>
            <a:r>
              <a:t>Frames</a:t>
            </a:r>
          </a:p>
          <a:p>
            <a:pPr marL="0" indent="0">
              <a:buSzTx/>
              <a:buNone/>
            </a:pPr>
            <a:r>
              <a:t>Bits</a:t>
            </a:r>
          </a:p>
        </p:txBody>
      </p:sp>
      <p:pic>
        <p:nvPicPr>
          <p:cNvPr id="20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2857" y="3016250"/>
            <a:ext cx="3086086" cy="35161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hysical Lay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Physical Layer</a:t>
            </a:r>
          </a:p>
        </p:txBody>
      </p:sp>
      <p:sp>
        <p:nvSpPr>
          <p:cNvPr id="208" name="Carries individual bits in a frame across a lin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Carries individual bits in a frame across a link</a:t>
            </a:r>
          </a:p>
          <a:p>
            <a:pPr lvl="1"/>
            <a:r>
              <a:t>Devices are connected by a transmission medium</a:t>
            </a:r>
          </a:p>
          <a:p>
            <a:pPr lvl="2"/>
            <a:r>
              <a:t>Media have different characteristics</a:t>
            </a:r>
          </a:p>
          <a:p>
            <a:pPr lvl="1"/>
            <a:r>
              <a:t>Bits are transformed into a signal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Data Link Lay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Link Layer</a:t>
            </a:r>
          </a:p>
        </p:txBody>
      </p:sp>
      <p:sp>
        <p:nvSpPr>
          <p:cNvPr id="211" name="Takes datagram and moves it as a frame across the lin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Takes datagram and moves it as a frame across the link</a:t>
            </a:r>
          </a:p>
          <a:p>
            <a:pPr/>
            <a:r>
              <a:t>Different link layer protocols may provide different services</a:t>
            </a:r>
          </a:p>
          <a:p>
            <a:pPr lvl="1"/>
            <a:r>
              <a:t>Error detection</a:t>
            </a:r>
          </a:p>
          <a:p>
            <a:pPr lvl="1"/>
            <a:r>
              <a:t>Error correction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Data Commun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Communication</a:t>
            </a:r>
          </a:p>
        </p:txBody>
      </p:sp>
      <p:sp>
        <p:nvSpPr>
          <p:cNvPr id="126" name="Exchange of information between two entit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Exchange of information between two entities</a:t>
            </a:r>
          </a:p>
          <a:p>
            <a:pPr lvl="1"/>
            <a:r>
              <a:t>Properties</a:t>
            </a:r>
          </a:p>
          <a:p>
            <a:pPr lvl="2"/>
            <a:r>
              <a:t>Delivery</a:t>
            </a:r>
          </a:p>
          <a:p>
            <a:pPr lvl="2"/>
            <a:r>
              <a:t>Accuracy</a:t>
            </a:r>
          </a:p>
          <a:p>
            <a:pPr lvl="2"/>
            <a:r>
              <a:t>Timeliness</a:t>
            </a:r>
          </a:p>
          <a:p>
            <a:pPr lvl="2"/>
            <a:r>
              <a:t>Jitter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Network Lay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Network Layer</a:t>
            </a:r>
          </a:p>
        </p:txBody>
      </p:sp>
      <p:sp>
        <p:nvSpPr>
          <p:cNvPr id="214" name="Responsible for creating a connection between source and destination (end-to-end connection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1900"/>
              </a:spcBef>
              <a:defRPr sz="3072"/>
            </a:pPr>
            <a:r>
              <a:t>Responsible for creating a connection between source and destination (end-to-end connection)</a:t>
            </a:r>
          </a:p>
          <a:p>
            <a:pPr marL="426719" indent="-426719" defTabSz="560831">
              <a:spcBef>
                <a:spcPts val="1900"/>
              </a:spcBef>
              <a:defRPr sz="3072"/>
            </a:pPr>
            <a:r>
              <a:t>IP - Internet Protocol</a:t>
            </a: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Connectionless</a:t>
            </a: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no flow control</a:t>
            </a: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no error control</a:t>
            </a: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no congestion control</a:t>
            </a:r>
          </a:p>
          <a:p>
            <a:pPr marL="426719" indent="-426719" defTabSz="560831">
              <a:spcBef>
                <a:spcPts val="1900"/>
              </a:spcBef>
              <a:defRPr sz="3072"/>
            </a:pPr>
            <a:r>
              <a:t>Auxiliary protocols: Internet Control Message Protocol, Internet Group Management Protocol, Dynamic Host Configuration Protocol, Address Resolution Protocol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ransport Lay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Transport Layer</a:t>
            </a:r>
          </a:p>
        </p:txBody>
      </p:sp>
      <p:sp>
        <p:nvSpPr>
          <p:cNvPr id="217" name="Transmission Control Protoco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Transmission Control Protocol</a:t>
            </a:r>
          </a:p>
          <a:p>
            <a:pPr lvl="1"/>
            <a:r>
              <a:t>Provides flow control, error control, congestion control</a:t>
            </a:r>
          </a:p>
          <a:p>
            <a:pPr/>
            <a:r>
              <a:t>User Datagram Protocol</a:t>
            </a:r>
          </a:p>
          <a:p>
            <a:pPr lvl="1"/>
            <a:r>
              <a:t>Connectionless without flow, error, and congestion control</a:t>
            </a:r>
          </a:p>
          <a:p>
            <a:pPr/>
            <a:r>
              <a:t>Stream Control Transmission Protocol</a:t>
            </a:r>
          </a:p>
          <a:p>
            <a:pPr lvl="1"/>
            <a:r>
              <a:t>Designed for multimedia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Application Lay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Application Layer</a:t>
            </a:r>
          </a:p>
        </p:txBody>
      </p:sp>
      <p:sp>
        <p:nvSpPr>
          <p:cNvPr id="220" name="Two applications exchange messag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Two applications exchange messages</a:t>
            </a:r>
          </a:p>
          <a:p>
            <a:pPr lvl="1"/>
            <a:r>
              <a:t>HTTP between browser and web-server</a:t>
            </a:r>
          </a:p>
          <a:p>
            <a:pPr lvl="1"/>
            <a:r>
              <a:t>FTP</a:t>
            </a:r>
          </a:p>
          <a:p>
            <a:pPr lvl="1"/>
            <a:r>
              <a:t>Telnet</a:t>
            </a:r>
          </a:p>
          <a:p>
            <a:pPr lvl="1"/>
            <a:r>
              <a:t>SSH</a:t>
            </a:r>
          </a:p>
          <a:p>
            <a:pPr lvl="1"/>
            <a:r>
              <a:t>SNMP</a:t>
            </a:r>
          </a:p>
          <a:p>
            <a:pPr lvl="1"/>
            <a:r>
              <a:t>DNS</a:t>
            </a:r>
          </a:p>
          <a:p>
            <a:pPr lvl="1"/>
            <a:r>
              <a:t>IGMP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Encapsul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Encapsulation</a:t>
            </a:r>
          </a:p>
        </p:txBody>
      </p:sp>
      <p:sp>
        <p:nvSpPr>
          <p:cNvPr id="223" name="Each layer adds a header (which could also be a tail or both) to a message…"/>
          <p:cNvSpPr txBox="1"/>
          <p:nvPr>
            <p:ph type="body" idx="1"/>
          </p:nvPr>
        </p:nvSpPr>
        <p:spPr>
          <a:xfrm>
            <a:off x="952500" y="2590800"/>
            <a:ext cx="11099800" cy="6424911"/>
          </a:xfrm>
          <a:prstGeom prst="rect">
            <a:avLst/>
          </a:prstGeom>
        </p:spPr>
        <p:txBody>
          <a:bodyPr anchor="t"/>
          <a:lstStyle/>
          <a:p>
            <a:pPr/>
            <a:r>
              <a:t>Each layer adds a header (which could also be a tail or both) to a message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For receiving, each layer strips its header</a:t>
            </a:r>
          </a:p>
        </p:txBody>
      </p:sp>
      <p:pic>
        <p:nvPicPr>
          <p:cNvPr id="2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650" y="4375150"/>
            <a:ext cx="11493500" cy="1765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OSI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OSI Model</a:t>
            </a:r>
          </a:p>
        </p:txBody>
      </p:sp>
      <p:sp>
        <p:nvSpPr>
          <p:cNvPr id="227" name="Open Systems Interconnection (OSI) Mode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Open Systems Interconnection (OSI) Model</a:t>
            </a:r>
          </a:p>
          <a:p>
            <a:pPr lvl="1"/>
            <a:r>
              <a:t>After TCP/IP model (late 70s)</a:t>
            </a:r>
          </a:p>
          <a:p>
            <a:pPr lvl="1"/>
            <a:r>
              <a:t>Established by International Organization of Standardization (ISO)</a:t>
            </a:r>
          </a:p>
          <a:p>
            <a:pPr lvl="1"/>
            <a:r>
              <a:t>Came to late to change TCP/IP stack</a:t>
            </a:r>
          </a:p>
          <a:p>
            <a:pPr lvl="1"/>
            <a:r>
              <a:t>Never defined some layers completely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OSI vs TCP/I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OSI vs TCP/IP</a:t>
            </a:r>
          </a:p>
        </p:txBody>
      </p:sp>
      <p:pic>
        <p:nvPicPr>
          <p:cNvPr id="2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9565" y="3422650"/>
            <a:ext cx="8825670" cy="463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Internet Standar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Internet Standards</a:t>
            </a:r>
          </a:p>
        </p:txBody>
      </p:sp>
      <p:sp>
        <p:nvSpPr>
          <p:cNvPr id="233" name="Proposed Standar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Proposed Standard</a:t>
            </a:r>
          </a:p>
          <a:p>
            <a:pPr/>
            <a:r>
              <a:t>Draft Standard (becomes RFC)</a:t>
            </a:r>
          </a:p>
          <a:p>
            <a:pPr lvl="1"/>
            <a:r>
              <a:t>(after &gt;1 successful interoperable implementations)</a:t>
            </a:r>
          </a:p>
          <a:p>
            <a:pPr>
              <a:defRPr b="1"/>
            </a:pPr>
            <a:r>
              <a:t>Internet Standard</a:t>
            </a:r>
          </a:p>
          <a:p>
            <a:pPr/>
            <a:r>
              <a:t>Historic RFC</a:t>
            </a:r>
          </a:p>
          <a:p>
            <a:pPr lvl="1"/>
            <a:r>
              <a:t>superseded or never became an Internet standard</a:t>
            </a:r>
          </a:p>
          <a:p>
            <a:pPr/>
            <a:r>
              <a:t>Experimental</a:t>
            </a:r>
          </a:p>
          <a:p>
            <a:pPr/>
            <a:r>
              <a:t>Informational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Internet Administ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Internet Administration</a:t>
            </a:r>
          </a:p>
        </p:txBody>
      </p:sp>
      <p:pic>
        <p:nvPicPr>
          <p:cNvPr id="2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3386" y="2710978"/>
            <a:ext cx="11098028" cy="6058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Data Communicat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Data Communications</a:t>
            </a:r>
          </a:p>
          <a:p>
            <a:pPr defTabSz="484886">
              <a:defRPr sz="6640"/>
            </a:pPr>
            <a:r>
              <a:t>Components </a:t>
            </a:r>
          </a:p>
        </p:txBody>
      </p:sp>
      <p:sp>
        <p:nvSpPr>
          <p:cNvPr id="129" name="A message has a sender and a receiv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message has a sender and a receiver</a:t>
            </a:r>
          </a:p>
          <a:p>
            <a:pPr/>
            <a:r>
              <a:t>It uses a transmission medium</a:t>
            </a:r>
          </a:p>
          <a:p>
            <a:pPr/>
            <a:r>
              <a:t>The transmission follows several protocols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ata Communication Compon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Data Communication Components</a:t>
            </a:r>
          </a:p>
        </p:txBody>
      </p:sp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8774" y="2867405"/>
            <a:ext cx="7507252" cy="3419617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Message…"/>
          <p:cNvSpPr txBox="1"/>
          <p:nvPr>
            <p:ph type="body" sz="quarter" idx="1"/>
          </p:nvPr>
        </p:nvSpPr>
        <p:spPr>
          <a:xfrm>
            <a:off x="952500" y="6287020"/>
            <a:ext cx="5416393" cy="2590280"/>
          </a:xfrm>
          <a:prstGeom prst="rect">
            <a:avLst/>
          </a:prstGeom>
        </p:spPr>
        <p:txBody>
          <a:bodyPr anchor="t"/>
          <a:lstStyle/>
          <a:p>
            <a:pPr/>
            <a:r>
              <a:t>Message</a:t>
            </a:r>
          </a:p>
          <a:p>
            <a:pPr/>
            <a:r>
              <a:t>Sender</a:t>
            </a:r>
          </a:p>
          <a:p>
            <a:pPr/>
            <a:r>
              <a:t>Receiver</a:t>
            </a:r>
          </a:p>
        </p:txBody>
      </p:sp>
      <p:sp>
        <p:nvSpPr>
          <p:cNvPr id="134" name="Transmission Medium…"/>
          <p:cNvSpPr txBox="1"/>
          <p:nvPr/>
        </p:nvSpPr>
        <p:spPr>
          <a:xfrm>
            <a:off x="6502400" y="6502575"/>
            <a:ext cx="5416393" cy="2590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44500" indent="-444500" algn="l">
              <a:spcBef>
                <a:spcPts val="2000"/>
              </a:spcBef>
              <a:buSzPct val="145000"/>
              <a:buChar char="•"/>
              <a:defRPr b="0" sz="3200"/>
            </a:pPr>
            <a:r>
              <a:t>Transmission Medium</a:t>
            </a:r>
          </a:p>
          <a:p>
            <a:pPr marL="444500" indent="-444500" algn="l">
              <a:spcBef>
                <a:spcPts val="2000"/>
              </a:spcBef>
              <a:buSzPct val="145000"/>
              <a:buChar char="•"/>
              <a:defRPr b="0" sz="3200"/>
            </a:pPr>
            <a:r>
              <a:t>Protocol: A set of rules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Data Repres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Representation</a:t>
            </a:r>
          </a:p>
        </p:txBody>
      </p:sp>
      <p:sp>
        <p:nvSpPr>
          <p:cNvPr id="137" name="Information comes in different form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1800"/>
              </a:spcBef>
              <a:defRPr sz="2976"/>
            </a:pPr>
            <a:r>
              <a:t>Information comes in different forms</a:t>
            </a:r>
          </a:p>
          <a:p>
            <a:pPr marL="413384" indent="-413384" defTabSz="543305">
              <a:spcBef>
                <a:spcPts val="1800"/>
              </a:spcBef>
              <a:defRPr sz="2976"/>
            </a:pPr>
            <a:r>
              <a:t>Various formats for digital data</a:t>
            </a:r>
          </a:p>
          <a:p>
            <a:pPr lvl="1" marL="826769" indent="-413384" defTabSz="543305">
              <a:spcBef>
                <a:spcPts val="1800"/>
              </a:spcBef>
              <a:defRPr sz="2976"/>
            </a:pPr>
            <a:r>
              <a:t>Text: Unicode, ASCII, Latin-1, utf-8</a:t>
            </a:r>
          </a:p>
          <a:p>
            <a:pPr lvl="1" marL="826769" indent="-413384" defTabSz="543305">
              <a:spcBef>
                <a:spcPts val="1800"/>
              </a:spcBef>
              <a:defRPr sz="2976"/>
            </a:pPr>
            <a:r>
              <a:t>Numbers: base 1, base 2, IEEE floating point format</a:t>
            </a:r>
          </a:p>
          <a:p>
            <a:pPr lvl="1" marL="826769" indent="-413384" defTabSz="543305">
              <a:spcBef>
                <a:spcPts val="1800"/>
              </a:spcBef>
              <a:defRPr sz="2976"/>
            </a:pPr>
            <a:r>
              <a:t>Images: </a:t>
            </a:r>
          </a:p>
          <a:p>
            <a:pPr lvl="2" marL="1240155" indent="-413384" defTabSz="543305">
              <a:spcBef>
                <a:spcPts val="1800"/>
              </a:spcBef>
              <a:defRPr sz="2976"/>
            </a:pPr>
            <a:r>
              <a:t>Resolution determines number of pixels</a:t>
            </a:r>
          </a:p>
          <a:p>
            <a:pPr lvl="2" marL="1240155" indent="-413384" defTabSz="543305">
              <a:spcBef>
                <a:spcPts val="1800"/>
              </a:spcBef>
              <a:defRPr sz="2976"/>
            </a:pPr>
            <a:r>
              <a:t>Each pixel contains various scales (e.g.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3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8</m:t>
                </m:r>
              </m:oMath>
            </a14:m>
            <a:r>
              <a:t> b for color) </a:t>
            </a:r>
          </a:p>
          <a:p>
            <a:pPr lvl="1" marL="826769" indent="-413384" defTabSz="543305">
              <a:spcBef>
                <a:spcPts val="1800"/>
              </a:spcBef>
              <a:defRPr sz="2976"/>
            </a:pPr>
            <a:r>
              <a:t>Audio</a:t>
            </a:r>
          </a:p>
          <a:p>
            <a:pPr lvl="1" marL="826769" indent="-413384" defTabSz="543305">
              <a:spcBef>
                <a:spcPts val="1800"/>
              </a:spcBef>
              <a:defRPr sz="2976"/>
            </a:pPr>
            <a:r>
              <a:t>Video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Data Flow Typ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Flow Types</a:t>
            </a:r>
          </a:p>
        </p:txBody>
      </p:sp>
      <p:pic>
        <p:nvPicPr>
          <p:cNvPr id="1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41314" y="2413000"/>
            <a:ext cx="5626101" cy="614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implex mode:…"/>
          <p:cNvSpPr txBox="1"/>
          <p:nvPr>
            <p:ph type="body" sz="half" idx="1"/>
          </p:nvPr>
        </p:nvSpPr>
        <p:spPr>
          <a:xfrm>
            <a:off x="952500" y="2590800"/>
            <a:ext cx="4465839" cy="6286500"/>
          </a:xfrm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1800"/>
              </a:spcBef>
              <a:defRPr sz="2976"/>
            </a:pPr>
            <a:r>
              <a:t>Simplex mode:</a:t>
            </a:r>
          </a:p>
          <a:p>
            <a:pPr lvl="1" marL="826769" indent="-413384" defTabSz="543305">
              <a:spcBef>
                <a:spcPts val="1800"/>
              </a:spcBef>
              <a:defRPr sz="2976"/>
            </a:pPr>
            <a:r>
              <a:t>Communication is one-directional</a:t>
            </a:r>
          </a:p>
          <a:p>
            <a:pPr marL="413384" indent="-413384" defTabSz="543305">
              <a:spcBef>
                <a:spcPts val="1800"/>
              </a:spcBef>
              <a:defRPr sz="2976"/>
            </a:pPr>
            <a:r>
              <a:t>Half-duplex:</a:t>
            </a:r>
          </a:p>
          <a:p>
            <a:pPr lvl="1" marL="826769" indent="-413384" defTabSz="543305">
              <a:spcBef>
                <a:spcPts val="1800"/>
              </a:spcBef>
              <a:defRPr sz="2976"/>
            </a:pPr>
            <a:r>
              <a:t>Communication is one-directional for a time, then goes in the other direction</a:t>
            </a:r>
          </a:p>
          <a:p>
            <a:pPr marL="413384" indent="-413384" defTabSz="543305">
              <a:spcBef>
                <a:spcPts val="1800"/>
              </a:spcBef>
              <a:defRPr sz="2976"/>
            </a:pPr>
            <a:r>
              <a:t>Full-duplex:</a:t>
            </a:r>
          </a:p>
          <a:p>
            <a:pPr lvl="1" marL="826769" indent="-413384" defTabSz="543305">
              <a:spcBef>
                <a:spcPts val="1800"/>
              </a:spcBef>
              <a:defRPr sz="2976"/>
            </a:pPr>
            <a:r>
              <a:t>Communication is bidirectional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Networ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Networks</a:t>
            </a:r>
          </a:p>
        </p:txBody>
      </p:sp>
      <p:sp>
        <p:nvSpPr>
          <p:cNvPr id="144" name="Interconnection of a set of devices capable of communic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40055" indent="-440055" defTabSz="578358">
              <a:spcBef>
                <a:spcPts val="1900"/>
              </a:spcBef>
              <a:defRPr sz="3168"/>
            </a:pPr>
            <a:r>
              <a:t>Interconnection of a set of devices capable of communication</a:t>
            </a:r>
          </a:p>
          <a:p>
            <a:pPr lvl="1" marL="880110" indent="-440055" defTabSz="578358">
              <a:spcBef>
                <a:spcPts val="1900"/>
              </a:spcBef>
              <a:defRPr sz="3168"/>
            </a:pPr>
            <a:r>
              <a:t>Hosts (end-points) vs. Connecting Devices (e.g. routers)</a:t>
            </a:r>
          </a:p>
          <a:p>
            <a:pPr marL="440055" indent="-440055" defTabSz="578358">
              <a:spcBef>
                <a:spcPts val="1900"/>
              </a:spcBef>
              <a:defRPr sz="3168"/>
            </a:pPr>
            <a:r>
              <a:t>Criteria</a:t>
            </a:r>
          </a:p>
          <a:p>
            <a:pPr lvl="1" marL="880110" indent="-440055" defTabSz="578358">
              <a:spcBef>
                <a:spcPts val="1900"/>
              </a:spcBef>
              <a:defRPr sz="3168"/>
            </a:pPr>
            <a:r>
              <a:t>Performance</a:t>
            </a:r>
          </a:p>
          <a:p>
            <a:pPr lvl="2" marL="1320165" indent="-440055" defTabSz="578358">
              <a:spcBef>
                <a:spcPts val="1900"/>
              </a:spcBef>
              <a:defRPr sz="3168"/>
            </a:pPr>
            <a:r>
              <a:t>Throughput</a:t>
            </a:r>
          </a:p>
          <a:p>
            <a:pPr lvl="2" marL="1320165" indent="-440055" defTabSz="578358">
              <a:spcBef>
                <a:spcPts val="1900"/>
              </a:spcBef>
              <a:defRPr sz="3168"/>
            </a:pPr>
            <a:r>
              <a:t>Delay</a:t>
            </a:r>
          </a:p>
          <a:p>
            <a:pPr lvl="1" marL="880110" indent="-440055" defTabSz="578358">
              <a:spcBef>
                <a:spcPts val="1900"/>
              </a:spcBef>
              <a:defRPr sz="3168"/>
            </a:pPr>
            <a:r>
              <a:t>Reliability</a:t>
            </a:r>
          </a:p>
          <a:p>
            <a:pPr lvl="1" marL="880110" indent="-440055" defTabSz="578358">
              <a:spcBef>
                <a:spcPts val="1900"/>
              </a:spcBef>
              <a:defRPr sz="3168"/>
            </a:pPr>
            <a:r>
              <a:t>Security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hysical Struc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Physical Structures</a:t>
            </a:r>
          </a:p>
        </p:txBody>
      </p:sp>
      <p:sp>
        <p:nvSpPr>
          <p:cNvPr id="147" name="Point-to-point links…"/>
          <p:cNvSpPr txBox="1"/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Point-to-point links</a:t>
            </a:r>
          </a:p>
          <a:p>
            <a:pPr lvl="1"/>
            <a:r>
              <a:t>Dedicated link between two devices</a:t>
            </a:r>
          </a:p>
          <a:p>
            <a:pPr/>
            <a:r>
              <a:t>Multi-point links:</a:t>
            </a:r>
          </a:p>
          <a:p>
            <a:pPr lvl="1"/>
            <a:r>
              <a:t>More than two devices share a link</a:t>
            </a:r>
          </a:p>
          <a:p>
            <a:pPr lvl="2"/>
            <a:r>
              <a:t>E.g. Token Rings (IBM / IEEE 802.5)</a:t>
            </a:r>
          </a:p>
          <a:p>
            <a:pPr/>
            <a:r>
              <a:t>Physical Topology</a:t>
            </a:r>
          </a:p>
          <a:p>
            <a:pPr lvl="1"/>
            <a:r>
              <a:t>Two or more devices connect to a link</a:t>
            </a:r>
          </a:p>
          <a:p>
            <a:pPr lvl="1"/>
            <a:r>
              <a:t>Two or more links form a topology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19863" y="4475923"/>
            <a:ext cx="3474321" cy="2792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