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unknown"/>
  <Override PartName="/ppt/media/media2.wa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3" Type="http://schemas.microsoft.com/office/2007/relationships/media" Target="../media/media1.wav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3" Type="http://schemas.microsoft.com/office/2007/relationships/media" Target="../media/media2.wav"/><Relationship Id="rId4" Type="http://schemas.openxmlformats.org/officeDocument/2006/relationships/image" Target="../media/image39.png"/><Relationship Id="rId5" Type="http://schemas.openxmlformats.org/officeDocument/2006/relationships/image" Target="../media/image4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etwork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Networking</a:t>
            </a:r>
          </a:p>
        </p:txBody>
      </p:sp>
      <p:sp>
        <p:nvSpPr>
          <p:cNvPr id="120" name="Marquette University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Marquette University</a:t>
            </a:r>
          </a:p>
          <a:p>
            <a:pPr defTabSz="537463">
              <a:defRPr sz="3404"/>
            </a:pPr>
            <a:r>
              <a:t>Fall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me Frequency Domai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Frequency Domain</a:t>
            </a:r>
          </a:p>
        </p:txBody>
      </p:sp>
      <p:sp>
        <p:nvSpPr>
          <p:cNvPr id="174" name="Fourier Analysi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Fourier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8242" y="792162"/>
            <a:ext cx="6350001" cy="45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me - Frequency Dom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Time - Frequency Domain</a:t>
            </a:r>
          </a:p>
        </p:txBody>
      </p:sp>
      <p:sp>
        <p:nvSpPr>
          <p:cNvPr id="179" name="If we disregard phase, then a sine-wave is determined by its frequency and peak amplitude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If we disregard phase, then a sine-wave is determined by its frequency and peak amplitude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Peak amplitude is 5, Frequency is 7 hz. (Interval is from 0 to 2.0)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425" y="3486150"/>
            <a:ext cx="6682750" cy="406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me - Frequency Dom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Time - Frequency Domain</a:t>
            </a:r>
          </a:p>
        </p:txBody>
      </p:sp>
      <p:sp>
        <p:nvSpPr>
          <p:cNvPr id="183" name="Frequency Domain…"/>
          <p:cNvSpPr txBox="1"/>
          <p:nvPr>
            <p:ph type="body" sz="half" idx="1"/>
          </p:nvPr>
        </p:nvSpPr>
        <p:spPr>
          <a:xfrm>
            <a:off x="952500" y="2590800"/>
            <a:ext cx="458956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Frequency Domain</a:t>
            </a:r>
          </a:p>
          <a:p>
            <a:pPr/>
            <a:r>
              <a:t>Gives the amplitude for the frequency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2787650"/>
            <a:ext cx="6408126" cy="347106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A simple sine wave corresponds to a single spike"/>
          <p:cNvSpPr txBox="1"/>
          <p:nvPr/>
        </p:nvSpPr>
        <p:spPr>
          <a:xfrm>
            <a:off x="1079500" y="7063762"/>
            <a:ext cx="10845800" cy="194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2000"/>
              </a:spcBef>
              <a:buSzPct val="145000"/>
              <a:buChar char="•"/>
              <a:defRPr b="0" sz="3200"/>
            </a:lvl1pPr>
          </a:lstStyle>
          <a:p>
            <a:pPr/>
            <a:r>
              <a:t>A simple sine wave corresponds to a single spike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me-Frequency Dom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Time-Frequency Domain</a:t>
            </a:r>
          </a:p>
        </p:txBody>
      </p:sp>
      <p:sp>
        <p:nvSpPr>
          <p:cNvPr id="188" name="Three functions with different frequencies and their frequency graph"/>
          <p:cNvSpPr txBox="1"/>
          <p:nvPr>
            <p:ph type="body" sz="quarter" idx="1"/>
          </p:nvPr>
        </p:nvSpPr>
        <p:spPr>
          <a:xfrm>
            <a:off x="863600" y="2349500"/>
            <a:ext cx="38068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Three functions with different frequencies and their frequency graph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4812" y="2355850"/>
            <a:ext cx="5536079" cy="3413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1012" y="5867037"/>
            <a:ext cx="5383679" cy="3290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me Frequency Dom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Time Frequency Domain</a:t>
            </a:r>
          </a:p>
        </p:txBody>
      </p:sp>
      <p:sp>
        <p:nvSpPr>
          <p:cNvPr id="193" name="We superimpose these functions"/>
          <p:cNvSpPr txBox="1"/>
          <p:nvPr>
            <p:ph type="body" sz="quarter" idx="1"/>
          </p:nvPr>
        </p:nvSpPr>
        <p:spPr>
          <a:xfrm>
            <a:off x="952500" y="2590800"/>
            <a:ext cx="3017094" cy="2448521"/>
          </a:xfrm>
          <a:prstGeom prst="rect">
            <a:avLst/>
          </a:prstGeom>
        </p:spPr>
        <p:txBody>
          <a:bodyPr/>
          <a:lstStyle/>
          <a:p>
            <a:pPr/>
            <a:r>
              <a:t>We superimpose these functions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3600" y="2070100"/>
            <a:ext cx="4572000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4876800"/>
            <a:ext cx="4572000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3800" y="5217120"/>
            <a:ext cx="4572000" cy="279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ourier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Fourier Analysis</a:t>
            </a:r>
          </a:p>
        </p:txBody>
      </p:sp>
      <p:sp>
        <p:nvSpPr>
          <p:cNvPr id="199" name="Any well-behaved periodic function can be written as a sum of sine functions with different frequencies, amplitudes, and phases…"/>
          <p:cNvSpPr txBox="1"/>
          <p:nvPr>
            <p:ph type="body" idx="1"/>
          </p:nvPr>
        </p:nvSpPr>
        <p:spPr>
          <a:xfrm>
            <a:off x="952500" y="2467570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Any well-behaved periodic function can be written as a sum of sine functions with different frequencies, amplitudes, and phases</a:t>
            </a:r>
          </a:p>
          <a:p>
            <a:pPr lvl="1"/>
            <a:r>
              <a:t>Assume a periodic function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2"/>
            <a:r>
              <a:t>Periodic means</a:t>
            </a:r>
          </a:p>
          <a:p>
            <a:pPr lvl="2"/>
          </a:p>
          <a:p>
            <a:pPr lvl="2"/>
            <a:r>
              <a:t>We pick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  <a:r>
              <a:t> without loss of generality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5550" y="5698430"/>
            <a:ext cx="8013700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ourier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Fourier Analysis</a:t>
            </a:r>
          </a:p>
        </p:txBody>
      </p:sp>
      <p:sp>
        <p:nvSpPr>
          <p:cNvPr id="203" name="Then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1800"/>
              </a:spcBef>
              <a:defRPr sz="2976"/>
            </a:pPr>
            <a:r>
              <a:t>Then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num>
                  <m:den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limUpp>
                  <m:e>
                    <m:limLow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lim>
                </m:limUpp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sty m:val="p"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cos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limUpp>
                  <m:e>
                    <m:limLow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lim>
                </m:limUpp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sty m:val="p"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sin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with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den>
                  </m:f>
                  <m:sSubSu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sub>
                    <m:sup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sup>
                  </m:sSubSu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</a:p>
          <a:p>
            <a:pPr lvl="2" marL="1240155" indent="-413384" defTabSz="543305">
              <a:spcBef>
                <a:spcPts val="18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den>
                  </m:f>
                  <m:sSubSu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sub>
                    <m:sup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sup>
                  </m:sSubSu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sty m:val="p"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</a:p>
          <a:p>
            <a:pPr lvl="2" marL="1240155" indent="-413384" defTabSz="543305">
              <a:spcBef>
                <a:spcPts val="18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den>
                  </m:f>
                  <m:sSubSu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sub>
                    <m:sup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sup>
                  </m:sSubSu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sty m:val="p"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ourier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Fourier Analysis</a:t>
            </a:r>
          </a:p>
        </p:txBody>
      </p:sp>
      <p:sp>
        <p:nvSpPr>
          <p:cNvPr id="206" name="Note that the sine is just the cosine with a phase difference of 90°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Note that the sine is just the cosine with a phase difference of 90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rPr>
                <a:latin typeface="Helvetica"/>
                <a:ea typeface="Helvetica"/>
                <a:cs typeface="Helvetica"/>
                <a:sym typeface="Helvetica"/>
              </a:rPr>
              <a:t>Peak amplitude is therefore just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ourier-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Fourier-Analysis Example</a:t>
            </a:r>
          </a:p>
        </p:txBody>
      </p:sp>
      <p:sp>
        <p:nvSpPr>
          <p:cNvPr id="209" name="Example:…"/>
          <p:cNvSpPr txBox="1"/>
          <p:nvPr>
            <p:ph type="body" idx="1"/>
          </p:nvPr>
        </p:nvSpPr>
        <p:spPr>
          <a:xfrm>
            <a:off x="952500" y="27813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  <a:r>
              <a:t>Use periodicity to extend definition to all real numbers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3289" y="3503959"/>
            <a:ext cx="5359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5328" y="5265092"/>
            <a:ext cx="5954144" cy="3770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a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Waves</a:t>
            </a:r>
          </a:p>
        </p:txBody>
      </p:sp>
      <p:sp>
        <p:nvSpPr>
          <p:cNvPr id="123" name="Dynamic (sine-shaped) wave…"/>
          <p:cNvSpPr txBox="1"/>
          <p:nvPr>
            <p:ph type="body" idx="1"/>
          </p:nvPr>
        </p:nvSpPr>
        <p:spPr>
          <a:xfrm>
            <a:off x="952500" y="2357983"/>
            <a:ext cx="11099800" cy="6519317"/>
          </a:xfrm>
          <a:prstGeom prst="rect">
            <a:avLst/>
          </a:prstGeom>
        </p:spPr>
        <p:txBody>
          <a:bodyPr anchor="t"/>
          <a:lstStyle/>
          <a:p>
            <a:pPr/>
            <a:r>
              <a:t>Dynamic (sine-shaped) wave</a:t>
            </a:r>
          </a:p>
          <a:p>
            <a:pPr/>
          </a:p>
          <a:p>
            <a:pPr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Period T</a:t>
            </a:r>
          </a:p>
          <a:p>
            <a:pPr lvl="1"/>
            <a:r>
              <a:t>Frequency                 measured in herz = 1/second</a:t>
            </a:r>
          </a:p>
        </p:txBody>
      </p:sp>
      <p:pic>
        <p:nvPicPr>
          <p:cNvPr id="124" name="sine.pdf" descr="sin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3517900"/>
            <a:ext cx="4572000" cy="271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Line"/>
          <p:cNvSpPr/>
          <p:nvPr/>
        </p:nvSpPr>
        <p:spPr>
          <a:xfrm>
            <a:off x="5041701" y="3653494"/>
            <a:ext cx="155252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6" name="Line"/>
          <p:cNvSpPr/>
          <p:nvPr/>
        </p:nvSpPr>
        <p:spPr>
          <a:xfrm flipH="1">
            <a:off x="4885195" y="3653494"/>
            <a:ext cx="168132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period T"/>
          <p:cNvSpPr txBox="1"/>
          <p:nvPr/>
        </p:nvSpPr>
        <p:spPr>
          <a:xfrm>
            <a:off x="5067796" y="3084170"/>
            <a:ext cx="13161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period T</a:t>
            </a:r>
          </a:p>
        </p:txBody>
      </p:sp>
      <p:sp>
        <p:nvSpPr>
          <p:cNvPr id="128" name="peak amplitude"/>
          <p:cNvSpPr txBox="1"/>
          <p:nvPr/>
        </p:nvSpPr>
        <p:spPr>
          <a:xfrm>
            <a:off x="8690914" y="4011270"/>
            <a:ext cx="23539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peak amplitude</a:t>
            </a:r>
          </a:p>
        </p:txBody>
      </p:sp>
      <p:sp>
        <p:nvSpPr>
          <p:cNvPr id="129" name="Line"/>
          <p:cNvSpPr/>
          <p:nvPr/>
        </p:nvSpPr>
        <p:spPr>
          <a:xfrm flipV="1">
            <a:off x="8257381" y="3648347"/>
            <a:ext cx="1" cy="118690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Line"/>
          <p:cNvSpPr/>
          <p:nvPr/>
        </p:nvSpPr>
        <p:spPr>
          <a:xfrm>
            <a:off x="8257381" y="4162151"/>
            <a:ext cx="1" cy="7143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amplitude"/>
          <p:cNvSpPr txBox="1"/>
          <p:nvPr/>
        </p:nvSpPr>
        <p:spPr>
          <a:xfrm>
            <a:off x="3270115" y="3323637"/>
            <a:ext cx="1037617" cy="3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amplitude</a:t>
            </a:r>
          </a:p>
        </p:txBody>
      </p:sp>
      <p:sp>
        <p:nvSpPr>
          <p:cNvPr id="132" name="time"/>
          <p:cNvSpPr txBox="1"/>
          <p:nvPr/>
        </p:nvSpPr>
        <p:spPr>
          <a:xfrm>
            <a:off x="8679249" y="5214586"/>
            <a:ext cx="512293" cy="3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time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8314" y="7340600"/>
            <a:ext cx="1257301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14" name="Constant member of Fourier series is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Constant member of Fourier series is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rad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den>
                </m:f>
              </m:oMath>
            </a14:m>
          </a:p>
          <a:p>
            <a:pPr lvl="1">
              <a:defRPr sz="2200"/>
            </a:pPr>
            <a:r>
              <a:t>Of course, frequency 0 means a constant current</a:t>
            </a:r>
          </a:p>
          <a:p>
            <a:pPr lvl="1">
              <a:defRPr sz="2200"/>
            </a:pPr>
            <a:r>
              <a:t>(This is actually a problem for signaling from one node to another because you are using up energy.) 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2448" y="5746750"/>
            <a:ext cx="5439904" cy="3445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18" name="The sine components are all zer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sine components are all zero</a:t>
            </a:r>
          </a:p>
          <a:p>
            <a:pPr/>
          </a:p>
          <a:p>
            <a:pPr/>
          </a:p>
          <a:p>
            <a:pPr/>
            <a:r>
              <a:t>This is because the function is even: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4550" y="3595191"/>
            <a:ext cx="1155700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2550" y="5704284"/>
            <a:ext cx="2679700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23" name="First cosine coefficient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cosine coefficient is </a:t>
            </a:r>
          </a:p>
          <a:p>
            <a:pPr/>
          </a:p>
          <a:p>
            <a:pPr/>
            <a:r>
              <a:t>First partial Fourier series is </a:t>
            </a:r>
          </a:p>
          <a:p>
            <a:pPr lvl="1"/>
            <a:r>
              <a:t>(Negative cos is just the cos at a phase of 180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°)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0300" y="3224609"/>
            <a:ext cx="3124200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7948" y="4127152"/>
            <a:ext cx="26924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2204" y="5907236"/>
            <a:ext cx="5000392" cy="3166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29" name="Second cosine coefficient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Second cosine coefficient is </a:t>
            </a:r>
          </a:p>
          <a:p>
            <a:pPr/>
            <a:r>
              <a:t>Second partial Fourier series is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6610" y="4014489"/>
            <a:ext cx="52197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6444" y="2681287"/>
            <a:ext cx="33274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6700" y="5175250"/>
            <a:ext cx="45720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35" name="List of cosine coefficients is -0.569667, -0.0968758, -0.0965755, -0.0386943, -0.0428448, -0.0221663, -0.0252003, -0.0148282, -0.0169907, -0.0108211, 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List of cosine coefficients is -0.569667, -0.0968758, -0.0965755, -0.0386943, -0.0428448, -0.0221663, -0.0252003, -0.0148282, -0.0169907, -0.0108211, …</a:t>
            </a:r>
          </a:p>
          <a:p>
            <a:pPr/>
            <a:r>
              <a:t>10th partial Fourier sum gives a somewhat shaky approximation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5599021"/>
            <a:ext cx="4925573" cy="3119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39" name="We can use the coefficients to translate this function to the frequency domain"/>
          <p:cNvSpPr txBox="1"/>
          <p:nvPr>
            <p:ph type="body" idx="1"/>
          </p:nvPr>
        </p:nvSpPr>
        <p:spPr>
          <a:xfrm>
            <a:off x="8509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use the coefficients to translate this function to the frequency domain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5904" y="4256027"/>
            <a:ext cx="7869392" cy="4328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43" name="A simpler example is the square w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simpler example is the square wave</a:t>
            </a:r>
          </a:p>
          <a:p>
            <a:pPr/>
          </a:p>
          <a:p>
            <a:pPr/>
          </a:p>
          <a:p>
            <a:pPr/>
            <a:r>
              <a:t>Evaluating the integrals, we obtain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3295600"/>
            <a:ext cx="91694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4925" y="6042074"/>
            <a:ext cx="49530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ourier Analysi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Fourier Analysis Example</a:t>
            </a:r>
          </a:p>
        </p:txBody>
      </p:sp>
      <p:sp>
        <p:nvSpPr>
          <p:cNvPr id="248" name="Notice Gibb’s phenomenon:  Ringing near discontinuities"/>
          <p:cNvSpPr txBox="1"/>
          <p:nvPr>
            <p:ph type="body" idx="1"/>
          </p:nvPr>
        </p:nvSpPr>
        <p:spPr>
          <a:xfrm>
            <a:off x="850900" y="21971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Notice Gibb’s phenomenon:  Ringing near discontinuities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90" y="3189337"/>
            <a:ext cx="5143420" cy="3186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6790" y="3189337"/>
            <a:ext cx="5143421" cy="3186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4347" y="6089650"/>
            <a:ext cx="5310106" cy="3186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ourier Analysis 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Fourier Analysis Examples</a:t>
            </a:r>
          </a:p>
        </p:txBody>
      </p:sp>
      <p:sp>
        <p:nvSpPr>
          <p:cNvPr id="254" name="Spectogram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Spectograms:</a:t>
            </a:r>
          </a:p>
          <a:p>
            <a:pPr lvl="1"/>
            <a:r>
              <a:t>Audio signal</a:t>
            </a:r>
          </a:p>
          <a:p>
            <a:pPr lvl="2"/>
            <a:r>
              <a:t>Break into short intervals</a:t>
            </a:r>
          </a:p>
          <a:p>
            <a:pPr lvl="2"/>
            <a:r>
              <a:t>Display Fourier transform per interval</a:t>
            </a:r>
          </a:p>
          <a:p>
            <a:pPr lvl="2"/>
            <a:r>
              <a:t>Bear growling</a:t>
            </a:r>
          </a:p>
        </p:txBody>
      </p:sp>
      <p:pic>
        <p:nvPicPr>
          <p:cNvPr id="255" name="bear.wav" descr="bear.wa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245100" y="55372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97100" y="6584950"/>
            <a:ext cx="6741639" cy="2415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3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ourier Analysis 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Fourier Analysis Examples</a:t>
            </a:r>
          </a:p>
        </p:txBody>
      </p:sp>
      <p:sp>
        <p:nvSpPr>
          <p:cNvPr id="259" name="Spectogram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Spectograms:</a:t>
            </a:r>
          </a:p>
          <a:p>
            <a:pPr lvl="1"/>
            <a:r>
              <a:t>Audio signal</a:t>
            </a:r>
          </a:p>
          <a:p>
            <a:pPr lvl="2"/>
            <a:r>
              <a:t>Break into short intervals</a:t>
            </a:r>
          </a:p>
          <a:p>
            <a:pPr lvl="2"/>
            <a:r>
              <a:t>Display Fourier transform per interval</a:t>
            </a:r>
          </a:p>
          <a:p>
            <a:pPr lvl="2"/>
            <a:r>
              <a:t>Monkey being a monkey</a:t>
            </a:r>
          </a:p>
        </p:txBody>
      </p:sp>
      <p:pic>
        <p:nvPicPr>
          <p:cNvPr id="260" name="monkey.wav" descr="monkey.wa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891989" y="548110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0400" y="6686550"/>
            <a:ext cx="6020382" cy="219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aves"/>
          <p:cNvSpPr txBox="1"/>
          <p:nvPr>
            <p:ph type="title"/>
          </p:nvPr>
        </p:nvSpPr>
        <p:spPr>
          <a:xfrm>
            <a:off x="11684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Waves</a:t>
            </a:r>
          </a:p>
        </p:txBody>
      </p:sp>
      <p:sp>
        <p:nvSpPr>
          <p:cNvPr id="136" name="Phase:…"/>
          <p:cNvSpPr txBox="1"/>
          <p:nvPr>
            <p:ph type="body" sz="half" idx="1"/>
          </p:nvPr>
        </p:nvSpPr>
        <p:spPr>
          <a:xfrm>
            <a:off x="495300" y="2500954"/>
            <a:ext cx="642576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Phase:</a:t>
            </a:r>
          </a:p>
          <a:p>
            <a:pPr lvl="1"/>
            <a:r>
              <a:t>Amount of shift in forward direction needed to align to sine wave</a:t>
            </a:r>
          </a:p>
          <a:p>
            <a:pPr lvl="1"/>
            <a:r>
              <a:t>Orange: Phase is zero</a:t>
            </a:r>
          </a:p>
          <a:p>
            <a:pPr lvl="1"/>
            <a:r>
              <a:t>Blue: Phase is -T/6 or -60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° = 300°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rPr>
                <a:latin typeface="Helvetica"/>
                <a:ea typeface="Helvetica"/>
                <a:cs typeface="Helvetica"/>
                <a:sym typeface="Helvetica"/>
              </a:rPr>
              <a:t>Green: Phase is T/6 or 60°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2221" y="2500954"/>
            <a:ext cx="5512699" cy="341481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Double Arrow"/>
          <p:cNvSpPr/>
          <p:nvPr/>
        </p:nvSpPr>
        <p:spPr>
          <a:xfrm>
            <a:off x="7464678" y="4146936"/>
            <a:ext cx="349555" cy="122846"/>
          </a:xfrm>
          <a:prstGeom prst="leftRightArrow">
            <a:avLst>
              <a:gd name="adj1" fmla="val 60350"/>
              <a:gd name="adj2" fmla="val 45286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T/6"/>
          <p:cNvSpPr txBox="1"/>
          <p:nvPr/>
        </p:nvSpPr>
        <p:spPr>
          <a:xfrm>
            <a:off x="7021853" y="4283104"/>
            <a:ext cx="5434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T/6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ourier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Fourier Analysis</a:t>
            </a:r>
          </a:p>
        </p:txBody>
      </p:sp>
      <p:sp>
        <p:nvSpPr>
          <p:cNvPr id="264" name="To transmit signals, we need more than a single sine w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transmit signals, we need more than a single sine wave</a:t>
            </a:r>
          </a:p>
          <a:p>
            <a:pPr/>
            <a:r>
              <a:t>A composite signal is a combination of simple sine waves with different frequencies</a:t>
            </a:r>
          </a:p>
          <a:p>
            <a:pPr lvl="1"/>
            <a:r>
              <a:t>Periodic signals can be decomposed into series of simple sign waves with discrete frequencies</a:t>
            </a:r>
          </a:p>
          <a:p>
            <a:pPr lvl="1"/>
            <a:r>
              <a:t>An aperiodic signal can be decomposed into a combination of an infinite number of simple sine waves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ourier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Fourier Analysis</a:t>
            </a:r>
          </a:p>
        </p:txBody>
      </p:sp>
      <p:sp>
        <p:nvSpPr>
          <p:cNvPr id="267" name="Why is this importan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is this important:</a:t>
            </a:r>
          </a:p>
          <a:p>
            <a:pPr lvl="1"/>
            <a:r>
              <a:t>Carriers offer different attenuation to different frequencies</a:t>
            </a:r>
          </a:p>
          <a:p>
            <a:pPr/>
            <a:r>
              <a:t>We want to understand how carriers can subdivide their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Non-periodic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Non-periodic Signals</a:t>
            </a:r>
          </a:p>
        </p:txBody>
      </p:sp>
      <p:sp>
        <p:nvSpPr>
          <p:cNvPr id="270" name="In reality, signals are not period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reality, signals are not periodic</a:t>
            </a:r>
          </a:p>
          <a:p>
            <a:pPr lvl="1"/>
            <a:r>
              <a:t>We can make them periodic by repeating the pattern at larger and larger distances</a:t>
            </a:r>
          </a:p>
        </p:txBody>
      </p:sp>
      <p:pic>
        <p:nvPicPr>
          <p:cNvPr id="271" name="Screen Shot 2017-08-29 at 11.03.57 PM.png" descr="Screen Shot 2017-08-29 at 11.03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9676" y="4707383"/>
            <a:ext cx="4485448" cy="3807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Non-periodic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Non-periodic signals</a:t>
            </a:r>
          </a:p>
        </p:txBody>
      </p:sp>
      <p:sp>
        <p:nvSpPr>
          <p:cNvPr id="274" name="As the period gets bigger and bigger…"/>
          <p:cNvSpPr txBox="1"/>
          <p:nvPr>
            <p:ph type="body" sz="half" idx="1"/>
          </p:nvPr>
        </p:nvSpPr>
        <p:spPr>
          <a:xfrm>
            <a:off x="952500" y="2590800"/>
            <a:ext cx="742771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As the period gets bigger and bigger</a:t>
            </a:r>
          </a:p>
          <a:p>
            <a:pPr lvl="1"/>
            <a:r>
              <a:t>Frequency domain graph becomes closer and closer to continuous function</a:t>
            </a:r>
          </a:p>
        </p:txBody>
      </p:sp>
      <p:pic>
        <p:nvPicPr>
          <p:cNvPr id="275" name="Screen Shot 2017-08-29 at 11.05.13 PM.png" descr="Screen Shot 2017-08-29 at 11.05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4927" y="2518568"/>
            <a:ext cx="3479801" cy="245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Screen Shot 2017-08-29 at 11.05.20 PM.png" descr="Screen Shot 2017-08-29 at 11.05.2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1127" y="4821187"/>
            <a:ext cx="3327401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Screen Shot 2017-08-29 at 11.05.30 PM.png" descr="Screen Shot 2017-08-29 at 11.05.3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2077" y="7113141"/>
            <a:ext cx="3365501" cy="252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Non-periodic sign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Non-periodic signal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2857500"/>
            <a:ext cx="4927600" cy="576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0700" y="4584700"/>
            <a:ext cx="51562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ime Domain"/>
          <p:cNvSpPr txBox="1"/>
          <p:nvPr/>
        </p:nvSpPr>
        <p:spPr>
          <a:xfrm>
            <a:off x="2397505" y="2411070"/>
            <a:ext cx="20375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Time Domain</a:t>
            </a:r>
          </a:p>
        </p:txBody>
      </p:sp>
      <p:sp>
        <p:nvSpPr>
          <p:cNvPr id="283" name="Frequency Domain"/>
          <p:cNvSpPr txBox="1"/>
          <p:nvPr/>
        </p:nvSpPr>
        <p:spPr>
          <a:xfrm>
            <a:off x="7517688" y="2411070"/>
            <a:ext cx="284622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Frequency Domain</a:t>
            </a:r>
          </a:p>
        </p:txBody>
      </p:sp>
      <p:sp>
        <p:nvSpPr>
          <p:cNvPr id="284" name="4 kHz"/>
          <p:cNvSpPr txBox="1"/>
          <p:nvPr/>
        </p:nvSpPr>
        <p:spPr>
          <a:xfrm>
            <a:off x="10623475" y="7105650"/>
            <a:ext cx="102885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4 kHz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Non-periodic Sign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Non-periodic Signal</a:t>
            </a:r>
          </a:p>
        </p:txBody>
      </p:sp>
      <p:sp>
        <p:nvSpPr>
          <p:cNvPr id="287" name="Human voice has a continuous range of 20 to 10,000 Hz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Human voice has a continuous range of 20 to 10,000 Hz </a:t>
            </a:r>
          </a:p>
          <a:p>
            <a:pPr lvl="1"/>
            <a:r>
              <a:t>Needs 100 to 4000 Hz  to be understandable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76800"/>
            <a:ext cx="12404497" cy="3223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Bandwidth of Physical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Bandwidth of Physical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hysical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Links</a:t>
            </a:r>
          </a:p>
        </p:txBody>
      </p:sp>
      <p:sp>
        <p:nvSpPr>
          <p:cNvPr id="293" name="Any analog signal can be represented with a Fourier series for a limited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Any analog signal can be represented with a Fourier series for a limited time</a:t>
            </a:r>
          </a:p>
          <a:p>
            <a:pPr lvl="1"/>
            <a:r>
              <a:t>Fourier series technique important because medium or electronics can limit frequencies transmitted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andwid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Bandwidth</a:t>
            </a:r>
          </a:p>
        </p:txBody>
      </p:sp>
      <p:sp>
        <p:nvSpPr>
          <p:cNvPr id="296" name="Range of frequencies in a composite signal is bandwidth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Range of frequencies in a composite signal is </a:t>
            </a:r>
            <a:r>
              <a:rPr b="1" i="1"/>
              <a:t>bandwidth</a:t>
            </a:r>
            <a:endParaRPr b="1"/>
          </a:p>
          <a:p>
            <a:pPr lvl="1"/>
            <a:r>
              <a:t>Difference between highest and smallest frequency</a:t>
            </a:r>
          </a:p>
          <a:p>
            <a:pPr lvl="2"/>
            <a:r>
              <a:t>Example:</a:t>
            </a:r>
          </a:p>
          <a:p>
            <a:pPr lvl="2"/>
          </a:p>
          <a:p>
            <a:pPr lvl="2"/>
          </a:p>
          <a:p>
            <a:pPr lvl="2"/>
          </a:p>
          <a:p>
            <a:pPr lvl="2"/>
          </a:p>
          <a:p>
            <a:pPr lvl="2"/>
            <a:r>
              <a:t>Here: Bandwidth is 600 Hz, not 700 Hz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4692650"/>
            <a:ext cx="4572000" cy="275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700" y="4330700"/>
            <a:ext cx="45720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Bandwid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Bandwidth</a:t>
            </a:r>
          </a:p>
        </p:txBody>
      </p:sp>
      <p:sp>
        <p:nvSpPr>
          <p:cNvPr id="301" name="Periodic sign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Periodic signal</a:t>
            </a:r>
          </a:p>
          <a:p>
            <a:pPr lvl="1"/>
            <a:r>
              <a:t>Bandwidth contains all integer frequencies between the lowest and the highest frequency</a:t>
            </a:r>
          </a:p>
          <a:p>
            <a:pPr/>
            <a:r>
              <a:t>Non-periodic signal</a:t>
            </a:r>
          </a:p>
          <a:p>
            <a:pPr lvl="1"/>
            <a:r>
              <a:t>Bandwidth contains all frequencies between the lowest and the highest frequency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42" name="The period of a sine wave is 60 msec. What is the frequency?…"/>
          <p:cNvSpPr txBox="1"/>
          <p:nvPr>
            <p:ph type="body" idx="1"/>
          </p:nvPr>
        </p:nvSpPr>
        <p:spPr>
          <a:xfrm>
            <a:off x="584200" y="2463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 period of a sine wave is 60 msec. What is the frequency?</a:t>
            </a:r>
          </a:p>
          <a:p>
            <a:pPr/>
          </a:p>
          <a:p>
            <a:pPr/>
          </a:p>
          <a:p>
            <a:pPr/>
            <a:r>
              <a:t>Electricity in the US has a frequency of 60 hz. What is the period?  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3595042"/>
            <a:ext cx="8559800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6581973"/>
            <a:ext cx="9829800" cy="93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4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Bandwid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Bandwidth</a:t>
            </a:r>
          </a:p>
        </p:txBody>
      </p:sp>
      <p:sp>
        <p:nvSpPr>
          <p:cNvPr id="304" name="AM radio station in US has a bandwidth of 10 kHz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AM radio station in US has a bandwidth of 10 kHz</a:t>
            </a:r>
          </a:p>
          <a:p>
            <a:pPr lvl="1"/>
            <a:r>
              <a:t>Total AM radio range is from 530 kHz to 1700 kHz</a:t>
            </a:r>
          </a:p>
          <a:p>
            <a:pPr lvl="1"/>
            <a:r>
              <a:t>Bandwidth chosen to allow for good human speech transmission</a:t>
            </a:r>
          </a:p>
          <a:p>
            <a:pPr/>
            <a:r>
              <a:t>FM radio station in US has a bandwidth of 200 kHz</a:t>
            </a:r>
          </a:p>
          <a:p>
            <a:pPr lvl="1"/>
            <a:r>
              <a:t>FM spectrum ranges from 88 to 108 Mhz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andwid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Bandwidth</a:t>
            </a:r>
          </a:p>
        </p:txBody>
      </p:sp>
      <p:sp>
        <p:nvSpPr>
          <p:cNvPr id="307" name="Analog black-and-white TV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2264" indent="-342264" defTabSz="449833">
              <a:spcBef>
                <a:spcPts val="1500"/>
              </a:spcBef>
              <a:defRPr sz="2464"/>
            </a:pPr>
            <a:r>
              <a:t>Analog black-and-white TV</a:t>
            </a: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t>Screen made up of pixels that are either black or white</a:t>
            </a: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t>Screen is scanned 30 times / sec</a:t>
            </a: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t>Resolution is 525 ⨉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700 for 367,500 pixels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Need 367,500 ⨉ 30 = 11,025,000 pixels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Worst case scenario is alternating black and white pixels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Represent one color by minimum, other by maximum amplitude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Allows us to send 2 pixels per cycle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Need 11,025,000/2 = 5,512,500 cycles per second or 5.512 MHz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Best case is all one color, with frequency 0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Therefore, bandwidth needed is 5.512 MHz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12" name="Digital signals have few signal lev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Digital signals have few </a:t>
            </a:r>
            <a:r>
              <a:rPr i="1"/>
              <a:t>signal levels</a:t>
            </a:r>
            <a:endParaRPr i="1"/>
          </a:p>
          <a:p>
            <a:pPr lvl="1"/>
            <a:r>
              <a:t>Two signal levels zero and one</a:t>
            </a:r>
          </a:p>
          <a:p>
            <a:pPr lvl="1"/>
            <a:r>
              <a:t>20 bits sent per second</a:t>
            </a:r>
          </a:p>
          <a:p>
            <a:pPr lvl="1"/>
            <a:r>
              <a:t>bit-rate is 20bps</a:t>
            </a:r>
          </a:p>
        </p:txBody>
      </p:sp>
      <p:pic>
        <p:nvPicPr>
          <p:cNvPr id="313" name="Screen Shot 2021-06-29 at 5.08.56 PM.png" descr="Screen Shot 2021-06-29 at 5.0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1724" y="4011216"/>
            <a:ext cx="4672766" cy="3060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16" name="Four signal levels…"/>
          <p:cNvSpPr txBox="1"/>
          <p:nvPr>
            <p:ph type="body" sz="half" idx="1"/>
          </p:nvPr>
        </p:nvSpPr>
        <p:spPr>
          <a:xfrm>
            <a:off x="952500" y="2590800"/>
            <a:ext cx="461628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Four signal levels</a:t>
            </a:r>
          </a:p>
          <a:p>
            <a:pPr/>
            <a:r>
              <a:t>40 bits sent per second</a:t>
            </a:r>
          </a:p>
          <a:p>
            <a:pPr lvl="1"/>
            <a:r>
              <a:t>40 bps</a:t>
            </a:r>
          </a:p>
        </p:txBody>
      </p:sp>
      <p:pic>
        <p:nvPicPr>
          <p:cNvPr id="317" name="Screen Shot 2021-06-29 at 5.11.30 PM.png" descr="Screen Shot 2021-06-29 at 5.11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6072" y="3168650"/>
            <a:ext cx="6515101" cy="341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20" name="The number of signal levels needed to send   bits per time unit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number of signal levels needed to send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bits per time unit is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p>
                  </m:sSup>
                </m:oMath>
              </m:oMathPara>
            </a14:m>
          </a:p>
          <a:p>
            <a:pPr/>
            <a:r>
              <a:t>Reversely: With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signal levels, can send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bits per time unit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23" name="Group exerci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Group exercise:</a:t>
            </a:r>
          </a:p>
          <a:p>
            <a:pPr lvl="1"/>
            <a:r>
              <a:t>We download text documents at 100 pages per second</a:t>
            </a:r>
          </a:p>
          <a:p>
            <a:pPr lvl="1"/>
            <a:r>
              <a:t>What is the bit rate needed?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26" name="Group exercise answ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Group exercise answer:</a:t>
            </a:r>
          </a:p>
          <a:p>
            <a:pPr lvl="1"/>
            <a:r>
              <a:t>Assume 30 lines with 80 characters per line</a:t>
            </a:r>
          </a:p>
          <a:p>
            <a:pPr lvl="1"/>
            <a:r>
              <a:t>Each character requires 8b</a:t>
            </a:r>
          </a:p>
          <a:p>
            <a:pPr lvl="1"/>
            <a:r>
              <a:t>Per second, we download </a:t>
            </a:r>
          </a:p>
          <a:p>
            <a:pPr lvl="2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1920000</m:t>
                </m:r>
              </m:oMath>
            </a14:m>
            <a:r>
              <a:t> bits</a:t>
            </a:r>
          </a:p>
          <a:p>
            <a:pPr lvl="2"/>
            <a:r>
              <a:t>Or 1.92 Mbps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29" name="To be recognizable, human voice needs a 4-kHz bandwidth analog sign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be recognizable, human voice needs a 4-kHz bandwidth analog signal</a:t>
            </a:r>
          </a:p>
          <a:p>
            <a:pPr/>
            <a:r>
              <a:t>What is the bit rate?</a:t>
            </a:r>
          </a:p>
          <a:p>
            <a:pPr lvl="1"/>
            <a:r>
              <a:t>We need to sample at </a:t>
            </a:r>
            <a:r>
              <a:rPr i="1"/>
              <a:t>twice</a:t>
            </a:r>
            <a:r>
              <a:t> the highest frequency</a:t>
            </a:r>
          </a:p>
          <a:p>
            <a:pPr lvl="1"/>
            <a:r>
              <a:t>Each sample takes 8 bits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Digital Signals</a:t>
            </a:r>
          </a:p>
        </p:txBody>
      </p:sp>
      <p:sp>
        <p:nvSpPr>
          <p:cNvPr id="332" name="To be recognizable, human voice needs a 4-kHz bandwidth analog sign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be recognizable, human voice needs a 4-kHz bandwidth analog signal</a:t>
            </a:r>
          </a:p>
          <a:p>
            <a:pPr/>
            <a:r>
              <a:t>What is the bit rate?</a:t>
            </a:r>
          </a:p>
          <a:p>
            <a:pPr lvl="1"/>
            <a:r>
              <a:t>We need to sample at </a:t>
            </a:r>
            <a:r>
              <a:rPr i="1"/>
              <a:t>twice</a:t>
            </a:r>
            <a:r>
              <a:t> the highest frequency</a:t>
            </a:r>
          </a:p>
          <a:p>
            <a:pPr lvl="1"/>
            <a:r>
              <a:t>Each sample takes 8 bits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4000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64000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a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Waves</a:t>
            </a:r>
          </a:p>
        </p:txBody>
      </p:sp>
      <p:sp>
        <p:nvSpPr>
          <p:cNvPr id="147" name="Waves propagate in a medium…"/>
          <p:cNvSpPr txBox="1"/>
          <p:nvPr>
            <p:ph type="body" sz="half" idx="1"/>
          </p:nvPr>
        </p:nvSpPr>
        <p:spPr>
          <a:xfrm>
            <a:off x="990600" y="2597150"/>
            <a:ext cx="680243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Waves propagate in a medium</a:t>
            </a:r>
          </a:p>
          <a:p>
            <a:pPr/>
            <a:r>
              <a:t>During one period, the wave progresses by a </a:t>
            </a:r>
            <a:r>
              <a:rPr b="1"/>
              <a:t>wavelength </a:t>
            </a:r>
            <a:r>
              <a:t>λ</a:t>
            </a:r>
          </a:p>
          <a:p>
            <a:pPr/>
            <a:r>
              <a:t>In vacuum, propagation speed is the speed of light, or</a:t>
            </a:r>
          </a:p>
          <a:p>
            <a:pPr/>
          </a:p>
          <a:p>
            <a:pPr/>
            <a:r>
              <a:t>General formula:</a:t>
            </a:r>
          </a:p>
          <a:p>
            <a:pPr lvl="1"/>
            <a:r>
              <a:t> 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λ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num>
                  <m:den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den>
                </m:f>
              </m:oMath>
            </a14:m>
            <a:r>
              <a:t>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8820" y="2597150"/>
            <a:ext cx="4572001" cy="271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8820" y="5902959"/>
            <a:ext cx="45720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At time t"/>
          <p:cNvSpPr txBox="1"/>
          <p:nvPr/>
        </p:nvSpPr>
        <p:spPr>
          <a:xfrm>
            <a:off x="11125199" y="2182470"/>
            <a:ext cx="11561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At time t</a:t>
            </a:r>
          </a:p>
        </p:txBody>
      </p:sp>
      <p:sp>
        <p:nvSpPr>
          <p:cNvPr id="151" name="At time t+T"/>
          <p:cNvSpPr txBox="1"/>
          <p:nvPr/>
        </p:nvSpPr>
        <p:spPr>
          <a:xfrm>
            <a:off x="11018875" y="5561271"/>
            <a:ext cx="149717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At time t+T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9968" y="9067800"/>
            <a:ext cx="6260853" cy="32998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Line"/>
          <p:cNvSpPr/>
          <p:nvPr/>
        </p:nvSpPr>
        <p:spPr>
          <a:xfrm>
            <a:off x="10909147" y="7410549"/>
            <a:ext cx="69495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4" name="wavelength"/>
          <p:cNvSpPr txBox="1"/>
          <p:nvPr/>
        </p:nvSpPr>
        <p:spPr>
          <a:xfrm>
            <a:off x="10250169" y="7410549"/>
            <a:ext cx="153741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wavelength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83668" y="5761980"/>
            <a:ext cx="3416301" cy="52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Bit Leng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 Length</a:t>
            </a:r>
          </a:p>
        </p:txBody>
      </p:sp>
      <p:sp>
        <p:nvSpPr>
          <p:cNvPr id="335" name="Digital equivalent to wave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Digital equivalent to wavelength</a:t>
            </a:r>
          </a:p>
          <a:p>
            <a:pPr lvl="1"/>
            <a:r>
              <a:t>Distance one bit occupies on the transmission medium</a:t>
            </a:r>
          </a:p>
          <a:p>
            <a:pPr lvl="1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  <a:r>
              <a:t>  </a:t>
            </a:r>
          </a:p>
          <a:p>
            <a:pPr lvl="2"/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bit length</a:t>
            </a:r>
          </a:p>
          <a:p>
            <a:pPr lvl="2"/>
            <a14:m>
              <m:oMath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propagation speed</a:t>
            </a:r>
          </a:p>
          <a:p>
            <a:pPr lvl="2"/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  <a:r>
              <a:t> bit duration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Nature of 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Nature of Digital Signals</a:t>
            </a:r>
          </a:p>
        </p:txBody>
      </p:sp>
      <p:sp>
        <p:nvSpPr>
          <p:cNvPr id="338" name="Digital signal is non-periodic, so it has an infinite bandwidth (using Fourier Analysi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Digital signal is non-periodic, so it has an infinite bandwidth (using Fourier Analysis)</a:t>
            </a:r>
          </a:p>
          <a:p>
            <a:pPr/>
            <a:r>
              <a:t>Example:  A single pulse </a:t>
            </a:r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0550" y="6019800"/>
            <a:ext cx="45720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6019800"/>
            <a:ext cx="45720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ransmission of 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Transmission of Digital Signals</a:t>
            </a:r>
          </a:p>
        </p:txBody>
      </p:sp>
      <p:sp>
        <p:nvSpPr>
          <p:cNvPr id="343" name="Baseband transmi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Baseband transmission:</a:t>
            </a:r>
          </a:p>
          <a:p>
            <a:pPr lvl="1"/>
            <a:r>
              <a:t>Sends the digital signal over a channel without changing the digital signal to an analog signal</a:t>
            </a:r>
          </a:p>
          <a:p>
            <a:pPr lvl="1"/>
            <a:r>
              <a:t>Needs a </a:t>
            </a:r>
            <a:r>
              <a:rPr b="1" i="1"/>
              <a:t>low-pass channel</a:t>
            </a:r>
          </a:p>
          <a:p>
            <a:pPr lvl="2"/>
            <a:r>
              <a:t>A channel with bandwidth that starts from zero</a:t>
            </a:r>
          </a:p>
          <a:p>
            <a:pPr lvl="2"/>
            <a:r>
              <a:t>Example: Use a dedicated cable between two computers</a:t>
            </a:r>
          </a:p>
          <a:p>
            <a:pPr lvl="2"/>
            <a:r>
              <a:t>Example: Connect several computers to a bus, but have only one computer send at a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ransmission of 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Transmission of Digital Signals</a:t>
            </a:r>
          </a:p>
        </p:txBody>
      </p:sp>
      <p:sp>
        <p:nvSpPr>
          <p:cNvPr id="346" name="Baseband transmi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Baseband transmission:</a:t>
            </a:r>
          </a:p>
          <a:p>
            <a:pPr lvl="1"/>
            <a:r>
              <a:t>The digital signal is not distorted if the low-pass channel has infinite bandwidth</a:t>
            </a:r>
          </a:p>
          <a:p>
            <a:pPr lvl="1"/>
            <a:r>
              <a:t>Otherwise:</a:t>
            </a:r>
          </a:p>
          <a:p>
            <a:pPr lvl="2"/>
            <a:r>
              <a:t>Signal is distorted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ransmission of Digital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Transmission of Digital Signals</a:t>
            </a:r>
          </a:p>
        </p:txBody>
      </p:sp>
      <p:sp>
        <p:nvSpPr>
          <p:cNvPr id="349" name="Broadband transmi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Broadband transmission:</a:t>
            </a:r>
          </a:p>
          <a:p>
            <a:pPr lvl="1"/>
            <a:r>
              <a:t>We change the digital signal to an analog signal for transmission</a:t>
            </a:r>
          </a:p>
          <a:p>
            <a:pPr lvl="1"/>
            <a:r>
              <a:t>This allows us to use a </a:t>
            </a:r>
            <a:r>
              <a:rPr b="1" i="1"/>
              <a:t>bandpass channel</a:t>
            </a:r>
          </a:p>
          <a:p>
            <a:pPr lvl="2"/>
            <a:r>
              <a:t>A channel where bandwidth does not start from zero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ransmission Impair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Transmission Impairment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auses of Impair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Causes of Impairment</a:t>
            </a:r>
          </a:p>
        </p:txBody>
      </p:sp>
      <p:sp>
        <p:nvSpPr>
          <p:cNvPr id="354" name="Attenuation:  Loss of energ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Attenuation:  Loss of energy</a:t>
            </a:r>
          </a:p>
          <a:p>
            <a:pPr/>
            <a:r>
              <a:t>Distortion: Signal changes its form</a:t>
            </a:r>
          </a:p>
          <a:p>
            <a:pPr/>
            <a:r>
              <a:t>Noise: Other sources add to the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Atten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Attenuation</a:t>
            </a:r>
          </a:p>
        </p:txBody>
      </p:sp>
      <p:sp>
        <p:nvSpPr>
          <p:cNvPr id="357" name="Measured in decibel (dB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Measured in decibel (dB) </a:t>
            </a:r>
          </a:p>
          <a:p>
            <a:pPr lvl="1"/>
            <a:r>
              <a:t>Compares the relative strength of signals</a:t>
            </a:r>
          </a:p>
          <a:p>
            <a:pPr lvl="1"/>
            <a:r>
              <a:t>Signal </a:t>
            </a:r>
            <a:r>
              <a:rPr u="sng"/>
              <a:t>power</a:t>
            </a:r>
            <a:r>
              <a:t> at two different locations</a:t>
            </a:r>
          </a:p>
          <a:p>
            <a:pPr lvl="1"/>
          </a:p>
          <a:p>
            <a:pPr lvl="1"/>
          </a:p>
          <a:p>
            <a:pPr lvl="1"/>
            <a:r>
              <a:t>If we use voltage (power is proportional to the square of voltage)</a:t>
            </a:r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5741" y="4782641"/>
            <a:ext cx="34544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0062" y="7444829"/>
            <a:ext cx="3429001" cy="10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Atten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Attenuation</a:t>
            </a:r>
          </a:p>
        </p:txBody>
      </p:sp>
      <p:sp>
        <p:nvSpPr>
          <p:cNvPr id="362" name="Group Activ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Group Activity</a:t>
            </a:r>
          </a:p>
          <a:p>
            <a:pPr>
              <a:defRPr sz="2400"/>
            </a:pPr>
            <a:r>
              <a:t>A signal suffers an attenuation of -15 decibel. The original peak amplitude is 5V. What is the peak amplitude when it is received. 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701" y="4438600"/>
            <a:ext cx="3911601" cy="491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Atten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Attenuation</a:t>
            </a:r>
          </a:p>
        </p:txBody>
      </p:sp>
      <p:sp>
        <p:nvSpPr>
          <p:cNvPr id="366" name="Group activ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Group activity</a:t>
            </a:r>
          </a:p>
          <a:p>
            <a:pPr lvl="1"/>
            <a:r>
              <a:t>A cable suffers an attenuation of -0.5 db per km. What is the power of a signal that is original 0.7 mW after 5 km.</a:t>
            </a:r>
          </a:p>
          <a:p>
            <a:pPr lvl="1"/>
            <a:r>
              <a:t>(This is why decibels use a logarithm, you can just multiply the length of the cable with the attenuation per km to get the attenuation of the whole cable)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a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Waves</a:t>
            </a:r>
          </a:p>
        </p:txBody>
      </p:sp>
      <p:sp>
        <p:nvSpPr>
          <p:cNvPr id="158" name="Peri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Period: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den>
                </m:f>
              </m:oMath>
            </a14:m>
          </a:p>
          <a:p>
            <a:pPr/>
            <a:r>
              <a:t>Wavelength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λ</m:t>
                </m:r>
              </m:oMath>
            </a14:m>
            <a:r>
              <a:t> given by speed times travel time: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/>
            <a:r>
              <a:t>Therefore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tten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Attenuation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1300" y="2990850"/>
            <a:ext cx="4902200" cy="491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Distor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Distortion</a:t>
            </a:r>
          </a:p>
        </p:txBody>
      </p:sp>
      <p:sp>
        <p:nvSpPr>
          <p:cNvPr id="372" name="Signal changes its form or shap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Signal changes its form or shape. </a:t>
            </a:r>
          </a:p>
          <a:p>
            <a:pPr lvl="1"/>
            <a:r>
              <a:t>Signal Fourier components can have their own propagation speed and the received composite signal can be different.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5391150"/>
            <a:ext cx="4572000" cy="278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200" y="5391150"/>
            <a:ext cx="4572000" cy="2781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sult of big phase shift in the higher harmonics"/>
          <p:cNvSpPr txBox="1"/>
          <p:nvPr/>
        </p:nvSpPr>
        <p:spPr>
          <a:xfrm>
            <a:off x="2840634" y="8443570"/>
            <a:ext cx="71457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of big phase shift in the higher harmonics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No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Noise</a:t>
            </a:r>
          </a:p>
        </p:txBody>
      </p:sp>
      <p:sp>
        <p:nvSpPr>
          <p:cNvPr id="378" name="Noise: “random&quot; noise is added to sign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Noise: “random" noise is added to signal</a:t>
            </a:r>
          </a:p>
          <a:p>
            <a:pPr lvl="1"/>
            <a:r>
              <a:t>Thermal, induced, crosstalk, impulse (from lightning)</a:t>
            </a:r>
          </a:p>
          <a:p>
            <a:pPr lvl="1"/>
            <a:r>
              <a:t>Signal to Noise Ratio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0491" y="5031478"/>
            <a:ext cx="5689601" cy="1045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3524" y="7145085"/>
            <a:ext cx="4800601" cy="5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o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Noise</a:t>
            </a:r>
          </a:p>
        </p:txBody>
      </p:sp>
      <p:sp>
        <p:nvSpPr>
          <p:cNvPr id="383" name="Activ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Activity</a:t>
            </a:r>
          </a:p>
          <a:p>
            <a:pPr lvl="1"/>
            <a:r>
              <a:t>The power of a signal is 10 mW and the power of the noise is 1 μW. What are the values for SNR and SNR-decibel?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SNR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den>
                  </m:f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SNR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Data Rate Lim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Rate Limits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Nyquest Bit 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Nyquest Bit Rate</a:t>
            </a:r>
          </a:p>
        </p:txBody>
      </p:sp>
      <p:sp>
        <p:nvSpPr>
          <p:cNvPr id="388" name="For a noiseless channe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a </a:t>
            </a:r>
            <a:r>
              <a:rPr u="sng"/>
              <a:t>noiseless channel</a:t>
            </a:r>
            <a:r>
              <a:t>:</a:t>
            </a:r>
          </a:p>
          <a:p>
            <a:pPr lvl="1"/>
            <a:r>
              <a:t>Levels: number of signal levels</a:t>
            </a:r>
          </a:p>
          <a:p>
            <a:pPr lvl="1"/>
            <a:r>
              <a:t>Maximum bit rate =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bandwidth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levels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</a:p>
          <a:p>
            <a:pPr/>
            <a:r>
              <a:t>Can increase the maximum bit rate by increasing the number of levels</a:t>
            </a:r>
          </a:p>
          <a:p>
            <a:pPr lvl="1"/>
            <a:r>
              <a:t>But there is a practical limit to how many levels can be sustained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Nyquest Bit 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Nyquest Bit Rate</a:t>
            </a:r>
          </a:p>
        </p:txBody>
      </p:sp>
      <p:sp>
        <p:nvSpPr>
          <p:cNvPr id="391" name="What is the maximum bit rate for two signal levels for a noiseless channel with a bandwidth of 3000 Hz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is the maximum bit rate for two signal levels for a noiseless channel with a bandwidth of 3000 Hz?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3000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6000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nnon Capac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Shannon Capacity</a:t>
            </a:r>
          </a:p>
        </p:txBody>
      </p:sp>
      <p:sp>
        <p:nvSpPr>
          <p:cNvPr id="394" name="In reality, all channels are nois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reality, all channels are noisy</a:t>
            </a:r>
          </a:p>
          <a:p>
            <a:pPr lvl="1"/>
            <a:r>
              <a:t>Shannon capacity for highest data rate</a:t>
            </a:r>
          </a:p>
          <a:p>
            <a:pPr lvl="2"/>
            <a:r>
              <a:t>Depends on the Signal Noise Ratio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bandwidth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nnon Capac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Shannon Capacity</a:t>
            </a:r>
          </a:p>
        </p:txBody>
      </p:sp>
      <p:sp>
        <p:nvSpPr>
          <p:cNvPr id="397" name="If  , then Shannon capacity 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, then Shannon capacity is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bandwidth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nnon Capac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Shannon Capacity</a:t>
            </a:r>
          </a:p>
        </p:txBody>
      </p:sp>
      <p:sp>
        <p:nvSpPr>
          <p:cNvPr id="400" name="Regular telephone l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Regular telephone line</a:t>
            </a:r>
          </a:p>
          <a:p>
            <a:pPr lvl="1"/>
            <a:r>
              <a:t>Has bandwidth of 3000 Hz (300 Hz to 3300 Hz)</a:t>
            </a:r>
          </a:p>
          <a:p>
            <a:pPr lvl="1"/>
            <a:r>
              <a:t>Signal to Noise ratio is </a:t>
            </a:r>
            <a14:m>
              <m:oMath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3000</m:t>
                </m:r>
              </m:oMath>
            </a14:m>
            <a:r>
              <a:t>.</a:t>
            </a:r>
          </a:p>
          <a:p>
            <a:pPr lvl="1"/>
            <a:r>
              <a:t>Shannon capacity is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3000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3001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34652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</m:oMath>
              </m:oMathPara>
            </a14:m>
          </a:p>
          <a:p>
            <a:pPr/>
            <a:r>
              <a:t>To increase the bit rate, we need to increase the bandwidth of the line or improve the signal to noise ratio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61" name="Blue light has a frequency of about  650 Thz =…"/>
          <p:cNvSpPr txBox="1"/>
          <p:nvPr>
            <p:ph type="body" idx="1"/>
          </p:nvPr>
        </p:nvSpPr>
        <p:spPr>
          <a:xfrm>
            <a:off x="701451" y="2477938"/>
            <a:ext cx="11601898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Blue light has a frequency of about  650 Thz =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6.5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sup>
                </m:sSup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hz</m:t>
                </m:r>
              </m:oMath>
            </a14:m>
            <a:r>
              <a:t>               </a:t>
            </a:r>
          </a:p>
          <a:p>
            <a:pPr/>
            <a:r>
              <a:t>What is its wavelength in micrometers?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650" y="4382938"/>
            <a:ext cx="4127500" cy="247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  <p:bldP build="whole" bldLvl="1" animBg="1" rev="0" advAuto="0" spid="162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nnon Capac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Shannon Capacity</a:t>
            </a:r>
          </a:p>
        </p:txBody>
      </p:sp>
      <p:sp>
        <p:nvSpPr>
          <p:cNvPr id="403" name="Signal to Noise ratio is often given in decib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Signal to Noise ratio is often given in decibel</a:t>
            </a:r>
          </a:p>
          <a:p>
            <a:pPr/>
            <a:r>
              <a:t>If channel bandwidth is 2 MHz and SNR is 36 decibel:</a:t>
            </a:r>
          </a:p>
          <a:p>
            <a:pPr lvl="1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36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so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lin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sup>
                </m:sSup>
              </m:oMath>
            </a14:m>
          </a:p>
          <a:p>
            <a:pPr lvl="1"/>
            <a:r>
              <a:t>Maximum bandwidth is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3.2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23.918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23.918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Mbps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nnon Capac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Shannon Capacity</a:t>
            </a:r>
          </a:p>
        </p:txBody>
      </p:sp>
      <p:sp>
        <p:nvSpPr>
          <p:cNvPr id="406" name="We have a channel with bandwidth 1-MHz. SNR is 60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1800"/>
              </a:spcBef>
              <a:defRPr sz="2976"/>
            </a:pPr>
            <a:r>
              <a:t>We have a channel with bandwidth 1-MHz. SNR is 60.</a:t>
            </a:r>
          </a:p>
          <a:p>
            <a:pPr marL="413384" indent="-413384" defTabSz="543305">
              <a:spcBef>
                <a:spcPts val="1800"/>
              </a:spcBef>
              <a:defRPr sz="2976"/>
            </a:pPr>
            <a:r>
              <a:t>What are appropriate bit rate and signal level?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We use Shannon capacity to find the upper limit for the bit-rate: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61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bps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5.931</m:t>
                  </m:r>
                  <m:r>
                    <m:rPr>
                      <m:nor/>
                    </m:rP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Mbps</m:t>
                  </m:r>
                </m:oMath>
              </m:oMathPara>
            </a14:m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For reasonable performance, we try to achieve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m:rPr>
                    <m:nor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Mbps</m:t>
                </m:r>
              </m:oMath>
            </a14:m>
            <a:r>
              <a:t>.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Nyquist tells us: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m:rPr>
                    <m:nor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Mbps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m:rPr>
                    <m:nor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Mhz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:r>
              <a:t>So, we choose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</m:oMath>
            </a14:m>
            <a:r>
              <a:t> signal levels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</a:t>
            </a:r>
          </a:p>
        </p:txBody>
      </p:sp>
      <p:sp>
        <p:nvSpPr>
          <p:cNvPr id="411" name="Bandwid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Bandwidth</a:t>
            </a:r>
          </a:p>
          <a:p>
            <a:pPr lvl="1"/>
            <a:r>
              <a:t>For analog data: in Hz</a:t>
            </a:r>
          </a:p>
          <a:p>
            <a:pPr lvl="1"/>
            <a:r>
              <a:t>For digital data: in bps</a:t>
            </a:r>
          </a:p>
          <a:p>
            <a:pPr lvl="1"/>
            <a:r>
              <a:t>Relationship will be discussed next week</a:t>
            </a:r>
          </a:p>
          <a:p>
            <a:pPr lvl="1"/>
            <a:r>
              <a:t>E.g.: Telephone subscriber line </a:t>
            </a:r>
          </a:p>
          <a:p>
            <a:pPr lvl="2"/>
            <a:r>
              <a:t>has bandwidth of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kHz</m:t>
                </m:r>
              </m:oMath>
            </a14:m>
          </a:p>
          <a:p>
            <a:pPr lvl="2"/>
            <a:r>
              <a:t>and 56 000 bps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</a:t>
            </a:r>
          </a:p>
        </p:txBody>
      </p:sp>
      <p:sp>
        <p:nvSpPr>
          <p:cNvPr id="414" name="Throughp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Throughput</a:t>
            </a:r>
          </a:p>
          <a:p>
            <a:pPr lvl="1"/>
            <a:r>
              <a:t>How fast can we actually send data through a network</a:t>
            </a:r>
          </a:p>
          <a:p>
            <a:pPr lvl="1"/>
            <a:r>
              <a:t>Limited by bandwidth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</a:t>
            </a:r>
          </a:p>
        </p:txBody>
      </p:sp>
      <p:sp>
        <p:nvSpPr>
          <p:cNvPr id="417" name="Latency (Dela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Latency (Delay)</a:t>
            </a:r>
          </a:p>
          <a:p>
            <a:pPr lvl="1"/>
            <a:r>
              <a:t>Latency consists of</a:t>
            </a:r>
          </a:p>
          <a:p>
            <a:pPr lvl="2"/>
            <a:r>
              <a:t>propagation time = distance / propagation speed</a:t>
            </a:r>
          </a:p>
          <a:p>
            <a:pPr lvl="2"/>
            <a:r>
              <a:t>transmission time = message size / bandwidth</a:t>
            </a:r>
          </a:p>
          <a:p>
            <a:pPr lvl="2"/>
            <a:r>
              <a:t>queuing time : time needed for each device to hold message before it can be processed</a:t>
            </a:r>
          </a:p>
          <a:p>
            <a:pPr lvl="2"/>
            <a:r>
              <a:t>processing delay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</a:t>
            </a:r>
          </a:p>
        </p:txBody>
      </p:sp>
      <p:sp>
        <p:nvSpPr>
          <p:cNvPr id="42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Interoceanic copper cable for a 5 MB message</a:t>
            </a:r>
          </a:p>
          <a:p>
            <a:pPr lvl="2"/>
            <a:r>
              <a:t>Assume bandwidth is 1Mbps</a:t>
            </a:r>
          </a:p>
          <a:p>
            <a:pPr lvl="2"/>
            <a:r>
              <a:t>Distance = 12000 km</a:t>
            </a:r>
          </a:p>
          <a:p>
            <a:pPr lvl="2"/>
            <a:r>
              <a:t>Propagation speed is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1.8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sup>
                </m:sSup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msec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</a:t>
            </a:r>
          </a:p>
        </p:txBody>
      </p:sp>
      <p:sp>
        <p:nvSpPr>
          <p:cNvPr id="423" name="Propagation time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Propagation time is </a:t>
            </a:r>
          </a:p>
          <a:p>
            <a:pPr lvl="1"/>
            <a:r>
              <a:t> </a:t>
            </a:r>
            <a14:m>
              <m:oMath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12000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1.8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den>
                </m:f>
                <m:r>
                  <m:rPr>
                    <m:nor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sec</m:t>
                </m:r>
              </m:oMath>
            </a14:m>
            <a:r>
              <a:t>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0.667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msec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66.666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msec</m:t>
                  </m:r>
                </m:oMath>
              </m:oMathPara>
            </a14:m>
          </a:p>
          <a:p>
            <a:pPr/>
            <a:r>
              <a:t>Transmission time is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sec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40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sec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65" name="Blue light has a frequency of about  650 Thz =  hz.…"/>
          <p:cNvSpPr txBox="1"/>
          <p:nvPr>
            <p:ph type="body" idx="1"/>
          </p:nvPr>
        </p:nvSpPr>
        <p:spPr>
          <a:xfrm>
            <a:off x="701451" y="2508250"/>
            <a:ext cx="1160189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Blue light has a frequency of about  650 Thz =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6.5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sup>
                </m:sSup>
              </m:oMath>
            </a14:m>
            <a:r>
              <a:t> hz. </a:t>
            </a:r>
          </a:p>
          <a:p>
            <a:pPr/>
            <a:r>
              <a:t>What is its wavelength in micrometers in a coaxial cable. The propagation speed in a coax is two thirds of that in a vacuum.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650" y="5265886"/>
            <a:ext cx="4127500" cy="247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69" name="The speed of sound is 343 m / sec (on a nice day). The standard A is 440 hz. What is the wavelength?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 speed of sound is 343 m / sec (on a nice day). The standard A is 440 hz. What is the wavelength? 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3800" y="4222402"/>
            <a:ext cx="2997200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Half a wavelength is used for wind instruments"/>
          <p:cNvSpPr txBox="1"/>
          <p:nvPr/>
        </p:nvSpPr>
        <p:spPr>
          <a:xfrm>
            <a:off x="1506791" y="7180122"/>
            <a:ext cx="6994018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2600"/>
            </a:lvl1pPr>
          </a:lstStyle>
          <a:p>
            <a:pPr/>
            <a:r>
              <a:t>Half a wavelength is used for wind instruments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