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1pPr>
    <a:lvl2pPr marL="0" marR="0" indent="2286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2pPr>
    <a:lvl3pPr marL="0" marR="0" indent="4572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3pPr>
    <a:lvl4pPr marL="0" marR="0" indent="6858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4pPr>
    <a:lvl5pPr marL="0" marR="0" indent="9144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5pPr>
    <a:lvl6pPr marL="0" marR="0" indent="11430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6pPr>
    <a:lvl7pPr marL="0" marR="0" indent="13716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7pPr>
    <a:lvl8pPr marL="0" marR="0" indent="16002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8pPr>
    <a:lvl9pPr marL="0" marR="0" indent="18288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57200"/>
          </a:xfrm>
          <a:prstGeom prst="rect">
            <a:avLst/>
          </a:prstGeom>
        </p:spPr>
        <p:txBody>
          <a:bodyPr anchor="t">
            <a:spAutoFit/>
          </a:bodyPr>
          <a:lstStyle>
            <a:lvl1pPr marL="0" indent="0">
              <a:spcBef>
                <a:spcPts val="0"/>
              </a:spcBef>
              <a:buSzTx/>
              <a:buNone/>
              <a:defRPr sz="2400">
                <a:latin typeface="Courier New"/>
                <a:ea typeface="Courier New"/>
                <a:cs typeface="Courier New"/>
                <a:sym typeface="Courier New"/>
              </a:defRPr>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lgn="ctr">
              <a:defRPr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homas Schwarz"/>
          <p:cNvSpPr txBox="1"/>
          <p:nvPr>
            <p:ph type="subTitle" sz="quarter" idx="1"/>
          </p:nvPr>
        </p:nvSpPr>
        <p:spPr>
          <a:prstGeom prst="rect">
            <a:avLst/>
          </a:prstGeom>
        </p:spPr>
        <p:txBody>
          <a:bodyPr/>
          <a:lstStyle/>
          <a:p>
            <a:pPr/>
            <a:r>
              <a:t>Thomas Schwarz</a:t>
            </a:r>
          </a:p>
        </p:txBody>
      </p:sp>
      <p:sp>
        <p:nvSpPr>
          <p:cNvPr id="120" name="Naive Bayes…"/>
          <p:cNvSpPr txBox="1"/>
          <p:nvPr>
            <p:ph type="ctrTitle"/>
          </p:nvPr>
        </p:nvSpPr>
        <p:spPr>
          <a:prstGeom prst="rect">
            <a:avLst/>
          </a:prstGeom>
        </p:spPr>
        <p:txBody>
          <a:bodyPr/>
          <a:lstStyle/>
          <a:p>
            <a:pPr defTabSz="443991">
              <a:defRPr sz="6080"/>
            </a:pPr>
            <a:r>
              <a:t>Naive Bayes</a:t>
            </a:r>
          </a:p>
          <a:p>
            <a:pPr defTabSz="443991">
              <a:defRPr sz="6080"/>
            </a:pPr>
            <a:r>
              <a:t>and </a:t>
            </a:r>
          </a:p>
          <a:p>
            <a:pPr defTabSz="443991">
              <a:defRPr sz="6080"/>
            </a:pPr>
            <a:r>
              <a:t>Gaussian Bayesian Inference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Conditional Probability"/>
          <p:cNvSpPr txBox="1"/>
          <p:nvPr>
            <p:ph type="title"/>
          </p:nvPr>
        </p:nvSpPr>
        <p:spPr>
          <a:prstGeom prst="rect">
            <a:avLst/>
          </a:prstGeom>
        </p:spPr>
        <p:txBody>
          <a:bodyPr/>
          <a:lstStyle/>
          <a:p>
            <a:pPr/>
            <a:r>
              <a:t>Conditional Probability</a:t>
            </a:r>
          </a:p>
        </p:txBody>
      </p:sp>
      <p:sp>
        <p:nvSpPr>
          <p:cNvPr id="154" name="The type I and type II error rates are just too bad to use this."/>
          <p:cNvSpPr txBox="1"/>
          <p:nvPr>
            <p:ph type="body" idx="1"/>
          </p:nvPr>
        </p:nvSpPr>
        <p:spPr>
          <a:prstGeom prst="rect">
            <a:avLst/>
          </a:prstGeom>
        </p:spPr>
        <p:txBody>
          <a:bodyPr anchor="t"/>
          <a:lstStyle/>
          <a:p>
            <a:pPr/>
            <a:r>
              <a:t>The type I and type II error rates are just too bad to use this.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6"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57" name="Bayes' theorem inverts conditional probabilities…"/>
          <p:cNvSpPr txBox="1"/>
          <p:nvPr>
            <p:ph type="body" idx="1"/>
          </p:nvPr>
        </p:nvSpPr>
        <p:spPr>
          <a:prstGeom prst="rect">
            <a:avLst/>
          </a:prstGeom>
        </p:spPr>
        <p:txBody>
          <a:bodyPr anchor="t"/>
          <a:lstStyle/>
          <a:p>
            <a:pPr marL="400050" indent="-400050" defTabSz="525779">
              <a:spcBef>
                <a:spcPts val="1900"/>
              </a:spcBef>
              <a:defRPr sz="2880"/>
            </a:pPr>
            <a:r>
              <a:t>Bayes' theorem inverts conditional probabilities</a:t>
            </a:r>
          </a:p>
          <a:p>
            <a:pPr marL="400050" indent="-400050" defTabSz="525779">
              <a:spcBef>
                <a:spcPts val="1900"/>
              </a:spcBef>
              <a:defRPr sz="2880"/>
            </a:pPr>
            <a:r>
              <a:t>Can use this for classification based on observations</a:t>
            </a:r>
          </a:p>
          <a:p>
            <a:pPr marL="400050" indent="-400050" defTabSz="525779">
              <a:spcBef>
                <a:spcPts val="1900"/>
              </a:spcBef>
              <a:defRPr sz="2880"/>
            </a:pPr>
            <a:r>
              <a:t>Idea:  Assume we have observations </a:t>
            </a:r>
            <a14:m>
              <m:oMath>
                <m:limUpp>
                  <m:e>
                    <m:r>
                      <a:rPr xmlns:a="http://schemas.openxmlformats.org/drawingml/2006/main" sz="3250" i="1">
                        <a:solidFill>
                          <a:srgbClr val="000000"/>
                        </a:solidFill>
                        <a:latin typeface="Cambria Math" panose="02040503050406030204" pitchFamily="18" charset="0"/>
                      </a:rPr>
                      <m:t>x</m:t>
                    </m:r>
                  </m:e>
                  <m:lim>
                    <m:r>
                      <a:rPr xmlns:a="http://schemas.openxmlformats.org/drawingml/2006/main" sz="3250" i="1">
                        <a:solidFill>
                          <a:srgbClr val="000000"/>
                        </a:solidFill>
                        <a:latin typeface="Cambria Math" panose="02040503050406030204" pitchFamily="18" charset="0"/>
                      </a:rPr>
                      <m:t>⃗</m:t>
                    </m:r>
                  </m:lim>
                </m:limUpp>
              </m:oMath>
            </a14:m>
          </a:p>
          <a:p>
            <a:pPr lvl="1" marL="800100" indent="-400050" defTabSz="525779">
              <a:spcBef>
                <a:spcPts val="1900"/>
              </a:spcBef>
              <a:defRPr sz="2880"/>
            </a:pPr>
            <a:r>
              <a:t>We have calculated the probabilities of seeing these observations given a certain classification</a:t>
            </a:r>
          </a:p>
          <a:p>
            <a:pPr lvl="1" marL="800100" indent="-400050" defTabSz="525779">
              <a:spcBef>
                <a:spcPts val="1900"/>
              </a:spcBef>
              <a:defRPr sz="2880"/>
            </a:pPr>
            <a:r>
              <a:t>I.e.: for each category, we know </a:t>
            </a:r>
            <a14:m>
              <m:oMath>
                <m:r>
                  <a:rPr xmlns:a="http://schemas.openxmlformats.org/drawingml/2006/main" sz="3500" i="1">
                    <a:solidFill>
                      <a:srgbClr val="000000"/>
                    </a:solidFill>
                    <a:latin typeface="Cambria Math" panose="02040503050406030204" pitchFamily="18" charset="0"/>
                  </a:rPr>
                  <m:t>P</m:t>
                </m:r>
                <m:r>
                  <a:rPr xmlns:a="http://schemas.openxmlformats.org/drawingml/2006/main" sz="3500" i="1">
                    <a:solidFill>
                      <a:srgbClr val="000000"/>
                    </a:solidFill>
                    <a:latin typeface="Cambria Math" panose="02040503050406030204" pitchFamily="18" charset="0"/>
                  </a:rPr>
                  <m:t>(</m:t>
                </m:r>
                <m:limUpp>
                  <m:e>
                    <m:r>
                      <a:rPr xmlns:a="http://schemas.openxmlformats.org/drawingml/2006/main" sz="3500" i="1">
                        <a:solidFill>
                          <a:srgbClr val="000000"/>
                        </a:solidFill>
                        <a:latin typeface="Cambria Math" panose="02040503050406030204" pitchFamily="18" charset="0"/>
                      </a:rPr>
                      <m:t>x</m:t>
                    </m:r>
                  </m:e>
                  <m:lim>
                    <m:r>
                      <a:rPr xmlns:a="http://schemas.openxmlformats.org/drawingml/2006/main" sz="3500" i="1">
                        <a:solidFill>
                          <a:srgbClr val="000000"/>
                        </a:solidFill>
                        <a:latin typeface="Cambria Math" panose="02040503050406030204" pitchFamily="18" charset="0"/>
                      </a:rPr>
                      <m:t>⃗</m:t>
                    </m:r>
                  </m:lim>
                </m:limUpp>
                <m:r>
                  <a:rPr xmlns:a="http://schemas.openxmlformats.org/drawingml/2006/main" sz="3500" i="1">
                    <a:solidFill>
                      <a:srgbClr val="000000"/>
                    </a:solidFill>
                    <a:latin typeface="Cambria Math" panose="02040503050406030204" pitchFamily="18" charset="0"/>
                  </a:rPr>
                  <m:t>,</m:t>
                </m:r>
                <m:sSub>
                  <m:e>
                    <m:r>
                      <a:rPr xmlns:a="http://schemas.openxmlformats.org/drawingml/2006/main" sz="3500" i="1">
                        <a:solidFill>
                          <a:srgbClr val="000000"/>
                        </a:solidFill>
                        <a:latin typeface="Cambria Math" panose="02040503050406030204" pitchFamily="18" charset="0"/>
                      </a:rPr>
                      <m:t>c</m:t>
                    </m:r>
                  </m:e>
                  <m:sub>
                    <m:r>
                      <a:rPr xmlns:a="http://schemas.openxmlformats.org/drawingml/2006/main" sz="3500" i="1">
                        <a:solidFill>
                          <a:srgbClr val="000000"/>
                        </a:solidFill>
                        <a:latin typeface="Cambria Math" panose="02040503050406030204" pitchFamily="18" charset="0"/>
                      </a:rPr>
                      <m:t>i</m:t>
                    </m:r>
                  </m:sub>
                </m:sSub>
                <m:r>
                  <a:rPr xmlns:a="http://schemas.openxmlformats.org/drawingml/2006/main" sz="3500" i="1">
                    <a:solidFill>
                      <a:srgbClr val="000000"/>
                    </a:solidFill>
                    <a:latin typeface="Cambria Math" panose="02040503050406030204" pitchFamily="18" charset="0"/>
                  </a:rPr>
                  <m:t>)</m:t>
                </m:r>
              </m:oMath>
            </a14:m>
          </a:p>
          <a:p>
            <a:pPr lvl="2" marL="1200150" indent="-400050" defTabSz="525779">
              <a:spcBef>
                <a:spcPts val="1900"/>
              </a:spcBef>
              <a:defRPr sz="2880"/>
            </a:pPr>
            <a:r>
              <a:t>Probability to observe </a:t>
            </a:r>
            <a14:m>
              <m:oMath>
                <m:limUpp>
                  <m:e>
                    <m:r>
                      <a:rPr xmlns:a="http://schemas.openxmlformats.org/drawingml/2006/main" sz="3250" i="1">
                        <a:solidFill>
                          <a:srgbClr val="000000"/>
                        </a:solidFill>
                        <a:latin typeface="Cambria Math" panose="02040503050406030204" pitchFamily="18" charset="0"/>
                      </a:rPr>
                      <m:t>x</m:t>
                    </m:r>
                  </m:e>
                  <m:lim>
                    <m:r>
                      <a:rPr xmlns:a="http://schemas.openxmlformats.org/drawingml/2006/main" sz="3250" i="1">
                        <a:solidFill>
                          <a:srgbClr val="000000"/>
                        </a:solidFill>
                        <a:latin typeface="Cambria Math" panose="02040503050406030204" pitchFamily="18" charset="0"/>
                      </a:rPr>
                      <m:t>⃗</m:t>
                    </m:r>
                  </m:lim>
                </m:limUpp>
              </m:oMath>
            </a14:m>
            <a:r>
              <a:t> assuming that point lies in </a:t>
            </a:r>
            <a14:m>
              <m:oMath>
                <m:sSub>
                  <m:e>
                    <m:r>
                      <a:rPr xmlns:a="http://schemas.openxmlformats.org/drawingml/2006/main" sz="3700" i="1">
                        <a:solidFill>
                          <a:srgbClr val="000000"/>
                        </a:solidFill>
                        <a:latin typeface="Cambria Math" panose="02040503050406030204" pitchFamily="18" charset="0"/>
                      </a:rPr>
                      <m:t>c</m:t>
                    </m:r>
                  </m:e>
                  <m:sub>
                    <m:r>
                      <a:rPr xmlns:a="http://schemas.openxmlformats.org/drawingml/2006/main" sz="3700" i="1">
                        <a:solidFill>
                          <a:srgbClr val="000000"/>
                        </a:solidFill>
                        <a:latin typeface="Cambria Math" panose="02040503050406030204" pitchFamily="18" charset="0"/>
                      </a:rPr>
                      <m:t>i</m:t>
                    </m:r>
                  </m:sub>
                </m:sSub>
              </m:oMath>
            </a14:m>
          </a:p>
          <a:p>
            <a:pPr lvl="1" marL="800100" indent="-400050" defTabSz="525779">
              <a:spcBef>
                <a:spcPts val="1900"/>
              </a:spcBef>
              <a:defRPr sz="2880"/>
            </a:pPr>
            <a:r>
              <a:t>We use Bayes formula in order to calculate </a:t>
            </a:r>
            <a14:m>
              <m:oMath>
                <m:r>
                  <a:rPr xmlns:a="http://schemas.openxmlformats.org/drawingml/2006/main" sz="3500" i="1">
                    <a:solidFill>
                      <a:srgbClr val="000000"/>
                    </a:solidFill>
                    <a:latin typeface="Cambria Math" panose="02040503050406030204" pitchFamily="18" charset="0"/>
                  </a:rPr>
                  <m:t>P</m:t>
                </m:r>
                <m:r>
                  <a:rPr xmlns:a="http://schemas.openxmlformats.org/drawingml/2006/main" sz="3500" i="1">
                    <a:solidFill>
                      <a:srgbClr val="000000"/>
                    </a:solidFill>
                    <a:latin typeface="Cambria Math" panose="02040503050406030204" pitchFamily="18" charset="0"/>
                  </a:rPr>
                  <m:t>(</m:t>
                </m:r>
                <m:sSub>
                  <m:e>
                    <m:r>
                      <a:rPr xmlns:a="http://schemas.openxmlformats.org/drawingml/2006/main" sz="3500" i="1">
                        <a:solidFill>
                          <a:srgbClr val="000000"/>
                        </a:solidFill>
                        <a:latin typeface="Cambria Math" panose="02040503050406030204" pitchFamily="18" charset="0"/>
                      </a:rPr>
                      <m:t>c</m:t>
                    </m:r>
                  </m:e>
                  <m:sub>
                    <m:r>
                      <a:rPr xmlns:a="http://schemas.openxmlformats.org/drawingml/2006/main" sz="3500" i="1">
                        <a:solidFill>
                          <a:srgbClr val="000000"/>
                        </a:solidFill>
                        <a:latin typeface="Cambria Math" panose="02040503050406030204" pitchFamily="18" charset="0"/>
                      </a:rPr>
                      <m:t>i</m:t>
                    </m:r>
                  </m:sub>
                </m:sSub>
                <m:r>
                  <a:rPr xmlns:a="http://schemas.openxmlformats.org/drawingml/2006/main" sz="3500" i="1">
                    <a:solidFill>
                      <a:srgbClr val="000000"/>
                    </a:solidFill>
                    <a:latin typeface="Cambria Math" panose="02040503050406030204" pitchFamily="18" charset="0"/>
                  </a:rPr>
                  <m:t>,</m:t>
                </m:r>
                <m:limUpp>
                  <m:e>
                    <m:r>
                      <a:rPr xmlns:a="http://schemas.openxmlformats.org/drawingml/2006/main" sz="3500" i="1">
                        <a:solidFill>
                          <a:srgbClr val="000000"/>
                        </a:solidFill>
                        <a:latin typeface="Cambria Math" panose="02040503050406030204" pitchFamily="18" charset="0"/>
                      </a:rPr>
                      <m:t>x</m:t>
                    </m:r>
                  </m:e>
                  <m:lim>
                    <m:r>
                      <a:rPr xmlns:a="http://schemas.openxmlformats.org/drawingml/2006/main" sz="3500" i="1">
                        <a:solidFill>
                          <a:srgbClr val="000000"/>
                        </a:solidFill>
                        <a:latin typeface="Cambria Math" panose="02040503050406030204" pitchFamily="18" charset="0"/>
                      </a:rPr>
                      <m:t>⃗</m:t>
                    </m:r>
                  </m:lim>
                </m:limUpp>
                <m:r>
                  <a:rPr xmlns:a="http://schemas.openxmlformats.org/drawingml/2006/main" sz="3500" i="1">
                    <a:solidFill>
                      <a:srgbClr val="000000"/>
                    </a:solidFill>
                    <a:latin typeface="Cambria Math" panose="02040503050406030204" pitchFamily="18" charset="0"/>
                  </a:rPr>
                  <m:t>)</m:t>
                </m:r>
              </m:oMath>
            </a14:m>
          </a:p>
          <a:p>
            <a:pPr lvl="1" marL="800100" indent="-400050" defTabSz="525779">
              <a:spcBef>
                <a:spcPts val="1900"/>
              </a:spcBef>
              <a:defRPr sz="2880"/>
            </a:pPr>
            <a:r>
              <a:t>And then select the category with highest probability</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60" name="Document classification:…"/>
          <p:cNvSpPr txBox="1"/>
          <p:nvPr>
            <p:ph type="body" idx="1"/>
          </p:nvPr>
        </p:nvSpPr>
        <p:spPr>
          <a:prstGeom prst="rect">
            <a:avLst/>
          </a:prstGeom>
        </p:spPr>
        <p:txBody>
          <a:bodyPr anchor="t"/>
          <a:lstStyle/>
          <a:p>
            <a:pPr/>
            <a:r>
              <a:t>Document classification:</a:t>
            </a:r>
          </a:p>
          <a:p>
            <a:pPr lvl="1"/>
            <a:r>
              <a:t>Spam detection: </a:t>
            </a:r>
          </a:p>
          <a:p>
            <a:pPr lvl="2"/>
            <a:r>
              <a:t>Is email spam or ham?</a:t>
            </a:r>
          </a:p>
          <a:p>
            <a:pPr lvl="1"/>
            <a:r>
              <a:t>Sentiment analysis:</a:t>
            </a:r>
          </a:p>
          <a:p>
            <a:pPr lvl="2"/>
            <a:r>
              <a:t>Is a review good or bad</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63" name="Bag of words method:…"/>
          <p:cNvSpPr txBox="1"/>
          <p:nvPr>
            <p:ph type="body" idx="1"/>
          </p:nvPr>
        </p:nvSpPr>
        <p:spPr>
          <a:prstGeom prst="rect">
            <a:avLst/>
          </a:prstGeom>
        </p:spPr>
        <p:txBody>
          <a:bodyPr anchor="t"/>
          <a:lstStyle/>
          <a:p>
            <a:pPr/>
            <a:r>
              <a:t>Bag of words method:</a:t>
            </a:r>
          </a:p>
          <a:p>
            <a:pPr lvl="1"/>
            <a:r>
              <a:t>Model a document by only counting words</a:t>
            </a:r>
          </a:p>
          <a:p>
            <a:pPr lvl="2"/>
            <a:r>
              <a:t>Restrict ourselves to non-structure = non-common words</a:t>
            </a:r>
          </a:p>
        </p:txBody>
      </p:sp>
      <p:sp>
        <p:nvSpPr>
          <p:cNvPr id="164" name="&quot;I love this movie! It's sweet, but with satirical humor. The dialogs are great and the adventure scenes are fun. It manages to be romantic and whimsical while laughing at the conventions of the fairy tale genre. I would recommend it to just about anyone"/>
          <p:cNvSpPr txBox="1"/>
          <p:nvPr/>
        </p:nvSpPr>
        <p:spPr>
          <a:xfrm>
            <a:off x="158936" y="5219699"/>
            <a:ext cx="12699628" cy="1028701"/>
          </a:xfrm>
          <a:prstGeom prst="rect">
            <a:avLst/>
          </a:prstGeom>
          <a:ln w="12700">
            <a:solidFill>
              <a:srgbClr val="000000"/>
            </a:solidFill>
            <a:miter lim="400000"/>
          </a:ln>
          <a:effectLst>
            <a:outerShdw sx="100000" sy="100000" kx="0" ky="0" algn="b" rotWithShape="0" blurRad="355600" dist="0" dir="0">
              <a:srgbClr val="000000">
                <a:alpha val="75000"/>
              </a:srgbClr>
            </a:outerShdw>
          </a:effectLst>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2000">
                <a:solidFill>
                  <a:srgbClr val="3D4251"/>
                </a:solidFill>
                <a:latin typeface="Helvetica"/>
                <a:ea typeface="Helvetica"/>
                <a:cs typeface="Helvetica"/>
                <a:sym typeface="Helvetica"/>
              </a:defRPr>
            </a:lvl1pPr>
          </a:lstStyle>
          <a:p>
            <a:pPr/>
            <a:r>
              <a:t>"I love this movie! It's sweet, but with satirical humor. The dialogs are great and the adventure scenes are fun. It manages to be romantic and whimsical while laughing at the conventions of the fairy tale genre. I would recommend it to just about anyone. I have seen it several times and I'm always happy to see it again"</a:t>
            </a:r>
          </a:p>
        </p:txBody>
      </p:sp>
      <p:sp>
        <p:nvSpPr>
          <p:cNvPr id="165" name="fun          1…"/>
          <p:cNvSpPr txBox="1"/>
          <p:nvPr/>
        </p:nvSpPr>
        <p:spPr>
          <a:xfrm>
            <a:off x="4582915" y="6506715"/>
            <a:ext cx="2687738" cy="2857501"/>
          </a:xfrm>
          <a:prstGeom prst="rect">
            <a:avLst/>
          </a:prstGeom>
          <a:ln w="12700">
            <a:solidFill>
              <a:srgbClr val="000000"/>
            </a:solidFill>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fun          1</a:t>
            </a:r>
          </a:p>
          <a:p>
            <a:pPr/>
            <a:r>
              <a:t>great        2</a:t>
            </a:r>
          </a:p>
          <a:p>
            <a:pPr/>
            <a:r>
              <a:t>happy        1</a:t>
            </a:r>
          </a:p>
          <a:p>
            <a:pPr/>
            <a:r>
              <a:t>humor        1</a:t>
            </a:r>
          </a:p>
          <a:p>
            <a:pPr/>
            <a:r>
              <a:t>love         1</a:t>
            </a:r>
          </a:p>
          <a:p>
            <a:pPr/>
            <a:r>
              <a:t>recommend    1</a:t>
            </a:r>
          </a:p>
          <a:p>
            <a:pPr/>
            <a:r>
              <a:t>satirical    1</a:t>
            </a:r>
          </a:p>
          <a:p>
            <a:pPr/>
            <a:r>
              <a:t>sweet        1</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68" name="There is a whole theory about recognizing key-words automatically…"/>
          <p:cNvSpPr txBox="1"/>
          <p:nvPr>
            <p:ph type="body" idx="1"/>
          </p:nvPr>
        </p:nvSpPr>
        <p:spPr>
          <a:prstGeom prst="rect">
            <a:avLst/>
          </a:prstGeom>
        </p:spPr>
        <p:txBody>
          <a:bodyPr anchor="t"/>
          <a:lstStyle/>
          <a:p>
            <a:pPr/>
            <a:r>
              <a:t>There is a whole theory about recognizing key-words automatically</a:t>
            </a:r>
          </a:p>
          <a:p>
            <a:pPr lvl="1"/>
            <a:r>
              <a:t>Easy out:  </a:t>
            </a:r>
          </a:p>
          <a:p>
            <a:pPr lvl="2"/>
            <a:r>
              <a:t>Use all words that are not common</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71" name="Recognizing words…"/>
          <p:cNvSpPr txBox="1"/>
          <p:nvPr>
            <p:ph type="body" idx="1"/>
          </p:nvPr>
        </p:nvSpPr>
        <p:spPr>
          <a:xfrm>
            <a:off x="965200" y="2590800"/>
            <a:ext cx="11099800" cy="6286500"/>
          </a:xfrm>
          <a:prstGeom prst="rect">
            <a:avLst/>
          </a:prstGeom>
        </p:spPr>
        <p:txBody>
          <a:bodyPr anchor="t"/>
          <a:lstStyle/>
          <a:p>
            <a:pPr/>
            <a:r>
              <a:t>Recognizing words</a:t>
            </a:r>
          </a:p>
          <a:p>
            <a:pPr lvl="1"/>
            <a:r>
              <a:t>Actual documents have misspelling and grammatical forms</a:t>
            </a:r>
          </a:p>
          <a:p>
            <a:pPr lvl="2"/>
            <a:r>
              <a:t>Grammatical forms less common in English but typical in other languages</a:t>
            </a:r>
          </a:p>
          <a:p>
            <a:pPr lvl="3"/>
            <a:r>
              <a:t>Lemmatization: Recognize the form of the word</a:t>
            </a:r>
          </a:p>
          <a:p>
            <a:pPr lvl="5"/>
            <a:r>
              <a:t> </a:t>
            </a:r>
          </a:p>
          <a:p>
            <a:pPr lvl="5"/>
            <a:r>
              <a:t> </a:t>
            </a:r>
          </a:p>
          <a:p>
            <a:pPr lvl="4"/>
            <a:r>
              <a:t>Usually difficult to automatize</a:t>
            </a:r>
          </a:p>
        </p:txBody>
      </p:sp>
      <p:sp>
        <p:nvSpPr>
          <p:cNvPr id="172" name="जाओ, जाओगे, …  —&gt; जाना"/>
          <p:cNvSpPr txBox="1"/>
          <p:nvPr/>
        </p:nvSpPr>
        <p:spPr>
          <a:xfrm>
            <a:off x="3913422" y="6640597"/>
            <a:ext cx="3887718" cy="51562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जाओ, जाओगे, …  —&gt; जाना</a:t>
            </a:r>
          </a:p>
        </p:txBody>
      </p:sp>
      <p:sp>
        <p:nvSpPr>
          <p:cNvPr id="173" name="went, goes —&gt; to go"/>
          <p:cNvSpPr txBox="1"/>
          <p:nvPr/>
        </p:nvSpPr>
        <p:spPr>
          <a:xfrm>
            <a:off x="3913422" y="7437542"/>
            <a:ext cx="3589586"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went, goes —&gt; to go</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76" name="Recognizing words…"/>
          <p:cNvSpPr txBox="1"/>
          <p:nvPr>
            <p:ph type="body" idx="1"/>
          </p:nvPr>
        </p:nvSpPr>
        <p:spPr>
          <a:prstGeom prst="rect">
            <a:avLst/>
          </a:prstGeom>
        </p:spPr>
        <p:txBody>
          <a:bodyPr anchor="t"/>
          <a:lstStyle/>
          <a:p>
            <a:pPr/>
            <a:r>
              <a:t>Recognizing words</a:t>
            </a:r>
          </a:p>
          <a:p>
            <a:pPr lvl="1"/>
            <a:r>
              <a:t>Stemming</a:t>
            </a:r>
          </a:p>
          <a:p>
            <a:pPr lvl="2"/>
            <a:r>
              <a:t>Several methods to automatically extract the stem</a:t>
            </a:r>
          </a:p>
          <a:p>
            <a:pPr lvl="3"/>
            <a:r>
              <a:t>English: Porter stemmer (1980)</a:t>
            </a:r>
          </a:p>
          <a:p>
            <a:pPr lvl="3"/>
            <a:r>
              <a:t>Other languages: Can use similar ideas</a:t>
            </a:r>
          </a:p>
          <a:p>
            <a:pPr lvl="3"/>
            <a:r>
              <a:t>https://www.emerald.com/insight/content/doi/10.1108/00330330610681295/full/pdf?title=the-porter-stemming-algorithm-then-and-now</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79" name="Need to calculate the probability to observe a set of keywords given a classification…"/>
          <p:cNvSpPr txBox="1"/>
          <p:nvPr>
            <p:ph type="body" idx="1"/>
          </p:nvPr>
        </p:nvSpPr>
        <p:spPr>
          <a:prstGeom prst="rect">
            <a:avLst/>
          </a:prstGeom>
        </p:spPr>
        <p:txBody>
          <a:bodyPr anchor="t"/>
          <a:lstStyle/>
          <a:p>
            <a:pPr/>
            <a:r>
              <a:t>Need to calculate the probability to observe a set of keywords given a classification</a:t>
            </a:r>
          </a:p>
          <a:p>
            <a:pPr lvl="1"/>
            <a:r>
              <a:t>This is too specific:</a:t>
            </a:r>
          </a:p>
          <a:p>
            <a:pPr lvl="2"/>
            <a:r>
              <a:t>There are too many sets of keywords</a:t>
            </a:r>
          </a:p>
          <a:p>
            <a:pPr/>
            <a:r>
              <a:t>First reduction: </a:t>
            </a:r>
          </a:p>
          <a:p>
            <a:pPr lvl="1"/>
            <a:r>
              <a:t>Only use existence of words.</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82" name="Want:…"/>
          <p:cNvSpPr txBox="1"/>
          <p:nvPr>
            <p:ph type="body" idx="1"/>
          </p:nvPr>
        </p:nvSpPr>
        <p:spPr>
          <a:prstGeom prst="rect">
            <a:avLst/>
          </a:prstGeom>
        </p:spPr>
        <p:txBody>
          <a:bodyPr anchor="t"/>
          <a:lstStyle/>
          <a:p>
            <a:pPr/>
            <a:r>
              <a:t>Want:  </a:t>
            </a: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w</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w</m:t>
                    </m:r>
                  </m:e>
                  <m:sub>
                    <m:r>
                      <a:rPr xmlns:a="http://schemas.openxmlformats.org/drawingml/2006/main" sz="3850" i="1">
                        <a:solidFill>
                          <a:srgbClr val="000000"/>
                        </a:solidFill>
                        <a:latin typeface="Cambria Math" panose="02040503050406030204" pitchFamily="18" charset="0"/>
                      </a:rPr>
                      <m:t>2</m:t>
                    </m:r>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w</m:t>
                    </m:r>
                  </m:e>
                  <m:sub>
                    <m:r>
                      <a:rPr xmlns:a="http://schemas.openxmlformats.org/drawingml/2006/main" sz="3850" i="1">
                        <a:solidFill>
                          <a:srgbClr val="000000"/>
                        </a:solidFill>
                        <a:latin typeface="Cambria Math" panose="02040503050406030204" pitchFamily="18" charset="0"/>
                      </a:rPr>
                      <m:t>3</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w</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i</m:t>
                    </m:r>
                  </m:sub>
                </m:sSub>
                <m:r>
                  <a:rPr xmlns:a="http://schemas.openxmlformats.org/drawingml/2006/main" sz="3850" i="1">
                    <a:solidFill>
                      <a:srgbClr val="000000"/>
                    </a:solidFill>
                    <a:latin typeface="Cambria Math" panose="02040503050406030204" pitchFamily="18" charset="0"/>
                  </a:rPr>
                  <m:t>)</m:t>
                </m:r>
              </m:oMath>
            </a14:m>
          </a:p>
          <a:p>
            <a:pPr lvl="1"/>
            <a:r>
              <a:t>The probability to find a certain word in documents of a certain category depends on the existence of other words.</a:t>
            </a:r>
          </a:p>
          <a:p>
            <a:pPr lvl="2"/>
            <a:r>
              <a:t>E.g.: "Malicious Compliance"</a:t>
            </a:r>
          </a:p>
          <a:p>
            <a:pPr lvl="1"/>
            <a:r>
              <a:t>We make now a big assumptions:</a:t>
            </a:r>
          </a:p>
          <a:p>
            <a:pPr lvl="2"/>
            <a:r>
              <a:t>The probabilities of a keyword showing up are independent of each other</a:t>
            </a:r>
          </a:p>
          <a:p>
            <a:pPr lvl="2"/>
            <a:r>
              <a:t>That's why this method is called "</a:t>
            </a:r>
            <a:r>
              <a:rPr b="1" i="1" sz="3400" u="sng"/>
              <a:t>Naïve</a:t>
            </a:r>
            <a:r>
              <a:rPr b="1" i="1" sz="3400"/>
              <a:t> Bayes</a:t>
            </a:r>
            <a:r>
              <a:rPr sz="3400"/>
              <a:t>"</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185" name="Want:…"/>
          <p:cNvSpPr txBox="1"/>
          <p:nvPr>
            <p:ph type="body" idx="1"/>
          </p:nvPr>
        </p:nvSpPr>
        <p:spPr>
          <a:prstGeom prst="rect">
            <a:avLst/>
          </a:prstGeom>
        </p:spPr>
        <p:txBody>
          <a:bodyPr anchor="t"/>
          <a:lstStyle/>
          <a:p>
            <a:pPr/>
            <a:r>
              <a:t>Want: </a:t>
            </a:r>
          </a:p>
          <a:p>
            <a:pPr marL="0" indent="0">
              <a:buSzTx/>
              <a:buNone/>
            </a:pPr>
            <a14:m>
              <m:oMathPara>
                <m:oMathParaPr>
                  <m:jc m:val="left"/>
                </m:oMathParaPr>
                <m:oMath>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1</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2</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3</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n</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1</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2</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3</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n</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oMath>
              </m:oMathPara>
            </a14:m>
          </a:p>
          <a:p>
            <a:pPr/>
            <a:r>
              <a:t>Can estimate this from a training set:</a:t>
            </a:r>
          </a:p>
          <a:p>
            <a:pPr lvl="1"/>
            <a:r>
              <a:t>E.g. a set of movie reviews classified with the sentiment</a:t>
            </a:r>
          </a:p>
          <a:p>
            <a:pPr lvl="1"/>
            <a:r>
              <a:t>Algorithm: </a:t>
            </a:r>
          </a:p>
        </p:txBody>
      </p:sp>
      <p:sp>
        <p:nvSpPr>
          <p:cNvPr id="186" name="for document in set:…"/>
          <p:cNvSpPr txBox="1"/>
          <p:nvPr/>
        </p:nvSpPr>
        <p:spPr>
          <a:xfrm>
            <a:off x="4661679" y="5734050"/>
            <a:ext cx="7430692" cy="3530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for document in set:</a:t>
            </a:r>
          </a:p>
          <a:p>
            <a:pPr/>
            <a:r>
              <a:t>   sentiment = document.sentiment</a:t>
            </a:r>
          </a:p>
          <a:p>
            <a:pPr/>
            <a:r>
              <a:t>   for word in document:</a:t>
            </a:r>
          </a:p>
          <a:p>
            <a:pPr/>
            <a:r>
              <a:t>      count[word]+=1</a:t>
            </a:r>
          </a:p>
          <a:p>
            <a:pPr/>
            <a:r>
              <a:t>      if sentiment=='positive':</a:t>
            </a:r>
          </a:p>
          <a:p>
            <a:pPr/>
            <a:r>
              <a:t>          countPos[word]+=1</a:t>
            </a:r>
          </a:p>
          <a:p>
            <a:pPr/>
            <a:r>
              <a:t>      else:</a:t>
            </a:r>
          </a:p>
          <a:p>
            <a:pPr/>
            <a:r>
              <a:t>          countNeg[word]+=1</a:t>
            </a:r>
          </a:p>
          <a:p>
            <a:pPr/>
            <a:r>
              <a:t>   return countPos/count, countNeg/count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Conditional Probability"/>
          <p:cNvSpPr txBox="1"/>
          <p:nvPr>
            <p:ph type="title"/>
          </p:nvPr>
        </p:nvSpPr>
        <p:spPr>
          <a:prstGeom prst="rect">
            <a:avLst/>
          </a:prstGeom>
        </p:spPr>
        <p:txBody>
          <a:bodyPr/>
          <a:lstStyle/>
          <a:p>
            <a:pPr/>
            <a:r>
              <a:t>Conditional Probability</a:t>
            </a:r>
          </a:p>
        </p:txBody>
      </p:sp>
      <p:sp>
        <p:nvSpPr>
          <p:cNvPr id="123" name="Given two events   and  , we define the conditional probability as…"/>
          <p:cNvSpPr txBox="1"/>
          <p:nvPr>
            <p:ph type="body" idx="1"/>
          </p:nvPr>
        </p:nvSpPr>
        <p:spPr>
          <a:prstGeom prst="rect">
            <a:avLst/>
          </a:prstGeom>
        </p:spPr>
        <p:txBody>
          <a:bodyPr anchor="t"/>
          <a:lstStyle/>
          <a:p>
            <a:pPr/>
            <a:r>
              <a:t>Given two events </a:t>
            </a:r>
            <a14:m>
              <m:oMath>
                <m:r>
                  <a:rPr xmlns:a="http://schemas.openxmlformats.org/drawingml/2006/main" sz="3800" i="1">
                    <a:solidFill>
                      <a:srgbClr val="000000"/>
                    </a:solidFill>
                    <a:latin typeface="Cambria Math" panose="02040503050406030204" pitchFamily="18" charset="0"/>
                  </a:rPr>
                  <m:t>A</m:t>
                </m:r>
              </m:oMath>
            </a14:m>
            <a:r>
              <a:t> and </a:t>
            </a:r>
            <a14:m>
              <m:oMath>
                <m:r>
                  <a:rPr xmlns:a="http://schemas.openxmlformats.org/drawingml/2006/main" sz="3950" i="1">
                    <a:solidFill>
                      <a:srgbClr val="000000"/>
                    </a:solidFill>
                    <a:latin typeface="Cambria Math" panose="02040503050406030204" pitchFamily="18" charset="0"/>
                  </a:rPr>
                  <m:t>B</m:t>
                </m:r>
              </m:oMath>
            </a14:m>
            <a:r>
              <a:t>, we define the conditional probability as </a:t>
            </a:r>
          </a:p>
          <a:p>
            <a:pPr lvl="1" marL="0" indent="444500">
              <a:buSzTx/>
              <a:buNone/>
            </a:pPr>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f>
                    <m:fPr>
                      <m:ctrlPr>
                        <a:rPr xmlns:a="http://schemas.openxmlformats.org/drawingml/2006/main" sz="3850" i="1">
                          <a:solidFill>
                            <a:srgbClr val="000000"/>
                          </a:solidFill>
                          <a:latin typeface="Cambria Math" panose="02040503050406030204" pitchFamily="18" charset="0"/>
                        </a:rPr>
                      </m:ctrlPr>
                      <m:type m:val="bar"/>
                    </m:fPr>
                    <m:num>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num>
                    <m:den>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den>
                  </m:f>
                </m:oMath>
              </m:oMathPara>
            </a14:m>
          </a:p>
          <a:p>
            <a:pPr lvl="1" marL="0" indent="444500">
              <a:buSzTx/>
              <a:buNone/>
            </a:pPr>
            <a:r>
              <a:t>"probability of A given B"</a:t>
            </a:r>
          </a:p>
          <a:p>
            <a:pPr marL="228600" indent="-228600">
              <a:buClr>
                <a:srgbClr val="000000"/>
              </a:buClr>
              <a:buSzPct val="100000"/>
            </a:pPr>
            <a:r>
              <a:t>   Write also as:</a:t>
            </a:r>
          </a:p>
          <a:p>
            <a:pPr lvl="1" marL="0" indent="444500">
              <a:buSzTx/>
              <a:buNone/>
            </a:pPr>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oMath>
              </m:oMathPara>
            </a14: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189" name="This algorithm has a problem:…"/>
          <p:cNvSpPr txBox="1"/>
          <p:nvPr>
            <p:ph type="body" idx="1"/>
          </p:nvPr>
        </p:nvSpPr>
        <p:spPr>
          <a:prstGeom prst="rect">
            <a:avLst/>
          </a:prstGeom>
        </p:spPr>
        <p:txBody>
          <a:bodyPr anchor="t"/>
          <a:lstStyle/>
          <a:p>
            <a:pPr/>
            <a:r>
              <a:t>This algorithm has a problem:</a:t>
            </a:r>
          </a:p>
          <a:p>
            <a:pPr lvl="1"/>
            <a:r>
              <a:t>It can return a probability as zero</a:t>
            </a:r>
          </a:p>
          <a:p>
            <a:pPr lvl="2"/>
            <a:r>
              <a:t>Because we use multiplication in our estimator:</a:t>
            </a:r>
          </a:p>
          <a:p>
            <a:pPr marL="0" indent="0">
              <a:buSzTx/>
              <a:buNone/>
            </a:pPr>
            <a14:m>
              <m:oMathPara>
                <m:oMathParaPr>
                  <m:jc m:val="left"/>
                </m:oMathParaPr>
                <m:oMath>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1</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2</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3</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n</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1</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2</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3</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n</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oMath>
              </m:oMathPara>
            </a14:m>
          </a:p>
          <a:p>
            <a:pPr lvl="2"/>
            <a:r>
              <a:t>Would create zero probabilities</a:t>
            </a:r>
          </a:p>
          <a:p>
            <a:pPr lvl="1"/>
            <a:r>
              <a:t>Solution: start all counts at 1</a:t>
            </a:r>
          </a:p>
          <a:p>
            <a:pPr lvl="2"/>
            <a:r>
              <a:t>No more zero probabilities</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192" name="Result: Simple classifier"/>
          <p:cNvSpPr txBox="1"/>
          <p:nvPr>
            <p:ph type="body" idx="1"/>
          </p:nvPr>
        </p:nvSpPr>
        <p:spPr>
          <a:prstGeom prst="rect">
            <a:avLst/>
          </a:prstGeom>
        </p:spPr>
        <p:txBody>
          <a:bodyPr anchor="t"/>
          <a:lstStyle/>
          <a:p>
            <a:pPr/>
            <a:r>
              <a:t>Result: Simple classifier</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195" name="Example: Use NLTK, a natural language processor…"/>
          <p:cNvSpPr txBox="1"/>
          <p:nvPr>
            <p:ph type="body" idx="1"/>
          </p:nvPr>
        </p:nvSpPr>
        <p:spPr>
          <a:prstGeom prst="rect">
            <a:avLst/>
          </a:prstGeom>
        </p:spPr>
        <p:txBody>
          <a:bodyPr anchor="t"/>
          <a:lstStyle/>
          <a:p>
            <a:pPr/>
            <a:r>
              <a:t>Example: Use NLTK, a natural language processor</a:t>
            </a:r>
          </a:p>
          <a:p>
            <a:pPr lvl="1"/>
            <a:r>
              <a:t>NLTK has several corpus (which you might have to download separately)</a:t>
            </a:r>
          </a:p>
        </p:txBody>
      </p:sp>
      <p:sp>
        <p:nvSpPr>
          <p:cNvPr id="196" name="import nltk…"/>
          <p:cNvSpPr txBox="1"/>
          <p:nvPr/>
        </p:nvSpPr>
        <p:spPr>
          <a:xfrm>
            <a:off x="2075597" y="4876799"/>
            <a:ext cx="6881962" cy="1130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import nltk</a:t>
            </a:r>
          </a:p>
          <a:p>
            <a:pPr/>
            <a:r>
              <a:t>from nltk.corpus import movie_reviews</a:t>
            </a:r>
          </a:p>
          <a:p>
            <a:pPr/>
            <a:r>
              <a:t>import random</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8"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199" name="First step: Get the documents"/>
          <p:cNvSpPr txBox="1"/>
          <p:nvPr>
            <p:ph type="body" idx="1"/>
          </p:nvPr>
        </p:nvSpPr>
        <p:spPr>
          <a:prstGeom prst="rect">
            <a:avLst/>
          </a:prstGeom>
        </p:spPr>
        <p:txBody>
          <a:bodyPr anchor="t"/>
          <a:lstStyle/>
          <a:p>
            <a:pPr/>
            <a:r>
              <a:t>First step: Get the documents</a:t>
            </a:r>
          </a:p>
        </p:txBody>
      </p:sp>
      <p:sp>
        <p:nvSpPr>
          <p:cNvPr id="200" name="documents = [(list(movie_reviews.words(fileid)), category)…"/>
          <p:cNvSpPr txBox="1"/>
          <p:nvPr/>
        </p:nvSpPr>
        <p:spPr>
          <a:xfrm>
            <a:off x="963414" y="3968750"/>
            <a:ext cx="11088887" cy="181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documents = [(list(movie_reviews.words(fileid)), category)</a:t>
            </a:r>
          </a:p>
          <a:p>
            <a:pPr/>
            <a:r>
              <a:t>              for category in movie_reviews.categories()</a:t>
            </a:r>
          </a:p>
          <a:p>
            <a:pPr/>
            <a:r>
              <a:t>              for fileid in movie_reviews.fileids(category)]</a:t>
            </a:r>
          </a:p>
          <a:p>
            <a:pPr/>
            <a:r>
              <a:t>random.shuffle(documents)</a:t>
            </a:r>
          </a:p>
          <a:p>
            <a:pPr/>
            <a:r>
              <a:t>train_set, test_set = featuresets[500:], featuresets[:500]</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2"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203" name="Second step:  Get all &quot;features&quot; (important words)…"/>
          <p:cNvSpPr txBox="1"/>
          <p:nvPr>
            <p:ph type="body" idx="1"/>
          </p:nvPr>
        </p:nvSpPr>
        <p:spPr>
          <a:prstGeom prst="rect">
            <a:avLst/>
          </a:prstGeom>
        </p:spPr>
        <p:txBody>
          <a:bodyPr anchor="t"/>
          <a:lstStyle/>
          <a:p>
            <a:pPr/>
            <a:r>
              <a:t>Second step:  Get all "features" (important words)</a:t>
            </a:r>
          </a:p>
          <a:p>
            <a:pPr/>
            <a:r>
              <a:t>Strategy:  Get a list of all words, then order it, then select the frequent ones with exception of the most frequent ones. </a:t>
            </a:r>
          </a:p>
          <a:p>
            <a:pPr/>
          </a:p>
          <a:p>
            <a:pPr lvl="1"/>
            <a:r>
              <a:t>Here is all_words:</a:t>
            </a:r>
          </a:p>
          <a:p>
            <a:pPr lvl="2" marL="1166812" indent="-277812"/>
            <a:r>
              <a:rPr sz="2000">
                <a:latin typeface="Courier New"/>
                <a:ea typeface="Courier New"/>
                <a:cs typeface="Courier New"/>
                <a:sym typeface="Courier New"/>
              </a:rPr>
              <a:t>FreqDist({',': 77717, 'the': 76529, '.': 65876, 'a': 38106, 'and': 35576, 'of': 34123, 'to': 31937, "'": 30585, 'is': 25195, 'in': 21822, …})</a:t>
            </a:r>
            <a:endParaRPr sz="2000">
              <a:latin typeface="Courier New"/>
              <a:ea typeface="Courier New"/>
              <a:cs typeface="Courier New"/>
              <a:sym typeface="Courier New"/>
            </a:endParaRPr>
          </a:p>
          <a:p>
            <a:pPr lvl="1"/>
            <a:r>
              <a:t>Therefore, just drop the first ones.  </a:t>
            </a:r>
          </a:p>
        </p:txBody>
      </p:sp>
      <p:sp>
        <p:nvSpPr>
          <p:cNvPr id="204" name="all_words = nltk.FreqDist(w.lower() for w in movie_reviews.words())…"/>
          <p:cNvSpPr txBox="1"/>
          <p:nvPr/>
        </p:nvSpPr>
        <p:spPr>
          <a:xfrm>
            <a:off x="317772" y="4876799"/>
            <a:ext cx="12369255" cy="1130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all_words = nltk.FreqDist(w.lower() for w in movie_reviews.words())</a:t>
            </a:r>
          </a:p>
          <a:p>
            <a:pPr/>
            <a:r>
              <a:t>word_features = list(all_words)[200:2000]</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207" name="Create a bag of words for each document"/>
          <p:cNvSpPr txBox="1"/>
          <p:nvPr>
            <p:ph type="body" idx="1"/>
          </p:nvPr>
        </p:nvSpPr>
        <p:spPr>
          <a:prstGeom prst="rect">
            <a:avLst/>
          </a:prstGeom>
        </p:spPr>
        <p:txBody>
          <a:bodyPr anchor="t"/>
          <a:lstStyle/>
          <a:p>
            <a:pPr/>
            <a:r>
              <a:t>Create a bag of words for each document</a:t>
            </a:r>
          </a:p>
        </p:txBody>
      </p:sp>
      <p:sp>
        <p:nvSpPr>
          <p:cNvPr id="208" name="def document_features(document):…"/>
          <p:cNvSpPr txBox="1"/>
          <p:nvPr/>
        </p:nvSpPr>
        <p:spPr>
          <a:xfrm>
            <a:off x="825374" y="4070589"/>
            <a:ext cx="11820526" cy="3530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r>
              <a:t>def document_features(document):</a:t>
            </a:r>
          </a:p>
          <a:p>
            <a:pPr/>
            <a:r>
              <a:t>    document_words = set(document)</a:t>
            </a:r>
          </a:p>
          <a:p>
            <a:pPr/>
            <a:r>
              <a:t>    features = {}</a:t>
            </a:r>
          </a:p>
          <a:p>
            <a:pPr/>
            <a:r>
              <a:t>    for word in word_features:</a:t>
            </a:r>
          </a:p>
          <a:p>
            <a:pPr/>
            <a:r>
              <a:t>        features['contains({})'.format(word)] = (word in document_words)</a:t>
            </a:r>
          </a:p>
          <a:p>
            <a:pPr/>
            <a:r>
              <a:t>    return features</a:t>
            </a:r>
          </a:p>
          <a:p>
            <a:pPr/>
          </a:p>
          <a:p>
            <a:pPr/>
            <a:r>
              <a:t>featuresets = [(document_features(d), c) for (d,c) in documents]</a:t>
            </a:r>
          </a:p>
          <a:p>
            <a:pPr/>
            <a:r>
              <a:t>train_set, test_set = featuresets[500:], featuresets[:500]</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0"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211" name="Use NLTK Naive Bayes Classifier"/>
          <p:cNvSpPr txBox="1"/>
          <p:nvPr>
            <p:ph type="body" idx="1"/>
          </p:nvPr>
        </p:nvSpPr>
        <p:spPr>
          <a:prstGeom prst="rect">
            <a:avLst/>
          </a:prstGeom>
        </p:spPr>
        <p:txBody>
          <a:bodyPr anchor="t"/>
          <a:lstStyle/>
          <a:p>
            <a:pPr/>
            <a:r>
              <a:t>Use NLTK Naive Bayes Classifier</a:t>
            </a:r>
          </a:p>
        </p:txBody>
      </p:sp>
      <p:sp>
        <p:nvSpPr>
          <p:cNvPr id="212" name="classifier = nltk.NaiveBayesClassifier.train(train_set)…"/>
          <p:cNvSpPr txBox="1"/>
          <p:nvPr/>
        </p:nvSpPr>
        <p:spPr>
          <a:xfrm>
            <a:off x="1877963" y="4127867"/>
            <a:ext cx="10174338" cy="1130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classifier = nltk.NaiveBayesClassifier.train(train_set)</a:t>
            </a:r>
          </a:p>
          <a:p>
            <a:pPr/>
          </a:p>
          <a:p>
            <a:pPr/>
            <a:r>
              <a:t>print(nltk.classify.accuracy(classifier, test_set))</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215" name="Results:  80.2% sentiments classified correctly…"/>
          <p:cNvSpPr txBox="1"/>
          <p:nvPr>
            <p:ph type="body" idx="1"/>
          </p:nvPr>
        </p:nvSpPr>
        <p:spPr>
          <a:prstGeom prst="rect">
            <a:avLst/>
          </a:prstGeom>
        </p:spPr>
        <p:txBody>
          <a:bodyPr anchor="t"/>
          <a:lstStyle/>
          <a:p>
            <a:pPr/>
            <a:r>
              <a:t>Results:  80.2% sentiments classified correctly</a:t>
            </a:r>
          </a:p>
          <a:p>
            <a:pPr/>
            <a:r>
              <a:t>Can see how the classifier works</a:t>
            </a:r>
          </a:p>
          <a:p>
            <a:pPr/>
          </a:p>
          <a:p>
            <a:pPr/>
          </a:p>
          <a:p>
            <a:pPr/>
          </a:p>
          <a:p>
            <a:pPr/>
          </a:p>
          <a:p>
            <a:pPr/>
            <a:r>
              <a:t>And already can see improvements</a:t>
            </a:r>
          </a:p>
        </p:txBody>
      </p:sp>
      <p:sp>
        <p:nvSpPr>
          <p:cNvPr id="216" name="&gt;&gt;&gt; classifier.show_most_informative_features(5)…"/>
          <p:cNvSpPr txBox="1"/>
          <p:nvPr/>
        </p:nvSpPr>
        <p:spPr>
          <a:xfrm>
            <a:off x="952500" y="4233492"/>
            <a:ext cx="10829764" cy="2336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900"/>
            </a:pPr>
            <a:r>
              <a:t>&gt;&gt;&gt; classifier.show_most_informative_features(5)</a:t>
            </a:r>
          </a:p>
          <a:p>
            <a:pPr>
              <a:defRPr sz="1900"/>
            </a:pPr>
            <a:r>
              <a:t>Most Informative Features</a:t>
            </a:r>
          </a:p>
          <a:p>
            <a:pPr>
              <a:defRPr sz="1900"/>
            </a:pPr>
            <a:r>
              <a:t>        contains(seagal) = True              neg : pos    =     11.3 : 1.0</a:t>
            </a:r>
          </a:p>
          <a:p>
            <a:pPr>
              <a:defRPr sz="1900"/>
            </a:pPr>
            <a:r>
              <a:t>   contains(outstanding) = True              pos : neg    =      8.6 : 1.0</a:t>
            </a:r>
          </a:p>
          <a:p>
            <a:pPr>
              <a:defRPr sz="1900"/>
            </a:pPr>
            <a:r>
              <a:t>        contains(wasted) = True              neg : pos    =      7.3 : 1.0</a:t>
            </a:r>
          </a:p>
          <a:p>
            <a:pPr>
              <a:defRPr sz="1900"/>
            </a:pPr>
            <a:r>
              <a:t>         contains(mulan) = True              pos : neg    =      7.2 : 1.0</a:t>
            </a:r>
          </a:p>
          <a:p>
            <a:pPr>
              <a:defRPr sz="1900"/>
            </a:pPr>
            <a:r>
              <a:t>   contains(wonderfully) = True              pos : neg    =      6.3 : 1.0</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Classification with Gaussian Bayes"/>
          <p:cNvSpPr txBox="1"/>
          <p:nvPr>
            <p:ph type="title"/>
          </p:nvPr>
        </p:nvSpPr>
        <p:spPr>
          <a:prstGeom prst="rect">
            <a:avLst/>
          </a:prstGeom>
        </p:spPr>
        <p:txBody>
          <a:bodyPr/>
          <a:lstStyle>
            <a:lvl1pPr defTabSz="484886">
              <a:defRPr sz="6640"/>
            </a:lvl1pPr>
          </a:lstStyle>
          <a:p>
            <a:pPr/>
            <a:r>
              <a:t>Classification with Gaussian Bayes</a:t>
            </a:r>
          </a:p>
        </p:txBody>
      </p:sp>
      <p:sp>
        <p:nvSpPr>
          <p:cNvPr id="219" name="Continuous features…"/>
          <p:cNvSpPr txBox="1"/>
          <p:nvPr>
            <p:ph type="body" sz="half" idx="1"/>
          </p:nvPr>
        </p:nvSpPr>
        <p:spPr>
          <a:xfrm>
            <a:off x="952500" y="2590800"/>
            <a:ext cx="6094496" cy="6286500"/>
          </a:xfrm>
          <a:prstGeom prst="rect">
            <a:avLst/>
          </a:prstGeom>
        </p:spPr>
        <p:txBody>
          <a:bodyPr anchor="t"/>
          <a:lstStyle/>
          <a:p>
            <a:pPr/>
            <a:r>
              <a:t>Continuous features</a:t>
            </a:r>
          </a:p>
          <a:p>
            <a:pPr lvl="1"/>
            <a:r>
              <a:t>Assumption: Features are distributed normally</a:t>
            </a:r>
          </a:p>
          <a:p>
            <a:pPr lvl="1"/>
            <a:r>
              <a:t>Example:  Look again at Iris set</a:t>
            </a:r>
          </a:p>
          <a:p>
            <a:pPr lvl="2"/>
            <a:r>
              <a:t>All features are look normally distributed</a:t>
            </a:r>
          </a:p>
        </p:txBody>
      </p:sp>
      <p:pic>
        <p:nvPicPr>
          <p:cNvPr id="220" name="Figure_1.png" descr="Figure_1.png"/>
          <p:cNvPicPr>
            <a:picLocks noChangeAspect="1"/>
          </p:cNvPicPr>
          <p:nvPr/>
        </p:nvPicPr>
        <p:blipFill>
          <a:blip r:embed="rId2">
            <a:extLst/>
          </a:blip>
          <a:stretch>
            <a:fillRect/>
          </a:stretch>
        </p:blipFill>
        <p:spPr>
          <a:xfrm>
            <a:off x="7187874" y="2590800"/>
            <a:ext cx="5669587" cy="5073456"/>
          </a:xfrm>
          <a:prstGeom prst="rect">
            <a:avLst/>
          </a:prstGeom>
          <a:ln w="12700">
            <a:miter lim="400000"/>
          </a:ln>
        </p:spPr>
      </p:pic>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2" name="Classification with Gaussian Naïve Bayes"/>
          <p:cNvSpPr txBox="1"/>
          <p:nvPr>
            <p:ph type="title"/>
          </p:nvPr>
        </p:nvSpPr>
        <p:spPr>
          <a:prstGeom prst="rect">
            <a:avLst/>
          </a:prstGeom>
        </p:spPr>
        <p:txBody>
          <a:bodyPr/>
          <a:lstStyle>
            <a:lvl1pPr defTabSz="484886">
              <a:defRPr sz="6640"/>
            </a:lvl1pPr>
          </a:lstStyle>
          <a:p>
            <a:pPr/>
            <a:r>
              <a:t>Classification with Gaussian Naïve Bayes</a:t>
            </a:r>
          </a:p>
        </p:txBody>
      </p:sp>
      <p:sp>
        <p:nvSpPr>
          <p:cNvPr id="223" name="Possibility one: Disregard correlation —&gt; Naïve…"/>
          <p:cNvSpPr txBox="1"/>
          <p:nvPr>
            <p:ph type="body" idx="1"/>
          </p:nvPr>
        </p:nvSpPr>
        <p:spPr>
          <a:prstGeom prst="rect">
            <a:avLst/>
          </a:prstGeom>
        </p:spPr>
        <p:txBody>
          <a:bodyPr anchor="t"/>
          <a:lstStyle/>
          <a:p>
            <a:pPr/>
            <a:r>
              <a:t>Possibility one: Disregard correlation —&gt; Naïve</a:t>
            </a:r>
          </a:p>
          <a:p>
            <a:pPr lvl="1"/>
            <a:r>
              <a:t>For each feature:</a:t>
            </a:r>
          </a:p>
          <a:p>
            <a:pPr lvl="2"/>
            <a:r>
              <a:t>Calculate sample mean </a:t>
            </a:r>
            <a14:m>
              <m:oMath>
                <m:r>
                  <a:rPr xmlns:a="http://schemas.openxmlformats.org/drawingml/2006/main" sz="3900" i="1">
                    <a:solidFill>
                      <a:srgbClr val="000000"/>
                    </a:solidFill>
                    <a:latin typeface="Cambria Math" panose="02040503050406030204" pitchFamily="18" charset="0"/>
                  </a:rPr>
                  <m:t>μ</m:t>
                </m:r>
              </m:oMath>
            </a14:m>
            <a:r>
              <a:t> and sample standard deviation </a:t>
            </a:r>
            <a14:m>
              <m:oMath>
                <m:r>
                  <a:rPr xmlns:a="http://schemas.openxmlformats.org/drawingml/2006/main" sz="3800" i="1">
                    <a:solidFill>
                      <a:srgbClr val="000000"/>
                    </a:solidFill>
                    <a:latin typeface="Cambria Math" panose="02040503050406030204" pitchFamily="18" charset="0"/>
                  </a:rPr>
                  <m:t>σ</m:t>
                </m:r>
              </m:oMath>
            </a14:m>
          </a:p>
          <a:p>
            <a:pPr lvl="2"/>
            <a:r>
              <a:t>Use these as estimators of the population mean and deviation</a:t>
            </a:r>
          </a:p>
          <a:p>
            <a:pPr lvl="1"/>
            <a:r>
              <a:t>For a given feature value </a:t>
            </a:r>
            <a:r>
              <a:rPr i="1"/>
              <a:t>x</a:t>
            </a:r>
            <a:r>
              <a:t>, calculate the probability density assuming that </a:t>
            </a:r>
            <a14:m>
              <m:oMath>
                <m:r>
                  <a:rPr xmlns:a="http://schemas.openxmlformats.org/drawingml/2006/main" sz="3600" i="1">
                    <a:solidFill>
                      <a:srgbClr val="000000"/>
                    </a:solidFill>
                    <a:latin typeface="Cambria Math" panose="02040503050406030204" pitchFamily="18" charset="0"/>
                  </a:rPr>
                  <m:t>x</m:t>
                </m:r>
              </m:oMath>
            </a14:m>
            <a:r>
              <a:t> is in a category </a:t>
            </a:r>
            <a14:m>
              <m:oMath>
                <m:r>
                  <a:rPr xmlns:a="http://schemas.openxmlformats.org/drawingml/2006/main" sz="4300" i="1">
                    <a:solidFill>
                      <a:srgbClr val="000000"/>
                    </a:solidFill>
                    <a:latin typeface="Cambria Math" panose="02040503050406030204" pitchFamily="18" charset="0"/>
                  </a:rPr>
                  <m:t>c</m:t>
                </m:r>
              </m:oMath>
            </a14:m>
          </a:p>
          <a:p>
            <a:pPr lvl="2"/>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x</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c</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m:rPr>
                      <m:scr m:val="script"/>
                    </m:rPr>
                    <a:rPr xmlns:a="http://schemas.openxmlformats.org/drawingml/2006/main" sz="3850" i="1">
                      <a:solidFill>
                        <a:srgbClr val="000000"/>
                      </a:solidFill>
                      <a:latin typeface="Cambria Math" panose="02040503050406030204" pitchFamily="18" charset="0"/>
                    </a:rPr>
                    <m:t>N</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μ</m:t>
                      </m:r>
                    </m:e>
                    <m:sub>
                      <m:r>
                        <a:rPr xmlns:a="http://schemas.openxmlformats.org/drawingml/2006/main" sz="3850" i="1">
                          <a:solidFill>
                            <a:srgbClr val="000000"/>
                          </a:solidFill>
                          <a:latin typeface="Cambria Math" panose="02040503050406030204" pitchFamily="18" charset="0"/>
                        </a:rPr>
                        <m:t>c</m:t>
                      </m:r>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σ</m:t>
                      </m:r>
                    </m:e>
                    <m:sub>
                      <m:r>
                        <a:rPr xmlns:a="http://schemas.openxmlformats.org/drawingml/2006/main" sz="3850" i="1">
                          <a:solidFill>
                            <a:srgbClr val="000000"/>
                          </a:solidFill>
                          <a:latin typeface="Cambria Math" panose="02040503050406030204" pitchFamily="18" charset="0"/>
                        </a:rPr>
                        <m:t>c</m:t>
                      </m:r>
                    </m:sub>
                  </m:sSub>
                  <m:r>
                    <a:rPr xmlns:a="http://schemas.openxmlformats.org/drawingml/2006/main" sz="3850" i="1">
                      <a:solidFill>
                        <a:srgbClr val="000000"/>
                      </a:solidFill>
                      <a:latin typeface="Cambria Math" panose="02040503050406030204" pitchFamily="18" charset="0"/>
                    </a:rPr>
                    <m:t>)</m:t>
                  </m:r>
                </m:oMath>
              </m:oMathPara>
            </a14: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Conditional Probability"/>
          <p:cNvSpPr txBox="1"/>
          <p:nvPr>
            <p:ph type="title"/>
          </p:nvPr>
        </p:nvSpPr>
        <p:spPr>
          <a:prstGeom prst="rect">
            <a:avLst/>
          </a:prstGeom>
        </p:spPr>
        <p:txBody>
          <a:bodyPr/>
          <a:lstStyle/>
          <a:p>
            <a:pPr/>
            <a:r>
              <a:t>Conditional Probability</a:t>
            </a:r>
          </a:p>
        </p:txBody>
      </p:sp>
      <p:sp>
        <p:nvSpPr>
          <p:cNvPr id="126" name="Bayes' Theorem: An observation of extreme importance…"/>
          <p:cNvSpPr txBox="1"/>
          <p:nvPr>
            <p:ph type="body" idx="1"/>
          </p:nvPr>
        </p:nvSpPr>
        <p:spPr>
          <a:prstGeom prst="rect">
            <a:avLst/>
          </a:prstGeom>
        </p:spPr>
        <p:txBody>
          <a:bodyPr anchor="t"/>
          <a:lstStyle/>
          <a:p>
            <a:pPr/>
            <a:r>
              <a:t>Bayes' Theorem: An observation of extreme importance </a:t>
            </a:r>
          </a:p>
          <a:p>
            <a:pPr lvl="1"/>
            <a:r>
              <a:t>Giving rise to a new way of statistics</a:t>
            </a:r>
          </a:p>
          <a:p>
            <a:pPr lvl="1" marL="0" indent="444500">
              <a:buSzTx/>
              <a:buNone/>
            </a:pPr>
            <a:r>
              <a:t>Theorem:        </a:t>
            </a: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f>
                  <m:fPr>
                    <m:ctrlPr>
                      <a:rPr xmlns:a="http://schemas.openxmlformats.org/drawingml/2006/main" sz="3850" i="1">
                        <a:solidFill>
                          <a:srgbClr val="000000"/>
                        </a:solidFill>
                        <a:latin typeface="Cambria Math" panose="02040503050406030204" pitchFamily="18" charset="0"/>
                      </a:rPr>
                    </m:ctrlPr>
                    <m:type m:val="bar"/>
                  </m:fPr>
                  <m:num>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num>
                  <m:den>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den>
                </m:f>
              </m:oMath>
            </a14:m>
          </a:p>
          <a:p>
            <a:pPr>
              <a:buClr>
                <a:srgbClr val="000000"/>
              </a:buClr>
            </a:pPr>
            <a:r>
              <a:t>Expresses a probability conditioned on B in one conditioned on A</a:t>
            </a:r>
          </a:p>
          <a:p>
            <a:pPr>
              <a:buClr>
                <a:srgbClr val="000000"/>
              </a:buClr>
            </a:pPr>
            <a:r>
              <a:t>Proof:  </a:t>
            </a: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oMath>
            </a14:m>
          </a:p>
          <a:p>
            <a:pPr>
              <a:buClr>
                <a:srgbClr val="000000"/>
              </a:buClr>
            </a:pPr>
            <a:r>
              <a:t>Now solve for </a:t>
            </a:r>
            <a14:m>
              <m:oMath>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oMath>
            </a14: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5" name="Classification with Gaussian Naïve Bayes"/>
          <p:cNvSpPr txBox="1"/>
          <p:nvPr>
            <p:ph type="title"/>
          </p:nvPr>
        </p:nvSpPr>
        <p:spPr>
          <a:prstGeom prst="rect">
            <a:avLst/>
          </a:prstGeom>
        </p:spPr>
        <p:txBody>
          <a:bodyPr/>
          <a:lstStyle>
            <a:lvl1pPr defTabSz="484886">
              <a:defRPr sz="6640"/>
            </a:lvl1pPr>
          </a:lstStyle>
          <a:p>
            <a:pPr/>
            <a:r>
              <a:t>Classification with Gaussian Naïve Bayes</a:t>
            </a:r>
          </a:p>
        </p:txBody>
      </p:sp>
      <p:sp>
        <p:nvSpPr>
          <p:cNvPr id="226" name="Estimate the probability for observation   as the product of the densities…"/>
          <p:cNvSpPr txBox="1"/>
          <p:nvPr>
            <p:ph type="body" idx="1"/>
          </p:nvPr>
        </p:nvSpPr>
        <p:spPr>
          <a:prstGeom prst="rect">
            <a:avLst/>
          </a:prstGeom>
        </p:spPr>
        <p:txBody>
          <a:bodyPr anchor="t"/>
          <a:lstStyle/>
          <a:p>
            <a:pPr/>
            <a:r>
              <a:t>Estimate the probability for observation </a:t>
            </a:r>
            <a14:m>
              <m:oMath>
                <m:r>
                  <a:rPr xmlns:a="http://schemas.openxmlformats.org/drawingml/2006/main" sz="3900" i="1">
                    <a:solidFill>
                      <a:srgbClr val="000000"/>
                    </a:solidFill>
                    <a:latin typeface="Cambria Math" panose="02040503050406030204" pitchFamily="18" charset="0"/>
                  </a:rPr>
                  <m:t>(</m:t>
                </m:r>
                <m:sSub>
                  <m:e>
                    <m:r>
                      <a:rPr xmlns:a="http://schemas.openxmlformats.org/drawingml/2006/main" sz="3900" i="1">
                        <a:solidFill>
                          <a:srgbClr val="000000"/>
                        </a:solidFill>
                        <a:latin typeface="Cambria Math" panose="02040503050406030204" pitchFamily="18" charset="0"/>
                      </a:rPr>
                      <m:t>x</m:t>
                    </m:r>
                  </m:e>
                  <m:sub>
                    <m:r>
                      <a:rPr xmlns:a="http://schemas.openxmlformats.org/drawingml/2006/main" sz="3900" i="1">
                        <a:solidFill>
                          <a:srgbClr val="000000"/>
                        </a:solidFill>
                        <a:latin typeface="Cambria Math" panose="02040503050406030204" pitchFamily="18" charset="0"/>
                      </a:rPr>
                      <m:t>1</m:t>
                    </m:r>
                  </m:sub>
                </m:sSub>
                <m:r>
                  <a:rPr xmlns:a="http://schemas.openxmlformats.org/drawingml/2006/main" sz="3900" i="1">
                    <a:solidFill>
                      <a:srgbClr val="000000"/>
                    </a:solidFill>
                    <a:latin typeface="Cambria Math" panose="02040503050406030204" pitchFamily="18" charset="0"/>
                  </a:rPr>
                  <m:t>,</m:t>
                </m:r>
                <m:sSub>
                  <m:e>
                    <m:r>
                      <a:rPr xmlns:a="http://schemas.openxmlformats.org/drawingml/2006/main" sz="3900" i="1">
                        <a:solidFill>
                          <a:srgbClr val="000000"/>
                        </a:solidFill>
                        <a:latin typeface="Cambria Math" panose="02040503050406030204" pitchFamily="18" charset="0"/>
                      </a:rPr>
                      <m:t>x</m:t>
                    </m:r>
                  </m:e>
                  <m:sub>
                    <m:r>
                      <a:rPr xmlns:a="http://schemas.openxmlformats.org/drawingml/2006/main" sz="3900" i="1">
                        <a:solidFill>
                          <a:srgbClr val="000000"/>
                        </a:solidFill>
                        <a:latin typeface="Cambria Math" panose="02040503050406030204" pitchFamily="18" charset="0"/>
                      </a:rPr>
                      <m:t>2</m:t>
                    </m:r>
                  </m:sub>
                </m:sSub>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m:t>
                </m:r>
                <m:sSub>
                  <m:e>
                    <m:r>
                      <a:rPr xmlns:a="http://schemas.openxmlformats.org/drawingml/2006/main" sz="3900" i="1">
                        <a:solidFill>
                          <a:srgbClr val="000000"/>
                        </a:solidFill>
                        <a:latin typeface="Cambria Math" panose="02040503050406030204" pitchFamily="18" charset="0"/>
                      </a:rPr>
                      <m:t>x</m:t>
                    </m:r>
                  </m:e>
                  <m:sub>
                    <m:r>
                      <a:rPr xmlns:a="http://schemas.openxmlformats.org/drawingml/2006/main" sz="3900" i="1">
                        <a:solidFill>
                          <a:srgbClr val="000000"/>
                        </a:solidFill>
                        <a:latin typeface="Cambria Math" panose="02040503050406030204" pitchFamily="18" charset="0"/>
                      </a:rPr>
                      <m:t>n</m:t>
                    </m:r>
                  </m:sub>
                </m:sSub>
                <m:r>
                  <a:rPr xmlns:a="http://schemas.openxmlformats.org/drawingml/2006/main" sz="3900" i="1">
                    <a:solidFill>
                      <a:srgbClr val="000000"/>
                    </a:solidFill>
                    <a:latin typeface="Cambria Math" panose="02040503050406030204" pitchFamily="18" charset="0"/>
                  </a:rPr>
                  <m:t>)</m:t>
                </m:r>
              </m:oMath>
            </a14:m>
            <a:r>
              <a:t> as the product of the densities</a:t>
            </a:r>
          </a:p>
          <a:p>
            <a:pPr marL="0" indent="0">
              <a:buSzTx/>
              <a:buNone/>
            </a:pPr>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m:rPr>
                      <m:scr m:val="script"/>
                    </m:rPr>
                    <a:rPr xmlns:a="http://schemas.openxmlformats.org/drawingml/2006/main" sz="3850" i="1">
                      <a:solidFill>
                        <a:srgbClr val="000000"/>
                      </a:solidFill>
                      <a:latin typeface="Cambria Math" panose="02040503050406030204" pitchFamily="18" charset="0"/>
                    </a:rPr>
                    <m:t>N</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σ</m:t>
                      </m:r>
                    </m:e>
                    <m:sub>
                      <m:r>
                        <a:rPr xmlns:a="http://schemas.openxmlformats.org/drawingml/2006/main" sz="3850" i="1">
                          <a:solidFill>
                            <a:srgbClr val="000000"/>
                          </a:solidFill>
                          <a:latin typeface="Cambria Math" panose="02040503050406030204" pitchFamily="18" charset="0"/>
                        </a:rPr>
                        <m:t>1,</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μ</m:t>
                      </m:r>
                    </m:e>
                    <m:sub>
                      <m:r>
                        <a:rPr xmlns:a="http://schemas.openxmlformats.org/drawingml/2006/main" sz="3850" i="1">
                          <a:solidFill>
                            <a:srgbClr val="000000"/>
                          </a:solidFill>
                          <a:latin typeface="Cambria Math" panose="02040503050406030204" pitchFamily="18" charset="0"/>
                        </a:rPr>
                        <m:t>1,</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m:rPr>
                      <m:scr m:val="script"/>
                    </m:rPr>
                    <a:rPr xmlns:a="http://schemas.openxmlformats.org/drawingml/2006/main" sz="3850" i="1">
                      <a:solidFill>
                        <a:srgbClr val="000000"/>
                      </a:solidFill>
                      <a:latin typeface="Cambria Math" panose="02040503050406030204" pitchFamily="18" charset="0"/>
                    </a:rPr>
                    <m:t>N</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σ</m:t>
                      </m:r>
                    </m:e>
                    <m:sub>
                      <m:r>
                        <a:rPr xmlns:a="http://schemas.openxmlformats.org/drawingml/2006/main" sz="3850" i="1">
                          <a:solidFill>
                            <a:srgbClr val="000000"/>
                          </a:solidFill>
                          <a:latin typeface="Cambria Math" panose="02040503050406030204" pitchFamily="18" charset="0"/>
                        </a:rPr>
                        <m:t>n</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μ</m:t>
                      </m:r>
                    </m:e>
                    <m:sub>
                      <m:r>
                        <a:rPr xmlns:a="http://schemas.openxmlformats.org/drawingml/2006/main" sz="3850" i="1">
                          <a:solidFill>
                            <a:srgbClr val="000000"/>
                          </a:solidFill>
                          <a:latin typeface="Cambria Math" panose="02040503050406030204" pitchFamily="18" charset="0"/>
                        </a:rPr>
                        <m:t>1,</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sub>
                  </m:sSub>
                  <m:r>
                    <a:rPr xmlns:a="http://schemas.openxmlformats.org/drawingml/2006/main" sz="3850" i="1">
                      <a:solidFill>
                        <a:srgbClr val="000000"/>
                      </a:solidFill>
                      <a:latin typeface="Cambria Math" panose="02040503050406030204" pitchFamily="18" charset="0"/>
                    </a:rPr>
                    <m:t>)</m:t>
                  </m:r>
                </m:oMath>
              </m:oMathPara>
            </a14:m>
          </a:p>
          <a:p>
            <a:pPr/>
            <a:r>
              <a:t>Then use Bayes formula to invert the conditional probabilities</a:t>
            </a:r>
          </a:p>
          <a:p>
            <a:pPr lvl="1"/>
            <a:r>
              <a:t>This means estimating the prevalence of the categories</a:t>
            </a:r>
          </a:p>
          <a:p>
            <a:pPr lvl="1"/>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f>
                    <m:fPr>
                      <m:ctrlPr>
                        <a:rPr xmlns:a="http://schemas.openxmlformats.org/drawingml/2006/main" sz="3850" i="1">
                          <a:solidFill>
                            <a:srgbClr val="000000"/>
                          </a:solidFill>
                          <a:latin typeface="Cambria Math" panose="02040503050406030204" pitchFamily="18" charset="0"/>
                        </a:rPr>
                      </m:ctrlPr>
                      <m:type m:val="bar"/>
                    </m:fPr>
                    <m:num>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num>
                    <m:den>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den>
                  </m:f>
                </m:oMath>
              </m:oMathPara>
            </a14: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8" name="Classification with Gaussian Naïve Bayes"/>
          <p:cNvSpPr txBox="1"/>
          <p:nvPr>
            <p:ph type="title"/>
          </p:nvPr>
        </p:nvSpPr>
        <p:spPr>
          <a:prstGeom prst="rect">
            <a:avLst/>
          </a:prstGeom>
        </p:spPr>
        <p:txBody>
          <a:bodyPr/>
          <a:lstStyle>
            <a:lvl1pPr defTabSz="484886">
              <a:defRPr sz="6640"/>
            </a:lvl1pPr>
          </a:lstStyle>
          <a:p>
            <a:pPr/>
            <a:r>
              <a:t>Classification with Gaussian Naïve Bayes</a:t>
            </a:r>
          </a:p>
        </p:txBody>
      </p:sp>
      <p:sp>
        <p:nvSpPr>
          <p:cNvPr id="229" name="The denominator does not depend on the category…"/>
          <p:cNvSpPr txBox="1"/>
          <p:nvPr>
            <p:ph type="body" idx="1"/>
          </p:nvPr>
        </p:nvSpPr>
        <p:spPr>
          <a:prstGeom prst="rect">
            <a:avLst/>
          </a:prstGeom>
        </p:spPr>
        <p:txBody>
          <a:bodyPr anchor="t"/>
          <a:lstStyle/>
          <a:p>
            <a:pPr/>
            <a:r>
              <a:t>The denominator does not depend on the category </a:t>
            </a:r>
            <a14:m>
              <m:oMath>
                <m:sSub>
                  <m:e>
                    <m:r>
                      <a:rPr xmlns:a="http://schemas.openxmlformats.org/drawingml/2006/main" sz="4050" i="1">
                        <a:solidFill>
                          <a:srgbClr val="000000"/>
                        </a:solidFill>
                        <a:latin typeface="Cambria Math" panose="02040503050406030204" pitchFamily="18" charset="0"/>
                      </a:rPr>
                      <m:t>c</m:t>
                    </m:r>
                  </m:e>
                  <m:sub>
                    <m:r>
                      <a:rPr xmlns:a="http://schemas.openxmlformats.org/drawingml/2006/main" sz="4050" i="1">
                        <a:solidFill>
                          <a:srgbClr val="000000"/>
                        </a:solidFill>
                        <a:latin typeface="Cambria Math" panose="02040503050406030204" pitchFamily="18" charset="0"/>
                      </a:rPr>
                      <m:t>j</m:t>
                    </m:r>
                  </m:sub>
                </m:sSub>
              </m:oMath>
            </a14:m>
          </a:p>
          <a:p>
            <a:pPr/>
            <a:r>
              <a:t>So, we just leave it out:</a:t>
            </a:r>
          </a:p>
          <a:p>
            <a:pPr lvl="1"/>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oMath>
              </m:oMathPara>
            </a14:m>
          </a:p>
          <a:p>
            <a:pPr/>
            <a:r>
              <a:t>We calculate </a:t>
            </a: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oMath>
            </a14:m>
            <a:r>
              <a:t> </a:t>
            </a:r>
          </a:p>
          <a:p>
            <a:pPr lvl="1"/>
            <a:r>
              <a:t>And select the highest value</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1" name="Classification with Gaussian Naïve Bayes"/>
          <p:cNvSpPr txBox="1"/>
          <p:nvPr>
            <p:ph type="title"/>
          </p:nvPr>
        </p:nvSpPr>
        <p:spPr>
          <a:prstGeom prst="rect">
            <a:avLst/>
          </a:prstGeom>
        </p:spPr>
        <p:txBody>
          <a:bodyPr/>
          <a:lstStyle>
            <a:lvl1pPr defTabSz="484886">
              <a:defRPr sz="6640"/>
            </a:lvl1pPr>
          </a:lstStyle>
          <a:p>
            <a:pPr/>
            <a:r>
              <a:t>Classification with Gaussian Naïve Bayes</a:t>
            </a:r>
          </a:p>
        </p:txBody>
      </p:sp>
      <p:sp>
        <p:nvSpPr>
          <p:cNvPr id="232" name="Implemented in sklearn.naive_bayes…"/>
          <p:cNvSpPr txBox="1"/>
          <p:nvPr>
            <p:ph type="body" idx="1"/>
          </p:nvPr>
        </p:nvSpPr>
        <p:spPr>
          <a:prstGeom prst="rect">
            <a:avLst/>
          </a:prstGeom>
        </p:spPr>
        <p:txBody>
          <a:bodyPr anchor="t"/>
          <a:lstStyle/>
          <a:p>
            <a:pPr/>
            <a:r>
              <a:t>Implemented in sklearn.naive_bayes</a:t>
            </a:r>
          </a:p>
          <a:p>
            <a:pPr lvl="1"/>
            <a:r>
              <a:t>Example with Iris data-set</a:t>
            </a:r>
          </a:p>
        </p:txBody>
      </p:sp>
      <p:sp>
        <p:nvSpPr>
          <p:cNvPr id="233" name="from sklearn import datasets…"/>
          <p:cNvSpPr txBox="1"/>
          <p:nvPr/>
        </p:nvSpPr>
        <p:spPr>
          <a:xfrm>
            <a:off x="226318" y="4357800"/>
            <a:ext cx="12552165" cy="3873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from sklearn import datasets</a:t>
            </a:r>
          </a:p>
          <a:p>
            <a:pPr/>
            <a:r>
              <a:t>from sklearn.naive_bayes import GaussianNB</a:t>
            </a:r>
          </a:p>
          <a:p>
            <a:pPr/>
          </a:p>
          <a:p>
            <a:pPr/>
            <a:r>
              <a:t>iris = datasets.load_iris()</a:t>
            </a:r>
          </a:p>
          <a:p>
            <a:pPr/>
            <a:r>
              <a:t>model = GaussianNB()</a:t>
            </a:r>
          </a:p>
          <a:p>
            <a:pPr/>
            <a:r>
              <a:t>model.fit(iris.data, iris.target)</a:t>
            </a:r>
          </a:p>
          <a:p>
            <a:pPr/>
            <a:r>
              <a:t>print('means', model.theta_)</a:t>
            </a:r>
          </a:p>
          <a:p>
            <a:pPr/>
            <a:r>
              <a:t>print('stds', model.sigma_)</a:t>
            </a:r>
          </a:p>
          <a:p>
            <a:pPr/>
          </a:p>
          <a:p>
            <a:pPr/>
            <a:r>
              <a:t>for x,t, p in zip(iris.data, iris.target, model.predict(iris.data)):</a:t>
            </a:r>
          </a:p>
          <a:p>
            <a:pPr/>
            <a:r>
              <a:t>    print(x, t, p)</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Classification with Gaussian Naïve Bayes"/>
          <p:cNvSpPr txBox="1"/>
          <p:nvPr>
            <p:ph type="title"/>
          </p:nvPr>
        </p:nvSpPr>
        <p:spPr>
          <a:prstGeom prst="rect">
            <a:avLst/>
          </a:prstGeom>
        </p:spPr>
        <p:txBody>
          <a:bodyPr/>
          <a:lstStyle>
            <a:lvl1pPr defTabSz="484886">
              <a:defRPr sz="6640"/>
            </a:lvl1pPr>
          </a:lstStyle>
          <a:p>
            <a:pPr/>
            <a:r>
              <a:t>Classification with Gaussian Naïve Bayes</a:t>
            </a:r>
          </a:p>
        </p:txBody>
      </p:sp>
      <p:sp>
        <p:nvSpPr>
          <p:cNvPr id="236" name="means [[5.006 3.428 1.462 0.246]…"/>
          <p:cNvSpPr txBox="1"/>
          <p:nvPr/>
        </p:nvSpPr>
        <p:spPr>
          <a:xfrm>
            <a:off x="1340467" y="2644710"/>
            <a:ext cx="10273414" cy="5435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3100"/>
            </a:pPr>
            <a:r>
              <a:t>means [[5.006 3.428 1.462 0.246]</a:t>
            </a:r>
          </a:p>
          <a:p>
            <a:pPr>
              <a:defRPr sz="3100"/>
            </a:pPr>
            <a:r>
              <a:t> [5.936 2.77  4.26  1.326]</a:t>
            </a:r>
          </a:p>
          <a:p>
            <a:pPr>
              <a:defRPr sz="3100"/>
            </a:pPr>
            <a:r>
              <a:t> [6.588 2.974 5.552 2.026]]</a:t>
            </a:r>
          </a:p>
          <a:p>
            <a:pPr>
              <a:defRPr sz="3100"/>
            </a:pPr>
            <a:r>
              <a:t>stds [[0.121764 0.140816 0.029556 0.010884]</a:t>
            </a:r>
          </a:p>
          <a:p>
            <a:pPr>
              <a:defRPr sz="3100"/>
            </a:pPr>
            <a:r>
              <a:t> [0.261104 0.0965   0.2164   0.038324]</a:t>
            </a:r>
          </a:p>
          <a:p>
            <a:pPr>
              <a:defRPr sz="3100"/>
            </a:pPr>
            <a:r>
              <a:t> [0.396256 0.101924 0.298496 0.073924]]</a:t>
            </a:r>
          </a:p>
          <a:p>
            <a:pPr>
              <a:defRPr sz="3100"/>
            </a:pPr>
            <a:r>
              <a:t>[5.1 3.5 1.4 0.2] 0</a:t>
            </a:r>
          </a:p>
          <a:p>
            <a:pPr>
              <a:defRPr sz="3100"/>
            </a:pPr>
            <a:r>
              <a:t>[4.9 3.  1.4 0.2] 0</a:t>
            </a:r>
          </a:p>
          <a:p>
            <a:pPr>
              <a:defRPr sz="3100"/>
            </a:pPr>
            <a:r>
              <a:t>[4.7 3.2 1.3 0.2] 0</a:t>
            </a:r>
          </a:p>
          <a:p>
            <a:pPr>
              <a:defRPr sz="3100"/>
            </a:pPr>
            <a:r>
              <a:t>[4.6 3.1 1.5 0.2] 0</a:t>
            </a:r>
          </a:p>
          <a:p>
            <a:pPr>
              <a:defRPr sz="3100"/>
            </a:pPr>
            <a:r>
              <a:t>[5.  3.6 1.4 0.2] 0</a:t>
            </a:r>
          </a:p>
          <a:p>
            <a:pPr>
              <a:defRPr sz="3100"/>
            </a:pPr>
            <a:r>
              <a:t>[5.4 3.9 1.7 0.4] 0</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8" name="Classification with Gaussian Naïve Bayes"/>
          <p:cNvSpPr txBox="1"/>
          <p:nvPr>
            <p:ph type="title"/>
          </p:nvPr>
        </p:nvSpPr>
        <p:spPr>
          <a:prstGeom prst="rect">
            <a:avLst/>
          </a:prstGeom>
        </p:spPr>
        <p:txBody>
          <a:bodyPr/>
          <a:lstStyle>
            <a:lvl1pPr defTabSz="484886">
              <a:defRPr sz="6640"/>
            </a:lvl1pPr>
          </a:lstStyle>
          <a:p>
            <a:pPr/>
            <a:r>
              <a:t>Classification with Gaussian Naïve Bayes</a:t>
            </a:r>
          </a:p>
        </p:txBody>
      </p:sp>
      <p:sp>
        <p:nvSpPr>
          <p:cNvPr id="239" name="There are a few errors:…"/>
          <p:cNvSpPr txBox="1"/>
          <p:nvPr>
            <p:ph type="body" idx="1"/>
          </p:nvPr>
        </p:nvSpPr>
        <p:spPr>
          <a:prstGeom prst="rect">
            <a:avLst/>
          </a:prstGeom>
        </p:spPr>
        <p:txBody>
          <a:bodyPr anchor="t"/>
          <a:lstStyle/>
          <a:p>
            <a:pPr/>
            <a:r>
              <a:t>There are a few errors:</a:t>
            </a:r>
          </a:p>
          <a:p>
            <a:pPr/>
          </a:p>
          <a:p>
            <a:pPr/>
          </a:p>
          <a:p>
            <a:pPr/>
          </a:p>
          <a:p>
            <a:pPr/>
          </a:p>
          <a:p>
            <a:pPr/>
            <a:r>
              <a:t>Caution: We did not divide the data set into a training and verification set.</a:t>
            </a:r>
          </a:p>
        </p:txBody>
      </p:sp>
      <p:sp>
        <p:nvSpPr>
          <p:cNvPr id="240" name="[6.9 3.1 4.9 1.5] 1 2…"/>
          <p:cNvSpPr txBox="1"/>
          <p:nvPr/>
        </p:nvSpPr>
        <p:spPr>
          <a:xfrm>
            <a:off x="3283310" y="3270249"/>
            <a:ext cx="5075729" cy="2768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3100"/>
            </a:pPr>
            <a:r>
              <a:t>[6.9 3.1 4.9 1.5] 1 2</a:t>
            </a:r>
          </a:p>
          <a:p>
            <a:pPr>
              <a:defRPr sz="3100"/>
            </a:pPr>
            <a:r>
              <a:t>[5.9 3.2 4.8 1.8] 1 2</a:t>
            </a:r>
          </a:p>
          <a:p>
            <a:pPr>
              <a:defRPr sz="3100"/>
            </a:pPr>
            <a:r>
              <a:t>[6.7 3.  5.  1.7] 1 2</a:t>
            </a:r>
          </a:p>
          <a:p>
            <a:pPr>
              <a:defRPr sz="3100"/>
            </a:pPr>
            <a:r>
              <a:t>[4.9 2.5 4.5 1.7] 2 1</a:t>
            </a:r>
          </a:p>
          <a:p>
            <a:pPr>
              <a:defRPr sz="3100"/>
            </a:pPr>
            <a:r>
              <a:t>[6.  2.2 5.  1.5] 2 1</a:t>
            </a:r>
          </a:p>
          <a:p>
            <a:pPr>
              <a:defRPr sz="3100"/>
            </a:pPr>
            <a:r>
              <a:t>[6.3 2.8 5.1 1.5] 2 1</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Classification with…"/>
          <p:cNvSpPr txBox="1"/>
          <p:nvPr>
            <p:ph type="title"/>
          </p:nvPr>
        </p:nvSpPr>
        <p:spPr>
          <a:prstGeom prst="rect">
            <a:avLst/>
          </a:prstGeom>
        </p:spPr>
        <p:txBody>
          <a:bodyPr/>
          <a:lstStyle/>
          <a:p>
            <a:pPr defTabSz="449833">
              <a:defRPr sz="6160"/>
            </a:pPr>
            <a:r>
              <a:t>Classification with </a:t>
            </a:r>
          </a:p>
          <a:p>
            <a:pPr defTabSz="449833">
              <a:defRPr sz="6160"/>
            </a:pPr>
            <a:r>
              <a:t>Not-So-Naïve Gaussian Bayes</a:t>
            </a:r>
          </a:p>
        </p:txBody>
      </p:sp>
      <p:sp>
        <p:nvSpPr>
          <p:cNvPr id="243" name="We did not use correlation between features…"/>
          <p:cNvSpPr txBox="1"/>
          <p:nvPr>
            <p:ph type="body" idx="1"/>
          </p:nvPr>
        </p:nvSpPr>
        <p:spPr>
          <a:xfrm>
            <a:off x="952500" y="2597150"/>
            <a:ext cx="11099801" cy="6286501"/>
          </a:xfrm>
          <a:prstGeom prst="rect">
            <a:avLst/>
          </a:prstGeom>
        </p:spPr>
        <p:txBody>
          <a:bodyPr anchor="t"/>
          <a:lstStyle/>
          <a:p>
            <a:pPr/>
            <a:r>
              <a:t>We did not use correlation between features</a:t>
            </a:r>
          </a:p>
          <a:p>
            <a:pPr lvl="1"/>
            <a:r>
              <a:t>If we do, use the multi-variate probability density</a:t>
            </a:r>
          </a:p>
          <a:p>
            <a:pPr lvl="1"/>
            <a:r>
              <a:t>Need to estimate correlation coefficients:</a:t>
            </a:r>
          </a:p>
          <a:p>
            <a:pPr lvl="1"/>
          </a:p>
          <a:p>
            <a:pPr lvl="1"/>
          </a:p>
          <a:p>
            <a:pPr lvl="1"/>
            <a:r>
              <a:t>Then use the multi-variate normal probability density </a:t>
            </a:r>
            <a14:m>
              <m:oMath>
                <m:sSub>
                  <m:e>
                    <m:r>
                      <m:rPr>
                        <m:nor/>
                      </m:rPr>
                      <a:rPr xmlns:a="http://schemas.openxmlformats.org/drawingml/2006/main" sz="3700" i="1">
                        <a:solidFill>
                          <a:srgbClr val="000000"/>
                        </a:solidFill>
                        <a:latin typeface="Cambria Math" panose="02040503050406030204" pitchFamily="18" charset="0"/>
                      </a:rPr>
                      <m:t>norm</m:t>
                    </m:r>
                  </m:e>
                  <m:sub>
                    <m:r>
                      <a:rPr xmlns:a="http://schemas.openxmlformats.org/drawingml/2006/main" sz="3700" i="1">
                        <a:solidFill>
                          <a:srgbClr val="000000"/>
                        </a:solidFill>
                        <a:latin typeface="Cambria Math" panose="02040503050406030204" pitchFamily="18" charset="0"/>
                      </a:rPr>
                      <m:t>μ</m:t>
                    </m:r>
                    <m:r>
                      <a:rPr xmlns:a="http://schemas.openxmlformats.org/drawingml/2006/main" sz="3700" i="1">
                        <a:solidFill>
                          <a:srgbClr val="000000"/>
                        </a:solidFill>
                        <a:latin typeface="Cambria Math" panose="02040503050406030204" pitchFamily="18" charset="0"/>
                      </a:rPr>
                      <m:t>,</m:t>
                    </m:r>
                    <m:r>
                      <m:rPr>
                        <m:sty m:val="p"/>
                      </m:rPr>
                      <a:rPr xmlns:a="http://schemas.openxmlformats.org/drawingml/2006/main" sz="3700" i="1">
                        <a:solidFill>
                          <a:srgbClr val="000000"/>
                        </a:solidFill>
                        <a:latin typeface="Cambria Math" panose="02040503050406030204" pitchFamily="18" charset="0"/>
                      </a:rPr>
                      <m:t>Σ</m:t>
                    </m:r>
                  </m:sub>
                </m:sSub>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x</m:t>
                </m:r>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m:t>
                </m:r>
                <m:f>
                  <m:fPr>
                    <m:ctrlPr>
                      <a:rPr xmlns:a="http://schemas.openxmlformats.org/drawingml/2006/main" sz="3700" i="1">
                        <a:solidFill>
                          <a:srgbClr val="000000"/>
                        </a:solidFill>
                        <a:latin typeface="Cambria Math" panose="02040503050406030204" pitchFamily="18" charset="0"/>
                      </a:rPr>
                    </m:ctrlPr>
                    <m:type m:val="bar"/>
                  </m:fPr>
                  <m:num>
                    <m:r>
                      <a:rPr xmlns:a="http://schemas.openxmlformats.org/drawingml/2006/main" sz="3700" i="1">
                        <a:solidFill>
                          <a:srgbClr val="000000"/>
                        </a:solidFill>
                        <a:latin typeface="Cambria Math" panose="02040503050406030204" pitchFamily="18" charset="0"/>
                      </a:rPr>
                      <m:t>1</m:t>
                    </m:r>
                  </m:num>
                  <m:den>
                    <m:r>
                      <a:rPr xmlns:a="http://schemas.openxmlformats.org/drawingml/2006/main" sz="3700" i="1">
                        <a:solidFill>
                          <a:srgbClr val="000000"/>
                        </a:solidFill>
                        <a:latin typeface="Cambria Math" panose="02040503050406030204" pitchFamily="18" charset="0"/>
                      </a:rPr>
                      <m:t>(</m:t>
                    </m:r>
                    <m:rad>
                      <m:radPr>
                        <m:ctrlPr>
                          <a:rPr xmlns:a="http://schemas.openxmlformats.org/drawingml/2006/main" sz="3700" i="1">
                            <a:solidFill>
                              <a:srgbClr val="000000"/>
                            </a:solidFill>
                            <a:latin typeface="Cambria Math" panose="02040503050406030204" pitchFamily="18" charset="0"/>
                          </a:rPr>
                        </m:ctrlPr>
                        <m:degHide m:val="on"/>
                      </m:radPr>
                      <m:deg/>
                      <m:e>
                        <m:r>
                          <a:rPr xmlns:a="http://schemas.openxmlformats.org/drawingml/2006/main" sz="3700" i="1">
                            <a:solidFill>
                              <a:srgbClr val="000000"/>
                            </a:solidFill>
                            <a:latin typeface="Cambria Math" panose="02040503050406030204" pitchFamily="18" charset="0"/>
                          </a:rPr>
                          <m:t>2</m:t>
                        </m:r>
                        <m:r>
                          <a:rPr xmlns:a="http://schemas.openxmlformats.org/drawingml/2006/main" sz="3700" i="1">
                            <a:solidFill>
                              <a:srgbClr val="000000"/>
                            </a:solidFill>
                            <a:latin typeface="Cambria Math" panose="02040503050406030204" pitchFamily="18" charset="0"/>
                          </a:rPr>
                          <m:t>π</m:t>
                        </m:r>
                      </m:e>
                    </m:rad>
                    <m:sSup>
                      <m:e>
                        <m:r>
                          <a:rPr xmlns:a="http://schemas.openxmlformats.org/drawingml/2006/main" sz="3700" i="1">
                            <a:solidFill>
                              <a:srgbClr val="000000"/>
                            </a:solidFill>
                            <a:latin typeface="Cambria Math" panose="02040503050406030204" pitchFamily="18" charset="0"/>
                          </a:rPr>
                          <m:t>)</m:t>
                        </m:r>
                      </m:e>
                      <m:sup>
                        <m:r>
                          <a:rPr xmlns:a="http://schemas.openxmlformats.org/drawingml/2006/main" sz="3700" i="1">
                            <a:solidFill>
                              <a:srgbClr val="000000"/>
                            </a:solidFill>
                            <a:latin typeface="Cambria Math" panose="02040503050406030204" pitchFamily="18" charset="0"/>
                          </a:rPr>
                          <m:t>d</m:t>
                        </m:r>
                      </m:sup>
                    </m:sSup>
                    <m:rad>
                      <m:radPr>
                        <m:ctrlPr>
                          <a:rPr xmlns:a="http://schemas.openxmlformats.org/drawingml/2006/main" sz="3700" i="1">
                            <a:solidFill>
                              <a:srgbClr val="000000"/>
                            </a:solidFill>
                            <a:latin typeface="Cambria Math" panose="02040503050406030204" pitchFamily="18" charset="0"/>
                          </a:rPr>
                        </m:ctrlPr>
                        <m:degHide m:val="on"/>
                      </m:radPr>
                      <m:deg/>
                      <m:e>
                        <m:r>
                          <a:rPr xmlns:a="http://schemas.openxmlformats.org/drawingml/2006/main" sz="3700" i="1">
                            <a:solidFill>
                              <a:srgbClr val="000000"/>
                            </a:solidFill>
                            <a:latin typeface="Cambria Math" panose="02040503050406030204" pitchFamily="18" charset="0"/>
                          </a:rPr>
                          <m:t>|</m:t>
                        </m:r>
                        <m:r>
                          <m:rPr>
                            <m:sty m:val="p"/>
                          </m:rPr>
                          <a:rPr xmlns:a="http://schemas.openxmlformats.org/drawingml/2006/main" sz="3700" i="1">
                            <a:solidFill>
                              <a:srgbClr val="000000"/>
                            </a:solidFill>
                            <a:latin typeface="Cambria Math" panose="02040503050406030204" pitchFamily="18" charset="0"/>
                          </a:rPr>
                          <m:t>Σ</m:t>
                        </m:r>
                        <m:r>
                          <a:rPr xmlns:a="http://schemas.openxmlformats.org/drawingml/2006/main" sz="3700" i="1">
                            <a:solidFill>
                              <a:srgbClr val="000000"/>
                            </a:solidFill>
                            <a:latin typeface="Cambria Math" panose="02040503050406030204" pitchFamily="18" charset="0"/>
                          </a:rPr>
                          <m:t>|</m:t>
                        </m:r>
                      </m:e>
                    </m:rad>
                  </m:den>
                </m:f>
                <m:r>
                  <m:rPr>
                    <m:sty m:val="p"/>
                  </m:rPr>
                  <a:rPr xmlns:a="http://schemas.openxmlformats.org/drawingml/2006/main" sz="3700" i="1">
                    <a:solidFill>
                      <a:srgbClr val="000000"/>
                    </a:solidFill>
                    <a:latin typeface="Cambria Math" panose="02040503050406030204" pitchFamily="18" charset="0"/>
                  </a:rPr>
                  <m:t>exp</m:t>
                </m:r>
                <m:d>
                  <m:dPr>
                    <m:ctrlPr>
                      <a:rPr xmlns:a="http://schemas.openxmlformats.org/drawingml/2006/main" sz="3700" i="1">
                        <a:solidFill>
                          <a:srgbClr val="000000"/>
                        </a:solidFill>
                        <a:latin typeface="Cambria Math" panose="02040503050406030204" pitchFamily="18" charset="0"/>
                      </a:rPr>
                    </m:ctrlPr>
                  </m:dPr>
                  <m:e>
                    <m:r>
                      <a:rPr xmlns:a="http://schemas.openxmlformats.org/drawingml/2006/main" sz="3700" i="1">
                        <a:solidFill>
                          <a:srgbClr val="000000"/>
                        </a:solidFill>
                        <a:latin typeface="Cambria Math" panose="02040503050406030204" pitchFamily="18" charset="0"/>
                      </a:rPr>
                      <m:t>-</m:t>
                    </m:r>
                    <m:f>
                      <m:fPr>
                        <m:ctrlPr>
                          <a:rPr xmlns:a="http://schemas.openxmlformats.org/drawingml/2006/main" sz="3700" i="1">
                            <a:solidFill>
                              <a:srgbClr val="000000"/>
                            </a:solidFill>
                            <a:latin typeface="Cambria Math" panose="02040503050406030204" pitchFamily="18" charset="0"/>
                          </a:rPr>
                        </m:ctrlPr>
                        <m:type m:val="bar"/>
                      </m:fPr>
                      <m:num>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x</m:t>
                        </m:r>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μ</m:t>
                        </m:r>
                        <m:sSup>
                          <m:e>
                            <m:r>
                              <a:rPr xmlns:a="http://schemas.openxmlformats.org/drawingml/2006/main" sz="3700" i="1">
                                <a:solidFill>
                                  <a:srgbClr val="000000"/>
                                </a:solidFill>
                                <a:latin typeface="Cambria Math" panose="02040503050406030204" pitchFamily="18" charset="0"/>
                              </a:rPr>
                              <m:t>)</m:t>
                            </m:r>
                          </m:e>
                          <m:sup>
                            <m:r>
                              <m:rPr>
                                <m:nor/>
                              </m:rPr>
                              <a:rPr xmlns:a="http://schemas.openxmlformats.org/drawingml/2006/main" sz="3700" i="1">
                                <a:solidFill>
                                  <a:srgbClr val="000000"/>
                                </a:solidFill>
                                <a:latin typeface="Cambria Math" panose="02040503050406030204" pitchFamily="18" charset="0"/>
                              </a:rPr>
                              <m:t>T</m:t>
                            </m:r>
                          </m:sup>
                        </m:sSup>
                        <m:sSup>
                          <m:e>
                            <m:r>
                              <m:rPr>
                                <m:sty m:val="p"/>
                              </m:rPr>
                              <a:rPr xmlns:a="http://schemas.openxmlformats.org/drawingml/2006/main" sz="3700" i="1">
                                <a:solidFill>
                                  <a:srgbClr val="000000"/>
                                </a:solidFill>
                                <a:latin typeface="Cambria Math" panose="02040503050406030204" pitchFamily="18" charset="0"/>
                              </a:rPr>
                              <m:t>Σ</m:t>
                            </m:r>
                          </m:e>
                          <m:sup>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1</m:t>
                            </m:r>
                          </m:sup>
                        </m:sSup>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x</m:t>
                        </m:r>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μ</m:t>
                        </m:r>
                        <m:r>
                          <a:rPr xmlns:a="http://schemas.openxmlformats.org/drawingml/2006/main" sz="3700" i="1">
                            <a:solidFill>
                              <a:srgbClr val="000000"/>
                            </a:solidFill>
                            <a:latin typeface="Cambria Math" panose="02040503050406030204" pitchFamily="18" charset="0"/>
                          </a:rPr>
                          <m:t>)</m:t>
                        </m:r>
                      </m:num>
                      <m:den>
                        <m:r>
                          <a:rPr xmlns:a="http://schemas.openxmlformats.org/drawingml/2006/main" sz="3700" i="1">
                            <a:solidFill>
                              <a:srgbClr val="000000"/>
                            </a:solidFill>
                            <a:latin typeface="Cambria Math" panose="02040503050406030204" pitchFamily="18" charset="0"/>
                          </a:rPr>
                          <m:t>2</m:t>
                        </m:r>
                      </m:den>
                    </m:f>
                  </m:e>
                </m:d>
              </m:oMath>
            </a14:m>
          </a:p>
        </p:txBody>
      </p:sp>
      <p:sp>
        <p:nvSpPr>
          <p:cNvPr id="244" name="Text"/>
          <p:cNvSpPr txBox="1"/>
          <p:nvPr/>
        </p:nvSpPr>
        <p:spPr>
          <a:xfrm>
            <a:off x="2784472" y="4876799"/>
            <a:ext cx="5558135" cy="133293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400"/>
            </a:lvl1pPr>
          </a:lstStyle>
          <a:p>
            <a:pPr/>
            <a14:m>
              <m:oMathPara>
                <m:oMathParaPr>
                  <m:jc m:val="left"/>
                </m:oMathParaPr>
                <m:oMath>
                  <m:sSub>
                    <m:e>
                      <m:r>
                        <a:rPr xmlns:a="http://schemas.openxmlformats.org/drawingml/2006/main" sz="3350" i="1">
                          <a:solidFill>
                            <a:srgbClr val="000000"/>
                          </a:solidFill>
                          <a:latin typeface="Cambria Math" panose="02040503050406030204" pitchFamily="18" charset="0"/>
                        </a:rPr>
                        <m:t>σ</m:t>
                      </m:r>
                    </m:e>
                    <m:sub>
                      <m:r>
                        <a:rPr xmlns:a="http://schemas.openxmlformats.org/drawingml/2006/main" sz="3350" i="1">
                          <a:solidFill>
                            <a:srgbClr val="000000"/>
                          </a:solidFill>
                          <a:latin typeface="Cambria Math" panose="02040503050406030204" pitchFamily="18" charset="0"/>
                        </a:rPr>
                        <m:t>k</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l</m:t>
                      </m:r>
                    </m:sub>
                  </m:sSub>
                  <m:r>
                    <a:rPr xmlns:a="http://schemas.openxmlformats.org/drawingml/2006/main" sz="3350" i="1">
                      <a:solidFill>
                        <a:srgbClr val="000000"/>
                      </a:solidFill>
                      <a:latin typeface="Cambria Math" panose="02040503050406030204" pitchFamily="18" charset="0"/>
                    </a:rPr>
                    <m:t>=</m:t>
                  </m:r>
                  <m:f>
                    <m:fPr>
                      <m:ctrlPr>
                        <a:rPr xmlns:a="http://schemas.openxmlformats.org/drawingml/2006/main" sz="3350" i="1">
                          <a:solidFill>
                            <a:srgbClr val="000000"/>
                          </a:solidFill>
                          <a:latin typeface="Cambria Math" panose="02040503050406030204" pitchFamily="18" charset="0"/>
                        </a:rPr>
                      </m:ctrlPr>
                      <m:type m:val="bar"/>
                    </m:fPr>
                    <m:num>
                      <m:r>
                        <a:rPr xmlns:a="http://schemas.openxmlformats.org/drawingml/2006/main" sz="3350" i="1">
                          <a:solidFill>
                            <a:srgbClr val="000000"/>
                          </a:solidFill>
                          <a:latin typeface="Cambria Math" panose="02040503050406030204" pitchFamily="18" charset="0"/>
                        </a:rPr>
                        <m:t>1</m:t>
                      </m:r>
                    </m:num>
                    <m:den>
                      <m:r>
                        <a:rPr xmlns:a="http://schemas.openxmlformats.org/drawingml/2006/main" sz="3350" i="1">
                          <a:solidFill>
                            <a:srgbClr val="000000"/>
                          </a:solidFill>
                          <a:latin typeface="Cambria Math" panose="02040503050406030204" pitchFamily="18" charset="0"/>
                        </a:rPr>
                        <m:t>|</m:t>
                      </m:r>
                      <m:sSub>
                        <m:e>
                          <m:r>
                            <a:rPr xmlns:a="http://schemas.openxmlformats.org/drawingml/2006/main" sz="3350" i="1">
                              <a:solidFill>
                                <a:srgbClr val="000000"/>
                              </a:solidFill>
                              <a:latin typeface="Cambria Math" panose="02040503050406030204" pitchFamily="18" charset="0"/>
                            </a:rPr>
                            <m:t>C</m:t>
                          </m:r>
                        </m:e>
                        <m:sub>
                          <m:r>
                            <a:rPr xmlns:a="http://schemas.openxmlformats.org/drawingml/2006/main" sz="3350" i="1">
                              <a:solidFill>
                                <a:srgbClr val="000000"/>
                              </a:solidFill>
                              <a:latin typeface="Cambria Math" panose="02040503050406030204" pitchFamily="18" charset="0"/>
                            </a:rPr>
                            <m:t>j</m:t>
                          </m:r>
                        </m:sub>
                      </m:sSub>
                      <m:r>
                        <a:rPr xmlns:a="http://schemas.openxmlformats.org/drawingml/2006/main" sz="3350" i="1">
                          <a:solidFill>
                            <a:srgbClr val="000000"/>
                          </a:solidFill>
                          <a:latin typeface="Cambria Math" panose="02040503050406030204" pitchFamily="18" charset="0"/>
                        </a:rPr>
                        <m:t>|</m:t>
                      </m:r>
                    </m:den>
                  </m:f>
                  <m:limLow>
                    <m:e>
                      <m:r>
                        <a:rPr xmlns:a="http://schemas.openxmlformats.org/drawingml/2006/main" sz="3350" i="1">
                          <a:solidFill>
                            <a:srgbClr val="000000"/>
                          </a:solidFill>
                          <a:latin typeface="Cambria Math" panose="02040503050406030204" pitchFamily="18" charset="0"/>
                        </a:rPr>
                        <m:t>∑</m:t>
                      </m:r>
                    </m:e>
                    <m:lim>
                      <m:r>
                        <m:rPr>
                          <m:sty m:val="b"/>
                        </m:rPr>
                        <a:rPr xmlns:a="http://schemas.openxmlformats.org/drawingml/2006/main" sz="3350" i="1">
                          <a:solidFill>
                            <a:srgbClr val="000000"/>
                          </a:solidFill>
                          <a:latin typeface="Cambria Math" panose="02040503050406030204" pitchFamily="18" charset="0"/>
                        </a:rPr>
                        <m:t>x</m:t>
                      </m:r>
                      <m:r>
                        <a:rPr xmlns:a="http://schemas.openxmlformats.org/drawingml/2006/main" sz="3350" i="1">
                          <a:solidFill>
                            <a:srgbClr val="000000"/>
                          </a:solidFill>
                          <a:latin typeface="Cambria Math" panose="02040503050406030204" pitchFamily="18" charset="0"/>
                        </a:rPr>
                        <m:t>∈</m:t>
                      </m:r>
                      <m:sSub>
                        <m:e>
                          <m:r>
                            <a:rPr xmlns:a="http://schemas.openxmlformats.org/drawingml/2006/main" sz="3350" i="1">
                              <a:solidFill>
                                <a:srgbClr val="000000"/>
                              </a:solidFill>
                              <a:latin typeface="Cambria Math" panose="02040503050406030204" pitchFamily="18" charset="0"/>
                            </a:rPr>
                            <m:t>C</m:t>
                          </m:r>
                        </m:e>
                        <m:sub>
                          <m:r>
                            <a:rPr xmlns:a="http://schemas.openxmlformats.org/drawingml/2006/main" sz="3350" i="1">
                              <a:solidFill>
                                <a:srgbClr val="000000"/>
                              </a:solidFill>
                              <a:latin typeface="Cambria Math" panose="02040503050406030204" pitchFamily="18" charset="0"/>
                            </a:rPr>
                            <m:t>j</m:t>
                          </m:r>
                        </m:sub>
                      </m:sSub>
                    </m:lim>
                  </m:limLow>
                  <m:r>
                    <a:rPr xmlns:a="http://schemas.openxmlformats.org/drawingml/2006/main" sz="3350" i="1">
                      <a:solidFill>
                        <a:srgbClr val="000000"/>
                      </a:solidFill>
                      <a:latin typeface="Cambria Math" panose="02040503050406030204" pitchFamily="18" charset="0"/>
                    </a:rPr>
                    <m:t>(</m:t>
                  </m:r>
                  <m:sSub>
                    <m:e>
                      <m:r>
                        <a:rPr xmlns:a="http://schemas.openxmlformats.org/drawingml/2006/main" sz="3350" i="1">
                          <a:solidFill>
                            <a:srgbClr val="000000"/>
                          </a:solidFill>
                          <a:latin typeface="Cambria Math" panose="02040503050406030204" pitchFamily="18" charset="0"/>
                        </a:rPr>
                        <m:t>x</m:t>
                      </m:r>
                    </m:e>
                    <m:sub>
                      <m:r>
                        <a:rPr xmlns:a="http://schemas.openxmlformats.org/drawingml/2006/main" sz="3350" i="1">
                          <a:solidFill>
                            <a:srgbClr val="000000"/>
                          </a:solidFill>
                          <a:latin typeface="Cambria Math" panose="02040503050406030204" pitchFamily="18" charset="0"/>
                        </a:rPr>
                        <m:t>k</m:t>
                      </m:r>
                    </m:sub>
                  </m:sSub>
                  <m:r>
                    <a:rPr xmlns:a="http://schemas.openxmlformats.org/drawingml/2006/main" sz="3350" i="1">
                      <a:solidFill>
                        <a:srgbClr val="000000"/>
                      </a:solidFill>
                      <a:latin typeface="Cambria Math" panose="02040503050406030204" pitchFamily="18" charset="0"/>
                    </a:rPr>
                    <m:t>-</m:t>
                  </m:r>
                  <m:sSub>
                    <m:e>
                      <m:r>
                        <a:rPr xmlns:a="http://schemas.openxmlformats.org/drawingml/2006/main" sz="3350" i="1">
                          <a:solidFill>
                            <a:srgbClr val="000000"/>
                          </a:solidFill>
                          <a:latin typeface="Cambria Math" panose="02040503050406030204" pitchFamily="18" charset="0"/>
                        </a:rPr>
                        <m:t>μ</m:t>
                      </m:r>
                    </m:e>
                    <m:sub>
                      <m:r>
                        <a:rPr xmlns:a="http://schemas.openxmlformats.org/drawingml/2006/main" sz="3350" i="1">
                          <a:solidFill>
                            <a:srgbClr val="000000"/>
                          </a:solidFill>
                          <a:latin typeface="Cambria Math" panose="02040503050406030204" pitchFamily="18" charset="0"/>
                        </a:rPr>
                        <m:t>k</m:t>
                      </m:r>
                    </m:sub>
                  </m:sSub>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m:t>
                  </m:r>
                  <m:sSub>
                    <m:e>
                      <m:r>
                        <a:rPr xmlns:a="http://schemas.openxmlformats.org/drawingml/2006/main" sz="3350" i="1">
                          <a:solidFill>
                            <a:srgbClr val="000000"/>
                          </a:solidFill>
                          <a:latin typeface="Cambria Math" panose="02040503050406030204" pitchFamily="18" charset="0"/>
                        </a:rPr>
                        <m:t>x</m:t>
                      </m:r>
                    </m:e>
                    <m:sub>
                      <m:r>
                        <a:rPr xmlns:a="http://schemas.openxmlformats.org/drawingml/2006/main" sz="3350" i="1">
                          <a:solidFill>
                            <a:srgbClr val="000000"/>
                          </a:solidFill>
                          <a:latin typeface="Cambria Math" panose="02040503050406030204" pitchFamily="18" charset="0"/>
                        </a:rPr>
                        <m:t>l</m:t>
                      </m:r>
                    </m:sub>
                  </m:sSub>
                  <m:r>
                    <a:rPr xmlns:a="http://schemas.openxmlformats.org/drawingml/2006/main" sz="3350" i="1">
                      <a:solidFill>
                        <a:srgbClr val="000000"/>
                      </a:solidFill>
                      <a:latin typeface="Cambria Math" panose="02040503050406030204" pitchFamily="18" charset="0"/>
                    </a:rPr>
                    <m:t>-</m:t>
                  </m:r>
                  <m:sSub>
                    <m:e>
                      <m:r>
                        <a:rPr xmlns:a="http://schemas.openxmlformats.org/drawingml/2006/main" sz="3350" i="1">
                          <a:solidFill>
                            <a:srgbClr val="000000"/>
                          </a:solidFill>
                          <a:latin typeface="Cambria Math" panose="02040503050406030204" pitchFamily="18" charset="0"/>
                        </a:rPr>
                        <m:t>μ</m:t>
                      </m:r>
                    </m:e>
                    <m:sub>
                      <m:r>
                        <a:rPr xmlns:a="http://schemas.openxmlformats.org/drawingml/2006/main" sz="3350" i="1">
                          <a:solidFill>
                            <a:srgbClr val="000000"/>
                          </a:solidFill>
                          <a:latin typeface="Cambria Math" panose="02040503050406030204" pitchFamily="18" charset="0"/>
                        </a:rPr>
                        <m:t>l</m:t>
                      </m:r>
                    </m:sub>
                  </m:sSub>
                  <m:r>
                    <a:rPr xmlns:a="http://schemas.openxmlformats.org/drawingml/2006/main" sz="3350" i="1">
                      <a:solidFill>
                        <a:srgbClr val="000000"/>
                      </a:solidFill>
                      <a:latin typeface="Cambria Math" panose="02040503050406030204" pitchFamily="18" charset="0"/>
                    </a:rPr>
                    <m:t>)</m:t>
                  </m:r>
                </m:oMath>
              </m:oMathPara>
            </a14:m>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6" name="Classification with…"/>
          <p:cNvSpPr txBox="1"/>
          <p:nvPr>
            <p:ph type="title"/>
          </p:nvPr>
        </p:nvSpPr>
        <p:spPr>
          <a:prstGeom prst="rect">
            <a:avLst/>
          </a:prstGeom>
        </p:spPr>
        <p:txBody>
          <a:bodyPr/>
          <a:lstStyle/>
          <a:p>
            <a:pPr defTabSz="449833">
              <a:defRPr sz="6160"/>
            </a:pPr>
            <a:r>
              <a:t>Classification with </a:t>
            </a:r>
          </a:p>
          <a:p>
            <a:pPr defTabSz="449833">
              <a:defRPr sz="6160"/>
            </a:pPr>
            <a:r>
              <a:t>Not-So-Naïve Gaussian Bayes</a:t>
            </a:r>
          </a:p>
        </p:txBody>
      </p:sp>
      <p:sp>
        <p:nvSpPr>
          <p:cNvPr id="247" name="Luckily, implemented in scipy.stats…"/>
          <p:cNvSpPr txBox="1"/>
          <p:nvPr>
            <p:ph type="body" idx="1"/>
          </p:nvPr>
        </p:nvSpPr>
        <p:spPr>
          <a:prstGeom prst="rect">
            <a:avLst/>
          </a:prstGeom>
        </p:spPr>
        <p:txBody>
          <a:bodyPr anchor="t"/>
          <a:lstStyle/>
          <a:p>
            <a:pPr/>
            <a:r>
              <a:t>Luckily, implemented in scipy.stats</a:t>
            </a:r>
          </a:p>
          <a:p>
            <a:pPr/>
          </a:p>
          <a:p>
            <a:pPr/>
            <a:r>
              <a:t>Estimate means and correlations</a:t>
            </a:r>
          </a:p>
          <a:p>
            <a:pPr/>
            <a:r>
              <a:t>Similarly to before, estimate category by looking at the multi-variate normal density for each category and updating </a:t>
            </a:r>
          </a:p>
        </p:txBody>
      </p:sp>
      <p:sp>
        <p:nvSpPr>
          <p:cNvPr id="248" name="from scipy.stats import multivariate_normal"/>
          <p:cNvSpPr txBox="1"/>
          <p:nvPr/>
        </p:nvSpPr>
        <p:spPr>
          <a:xfrm>
            <a:off x="2364398" y="3407454"/>
            <a:ext cx="797942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from scipy.stats import multivariate_normal</a:t>
            </a:r>
          </a:p>
        </p:txBody>
      </p:sp>
      <p:sp>
        <p:nvSpPr>
          <p:cNvPr id="249" name="def diagnose(tupla):…"/>
          <p:cNvSpPr txBox="1"/>
          <p:nvPr/>
        </p:nvSpPr>
        <p:spPr>
          <a:xfrm>
            <a:off x="241560" y="6736478"/>
            <a:ext cx="12521680" cy="168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200"/>
            </a:pPr>
            <a:r>
              <a:t>def diagnose(tupla):</a:t>
            </a:r>
          </a:p>
          <a:p>
            <a:pPr>
              <a:defRPr sz="2200"/>
            </a:pPr>
            <a:r>
              <a:t>    return np.argmax(</a:t>
            </a:r>
          </a:p>
          <a:p>
            <a:pPr>
              <a:defRPr sz="2200"/>
            </a:pPr>
            <a:r>
              <a:t>   [multivariate_normal.pdf(tupla,mean=Gl.mu_setosa, cov=Gl.sigma_setosa),</a:t>
            </a:r>
          </a:p>
          <a:p>
            <a:pPr>
              <a:defRPr sz="2200"/>
            </a:pPr>
            <a:r>
              <a:t>    multivariate_normal.pdf(tupla,mean=Gl.mu_ver, cov=Gl.sigma_ver), </a:t>
            </a:r>
          </a:p>
          <a:p>
            <a:pPr>
              <a:defRPr sz="2200"/>
            </a:pPr>
            <a:r>
              <a:t>    multivariate_normal.pdf(tupla,mean=Gl.mu_vgc, cov=Gl.sigma_vgc)])</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Classification with…"/>
          <p:cNvSpPr txBox="1"/>
          <p:nvPr>
            <p:ph type="title"/>
          </p:nvPr>
        </p:nvSpPr>
        <p:spPr>
          <a:prstGeom prst="rect">
            <a:avLst/>
          </a:prstGeom>
        </p:spPr>
        <p:txBody>
          <a:bodyPr/>
          <a:lstStyle/>
          <a:p>
            <a:pPr defTabSz="449833">
              <a:defRPr sz="6160"/>
            </a:pPr>
            <a:r>
              <a:t>Classification with </a:t>
            </a:r>
          </a:p>
          <a:p>
            <a:pPr defTabSz="449833">
              <a:defRPr sz="6160"/>
            </a:pPr>
            <a:r>
              <a:t>Not-So-Naïve Gaussian Bayes</a:t>
            </a:r>
          </a:p>
        </p:txBody>
      </p:sp>
      <p:sp>
        <p:nvSpPr>
          <p:cNvPr id="252" name="This works slightly better: three mis-classifications…"/>
          <p:cNvSpPr txBox="1"/>
          <p:nvPr>
            <p:ph type="body" idx="1"/>
          </p:nvPr>
        </p:nvSpPr>
        <p:spPr>
          <a:prstGeom prst="rect">
            <a:avLst/>
          </a:prstGeom>
        </p:spPr>
        <p:txBody>
          <a:bodyPr anchor="t"/>
          <a:lstStyle/>
          <a:p>
            <a:pPr/>
            <a:r>
              <a:t>This works slightly better: three mis-classifications</a:t>
            </a:r>
          </a:p>
          <a:p>
            <a:pPr lvl="1"/>
            <a:r>
              <a:t>Example:</a:t>
            </a:r>
          </a:p>
          <a:p>
            <a:pPr lvl="2"/>
            <a:r>
              <a:t>Virginica features:</a:t>
            </a:r>
          </a:p>
          <a:p>
            <a:pPr lvl="3"/>
          </a:p>
          <a:p>
            <a:pPr lvl="3"/>
          </a:p>
          <a:p>
            <a:pPr lvl="3"/>
          </a:p>
          <a:p>
            <a:pPr lvl="3"/>
            <a:r>
              <a:t>Versicolor and virginica probs are similar</a:t>
            </a:r>
          </a:p>
        </p:txBody>
      </p:sp>
      <p:sp>
        <p:nvSpPr>
          <p:cNvPr id="253" name="&gt;&gt;&gt; get_probs((6.3, 2.8, 5.1, 1.5))…"/>
          <p:cNvSpPr txBox="1"/>
          <p:nvPr/>
        </p:nvSpPr>
        <p:spPr>
          <a:xfrm>
            <a:off x="2771345" y="4876799"/>
            <a:ext cx="9183577" cy="2032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3400"/>
            </a:pPr>
            <a:r>
              <a:t>&gt;&gt;&gt; get_probs((6.3, 2.8, 5.1, 1.5))</a:t>
            </a:r>
          </a:p>
          <a:p>
            <a:pPr>
              <a:defRPr sz="3400"/>
            </a:pPr>
            <a:r>
              <a:t>setosa 6.551299963143457e-116</a:t>
            </a:r>
          </a:p>
          <a:p>
            <a:pPr>
              <a:defRPr sz="3400"/>
            </a:pPr>
            <a:r>
              <a:t>versicolor 0.3895029363227387</a:t>
            </a:r>
          </a:p>
          <a:p>
            <a:pPr>
              <a:defRPr sz="3400"/>
            </a:pPr>
            <a:r>
              <a:t>virginica 0.25720254045708846</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5" name="Classification with…"/>
          <p:cNvSpPr txBox="1"/>
          <p:nvPr>
            <p:ph type="title"/>
          </p:nvPr>
        </p:nvSpPr>
        <p:spPr>
          <a:prstGeom prst="rect">
            <a:avLst/>
          </a:prstGeom>
        </p:spPr>
        <p:txBody>
          <a:bodyPr/>
          <a:lstStyle/>
          <a:p>
            <a:pPr defTabSz="449833">
              <a:defRPr sz="6160"/>
            </a:pPr>
            <a:r>
              <a:t>Classification with </a:t>
            </a:r>
          </a:p>
          <a:p>
            <a:pPr defTabSz="449833">
              <a:defRPr sz="6160"/>
            </a:pPr>
            <a:r>
              <a:t>Not-So-Naïve Gaussian Bayes</a:t>
            </a:r>
          </a:p>
        </p:txBody>
      </p:sp>
      <p:sp>
        <p:nvSpPr>
          <p:cNvPr id="256" name="This works slightly better: three mis-classifications…"/>
          <p:cNvSpPr txBox="1"/>
          <p:nvPr>
            <p:ph type="body" idx="1"/>
          </p:nvPr>
        </p:nvSpPr>
        <p:spPr>
          <a:prstGeom prst="rect">
            <a:avLst/>
          </a:prstGeom>
        </p:spPr>
        <p:txBody>
          <a:bodyPr anchor="t"/>
          <a:lstStyle/>
          <a:p>
            <a:pPr/>
            <a:r>
              <a:t>This works slightly better: three mis-classifications</a:t>
            </a:r>
          </a:p>
          <a:p>
            <a:pPr lvl="1"/>
            <a:r>
              <a:t>Example:</a:t>
            </a:r>
          </a:p>
          <a:p>
            <a:pPr lvl="2"/>
            <a:r>
              <a:t>Versicolor features:</a:t>
            </a:r>
          </a:p>
          <a:p>
            <a:pPr lvl="3"/>
          </a:p>
          <a:p>
            <a:pPr lvl="3"/>
          </a:p>
          <a:p>
            <a:pPr lvl="3"/>
          </a:p>
          <a:p>
            <a:pPr lvl="3"/>
            <a:r>
              <a:t>Versicolor and virginica probs are somewhat similar</a:t>
            </a:r>
          </a:p>
        </p:txBody>
      </p:sp>
      <p:sp>
        <p:nvSpPr>
          <p:cNvPr id="257" name="&gt;&gt;&gt; get_probs((6.0, 2.7, 5.1, 1.6))…"/>
          <p:cNvSpPr txBox="1"/>
          <p:nvPr/>
        </p:nvSpPr>
        <p:spPr>
          <a:xfrm>
            <a:off x="2771345" y="4876799"/>
            <a:ext cx="9183577" cy="2032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3400"/>
            </a:pPr>
            <a:r>
              <a:t>&gt;&gt;&gt; get_probs((6.0, 2.7, 5.1, 1.6))</a:t>
            </a:r>
          </a:p>
          <a:p>
            <a:pPr>
              <a:defRPr sz="3400"/>
            </a:pPr>
            <a:r>
              <a:t>setosa 3.4601607892612445e-119</a:t>
            </a:r>
          </a:p>
          <a:p>
            <a:pPr>
              <a:defRPr sz="3400"/>
            </a:pPr>
            <a:r>
              <a:t>versicolor 0.09776449471242309</a:t>
            </a:r>
          </a:p>
          <a:p>
            <a:pPr>
              <a:defRPr sz="3400"/>
            </a:pPr>
            <a:r>
              <a:t>virginica 0.56568607797792</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Rounded Rectangle"/>
          <p:cNvSpPr/>
          <p:nvPr/>
        </p:nvSpPr>
        <p:spPr>
          <a:xfrm>
            <a:off x="8046535" y="5987733"/>
            <a:ext cx="2632166" cy="2728365"/>
          </a:xfrm>
          <a:prstGeom prst="roundRect">
            <a:avLst>
              <a:gd name="adj" fmla="val 7237"/>
            </a:avLst>
          </a:prstGeom>
          <a:solidFill>
            <a:srgbClr val="FFFFFF"/>
          </a:solidFill>
          <a:ln w="25400">
            <a:solidFill>
              <a:srgbClr val="000000"/>
            </a:solidFill>
            <a:miter lim="400000"/>
          </a:ln>
        </p:spPr>
        <p:txBody>
          <a:bodyPr lIns="50800" tIns="50800" rIns="50800" bIns="50800" anchor="ctr"/>
          <a:lstStyle/>
          <a:p>
            <a:pPr algn="ctr">
              <a:defRPr sz="2200">
                <a:solidFill>
                  <a:srgbClr val="FFFFFF"/>
                </a:solidFill>
                <a:latin typeface="+mn-lt"/>
                <a:ea typeface="+mn-ea"/>
                <a:cs typeface="+mn-cs"/>
                <a:sym typeface="Helvetica Neue Medium"/>
              </a:defRPr>
            </a:pPr>
          </a:p>
        </p:txBody>
      </p:sp>
      <p:sp>
        <p:nvSpPr>
          <p:cNvPr id="129" name="Conditional Probability"/>
          <p:cNvSpPr txBox="1"/>
          <p:nvPr>
            <p:ph type="title"/>
          </p:nvPr>
        </p:nvSpPr>
        <p:spPr>
          <a:prstGeom prst="rect">
            <a:avLst/>
          </a:prstGeom>
        </p:spPr>
        <p:txBody>
          <a:bodyPr/>
          <a:lstStyle/>
          <a:p>
            <a:pPr/>
            <a:r>
              <a:t>Conditional Probability</a:t>
            </a:r>
          </a:p>
        </p:txBody>
      </p:sp>
      <p:sp>
        <p:nvSpPr>
          <p:cNvPr id="130" name="We can express a probability for one event in terms of another event happening or not"/>
          <p:cNvSpPr txBox="1"/>
          <p:nvPr>
            <p:ph type="body" idx="1"/>
          </p:nvPr>
        </p:nvSpPr>
        <p:spPr>
          <a:xfrm>
            <a:off x="952499" y="2442297"/>
            <a:ext cx="11099801" cy="6286501"/>
          </a:xfrm>
          <a:prstGeom prst="rect">
            <a:avLst/>
          </a:prstGeom>
        </p:spPr>
        <p:txBody>
          <a:bodyPr anchor="t"/>
          <a:lstStyle/>
          <a:p>
            <a:pPr/>
            <a:r>
              <a:t>We can express a probability for one event in terms of another event happening or not</a:t>
            </a:r>
          </a:p>
          <a:p>
            <a:pPr/>
          </a:p>
          <a:p>
            <a:pPr lvl="1" marL="0" indent="444500">
              <a:buSzTx/>
              <a:buNone/>
            </a:pPr>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bar>
                    <m:barPr>
                      <m:ctrlPr>
                        <a:rPr xmlns:a="http://schemas.openxmlformats.org/drawingml/2006/main" sz="3850" i="1">
                          <a:solidFill>
                            <a:srgbClr val="000000"/>
                          </a:solidFill>
                          <a:latin typeface="Cambria Math" panose="02040503050406030204" pitchFamily="18" charset="0"/>
                        </a:rPr>
                      </m:ctrlPr>
                      <m:pos m:val="top"/>
                    </m:barPr>
                    <m:e>
                      <m:r>
                        <a:rPr xmlns:a="http://schemas.openxmlformats.org/drawingml/2006/main" sz="3850" i="1">
                          <a:solidFill>
                            <a:srgbClr val="000000"/>
                          </a:solidFill>
                          <a:latin typeface="Cambria Math" panose="02040503050406030204" pitchFamily="18" charset="0"/>
                        </a:rPr>
                        <m:t>B</m:t>
                      </m:r>
                    </m:e>
                  </m:bar>
                  <m:r>
                    <a:rPr xmlns:a="http://schemas.openxmlformats.org/drawingml/2006/main" sz="3850" i="1">
                      <a:solidFill>
                        <a:srgbClr val="000000"/>
                      </a:solidFill>
                      <a:latin typeface="Cambria Math" panose="02040503050406030204" pitchFamily="18" charset="0"/>
                    </a:rPr>
                    <m:t>)</m:t>
                  </m:r>
                </m:oMath>
              </m:oMathPara>
            </a14:m>
          </a:p>
          <a:p>
            <a:pPr lvl="1" marL="0" indent="444500">
              <a:buSzTx/>
              <a:buNone/>
            </a:pPr>
            <a:r>
              <a:t>        </a:t>
            </a:r>
            <a14:m>
              <m:oMath>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P</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A</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B</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P</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B</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P</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A</m:t>
                </m:r>
                <m:r>
                  <a:rPr xmlns:a="http://schemas.openxmlformats.org/drawingml/2006/main" sz="3950" i="1">
                    <a:solidFill>
                      <a:srgbClr val="000000"/>
                    </a:solidFill>
                    <a:latin typeface="Cambria Math" panose="02040503050406030204" pitchFamily="18" charset="0"/>
                  </a:rPr>
                  <m:t>|</m:t>
                </m:r>
                <m:bar>
                  <m:barPr>
                    <m:ctrlPr>
                      <a:rPr xmlns:a="http://schemas.openxmlformats.org/drawingml/2006/main" sz="3950" i="1">
                        <a:solidFill>
                          <a:srgbClr val="000000"/>
                        </a:solidFill>
                        <a:latin typeface="Cambria Math" panose="02040503050406030204" pitchFamily="18" charset="0"/>
                      </a:rPr>
                    </m:ctrlPr>
                    <m:pos m:val="top"/>
                  </m:barPr>
                  <m:e>
                    <m:r>
                      <a:rPr xmlns:a="http://schemas.openxmlformats.org/drawingml/2006/main" sz="3950" i="1">
                        <a:solidFill>
                          <a:srgbClr val="000000"/>
                        </a:solidFill>
                        <a:latin typeface="Cambria Math" panose="02040503050406030204" pitchFamily="18" charset="0"/>
                      </a:rPr>
                      <m:t>B</m:t>
                    </m:r>
                  </m:e>
                </m:ba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P</m:t>
                </m:r>
                <m:r>
                  <a:rPr xmlns:a="http://schemas.openxmlformats.org/drawingml/2006/main" sz="3950" i="1">
                    <a:solidFill>
                      <a:srgbClr val="000000"/>
                    </a:solidFill>
                    <a:latin typeface="Cambria Math" panose="02040503050406030204" pitchFamily="18" charset="0"/>
                  </a:rPr>
                  <m:t>(</m:t>
                </m:r>
                <m:bar>
                  <m:barPr>
                    <m:ctrlPr>
                      <a:rPr xmlns:a="http://schemas.openxmlformats.org/drawingml/2006/main" sz="3950" i="1">
                        <a:solidFill>
                          <a:srgbClr val="000000"/>
                        </a:solidFill>
                        <a:latin typeface="Cambria Math" panose="02040503050406030204" pitchFamily="18" charset="0"/>
                      </a:rPr>
                    </m:ctrlPr>
                    <m:pos m:val="top"/>
                  </m:barPr>
                  <m:e>
                    <m:r>
                      <a:rPr xmlns:a="http://schemas.openxmlformats.org/drawingml/2006/main" sz="3950" i="1">
                        <a:solidFill>
                          <a:srgbClr val="000000"/>
                        </a:solidFill>
                        <a:latin typeface="Cambria Math" panose="02040503050406030204" pitchFamily="18" charset="0"/>
                      </a:rPr>
                      <m:t>B</m:t>
                    </m:r>
                  </m:e>
                </m:bar>
                <m:r>
                  <a:rPr xmlns:a="http://schemas.openxmlformats.org/drawingml/2006/main" sz="3950" i="1">
                    <a:solidFill>
                      <a:srgbClr val="000000"/>
                    </a:solidFill>
                    <a:latin typeface="Cambria Math" panose="02040503050406030204" pitchFamily="18" charset="0"/>
                  </a:rPr>
                  <m:t>)</m:t>
                </m:r>
              </m:oMath>
            </a14:m>
          </a:p>
        </p:txBody>
      </p:sp>
      <p:sp>
        <p:nvSpPr>
          <p:cNvPr id="131" name="Oval"/>
          <p:cNvSpPr/>
          <p:nvPr/>
        </p:nvSpPr>
        <p:spPr>
          <a:xfrm>
            <a:off x="8289732" y="6333018"/>
            <a:ext cx="1727355" cy="1368456"/>
          </a:xfrm>
          <a:prstGeom prst="ellipse">
            <a:avLst/>
          </a:prstGeom>
          <a:solidFill>
            <a:schemeClr val="accent1">
              <a:alpha val="49063"/>
            </a:schemeClr>
          </a:solidFill>
          <a:ln w="12700">
            <a:solidFill>
              <a:srgbClr val="000000"/>
            </a:solidFill>
            <a:miter lim="400000"/>
          </a:ln>
        </p:spPr>
        <p:txBody>
          <a:bodyPr lIns="50800" tIns="50800" rIns="50800" bIns="50800" anchor="ctr"/>
          <a:lstStyle/>
          <a:p>
            <a:pPr algn="ctr">
              <a:defRPr sz="2200">
                <a:solidFill>
                  <a:srgbClr val="FFFFFF"/>
                </a:solidFill>
                <a:latin typeface="+mn-lt"/>
                <a:ea typeface="+mn-ea"/>
                <a:cs typeface="+mn-cs"/>
                <a:sym typeface="Helvetica Neue Medium"/>
              </a:defRPr>
            </a:pPr>
          </a:p>
        </p:txBody>
      </p:sp>
      <p:sp>
        <p:nvSpPr>
          <p:cNvPr id="132" name="Oval"/>
          <p:cNvSpPr/>
          <p:nvPr/>
        </p:nvSpPr>
        <p:spPr>
          <a:xfrm>
            <a:off x="8998034" y="6844983"/>
            <a:ext cx="1523215" cy="1270001"/>
          </a:xfrm>
          <a:prstGeom prst="ellipse">
            <a:avLst/>
          </a:prstGeom>
          <a:solidFill>
            <a:schemeClr val="accent4">
              <a:hueOff val="366961"/>
              <a:satOff val="4172"/>
              <a:lumOff val="11129"/>
              <a:alpha val="49781"/>
            </a:schemeClr>
          </a:solidFill>
          <a:ln w="12700">
            <a:solidFill>
              <a:srgbClr val="000000">
                <a:alpha val="49781"/>
              </a:srgbClr>
            </a:solidFill>
            <a:miter lim="400000"/>
          </a:ln>
        </p:spPr>
        <p:txBody>
          <a:bodyPr lIns="50800" tIns="50800" rIns="50800" bIns="50800" anchor="ctr"/>
          <a:lstStyle/>
          <a:p>
            <a:pPr algn="ctr">
              <a:defRPr sz="2200">
                <a:solidFill>
                  <a:srgbClr val="FFFFFF"/>
                </a:solidFill>
                <a:latin typeface="+mn-lt"/>
                <a:ea typeface="+mn-ea"/>
                <a:cs typeface="+mn-cs"/>
                <a:sym typeface="Helvetica Neue Medium"/>
              </a:defRPr>
            </a:pPr>
          </a:p>
        </p:txBody>
      </p:sp>
      <p:sp>
        <p:nvSpPr>
          <p:cNvPr id="133" name="A"/>
          <p:cNvSpPr txBox="1"/>
          <p:nvPr/>
        </p:nvSpPr>
        <p:spPr>
          <a:xfrm>
            <a:off x="8843079" y="6334947"/>
            <a:ext cx="29721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a:t>
            </a:r>
          </a:p>
        </p:txBody>
      </p:sp>
      <p:sp>
        <p:nvSpPr>
          <p:cNvPr id="134" name="B"/>
          <p:cNvSpPr txBox="1"/>
          <p:nvPr/>
        </p:nvSpPr>
        <p:spPr>
          <a:xfrm>
            <a:off x="10049555" y="7617647"/>
            <a:ext cx="297210"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B</a:t>
            </a:r>
          </a:p>
        </p:txBody>
      </p:sp>
      <p:sp>
        <p:nvSpPr>
          <p:cNvPr id="135" name="Text"/>
          <p:cNvSpPr txBox="1"/>
          <p:nvPr/>
        </p:nvSpPr>
        <p:spPr>
          <a:xfrm>
            <a:off x="9051339" y="6968018"/>
            <a:ext cx="80348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14:m>
              <m:oMathPara>
                <m:oMathParaPr>
                  <m:jc m:val="left"/>
                </m:oMathParaPr>
                <m:oMath>
                  <m:r>
                    <a:rPr xmlns:a="http://schemas.openxmlformats.org/drawingml/2006/main" sz="2300" i="1">
                      <a:solidFill>
                        <a:srgbClr val="000000"/>
                      </a:solidFill>
                      <a:latin typeface="Cambria Math" panose="02040503050406030204" pitchFamily="18" charset="0"/>
                    </a:rPr>
                    <m:t>A</m:t>
                  </m:r>
                  <m:r>
                    <a:rPr xmlns:a="http://schemas.openxmlformats.org/drawingml/2006/main" sz="2300" i="1">
                      <a:solidFill>
                        <a:srgbClr val="000000"/>
                      </a:solidFill>
                      <a:latin typeface="Cambria Math" panose="02040503050406030204" pitchFamily="18" charset="0"/>
                    </a:rPr>
                    <m:t>∩</m:t>
                  </m:r>
                  <m:r>
                    <a:rPr xmlns:a="http://schemas.openxmlformats.org/drawingml/2006/main" sz="2300" i="1">
                      <a:solidFill>
                        <a:srgbClr val="000000"/>
                      </a:solidFill>
                      <a:latin typeface="Cambria Math" panose="02040503050406030204" pitchFamily="18" charset="0"/>
                    </a:rPr>
                    <m:t>B</m:t>
                  </m:r>
                </m:oMath>
              </m:oMathPara>
            </a14:m>
          </a:p>
        </p:txBody>
      </p:sp>
      <p:sp>
        <p:nvSpPr>
          <p:cNvPr id="136" name="Text"/>
          <p:cNvSpPr txBox="1"/>
          <p:nvPr/>
        </p:nvSpPr>
        <p:spPr>
          <a:xfrm>
            <a:off x="8283382" y="6838633"/>
            <a:ext cx="80348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14:m>
              <m:oMathPara>
                <m:oMathParaPr>
                  <m:jc m:val="left"/>
                </m:oMathParaPr>
                <m:oMath>
                  <m:r>
                    <a:rPr xmlns:a="http://schemas.openxmlformats.org/drawingml/2006/main" sz="2250" i="1">
                      <a:solidFill>
                        <a:srgbClr val="000000"/>
                      </a:solidFill>
                      <a:latin typeface="Cambria Math" panose="02040503050406030204" pitchFamily="18" charset="0"/>
                    </a:rPr>
                    <m:t>A</m:t>
                  </m:r>
                  <m:r>
                    <a:rPr xmlns:a="http://schemas.openxmlformats.org/drawingml/2006/main" sz="2250" i="1">
                      <a:solidFill>
                        <a:srgbClr val="000000"/>
                      </a:solidFill>
                      <a:latin typeface="Cambria Math" panose="02040503050406030204" pitchFamily="18" charset="0"/>
                    </a:rPr>
                    <m:t>∩</m:t>
                  </m:r>
                  <m:bar>
                    <m:barPr>
                      <m:ctrlPr>
                        <a:rPr xmlns:a="http://schemas.openxmlformats.org/drawingml/2006/main" sz="2250" i="1">
                          <a:solidFill>
                            <a:srgbClr val="000000"/>
                          </a:solidFill>
                          <a:latin typeface="Cambria Math" panose="02040503050406030204" pitchFamily="18" charset="0"/>
                        </a:rPr>
                      </m:ctrlPr>
                      <m:pos m:val="top"/>
                    </m:barPr>
                    <m:e>
                      <m:r>
                        <a:rPr xmlns:a="http://schemas.openxmlformats.org/drawingml/2006/main" sz="2250" i="1">
                          <a:solidFill>
                            <a:srgbClr val="000000"/>
                          </a:solidFill>
                          <a:latin typeface="Cambria Math" panose="02040503050406030204" pitchFamily="18" charset="0"/>
                        </a:rPr>
                        <m:t>B</m:t>
                      </m:r>
                    </m:e>
                  </m:bar>
                </m:oMath>
              </m:oMathPara>
            </a14: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Conditional Probability"/>
          <p:cNvSpPr txBox="1"/>
          <p:nvPr>
            <p:ph type="title"/>
          </p:nvPr>
        </p:nvSpPr>
        <p:spPr>
          <a:prstGeom prst="rect">
            <a:avLst/>
          </a:prstGeom>
        </p:spPr>
        <p:txBody>
          <a:bodyPr/>
          <a:lstStyle/>
          <a:p>
            <a:pPr/>
            <a:r>
              <a:t>Conditional Probability</a:t>
            </a:r>
          </a:p>
        </p:txBody>
      </p:sp>
      <p:sp>
        <p:nvSpPr>
          <p:cNvPr id="139" name="We can expand Bayes by calculating   as probabilities conditioned on"/>
          <p:cNvSpPr txBox="1"/>
          <p:nvPr>
            <p:ph type="body" idx="1"/>
          </p:nvPr>
        </p:nvSpPr>
        <p:spPr>
          <a:prstGeom prst="rect">
            <a:avLst/>
          </a:prstGeom>
        </p:spPr>
        <p:txBody>
          <a:bodyPr anchor="t"/>
          <a:lstStyle/>
          <a:p>
            <a:pPr/>
            <a:r>
              <a:t>We can expand Bayes by calculating </a:t>
            </a:r>
            <a14:m>
              <m:oMath>
                <m:r>
                  <a:rPr xmlns:a="http://schemas.openxmlformats.org/drawingml/2006/main" sz="3950" i="1">
                    <a:solidFill>
                      <a:srgbClr val="000000"/>
                    </a:solidFill>
                    <a:latin typeface="Cambria Math" panose="02040503050406030204" pitchFamily="18" charset="0"/>
                  </a:rPr>
                  <m:t>P</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B</m:t>
                </m:r>
                <m:r>
                  <a:rPr xmlns:a="http://schemas.openxmlformats.org/drawingml/2006/main" sz="3950" i="1">
                    <a:solidFill>
                      <a:srgbClr val="000000"/>
                    </a:solidFill>
                    <a:latin typeface="Cambria Math" panose="02040503050406030204" pitchFamily="18" charset="0"/>
                  </a:rPr>
                  <m:t>)</m:t>
                </m:r>
              </m:oMath>
            </a14:m>
            <a:r>
              <a:t> as probabilities conditioned on </a:t>
            </a:r>
            <a14:m>
              <m:oMath>
                <m:r>
                  <a:rPr xmlns:a="http://schemas.openxmlformats.org/drawingml/2006/main" sz="3800" i="1">
                    <a:solidFill>
                      <a:srgbClr val="000000"/>
                    </a:solidFill>
                    <a:latin typeface="Cambria Math" panose="02040503050406030204" pitchFamily="18" charset="0"/>
                  </a:rPr>
                  <m:t>A</m:t>
                </m:r>
              </m:oMath>
            </a14:m>
          </a:p>
          <a:p>
            <a:pPr marL="0" indent="0">
              <a:buSzTx/>
              <a:buNone/>
            </a:pP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f>
                  <m:fPr>
                    <m:ctrlPr>
                      <a:rPr xmlns:a="http://schemas.openxmlformats.org/drawingml/2006/main" sz="3850" i="1">
                        <a:solidFill>
                          <a:srgbClr val="000000"/>
                        </a:solidFill>
                        <a:latin typeface="Cambria Math" panose="02040503050406030204" pitchFamily="18" charset="0"/>
                      </a:rPr>
                    </m:ctrlPr>
                    <m:type m:val="bar"/>
                  </m:fPr>
                  <m:num>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num>
                  <m:den>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den>
                </m:f>
              </m:oMath>
            </a14:m>
            <a:r>
              <a:t> </a:t>
            </a:r>
          </a:p>
          <a:p>
            <a:pPr marL="0" indent="0">
              <a:buSzTx/>
              <a:buNone/>
            </a:pPr>
            <a14:m>
              <m:oMathPara>
                <m:oMathParaPr>
                  <m:jc m:val="left"/>
                </m:oMathParaPr>
                <m:oMath>
                  <m:r>
                    <a:rPr xmlns:a="http://schemas.openxmlformats.org/drawingml/2006/main" sz="3900" i="1">
                      <a:solidFill>
                        <a:srgbClr val="000000"/>
                      </a:solidFill>
                      <a:latin typeface="Cambria Math" panose="02040503050406030204" pitchFamily="18" charset="0"/>
                    </a:rPr>
                    <m:t>=</m:t>
                  </m:r>
                  <m:f>
                    <m:fPr>
                      <m:ctrlPr>
                        <a:rPr xmlns:a="http://schemas.openxmlformats.org/drawingml/2006/main" sz="3900" i="1">
                          <a:solidFill>
                            <a:srgbClr val="000000"/>
                          </a:solidFill>
                          <a:latin typeface="Cambria Math" panose="02040503050406030204" pitchFamily="18" charset="0"/>
                        </a:rPr>
                      </m:ctrlPr>
                      <m:type m:val="bar"/>
                    </m:fPr>
                    <m:num>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num>
                    <m:den>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bar>
                        <m:barPr>
                          <m:ctrlPr>
                            <a:rPr xmlns:a="http://schemas.openxmlformats.org/drawingml/2006/main" sz="3900" i="1">
                              <a:solidFill>
                                <a:srgbClr val="000000"/>
                              </a:solidFill>
                              <a:latin typeface="Cambria Math" panose="02040503050406030204" pitchFamily="18" charset="0"/>
                            </a:rPr>
                          </m:ctrlPr>
                          <m:pos m:val="top"/>
                        </m:barPr>
                        <m:e>
                          <m:r>
                            <a:rPr xmlns:a="http://schemas.openxmlformats.org/drawingml/2006/main" sz="3900" i="1">
                              <a:solidFill>
                                <a:srgbClr val="000000"/>
                              </a:solidFill>
                              <a:latin typeface="Cambria Math" panose="02040503050406030204" pitchFamily="18" charset="0"/>
                            </a:rPr>
                            <m:t>A</m:t>
                          </m:r>
                        </m:e>
                      </m:bar>
                      <m:r>
                        <a:rPr xmlns:a="http://schemas.openxmlformats.org/drawingml/2006/main" sz="3900" i="1">
                          <a:solidFill>
                            <a:srgbClr val="000000"/>
                          </a:solidFill>
                          <a:latin typeface="Cambria Math" panose="02040503050406030204" pitchFamily="18" charset="0"/>
                        </a:rPr>
                        <m:t>)</m:t>
                      </m:r>
                    </m:den>
                  </m:f>
                </m:oMath>
              </m:oMathPara>
            </a14:m>
          </a:p>
          <a:p>
            <a:pPr marL="0" indent="0">
              <a:buSzTx/>
              <a:buNone/>
            </a:pPr>
            <a14:m>
              <m:oMathPara>
                <m:oMathParaPr>
                  <m:jc m:val="left"/>
                </m:oMathParaPr>
                <m:oMath>
                  <m:r>
                    <a:rPr xmlns:a="http://schemas.openxmlformats.org/drawingml/2006/main" sz="3900" i="1">
                      <a:solidFill>
                        <a:srgbClr val="000000"/>
                      </a:solidFill>
                      <a:latin typeface="Cambria Math" panose="02040503050406030204" pitchFamily="18" charset="0"/>
                    </a:rPr>
                    <m:t>=</m:t>
                  </m:r>
                  <m:f>
                    <m:fPr>
                      <m:ctrlPr>
                        <a:rPr xmlns:a="http://schemas.openxmlformats.org/drawingml/2006/main" sz="3900" i="1">
                          <a:solidFill>
                            <a:srgbClr val="000000"/>
                          </a:solidFill>
                          <a:latin typeface="Cambria Math" panose="02040503050406030204" pitchFamily="18" charset="0"/>
                        </a:rPr>
                      </m:ctrlPr>
                      <m:type m:val="bar"/>
                    </m:fPr>
                    <m:num>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num>
                    <m:den>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bar>
                        <m:barPr>
                          <m:ctrlPr>
                            <a:rPr xmlns:a="http://schemas.openxmlformats.org/drawingml/2006/main" sz="3900" i="1">
                              <a:solidFill>
                                <a:srgbClr val="000000"/>
                              </a:solidFill>
                              <a:latin typeface="Cambria Math" panose="02040503050406030204" pitchFamily="18" charset="0"/>
                            </a:rPr>
                          </m:ctrlPr>
                          <m:pos m:val="top"/>
                        </m:barPr>
                        <m:e>
                          <m:r>
                            <a:rPr xmlns:a="http://schemas.openxmlformats.org/drawingml/2006/main" sz="3900" i="1">
                              <a:solidFill>
                                <a:srgbClr val="000000"/>
                              </a:solidFill>
                              <a:latin typeface="Cambria Math" panose="02040503050406030204" pitchFamily="18" charset="0"/>
                            </a:rPr>
                            <m:t>A</m:t>
                          </m:r>
                        </m:e>
                      </m:ba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bar>
                        <m:barPr>
                          <m:ctrlPr>
                            <a:rPr xmlns:a="http://schemas.openxmlformats.org/drawingml/2006/main" sz="3900" i="1">
                              <a:solidFill>
                                <a:srgbClr val="000000"/>
                              </a:solidFill>
                              <a:latin typeface="Cambria Math" panose="02040503050406030204" pitchFamily="18" charset="0"/>
                            </a:rPr>
                          </m:ctrlPr>
                          <m:pos m:val="top"/>
                        </m:barPr>
                        <m:e>
                          <m:r>
                            <a:rPr xmlns:a="http://schemas.openxmlformats.org/drawingml/2006/main" sz="3900" i="1">
                              <a:solidFill>
                                <a:srgbClr val="000000"/>
                              </a:solidFill>
                              <a:latin typeface="Cambria Math" panose="02040503050406030204" pitchFamily="18" charset="0"/>
                            </a:rPr>
                            <m:t>A</m:t>
                          </m:r>
                        </m:e>
                      </m:bar>
                      <m:r>
                        <a:rPr xmlns:a="http://schemas.openxmlformats.org/drawingml/2006/main" sz="3900" i="1">
                          <a:solidFill>
                            <a:srgbClr val="000000"/>
                          </a:solidFill>
                          <a:latin typeface="Cambria Math" panose="02040503050406030204" pitchFamily="18" charset="0"/>
                        </a:rPr>
                        <m:t>)</m:t>
                      </m:r>
                    </m:den>
                  </m:f>
                </m:oMath>
              </m:oMathPara>
            </a14: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Conditional Probability"/>
          <p:cNvSpPr txBox="1"/>
          <p:nvPr>
            <p:ph type="title"/>
          </p:nvPr>
        </p:nvSpPr>
        <p:spPr>
          <a:prstGeom prst="rect">
            <a:avLst/>
          </a:prstGeom>
        </p:spPr>
        <p:txBody>
          <a:bodyPr/>
          <a:lstStyle/>
          <a:p>
            <a:pPr/>
            <a:r>
              <a:t>Conditional Probability</a:t>
            </a:r>
          </a:p>
        </p:txBody>
      </p:sp>
      <p:sp>
        <p:nvSpPr>
          <p:cNvPr id="142" name="Example: Medical Tests…"/>
          <p:cNvSpPr txBox="1"/>
          <p:nvPr>
            <p:ph type="body" idx="1"/>
          </p:nvPr>
        </p:nvSpPr>
        <p:spPr>
          <a:prstGeom prst="rect">
            <a:avLst/>
          </a:prstGeom>
        </p:spPr>
        <p:txBody>
          <a:bodyPr anchor="t"/>
          <a:lstStyle/>
          <a:p>
            <a:pPr/>
            <a:r>
              <a:t>Example: Medical Tests</a:t>
            </a:r>
          </a:p>
          <a:p>
            <a:pPr lvl="1"/>
            <a:r>
              <a:t>An HIV test is positive. What is the probability that you have HIV?</a:t>
            </a:r>
          </a:p>
          <a:p>
            <a:pPr lvl="1"/>
            <a:r>
              <a:t>Need some data:  The quality of the test</a:t>
            </a:r>
          </a:p>
          <a:p>
            <a:pPr lvl="2"/>
            <a:r>
              <a:t>Type 1 error:  Test is negative, but there is illness</a:t>
            </a:r>
          </a:p>
          <a:p>
            <a:pPr lvl="2"/>
            <a:r>
              <a:t>Type 2 error:  Test is positive, but there is no illness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Conditional Probability"/>
          <p:cNvSpPr txBox="1"/>
          <p:nvPr>
            <p:ph type="title"/>
          </p:nvPr>
        </p:nvSpPr>
        <p:spPr>
          <a:prstGeom prst="rect">
            <a:avLst/>
          </a:prstGeom>
        </p:spPr>
        <p:txBody>
          <a:bodyPr/>
          <a:lstStyle/>
          <a:p>
            <a:pPr/>
            <a:r>
              <a:t>Conditional Probability</a:t>
            </a:r>
          </a:p>
        </p:txBody>
      </p:sp>
      <p:sp>
        <p:nvSpPr>
          <p:cNvPr id="145" name="Abbreviate probabilities…"/>
          <p:cNvSpPr txBox="1"/>
          <p:nvPr>
            <p:ph type="body" idx="1"/>
          </p:nvPr>
        </p:nvSpPr>
        <p:spPr>
          <a:prstGeom prst="rect">
            <a:avLst/>
          </a:prstGeom>
        </p:spPr>
        <p:txBody>
          <a:bodyPr anchor="t"/>
          <a:lstStyle/>
          <a:p>
            <a:pPr/>
            <a:r>
              <a:t>Abbreviate probabilities</a:t>
            </a:r>
          </a:p>
          <a:p>
            <a:pPr lvl="1"/>
            <a:r>
              <a:t>T : Test is positive</a:t>
            </a:r>
          </a:p>
          <a:p>
            <a:pPr lvl="1"/>
            <a:r>
              <a:t>H : Person infected with HIV</a:t>
            </a:r>
          </a:p>
          <a:p>
            <a:pPr lvl="1"/>
            <a:r>
              <a:t>Interested in </a:t>
            </a:r>
            <a14:m>
              <m:oMath>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H</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T</m:t>
                </m:r>
                <m:r>
                  <a:rPr xmlns:a="http://schemas.openxmlformats.org/drawingml/2006/main" sz="3900" i="1">
                    <a:solidFill>
                      <a:srgbClr val="000000"/>
                    </a:solidFill>
                    <a:latin typeface="Cambria Math" panose="02040503050406030204" pitchFamily="18" charset="0"/>
                  </a:rPr>
                  <m:t>)</m:t>
                </m:r>
              </m:oMath>
            </a14:m>
            <a:r>
              <a:t>. The quality of the test is expressed in terms of the opposite conditional probability. </a:t>
            </a:r>
          </a:p>
          <a:p>
            <a:pPr lvl="2"/>
            <a:r>
              <a:t>Type I error probability:  </a:t>
            </a: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bar>
                  <m:barPr>
                    <m:ctrlPr>
                      <a:rPr xmlns:a="http://schemas.openxmlformats.org/drawingml/2006/main" sz="3850" i="1">
                        <a:solidFill>
                          <a:srgbClr val="000000"/>
                        </a:solidFill>
                        <a:latin typeface="Cambria Math" panose="02040503050406030204" pitchFamily="18" charset="0"/>
                      </a:rPr>
                    </m:ctrlPr>
                    <m:pos m:val="top"/>
                  </m:barPr>
                  <m:e>
                    <m:r>
                      <a:rPr xmlns:a="http://schemas.openxmlformats.org/drawingml/2006/main" sz="3850" i="1">
                        <a:solidFill>
                          <a:srgbClr val="000000"/>
                        </a:solidFill>
                        <a:latin typeface="Cambria Math" panose="02040503050406030204" pitchFamily="18" charset="0"/>
                      </a:rPr>
                      <m:t>T</m:t>
                    </m:r>
                  </m:e>
                </m:ba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H</m:t>
                </m:r>
                <m:r>
                  <a:rPr xmlns:a="http://schemas.openxmlformats.org/drawingml/2006/main" sz="3850" i="1">
                    <a:solidFill>
                      <a:srgbClr val="000000"/>
                    </a:solidFill>
                    <a:latin typeface="Cambria Math" panose="02040503050406030204" pitchFamily="18" charset="0"/>
                  </a:rPr>
                  <m:t>)</m:t>
                </m:r>
              </m:oMath>
            </a14:m>
            <a:r>
              <a:t> </a:t>
            </a:r>
          </a:p>
          <a:p>
            <a:pPr lvl="2"/>
            <a:r>
              <a:t>Type II error probability: </a:t>
            </a: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T</m:t>
                </m:r>
                <m:r>
                  <a:rPr xmlns:a="http://schemas.openxmlformats.org/drawingml/2006/main" sz="3850" i="1">
                    <a:solidFill>
                      <a:srgbClr val="000000"/>
                    </a:solidFill>
                    <a:latin typeface="Cambria Math" panose="02040503050406030204" pitchFamily="18" charset="0"/>
                  </a:rPr>
                  <m:t>|</m:t>
                </m:r>
                <m:bar>
                  <m:barPr>
                    <m:ctrlPr>
                      <a:rPr xmlns:a="http://schemas.openxmlformats.org/drawingml/2006/main" sz="3850" i="1">
                        <a:solidFill>
                          <a:srgbClr val="000000"/>
                        </a:solidFill>
                        <a:latin typeface="Cambria Math" panose="02040503050406030204" pitchFamily="18" charset="0"/>
                      </a:rPr>
                    </m:ctrlPr>
                    <m:pos m:val="top"/>
                  </m:barPr>
                  <m:e>
                    <m:r>
                      <a:rPr xmlns:a="http://schemas.openxmlformats.org/drawingml/2006/main" sz="3850" i="1">
                        <a:solidFill>
                          <a:srgbClr val="000000"/>
                        </a:solidFill>
                        <a:latin typeface="Cambria Math" panose="02040503050406030204" pitchFamily="18" charset="0"/>
                      </a:rPr>
                      <m:t>H</m:t>
                    </m:r>
                  </m:e>
                </m:bar>
                <m:r>
                  <a:rPr xmlns:a="http://schemas.openxmlformats.org/drawingml/2006/main" sz="3850" i="1">
                    <a:solidFill>
                      <a:srgbClr val="000000"/>
                    </a:solidFill>
                    <a:latin typeface="Cambria Math" panose="02040503050406030204" pitchFamily="18" charset="0"/>
                  </a:rPr>
                  <m:t>)</m:t>
                </m:r>
              </m:oMath>
            </a14: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Conditional Probability"/>
          <p:cNvSpPr txBox="1"/>
          <p:nvPr>
            <p:ph type="title"/>
          </p:nvPr>
        </p:nvSpPr>
        <p:spPr>
          <a:prstGeom prst="rect">
            <a:avLst/>
          </a:prstGeom>
        </p:spPr>
        <p:txBody>
          <a:bodyPr/>
          <a:lstStyle/>
          <a:p>
            <a:pPr/>
            <a:r>
              <a:t>Conditional Probability</a:t>
            </a:r>
          </a:p>
        </p:txBody>
      </p:sp>
      <p:sp>
        <p:nvSpPr>
          <p:cNvPr id="148" name="We calculate…"/>
          <p:cNvSpPr txBox="1"/>
          <p:nvPr>
            <p:ph type="body" idx="1"/>
          </p:nvPr>
        </p:nvSpPr>
        <p:spPr>
          <a:prstGeom prst="rect">
            <a:avLst/>
          </a:prstGeom>
        </p:spPr>
        <p:txBody>
          <a:bodyPr anchor="t"/>
          <a:lstStyle/>
          <a:p>
            <a:pPr/>
            <a:r>
              <a:t>We calculate</a:t>
            </a:r>
          </a:p>
          <a:p>
            <a:pPr lvl="1" marL="0" indent="444500">
              <a:buSzTx/>
              <a:buNone/>
            </a:pPr>
            <a14:m>
              <m:oMathPara>
                <m:oMathParaPr>
                  <m:jc m:val="left"/>
                </m:oMathParaPr>
                <m:oMath>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H</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T</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m:t>
                  </m:r>
                  <m:f>
                    <m:fPr>
                      <m:ctrlPr>
                        <a:rPr xmlns:a="http://schemas.openxmlformats.org/drawingml/2006/main" sz="3800" i="1">
                          <a:solidFill>
                            <a:srgbClr val="000000"/>
                          </a:solidFill>
                          <a:latin typeface="Cambria Math" panose="02040503050406030204" pitchFamily="18" charset="0"/>
                        </a:rPr>
                      </m:ctrlPr>
                      <m:type m:val="bar"/>
                    </m:fPr>
                    <m:num>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T</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H</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H</m:t>
                      </m:r>
                      <m:r>
                        <a:rPr xmlns:a="http://schemas.openxmlformats.org/drawingml/2006/main" sz="3800" i="1">
                          <a:solidFill>
                            <a:srgbClr val="000000"/>
                          </a:solidFill>
                          <a:latin typeface="Cambria Math" panose="02040503050406030204" pitchFamily="18" charset="0"/>
                        </a:rPr>
                        <m:t>)</m:t>
                      </m:r>
                    </m:num>
                    <m:den>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T</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H</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H</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T</m:t>
                      </m:r>
                      <m:r>
                        <a:rPr xmlns:a="http://schemas.openxmlformats.org/drawingml/2006/main" sz="3800" i="1">
                          <a:solidFill>
                            <a:srgbClr val="000000"/>
                          </a:solidFill>
                          <a:latin typeface="Cambria Math" panose="02040503050406030204" pitchFamily="18" charset="0"/>
                        </a:rPr>
                        <m:t>|</m:t>
                      </m:r>
                      <m:bar>
                        <m:barPr>
                          <m:ctrlPr>
                            <a:rPr xmlns:a="http://schemas.openxmlformats.org/drawingml/2006/main" sz="3800" i="1">
                              <a:solidFill>
                                <a:srgbClr val="000000"/>
                              </a:solidFill>
                              <a:latin typeface="Cambria Math" panose="02040503050406030204" pitchFamily="18" charset="0"/>
                            </a:rPr>
                          </m:ctrlPr>
                          <m:pos m:val="top"/>
                        </m:barPr>
                        <m:e>
                          <m:r>
                            <a:rPr xmlns:a="http://schemas.openxmlformats.org/drawingml/2006/main" sz="3800" i="1">
                              <a:solidFill>
                                <a:srgbClr val="000000"/>
                              </a:solidFill>
                              <a:latin typeface="Cambria Math" panose="02040503050406030204" pitchFamily="18" charset="0"/>
                            </a:rPr>
                            <m:t>H</m:t>
                          </m:r>
                        </m:e>
                      </m:ba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bar>
                        <m:barPr>
                          <m:ctrlPr>
                            <a:rPr xmlns:a="http://schemas.openxmlformats.org/drawingml/2006/main" sz="3800" i="1">
                              <a:solidFill>
                                <a:srgbClr val="000000"/>
                              </a:solidFill>
                              <a:latin typeface="Cambria Math" panose="02040503050406030204" pitchFamily="18" charset="0"/>
                            </a:rPr>
                          </m:ctrlPr>
                          <m:pos m:val="top"/>
                        </m:barPr>
                        <m:e>
                          <m:r>
                            <a:rPr xmlns:a="http://schemas.openxmlformats.org/drawingml/2006/main" sz="3800" i="1">
                              <a:solidFill>
                                <a:srgbClr val="000000"/>
                              </a:solidFill>
                              <a:latin typeface="Cambria Math" panose="02040503050406030204" pitchFamily="18" charset="0"/>
                            </a:rPr>
                            <m:t>H</m:t>
                          </m:r>
                        </m:e>
                      </m:bar>
                      <m:r>
                        <a:rPr xmlns:a="http://schemas.openxmlformats.org/drawingml/2006/main" sz="3800" i="1">
                          <a:solidFill>
                            <a:srgbClr val="000000"/>
                          </a:solidFill>
                          <a:latin typeface="Cambria Math" panose="02040503050406030204" pitchFamily="18" charset="0"/>
                        </a:rPr>
                        <m:t>)</m:t>
                      </m:r>
                    </m:den>
                  </m:f>
                </m:oMath>
              </m:oMathPara>
            </a14:m>
          </a:p>
          <a:p>
            <a:pPr marL="228600" indent="-228600">
              <a:buSzPct val="100000"/>
            </a:pPr>
            <a:r>
              <a:t>Assume test has 5% type I (false positive) error probability and 1% type II (false negative) error probability: </a:t>
            </a:r>
          </a:p>
          <a:p>
            <a:pPr lvl="1" marL="0" indent="889000">
              <a:buClr>
                <a:srgbClr val="000000"/>
              </a:buClr>
              <a:buSzTx/>
              <a:buNone/>
            </a:pPr>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T</m:t>
                  </m:r>
                  <m:r>
                    <a:rPr xmlns:a="http://schemas.openxmlformats.org/drawingml/2006/main" sz="3850" i="1">
                      <a:solidFill>
                        <a:srgbClr val="000000"/>
                      </a:solidFill>
                      <a:latin typeface="Cambria Math" panose="02040503050406030204" pitchFamily="18" charset="0"/>
                    </a:rPr>
                    <m:t>|</m:t>
                  </m:r>
                  <m:bar>
                    <m:barPr>
                      <m:ctrlPr>
                        <a:rPr xmlns:a="http://schemas.openxmlformats.org/drawingml/2006/main" sz="3850" i="1">
                          <a:solidFill>
                            <a:srgbClr val="000000"/>
                          </a:solidFill>
                          <a:latin typeface="Cambria Math" panose="02040503050406030204" pitchFamily="18" charset="0"/>
                        </a:rPr>
                      </m:ctrlPr>
                      <m:pos m:val="top"/>
                    </m:barPr>
                    <m:e>
                      <m:r>
                        <a:rPr xmlns:a="http://schemas.openxmlformats.org/drawingml/2006/main" sz="3850" i="1">
                          <a:solidFill>
                            <a:srgbClr val="000000"/>
                          </a:solidFill>
                          <a:latin typeface="Cambria Math" panose="02040503050406030204" pitchFamily="18" charset="0"/>
                        </a:rPr>
                        <m:t>H</m:t>
                      </m:r>
                    </m:e>
                  </m:ba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0.95</m:t>
                  </m:r>
                </m:oMath>
              </m:oMathPara>
            </a14:m>
          </a:p>
          <a:p>
            <a:pPr lvl="1" marL="0" indent="889000">
              <a:buClr>
                <a:srgbClr val="000000"/>
              </a:buClr>
              <a:buSzTx/>
              <a:buNone/>
            </a:pPr>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H</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0.99</m:t>
                  </m:r>
                </m:oMath>
              </m:oMathPara>
            </a14:m>
          </a:p>
          <a:p>
            <a:pPr marL="228600" indent="-228600">
              <a:buClr>
                <a:srgbClr val="000000"/>
              </a:buClr>
              <a:buSzPct val="100000"/>
            </a:pPr>
            <a:r>
              <a:t>The probability still depends on the prevalence of HIV in the population</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Conditional Probability"/>
          <p:cNvSpPr txBox="1"/>
          <p:nvPr>
            <p:ph type="title"/>
          </p:nvPr>
        </p:nvSpPr>
        <p:spPr>
          <a:prstGeom prst="rect">
            <a:avLst/>
          </a:prstGeom>
        </p:spPr>
        <p:txBody>
          <a:bodyPr/>
          <a:lstStyle/>
          <a:p>
            <a:pPr/>
            <a:r>
              <a:t>Conditional Probability</a:t>
            </a:r>
          </a:p>
        </p:txBody>
      </p:sp>
      <p:sp>
        <p:nvSpPr>
          <p:cNvPr id="151" name="Example: HIV rate in general population in the US is 13.3/100000 = 0.000,133…"/>
          <p:cNvSpPr txBox="1"/>
          <p:nvPr>
            <p:ph type="body" idx="1"/>
          </p:nvPr>
        </p:nvSpPr>
        <p:spPr>
          <a:prstGeom prst="rect">
            <a:avLst/>
          </a:prstGeom>
        </p:spPr>
        <p:txBody>
          <a:bodyPr anchor="t"/>
          <a:lstStyle/>
          <a:p>
            <a:pPr marL="0" indent="0" defTabSz="543305">
              <a:spcBef>
                <a:spcPts val="2000"/>
              </a:spcBef>
              <a:buSzTx/>
              <a:buNone/>
              <a:defRPr sz="2976"/>
            </a:pPr>
            <a14:m>
              <m:oMathPara>
                <m:oMathParaPr>
                  <m:jc m:val="left"/>
                </m:oMathParaPr>
                <m:oMath>
                  <m:r>
                    <a:rPr xmlns:a="http://schemas.openxmlformats.org/drawingml/2006/main" sz="3550" i="1">
                      <a:solidFill>
                        <a:srgbClr val="000000"/>
                      </a:solidFill>
                      <a:latin typeface="Cambria Math" panose="02040503050406030204" pitchFamily="18" charset="0"/>
                    </a:rPr>
                    <m:t>P</m:t>
                  </m:r>
                  <m:r>
                    <a:rPr xmlns:a="http://schemas.openxmlformats.org/drawingml/2006/main" sz="3550" i="1">
                      <a:solidFill>
                        <a:srgbClr val="000000"/>
                      </a:solidFill>
                      <a:latin typeface="Cambria Math" panose="02040503050406030204" pitchFamily="18" charset="0"/>
                    </a:rPr>
                    <m:t>(</m:t>
                  </m:r>
                  <m:r>
                    <a:rPr xmlns:a="http://schemas.openxmlformats.org/drawingml/2006/main" sz="3550" i="1">
                      <a:solidFill>
                        <a:srgbClr val="000000"/>
                      </a:solidFill>
                      <a:latin typeface="Cambria Math" panose="02040503050406030204" pitchFamily="18" charset="0"/>
                    </a:rPr>
                    <m:t>H</m:t>
                  </m:r>
                  <m:r>
                    <a:rPr xmlns:a="http://schemas.openxmlformats.org/drawingml/2006/main" sz="3550" i="1">
                      <a:solidFill>
                        <a:srgbClr val="000000"/>
                      </a:solidFill>
                      <a:latin typeface="Cambria Math" panose="02040503050406030204" pitchFamily="18" charset="0"/>
                    </a:rPr>
                    <m:t>|</m:t>
                  </m:r>
                  <m:r>
                    <a:rPr xmlns:a="http://schemas.openxmlformats.org/drawingml/2006/main" sz="3550" i="1">
                      <a:solidFill>
                        <a:srgbClr val="000000"/>
                      </a:solidFill>
                      <a:latin typeface="Cambria Math" panose="02040503050406030204" pitchFamily="18" charset="0"/>
                    </a:rPr>
                    <m:t>T</m:t>
                  </m:r>
                  <m:r>
                    <a:rPr xmlns:a="http://schemas.openxmlformats.org/drawingml/2006/main" sz="3550" i="1">
                      <a:solidFill>
                        <a:srgbClr val="000000"/>
                      </a:solidFill>
                      <a:latin typeface="Cambria Math" panose="02040503050406030204" pitchFamily="18" charset="0"/>
                    </a:rPr>
                    <m:t>)</m:t>
                  </m:r>
                  <m:r>
                    <a:rPr xmlns:a="http://schemas.openxmlformats.org/drawingml/2006/main" sz="3550" i="1">
                      <a:solidFill>
                        <a:srgbClr val="000000"/>
                      </a:solidFill>
                      <a:latin typeface="Cambria Math" panose="02040503050406030204" pitchFamily="18" charset="0"/>
                    </a:rPr>
                    <m:t>=</m:t>
                  </m:r>
                  <m:f>
                    <m:fPr>
                      <m:ctrlPr>
                        <a:rPr xmlns:a="http://schemas.openxmlformats.org/drawingml/2006/main" sz="3550" i="1">
                          <a:solidFill>
                            <a:srgbClr val="000000"/>
                          </a:solidFill>
                          <a:latin typeface="Cambria Math" panose="02040503050406030204" pitchFamily="18" charset="0"/>
                        </a:rPr>
                      </m:ctrlPr>
                      <m:type m:val="bar"/>
                    </m:fPr>
                    <m:num>
                      <m:r>
                        <a:rPr xmlns:a="http://schemas.openxmlformats.org/drawingml/2006/main" sz="3550" i="1">
                          <a:solidFill>
                            <a:srgbClr val="000000"/>
                          </a:solidFill>
                          <a:latin typeface="Cambria Math" panose="02040503050406030204" pitchFamily="18" charset="0"/>
                        </a:rPr>
                        <m:t>0.99</m:t>
                      </m:r>
                      <m:r>
                        <a:rPr xmlns:a="http://schemas.openxmlformats.org/drawingml/2006/main" sz="3550" i="1">
                          <a:solidFill>
                            <a:srgbClr val="000000"/>
                          </a:solidFill>
                          <a:latin typeface="Cambria Math" panose="02040503050406030204" pitchFamily="18" charset="0"/>
                        </a:rPr>
                        <m:t>P</m:t>
                      </m:r>
                      <m:r>
                        <a:rPr xmlns:a="http://schemas.openxmlformats.org/drawingml/2006/main" sz="3550" i="1">
                          <a:solidFill>
                            <a:srgbClr val="000000"/>
                          </a:solidFill>
                          <a:latin typeface="Cambria Math" panose="02040503050406030204" pitchFamily="18" charset="0"/>
                        </a:rPr>
                        <m:t>(</m:t>
                      </m:r>
                      <m:r>
                        <a:rPr xmlns:a="http://schemas.openxmlformats.org/drawingml/2006/main" sz="3550" i="1">
                          <a:solidFill>
                            <a:srgbClr val="000000"/>
                          </a:solidFill>
                          <a:latin typeface="Cambria Math" panose="02040503050406030204" pitchFamily="18" charset="0"/>
                        </a:rPr>
                        <m:t>H</m:t>
                      </m:r>
                      <m:r>
                        <a:rPr xmlns:a="http://schemas.openxmlformats.org/drawingml/2006/main" sz="3550" i="1">
                          <a:solidFill>
                            <a:srgbClr val="000000"/>
                          </a:solidFill>
                          <a:latin typeface="Cambria Math" panose="02040503050406030204" pitchFamily="18" charset="0"/>
                        </a:rPr>
                        <m:t>)</m:t>
                      </m:r>
                    </m:num>
                    <m:den>
                      <m:r>
                        <a:rPr xmlns:a="http://schemas.openxmlformats.org/drawingml/2006/main" sz="3550" i="1">
                          <a:solidFill>
                            <a:srgbClr val="000000"/>
                          </a:solidFill>
                          <a:latin typeface="Cambria Math" panose="02040503050406030204" pitchFamily="18" charset="0"/>
                        </a:rPr>
                        <m:t>0.99</m:t>
                      </m:r>
                      <m:r>
                        <a:rPr xmlns:a="http://schemas.openxmlformats.org/drawingml/2006/main" sz="3550" i="1">
                          <a:solidFill>
                            <a:srgbClr val="000000"/>
                          </a:solidFill>
                          <a:latin typeface="Cambria Math" panose="02040503050406030204" pitchFamily="18" charset="0"/>
                        </a:rPr>
                        <m:t>P</m:t>
                      </m:r>
                      <m:r>
                        <a:rPr xmlns:a="http://schemas.openxmlformats.org/drawingml/2006/main" sz="3550" i="1">
                          <a:solidFill>
                            <a:srgbClr val="000000"/>
                          </a:solidFill>
                          <a:latin typeface="Cambria Math" panose="02040503050406030204" pitchFamily="18" charset="0"/>
                        </a:rPr>
                        <m:t>(</m:t>
                      </m:r>
                      <m:r>
                        <a:rPr xmlns:a="http://schemas.openxmlformats.org/drawingml/2006/main" sz="3550" i="1">
                          <a:solidFill>
                            <a:srgbClr val="000000"/>
                          </a:solidFill>
                          <a:latin typeface="Cambria Math" panose="02040503050406030204" pitchFamily="18" charset="0"/>
                        </a:rPr>
                        <m:t>H</m:t>
                      </m:r>
                      <m:r>
                        <a:rPr xmlns:a="http://schemas.openxmlformats.org/drawingml/2006/main" sz="3550" i="1">
                          <a:solidFill>
                            <a:srgbClr val="000000"/>
                          </a:solidFill>
                          <a:latin typeface="Cambria Math" panose="02040503050406030204" pitchFamily="18" charset="0"/>
                        </a:rPr>
                        <m:t>)</m:t>
                      </m:r>
                      <m:r>
                        <a:rPr xmlns:a="http://schemas.openxmlformats.org/drawingml/2006/main" sz="3550" i="1">
                          <a:solidFill>
                            <a:srgbClr val="000000"/>
                          </a:solidFill>
                          <a:latin typeface="Cambria Math" panose="02040503050406030204" pitchFamily="18" charset="0"/>
                        </a:rPr>
                        <m:t>+</m:t>
                      </m:r>
                      <m:r>
                        <a:rPr xmlns:a="http://schemas.openxmlformats.org/drawingml/2006/main" sz="3550" i="1">
                          <a:solidFill>
                            <a:srgbClr val="000000"/>
                          </a:solidFill>
                          <a:latin typeface="Cambria Math" panose="02040503050406030204" pitchFamily="18" charset="0"/>
                        </a:rPr>
                        <m:t>0.95</m:t>
                      </m:r>
                      <m:r>
                        <a:rPr xmlns:a="http://schemas.openxmlformats.org/drawingml/2006/main" sz="3550" i="1">
                          <a:solidFill>
                            <a:srgbClr val="000000"/>
                          </a:solidFill>
                          <a:latin typeface="Cambria Math" panose="02040503050406030204" pitchFamily="18" charset="0"/>
                        </a:rPr>
                        <m:t>(</m:t>
                      </m:r>
                      <m:r>
                        <a:rPr xmlns:a="http://schemas.openxmlformats.org/drawingml/2006/main" sz="3550" i="1">
                          <a:solidFill>
                            <a:srgbClr val="000000"/>
                          </a:solidFill>
                          <a:latin typeface="Cambria Math" panose="02040503050406030204" pitchFamily="18" charset="0"/>
                        </a:rPr>
                        <m:t>1</m:t>
                      </m:r>
                      <m:r>
                        <a:rPr xmlns:a="http://schemas.openxmlformats.org/drawingml/2006/main" sz="3550" i="1">
                          <a:solidFill>
                            <a:srgbClr val="000000"/>
                          </a:solidFill>
                          <a:latin typeface="Cambria Math" panose="02040503050406030204" pitchFamily="18" charset="0"/>
                        </a:rPr>
                        <m:t>-</m:t>
                      </m:r>
                      <m:r>
                        <a:rPr xmlns:a="http://schemas.openxmlformats.org/drawingml/2006/main" sz="3550" i="1">
                          <a:solidFill>
                            <a:srgbClr val="000000"/>
                          </a:solidFill>
                          <a:latin typeface="Cambria Math" panose="02040503050406030204" pitchFamily="18" charset="0"/>
                        </a:rPr>
                        <m:t>P</m:t>
                      </m:r>
                      <m:r>
                        <a:rPr xmlns:a="http://schemas.openxmlformats.org/drawingml/2006/main" sz="3550" i="1">
                          <a:solidFill>
                            <a:srgbClr val="000000"/>
                          </a:solidFill>
                          <a:latin typeface="Cambria Math" panose="02040503050406030204" pitchFamily="18" charset="0"/>
                        </a:rPr>
                        <m:t>(</m:t>
                      </m:r>
                      <m:r>
                        <a:rPr xmlns:a="http://schemas.openxmlformats.org/drawingml/2006/main" sz="3550" i="1">
                          <a:solidFill>
                            <a:srgbClr val="000000"/>
                          </a:solidFill>
                          <a:latin typeface="Cambria Math" panose="02040503050406030204" pitchFamily="18" charset="0"/>
                        </a:rPr>
                        <m:t>H</m:t>
                      </m:r>
                      <m:r>
                        <a:rPr xmlns:a="http://schemas.openxmlformats.org/drawingml/2006/main" sz="3550" i="1">
                          <a:solidFill>
                            <a:srgbClr val="000000"/>
                          </a:solidFill>
                          <a:latin typeface="Cambria Math" panose="02040503050406030204" pitchFamily="18" charset="0"/>
                        </a:rPr>
                        <m:t>)</m:t>
                      </m:r>
                      <m:r>
                        <a:rPr xmlns:a="http://schemas.openxmlformats.org/drawingml/2006/main" sz="3550" i="1">
                          <a:solidFill>
                            <a:srgbClr val="000000"/>
                          </a:solidFill>
                          <a:latin typeface="Cambria Math" panose="02040503050406030204" pitchFamily="18" charset="0"/>
                        </a:rPr>
                        <m:t>)</m:t>
                      </m:r>
                    </m:den>
                  </m:f>
                </m:oMath>
              </m:oMathPara>
            </a14:m>
          </a:p>
          <a:p>
            <a:pPr marL="413384" indent="-413384" defTabSz="543305">
              <a:spcBef>
                <a:spcPts val="2000"/>
              </a:spcBef>
              <a:defRPr sz="2976"/>
            </a:pPr>
            <a:r>
              <a:t>Example: HIV rate in general population in the US is 13.3/100000 = 0.000,133</a:t>
            </a:r>
          </a:p>
          <a:p>
            <a:pPr marL="413384" indent="-413384" defTabSz="543305">
              <a:spcBef>
                <a:spcPts val="2000"/>
              </a:spcBef>
              <a:defRPr sz="2976"/>
            </a:pPr>
            <a:r>
              <a:t>After a positive test:</a:t>
            </a:r>
          </a:p>
          <a:p>
            <a:pPr lvl="1" marL="826769" indent="-413384" defTabSz="543305">
              <a:spcBef>
                <a:spcPts val="2000"/>
              </a:spcBef>
              <a:defRPr sz="2976"/>
            </a:pPr>
            <a:r>
              <a:t>0.000138599  (Almost no change!)</a:t>
            </a:r>
          </a:p>
          <a:p>
            <a:pPr marL="413384" indent="-413384" defTabSz="543305">
              <a:spcBef>
                <a:spcPts val="2000"/>
              </a:spcBef>
              <a:defRPr sz="2976"/>
            </a:pPr>
            <a:r>
              <a:t>Example 2: HIV in a high risk group in the US is 1,753.1/100000 = 0.017531</a:t>
            </a:r>
          </a:p>
          <a:p>
            <a:pPr marL="413384" indent="-413384" defTabSz="543305">
              <a:spcBef>
                <a:spcPts val="2000"/>
              </a:spcBef>
              <a:defRPr sz="2976"/>
            </a:pPr>
            <a:r>
              <a:t>After a positive test:</a:t>
            </a:r>
          </a:p>
          <a:p>
            <a:pPr lvl="1" marL="826769" indent="-413384" defTabSz="543305">
              <a:spcBef>
                <a:spcPts val="2000"/>
              </a:spcBef>
              <a:defRPr sz="2976"/>
            </a:pPr>
            <a:r>
              <a:t>0.0182557</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