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imple Case Study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Case Study</a:t>
            </a:r>
          </a:p>
        </p:txBody>
      </p:sp>
      <p:sp>
        <p:nvSpPr>
          <p:cNvPr id="120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ransforming the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Transforming the data</a:t>
            </a:r>
          </a:p>
        </p:txBody>
      </p:sp>
      <p:sp>
        <p:nvSpPr>
          <p:cNvPr id="149" name="We can also do so 'manually'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also do so 'manually':</a:t>
            </a:r>
          </a:p>
        </p:txBody>
      </p:sp>
      <p:sp>
        <p:nvSpPr>
          <p:cNvPr id="150" name="def translate(hour, ampm):…"/>
          <p:cNvSpPr txBox="1"/>
          <p:nvPr/>
        </p:nvSpPr>
        <p:spPr>
          <a:xfrm>
            <a:off x="3244329" y="3797300"/>
            <a:ext cx="6516142" cy="3873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def translate(hour, ampm):</a:t>
            </a:r>
          </a:p>
          <a:p>
            <a:pPr/>
            <a:r>
              <a:t>    hour = int(hour)</a:t>
            </a:r>
          </a:p>
          <a:p>
            <a:pPr/>
            <a:r>
              <a:t>    if hour == 12 and ampm == 'AM':</a:t>
            </a:r>
          </a:p>
          <a:p>
            <a:pPr/>
            <a:r>
              <a:t>        return 0</a:t>
            </a:r>
          </a:p>
          <a:p>
            <a:pPr/>
            <a:r>
              <a:t>    if hour == 12 and ampm == 'PM':</a:t>
            </a:r>
          </a:p>
          <a:p>
            <a:pPr/>
            <a:r>
              <a:t>        return 12</a:t>
            </a:r>
          </a:p>
          <a:p>
            <a:pPr/>
            <a:r>
              <a:t>    if ampm == 'PM':</a:t>
            </a:r>
          </a:p>
          <a:p>
            <a:pPr/>
            <a:r>
              <a:t>        return hour</a:t>
            </a:r>
          </a:p>
          <a:p>
            <a:pPr/>
            <a:r>
              <a:t>    else:</a:t>
            </a:r>
          </a:p>
          <a:p>
            <a:pPr/>
            <a:r>
              <a:t>        return hour+12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ransforming the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Transforming the data</a:t>
            </a:r>
          </a:p>
        </p:txBody>
      </p:sp>
      <p:sp>
        <p:nvSpPr>
          <p:cNvPr id="153" name="def getdate(astring):…"/>
          <p:cNvSpPr txBox="1"/>
          <p:nvPr/>
        </p:nvSpPr>
        <p:spPr>
          <a:xfrm>
            <a:off x="1872505" y="2768600"/>
            <a:ext cx="9259790" cy="421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getdate(astring):</a:t>
            </a:r>
          </a:p>
          <a:p>
            <a:pPr/>
            <a:r>
              <a:t>    astring = astring.strip('"')</a:t>
            </a:r>
          </a:p>
          <a:p>
            <a:pPr/>
            <a:r>
              <a:t>    date, time, ap = astring.split()</a:t>
            </a:r>
          </a:p>
          <a:p>
            <a:pPr/>
            <a:r>
              <a:t>    month, day, year = date.split('/')</a:t>
            </a:r>
          </a:p>
          <a:p>
            <a:pPr/>
            <a:r>
              <a:t>    hour, minute, second = time.split(':')</a:t>
            </a:r>
          </a:p>
          <a:p>
            <a:pPr/>
            <a:r>
              <a:t>    #print(year, month, day, hour, minute, second)</a:t>
            </a:r>
          </a:p>
          <a:p>
            <a:pPr/>
            <a:r>
              <a:t>    </a:t>
            </a:r>
          </a:p>
          <a:p>
            <a:pPr/>
            <a:r>
              <a:t>    return datetime(int(year),</a:t>
            </a:r>
          </a:p>
          <a:p>
            <a:pPr/>
            <a:r>
              <a:t>                    int(month),</a:t>
            </a:r>
          </a:p>
          <a:p>
            <a:pPr/>
            <a:r>
              <a:t>                    int(day),</a:t>
            </a:r>
          </a:p>
          <a:p>
            <a:pPr/>
            <a:r>
              <a:t>                    translate(hour, ap),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electing the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Selecting the Data</a:t>
            </a:r>
          </a:p>
        </p:txBody>
      </p:sp>
      <p:sp>
        <p:nvSpPr>
          <p:cNvPr id="156" name="Assume we only want to look at traffic problems in Denve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Assume we only want to look at traffic problems in Denver</a:t>
            </a:r>
          </a:p>
          <a:p>
            <a:pPr lvl="1"/>
            <a:r>
              <a:t>First question: When do traffic accidents happen?</a:t>
            </a:r>
          </a:p>
          <a:p>
            <a:pPr lvl="2"/>
            <a:r>
              <a:t>Notice: Presumably winter weather (snow &amp; ice) are important, so we should distinguish between winter month and the rest of the year</a:t>
            </a:r>
          </a:p>
          <a:p>
            <a:pPr lvl="1"/>
            <a:r>
              <a:t>We look up the offense code and find that all traffic related incidents have codes between 15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electing the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Selecting the Data</a:t>
            </a:r>
          </a:p>
        </p:txBody>
      </p:sp>
      <p:sp>
        <p:nvSpPr>
          <p:cNvPr id="159" name="Write down all time stamps of traffic related incident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Write down all time stamps of traffic related incidents</a:t>
            </a:r>
          </a:p>
        </p:txBody>
      </p:sp>
      <p:sp>
        <p:nvSpPr>
          <p:cNvPr id="160" name="def select_vehicular():…"/>
          <p:cNvSpPr txBox="1"/>
          <p:nvPr/>
        </p:nvSpPr>
        <p:spPr>
          <a:xfrm>
            <a:off x="2238325" y="4149061"/>
            <a:ext cx="8528150" cy="387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select_vehicular():</a:t>
            </a:r>
          </a:p>
          <a:p>
            <a:pPr/>
            <a:r>
              <a:t>    traffic = []</a:t>
            </a:r>
          </a:p>
          <a:p>
            <a:pPr/>
            <a:r>
              <a:t>    with open('crime.csv') as infile:</a:t>
            </a:r>
          </a:p>
          <a:p>
            <a:pPr/>
            <a:r>
              <a:t>        infile.readline()</a:t>
            </a:r>
          </a:p>
          <a:p>
            <a:pPr/>
            <a:r>
              <a:t>        for line in infile:</a:t>
            </a:r>
          </a:p>
          <a:p>
            <a:pPr/>
            <a:r>
              <a:t>            contents = line.split(',')</a:t>
            </a:r>
          </a:p>
          <a:p>
            <a:pPr/>
            <a:r>
              <a:t>            dati = getdate(contents[6])</a:t>
            </a:r>
          </a:p>
          <a:p>
            <a:pPr/>
            <a:r>
              <a:t>            code = int(contents[2].strip('"'))</a:t>
            </a:r>
          </a:p>
          <a:p>
            <a:pPr/>
            <a:r>
              <a:t>            if 5400 &lt;= code &lt;= 5499:</a:t>
            </a:r>
          </a:p>
          <a:p>
            <a:pPr/>
            <a:r>
              <a:t>                traffic.append(dati)</a:t>
            </a:r>
          </a:p>
          <a:p>
            <a:pPr/>
            <a:r>
              <a:t>    return traffic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electing the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Selecting the Data</a:t>
            </a:r>
          </a:p>
        </p:txBody>
      </p:sp>
      <p:sp>
        <p:nvSpPr>
          <p:cNvPr id="163" name="Determine number of accidents during a given hour at a given week-da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Determine number of accidents during a given hour at a given week-day</a:t>
            </a:r>
          </a:p>
          <a:p>
            <a:pPr/>
            <a:r>
              <a:t>A datetime object allows us access to the week-day and the hour</a:t>
            </a:r>
          </a:p>
          <a:p>
            <a:pPr/>
          </a:p>
          <a:p>
            <a:pPr lvl="2"/>
          </a:p>
          <a:p>
            <a:pPr lvl="2"/>
            <a:r>
              <a:t>One is a method, the other a field</a:t>
            </a:r>
          </a:p>
          <a:p>
            <a:pPr/>
            <a:r>
              <a:t>Can use the Counter object in collections</a:t>
            </a:r>
          </a:p>
          <a:p>
            <a:pPr lvl="1"/>
            <a:r>
              <a:t>Because there is no need to initialize a dictionary</a:t>
            </a:r>
          </a:p>
        </p:txBody>
      </p:sp>
      <p:sp>
        <p:nvSpPr>
          <p:cNvPr id="164" name="item.weekday()…"/>
          <p:cNvSpPr txBox="1"/>
          <p:nvPr/>
        </p:nvSpPr>
        <p:spPr>
          <a:xfrm>
            <a:off x="3827363" y="5133134"/>
            <a:ext cx="3071342" cy="876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600"/>
            </a:pPr>
            <a:r>
              <a:rPr sz="2800"/>
              <a:t>item.weekday</a:t>
            </a:r>
            <a:r>
              <a:t>()</a:t>
            </a:r>
          </a:p>
          <a:p>
            <a:pPr>
              <a:defRPr sz="2600"/>
            </a:pPr>
            <a:r>
              <a:t>item.hour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electing the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Selecting the Data</a:t>
            </a:r>
          </a:p>
        </p:txBody>
      </p:sp>
      <p:sp>
        <p:nvSpPr>
          <p:cNvPr id="167" name="Create seven counte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Create seven counters</a:t>
            </a:r>
          </a:p>
          <a:p>
            <a:pPr lvl="1"/>
            <a:r>
              <a:t>For each item (a datetime) in the traffic incident list:</a:t>
            </a:r>
          </a:p>
          <a:p>
            <a:pPr lvl="2"/>
            <a:r>
              <a:t>Update the counter</a:t>
            </a:r>
          </a:p>
        </p:txBody>
      </p:sp>
      <p:sp>
        <p:nvSpPr>
          <p:cNvPr id="168" name="def process_traffic(traffic):…"/>
          <p:cNvSpPr txBox="1"/>
          <p:nvPr/>
        </p:nvSpPr>
        <p:spPr>
          <a:xfrm>
            <a:off x="1537171" y="5417540"/>
            <a:ext cx="9930458" cy="207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800"/>
            </a:pPr>
            <a:r>
              <a:t>def process_traffic(traffic):</a:t>
            </a:r>
          </a:p>
          <a:p>
            <a:pPr>
              <a:defRPr sz="2800"/>
            </a:pPr>
            <a:r>
              <a:t>    weekdays = [Counter() for i in range(7)]</a:t>
            </a:r>
          </a:p>
          <a:p>
            <a:pPr>
              <a:defRPr sz="2800"/>
            </a:pPr>
            <a:r>
              <a:t>    for item in traffic:</a:t>
            </a:r>
          </a:p>
          <a:p>
            <a:pPr>
              <a:defRPr sz="2800"/>
            </a:pPr>
            <a:r>
              <a:t>        weekdays[item.weekday()][item.hour]+=1</a:t>
            </a:r>
          </a:p>
          <a:p>
            <a:pPr>
              <a:defRPr sz="2800"/>
            </a:pPr>
            <a:r>
              <a:t>    return weekdays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Displaying the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Displaying the Data</a:t>
            </a:r>
          </a:p>
        </p:txBody>
      </p:sp>
      <p:sp>
        <p:nvSpPr>
          <p:cNvPr id="171" name="From within Pyhton, use matplotlib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From within Pyhton, use matplotlib</a:t>
            </a:r>
          </a:p>
          <a:p>
            <a:pPr lvl="1"/>
            <a:r>
              <a:t>Developed from matlab interface with many add-ons</a:t>
            </a:r>
          </a:p>
          <a:p>
            <a:pPr lvl="1"/>
            <a:r>
              <a:t> </a:t>
            </a:r>
          </a:p>
          <a:p>
            <a:pPr lvl="1"/>
            <a:r>
              <a:t>If you use IDLE, need to say plt.show( ) at the end</a:t>
            </a:r>
          </a:p>
          <a:p>
            <a:pPr lvl="2"/>
            <a:r>
              <a:t>This will show all plot elements that you created</a:t>
            </a:r>
          </a:p>
        </p:txBody>
      </p:sp>
      <p:sp>
        <p:nvSpPr>
          <p:cNvPr id="172" name="import matplotlib.pyplot as plt"/>
          <p:cNvSpPr txBox="1"/>
          <p:nvPr/>
        </p:nvSpPr>
        <p:spPr>
          <a:xfrm>
            <a:off x="2370889" y="4164450"/>
            <a:ext cx="7202054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/>
            <a:r>
              <a:t>import matplotlib.pyplot as plt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Displaying the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Displaying the Data</a:t>
            </a:r>
          </a:p>
        </p:txBody>
      </p:sp>
      <p:sp>
        <p:nvSpPr>
          <p:cNvPr id="175" name="Pyplot supports many different types of graph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Pyplot supports many different types of graphs</a:t>
            </a:r>
          </a:p>
          <a:p>
            <a:pPr lvl="1"/>
            <a:r>
              <a:t>We use mostly scatter and plot</a:t>
            </a:r>
          </a:p>
          <a:p>
            <a:pPr lvl="1"/>
            <a:r>
              <a:t>There is even support for three-dimensions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Displaying the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Displaying the Data</a:t>
            </a:r>
          </a:p>
        </p:txBody>
      </p:sp>
      <p:sp>
        <p:nvSpPr>
          <p:cNvPr id="178" name="Create a figure with plt.figure( 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Create a figure with plt.figure( )</a:t>
            </a:r>
          </a:p>
          <a:p>
            <a:pPr/>
            <a:r>
              <a:t>Create several line-plot elements using </a:t>
            </a:r>
          </a:p>
          <a:p>
            <a:pPr lvl="1"/>
            <a:r>
              <a:t>plt.plot(x-data, y-data)</a:t>
            </a:r>
          </a:p>
          <a:p>
            <a:pPr lvl="1"/>
            <a:r>
              <a:t>Can add a legend as a named parameter</a:t>
            </a:r>
          </a:p>
          <a:p>
            <a:pPr lvl="1"/>
            <a:r>
              <a:t>But we need to place the legend then</a:t>
            </a:r>
          </a:p>
          <a:p>
            <a:pPr lvl="2"/>
            <a:r>
              <a:t>plt.legend(loc='upper left')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Displaying the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Displaying the Data</a:t>
            </a:r>
          </a:p>
        </p:txBody>
      </p:sp>
      <p:sp>
        <p:nvSpPr>
          <p:cNvPr id="181" name="def show(counters):…"/>
          <p:cNvSpPr txBox="1"/>
          <p:nvPr/>
        </p:nvSpPr>
        <p:spPr>
          <a:xfrm>
            <a:off x="86816" y="2940050"/>
            <a:ext cx="11271797" cy="387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show(counters):</a:t>
            </a:r>
          </a:p>
          <a:p>
            <a:pPr/>
            <a:r>
              <a:t>    weekday = ['Monday', 'Tuesday', 'Wednesday', 'Thursday', </a:t>
            </a:r>
          </a:p>
          <a:p>
            <a:pPr/>
            <a:r>
              <a:t>               'Friday', 'Saturday', 'Sunday']</a:t>
            </a:r>
          </a:p>
          <a:p>
            <a:pPr/>
            <a:r>
              <a:t>    f = plt.figure()</a:t>
            </a:r>
          </a:p>
          <a:p>
            <a:pPr/>
            <a:r>
              <a:t>    for i, counter  in enumerate(counters):</a:t>
            </a:r>
          </a:p>
          <a:p>
            <a:pPr/>
            <a:r>
              <a:t>        hours = [i for i in range(24)]</a:t>
            </a:r>
          </a:p>
          <a:p>
            <a:pPr/>
            <a:r>
              <a:t>        numbers = [counter[i] for i in range(24)]</a:t>
            </a:r>
          </a:p>
          <a:p>
            <a:pPr/>
            <a:r>
              <a:t>        s = plt.plot(hours, numbers, label=weekday[i])</a:t>
            </a:r>
          </a:p>
          <a:p>
            <a:pPr/>
            <a:r>
              <a:t>    plt.legend(loc='upper left')</a:t>
            </a:r>
          </a:p>
          <a:p>
            <a:pPr/>
            <a:r>
              <a:t>    plt.show()</a:t>
            </a:r>
          </a:p>
          <a:p>
            <a:pPr/>
            <a:r>
              <a:t>     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Data Analytics Proces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Data Analytics Process</a:t>
            </a:r>
          </a:p>
        </p:txBody>
      </p:sp>
      <p:sp>
        <p:nvSpPr>
          <p:cNvPr id="123" name="Discovery phase:  what data do we ne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Discovery phase:  what data do we need</a:t>
            </a:r>
          </a:p>
          <a:p>
            <a:pPr/>
            <a:r>
              <a:t>Data preparation phase: Cleaning</a:t>
            </a:r>
          </a:p>
          <a:p>
            <a:pPr/>
            <a:r>
              <a:t>Modeling planning phase:  how to go about dealing with the data</a:t>
            </a:r>
          </a:p>
          <a:p>
            <a:pPr/>
            <a:r>
              <a:t>Model building phase: build the models</a:t>
            </a:r>
          </a:p>
          <a:p>
            <a:pPr/>
            <a:r>
              <a:t>Communication phase </a:t>
            </a:r>
          </a:p>
          <a:p>
            <a:pPr/>
            <a:r>
              <a:t>Operationalization: build process into production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Homework Part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Homework Part 1</a:t>
            </a:r>
          </a:p>
        </p:txBody>
      </p:sp>
      <p:sp>
        <p:nvSpPr>
          <p:cNvPr id="184" name="Do something with the Denver crime base…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Do something with the Denver crime base</a:t>
            </a:r>
          </a:p>
          <a:p>
            <a:pPr lvl="1"/>
            <a:r>
              <a:t>Example:</a:t>
            </a:r>
          </a:p>
          <a:p>
            <a:pPr lvl="2"/>
            <a:r>
              <a:t>Smooth the traffic data</a:t>
            </a:r>
          </a:p>
          <a:p>
            <a:pPr lvl="2"/>
            <a:r>
              <a:t>Use a different type of crime and show how it depends on week-day and time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Homework Part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Homework Part 2</a:t>
            </a:r>
          </a:p>
        </p:txBody>
      </p:sp>
      <p:sp>
        <p:nvSpPr>
          <p:cNvPr id="187" name="The curse of dimensionality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curse of dimensionality:</a:t>
            </a:r>
          </a:p>
          <a:p>
            <a:pPr lvl="1"/>
            <a:r>
              <a:t>Use Monte Carlo in order to determine the volume of an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-sphere of radius </a:t>
            </a:r>
            <a14:m>
              <m:oMath>
                <m:r>
                  <a:rPr xmlns:a="http://schemas.openxmlformats.org/drawingml/2006/main" sz="6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and of radius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δ</m:t>
                </m:r>
              </m:oMath>
            </a14:m>
            <a:r>
              <a:t> </a:t>
            </a:r>
          </a:p>
          <a:p>
            <a:pPr lvl="1"/>
            <a:r>
              <a:t>As the number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of dimensions becomes higher and higher:</a:t>
            </a:r>
          </a:p>
          <a:p>
            <a:pPr lvl="2"/>
            <a:r>
              <a:t>More points are near the boundary than the center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Data Gather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Data Gathering</a:t>
            </a:r>
          </a:p>
        </p:txBody>
      </p:sp>
      <p:sp>
        <p:nvSpPr>
          <p:cNvPr id="126" name="Use Kaggle as a source of data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Use Kaggle as a source of data</a:t>
            </a:r>
          </a:p>
          <a:p>
            <a:pPr lvl="1"/>
            <a:r>
              <a:t>https://www.kaggle.com/paultimothymooney/denver-crime-data/ </a:t>
            </a:r>
          </a:p>
          <a:p>
            <a:pPr lvl="1"/>
            <a:r>
              <a:t>This is a huge file.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Understanding the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2516">
              <a:defRPr sz="7840"/>
            </a:lvl1pPr>
          </a:lstStyle>
          <a:p>
            <a:pPr/>
            <a:r>
              <a:t>Understanding the Data</a:t>
            </a:r>
          </a:p>
        </p:txBody>
      </p:sp>
      <p:sp>
        <p:nvSpPr>
          <p:cNvPr id="129" name="Read supporting inform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Read supporting information</a:t>
            </a:r>
          </a:p>
          <a:p>
            <a:pPr/>
            <a:r>
              <a:t>Look at the first lines of the file</a:t>
            </a:r>
          </a:p>
          <a:p>
            <a:pPr lvl="1"/>
            <a:r>
              <a:t>There is a heading and examples</a:t>
            </a:r>
          </a:p>
        </p:txBody>
      </p:sp>
      <p:sp>
        <p:nvSpPr>
          <p:cNvPr id="130" name="def head():…"/>
          <p:cNvSpPr txBox="1"/>
          <p:nvPr/>
        </p:nvSpPr>
        <p:spPr>
          <a:xfrm>
            <a:off x="3061419" y="5258406"/>
            <a:ext cx="6881962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def head():</a:t>
            </a:r>
          </a:p>
          <a:p>
            <a:pPr/>
            <a:r>
              <a:t>    with open('crime.csv') as infile:</a:t>
            </a:r>
          </a:p>
          <a:p>
            <a:pPr/>
            <a:r>
              <a:t>        for _ in range(10):</a:t>
            </a:r>
          </a:p>
          <a:p>
            <a:pPr/>
            <a:r>
              <a:t>            print(infile.readline())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Understanding the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2516">
              <a:defRPr sz="7840"/>
            </a:lvl1pPr>
          </a:lstStyle>
          <a:p>
            <a:pPr/>
            <a:r>
              <a:t>Understanding the Data</a:t>
            </a:r>
          </a:p>
        </p:txBody>
      </p:sp>
      <p:pic>
        <p:nvPicPr>
          <p:cNvPr id="133" name="Screen Shot 2020-05-22 at 5.09.34 PM.png" descr="Screen Shot 2020-05-22 at 5.09.34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6340" y="2319047"/>
            <a:ext cx="11432039" cy="383466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ransforming the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Transforming the data</a:t>
            </a:r>
          </a:p>
        </p:txBody>
      </p:sp>
      <p:sp>
        <p:nvSpPr>
          <p:cNvPr id="136" name="We can look at the heade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>
            <a:lvl2pPr>
              <a:defRPr>
                <a:latin typeface="Courier New"/>
                <a:ea typeface="Courier New"/>
                <a:cs typeface="Courier New"/>
                <a:sym typeface="Courier New"/>
              </a:defRPr>
            </a:lvl2pPr>
          </a:lstStyle>
          <a:p>
            <a:pPr/>
            <a:r>
              <a:t>We can look at the headers</a:t>
            </a:r>
          </a:p>
          <a:p>
            <a:pPr lvl="1"/>
            <a:r>
              <a:t>"INCIDENT_ID","OFFENSE_ID","OFFENSE_CODE","OFFENSE_CODE_EXTENSION","OFFENSE_TYPE_ID","OFFENSE_CATEGORY_ID","FIRST_OCCURRENCE_DATE","LAST_OCCURRENCE_DATE","REPORTED_DATE","INCIDENT_ADDRESS","GEO_X","GEO_Y","GEO_LON","GEO_LAT","DISTRICT_ID","PRECINCT_ID","NEIGHBORHOOD_ID","IS_CRIME","IS_TRAFFIC"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ransforming the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Transforming the data</a:t>
            </a:r>
          </a:p>
        </p:txBody>
      </p:sp>
      <p:sp>
        <p:nvSpPr>
          <p:cNvPr id="139" name="Notice what we could do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2275" indent="-422275" defTabSz="554990">
              <a:spcBef>
                <a:spcPts val="2000"/>
              </a:spcBef>
              <a:defRPr sz="3040"/>
            </a:pPr>
            <a:r>
              <a:t>Notice what we could do: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The incidents are geo-coded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We can use this to overlay data points on a map of Denver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We can determine influence of neighborhood on crimes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We will wait with this until we understand matplotlib better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The incidents are time-stamped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We can look at the relationship between time and incidents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ransforming the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Transforming the data</a:t>
            </a:r>
          </a:p>
        </p:txBody>
      </p:sp>
      <p:sp>
        <p:nvSpPr>
          <p:cNvPr id="142" name="Dealing with time stamp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Dealing with time stamps</a:t>
            </a:r>
          </a:p>
          <a:p>
            <a:pPr lvl="1"/>
            <a:r>
              <a:t>Core Python has a datetime module that allows us to create and calculate with dates and times</a:t>
            </a:r>
          </a:p>
          <a:p>
            <a:pPr lvl="1"/>
            <a:r>
              <a:t>Comes with a strptime( ) methods that needs a description of the format</a:t>
            </a:r>
          </a:p>
          <a:p>
            <a:pPr lvl="2"/>
            <a:r>
              <a:t>This is because there are lot of different time formats</a:t>
            </a:r>
          </a:p>
          <a:p>
            <a:pPr lvl="3"/>
            <a:r>
              <a:t>The am/pm format is one of the worst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ransforming the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Transforming the data</a:t>
            </a:r>
          </a:p>
        </p:txBody>
      </p:sp>
      <p:sp>
        <p:nvSpPr>
          <p:cNvPr id="145" name="In our cas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 our case:</a:t>
            </a:r>
          </a:p>
          <a:p>
            <a:pPr lvl="1"/>
            <a:r>
              <a:t>The relevant time is the first time stamp in column 6</a:t>
            </a:r>
          </a:p>
          <a:p>
            <a:pPr lvl="2"/>
            <a:r>
              <a:t>This took quite a while to get right</a:t>
            </a:r>
          </a:p>
        </p:txBody>
      </p:sp>
      <p:sp>
        <p:nvSpPr>
          <p:cNvPr id="146" name="dati = datetime.strptime(contents[6], &quot;\&quot;%m/%d/%Y %I:%M:%S %p\&quot;&quot;)"/>
          <p:cNvSpPr txBox="1"/>
          <p:nvPr/>
        </p:nvSpPr>
        <p:spPr>
          <a:xfrm>
            <a:off x="701860" y="5734050"/>
            <a:ext cx="12003436" cy="444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dati = datetime.strptime(contents[6], "\"%m/%d/%Y %I:%M:%S %p\"")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