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ctionari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2" name="A simple program that “learns” Spanish wor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1pPr marL="416718" indent="-416718">
              <a:defRPr sz="3000"/>
            </a:lvl1pPr>
          </a:lstStyle>
          <a:p>
            <a:pPr/>
            <a:r>
              <a:t>A simple program that “learns” Spanish words</a:t>
            </a:r>
          </a:p>
        </p:txBody>
      </p:sp>
      <p:sp>
        <p:nvSpPr>
          <p:cNvPr id="153" name="def test():…"/>
          <p:cNvSpPr/>
          <p:nvPr/>
        </p:nvSpPr>
        <p:spPr>
          <a:xfrm>
            <a:off x="952500" y="3578041"/>
            <a:ext cx="11623351" cy="4521201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def test():</a:t>
            </a:r>
          </a:p>
          <a:p>
            <a:pPr>
              <a:defRPr sz="2500"/>
            </a:pPr>
            <a:r>
              <a:t>    dicc = {}</a:t>
            </a:r>
          </a:p>
          <a:p>
            <a:pPr>
              <a:defRPr sz="2500"/>
            </a:pPr>
            <a:r>
              <a:t>    while True:</a:t>
            </a:r>
          </a:p>
          <a:p>
            <a:pPr>
              <a:defRPr sz="2500"/>
            </a:pPr>
            <a:r>
              <a:t>        astr = input("Enter an English word: ")</a:t>
            </a:r>
          </a:p>
          <a:p>
            <a:pPr>
              <a:defRPr sz="2500"/>
            </a:pPr>
            <a:r>
              <a:t>        if astr == "Stop it":</a:t>
            </a:r>
          </a:p>
          <a:p>
            <a:pPr>
              <a:defRPr sz="2500"/>
            </a:pPr>
            <a:r>
              <a:t>            return</a:t>
            </a:r>
          </a:p>
          <a:p>
            <a:pPr>
              <a:defRPr sz="2500"/>
            </a:pPr>
            <a:r>
              <a:t>        elif astr in dicc:</a:t>
            </a:r>
          </a:p>
          <a:p>
            <a:pPr>
              <a:defRPr sz="2500"/>
            </a:pPr>
            <a:r>
              <a:t>            print(dicc[astr])</a:t>
            </a:r>
          </a:p>
          <a:p>
            <a:pPr>
              <a:defRPr sz="2500"/>
            </a:pPr>
            <a:r>
              <a:t>        else:</a:t>
            </a:r>
          </a:p>
          <a:p>
            <a:pPr>
              <a:defRPr sz="2500"/>
            </a:pPr>
            <a:r>
              <a:t>            print("I have not yet learned this word")</a:t>
            </a:r>
          </a:p>
          <a:p>
            <a:pPr>
              <a:defRPr sz="2500"/>
            </a:pPr>
            <a:r>
              <a:t>            val = input("Please enter the Spanish word: ")</a:t>
            </a:r>
          </a:p>
          <a:p>
            <a:pPr>
              <a:defRPr sz="2500"/>
            </a:pPr>
            <a:r>
              <a:t>            dicc[astr] = val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6" name="Dictionaries have an internal struc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have an internal structure</a:t>
            </a:r>
          </a:p>
          <a:p>
            <a:pPr lvl="1" marL="861218" indent="-416718">
              <a:defRPr sz="3000"/>
            </a:pPr>
            <a:r>
              <a:t>You will learn in Data Structures how to build dictionaries yourselves</a:t>
            </a:r>
          </a:p>
          <a:p>
            <a:pPr lvl="1" marL="861218" indent="-416718">
              <a:defRPr sz="3000"/>
            </a:pPr>
            <a:r>
              <a:t>For the moment, enjoy their power</a:t>
            </a:r>
          </a:p>
          <a:p>
            <a:pPr marL="416718" indent="-416718">
              <a:defRPr sz="3000"/>
            </a:pPr>
            <a:r>
              <a:t>You can print dictionaries </a:t>
            </a:r>
          </a:p>
          <a:p>
            <a:pPr lvl="1" marL="861218" indent="-416718">
              <a:defRPr sz="3000"/>
            </a:pPr>
            <a:r>
              <a:t>You will notice that they change structure after inserts and not reflect the order in which you inserted elements</a:t>
            </a:r>
          </a:p>
          <a:p>
            <a:pPr lvl="1" marL="861218" indent="-416718">
              <a:defRPr sz="3000"/>
            </a:pPr>
            <a:r>
              <a:t>This is because they optimize access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9" name="Deleting all entries in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Deleting all entries in a dictionary</a:t>
            </a:r>
          </a:p>
          <a:p>
            <a:pPr lvl="1"/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clear()</a:t>
            </a:r>
            <a:r>
              <a:t> method</a:t>
            </a:r>
          </a:p>
          <a:p>
            <a:pPr/>
            <a:r>
              <a:t>Deleting an entry without fear of creating a key error</a:t>
            </a:r>
          </a:p>
          <a:p>
            <a:pPr lvl="1"/>
            <a:r>
              <a:t>Use an if statement</a:t>
            </a:r>
          </a:p>
          <a:p>
            <a:pPr lvl="1"/>
            <a:r>
              <a:t>Use pop with a second argument None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dicc.pop(1, None)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62" name="Looping over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Looping over keys</a:t>
            </a:r>
          </a:p>
          <a:p>
            <a:pPr lvl="1"/>
            <a:r>
              <a:t>Simplest: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dicc:</a:t>
            </a:r>
          </a:p>
          <a:p>
            <a:pPr lvl="1"/>
            <a:r>
              <a:t>iterkeys( )  or iter  works the same way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dicc.iterkeys():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iter(dicc):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65" name="Dictionaries can be used to count thing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Dictionaries can be used to count things. </a:t>
            </a:r>
          </a:p>
          <a:p>
            <a:pPr lvl="1"/>
            <a:r>
              <a:t>Example: Count the number of letters in a file.</a:t>
            </a:r>
          </a:p>
          <a:p>
            <a:pPr lvl="2"/>
            <a:r>
              <a:t>We open the file with encoding latin-1 so that there are no encoding errors</a:t>
            </a:r>
          </a:p>
        </p:txBody>
      </p:sp>
      <p:sp>
        <p:nvSpPr>
          <p:cNvPr id="166" name="alphabet = &quot;abcdefghijklmnopqrstuvwxyz&quot;…"/>
          <p:cNvSpPr txBox="1"/>
          <p:nvPr/>
        </p:nvSpPr>
        <p:spPr>
          <a:xfrm>
            <a:off x="1080589" y="5734050"/>
            <a:ext cx="10174339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69" name="Create and initialize a dictionary…"/>
          <p:cNvSpPr txBox="1"/>
          <p:nvPr>
            <p:ph type="body" idx="1"/>
          </p:nvPr>
        </p:nvSpPr>
        <p:spPr>
          <a:xfrm>
            <a:off x="861044" y="2866473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and initialize a dictionary</a:t>
            </a:r>
          </a:p>
          <a:p>
            <a:pPr lvl="1"/>
            <a:r>
              <a:t>We are only interested in letters</a:t>
            </a:r>
          </a:p>
        </p:txBody>
      </p:sp>
      <p:sp>
        <p:nvSpPr>
          <p:cNvPr id="170" name="alphabet = &quot;abcdefghijklmnopqrstuvwxyz&quot;…"/>
          <p:cNvSpPr txBox="1"/>
          <p:nvPr/>
        </p:nvSpPr>
        <p:spPr>
          <a:xfrm>
            <a:off x="1786508" y="4930223"/>
            <a:ext cx="1017433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</a:t>
            </a:r>
            <a:r>
              <a:rPr b="1"/>
              <a:t>dicc = {}</a:t>
            </a:r>
            <a:endParaRPr b="1"/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73" name="Read the file line by lin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the file line by line.</a:t>
            </a:r>
          </a:p>
          <a:p>
            <a:pPr lvl="1"/>
            <a:r>
              <a:t>Read each letter in the line</a:t>
            </a:r>
          </a:p>
          <a:p>
            <a:pPr lvl="2"/>
            <a:r>
              <a:t>After changing to lower case, update dictionary </a:t>
            </a:r>
          </a:p>
        </p:txBody>
      </p:sp>
      <p:sp>
        <p:nvSpPr>
          <p:cNvPr id="174" name="alphabet = &quot;abcdefghijklmnopqrstuvwxyz&quot;…"/>
          <p:cNvSpPr txBox="1"/>
          <p:nvPr/>
        </p:nvSpPr>
        <p:spPr>
          <a:xfrm>
            <a:off x="952500" y="5148946"/>
            <a:ext cx="10174338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  <a:p>
            <a:pPr/>
            <a:r>
              <a:t>    </a:t>
            </a:r>
            <a:r>
              <a:rPr b="1"/>
              <a:t>for line in infile:</a:t>
            </a:r>
            <a:endParaRPr b="1"/>
          </a:p>
          <a:p>
            <a:pPr/>
            <a:r>
              <a:t>        for letter in line:</a:t>
            </a:r>
          </a:p>
          <a:p>
            <a:pPr/>
            <a:r>
              <a:t>            letter=letter.lower()</a:t>
            </a:r>
          </a:p>
          <a:p>
            <a:pPr/>
            <a:r>
              <a:t>            if letter in alphabet:</a:t>
            </a:r>
          </a:p>
          <a:p>
            <a:pPr/>
            <a:r>
              <a:t>                dicc[letter]+=1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77" name="Now process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process the dictionary</a:t>
            </a:r>
          </a:p>
          <a:p>
            <a:pPr lvl="1"/>
            <a:r>
              <a:t>Calculate the sum of values (i.e. the counts)</a:t>
            </a:r>
          </a:p>
          <a:p>
            <a:pPr lvl="1"/>
            <a:r>
              <a:t>Pretty-print the results</a:t>
            </a:r>
          </a:p>
        </p:txBody>
      </p:sp>
      <p:sp>
        <p:nvSpPr>
          <p:cNvPr id="178" name="for letter in alphabet:…"/>
          <p:cNvSpPr txBox="1"/>
          <p:nvPr/>
        </p:nvSpPr>
        <p:spPr>
          <a:xfrm>
            <a:off x="958850" y="5602488"/>
            <a:ext cx="10552857" cy="21717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for letter in alphabet:</a:t>
            </a:r>
          </a:p>
          <a:p>
            <a:pPr/>
            <a:r>
              <a:t>    cum += dicc[letter]</a:t>
            </a:r>
          </a:p>
          <a:p>
            <a:pPr/>
            <a:r>
              <a:t>for letter in alphabet:</a:t>
            </a:r>
          </a:p>
          <a:p>
            <a:pPr/>
            <a:r>
              <a:t>    print("{:1s} {:5d} {:5.2f}%”.format(</a:t>
            </a:r>
          </a:p>
          <a:p>
            <a:pPr/>
            <a:r>
              <a:t>             letter, dicc[letter], dicc[letter]/cum*100))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1" name="Using lists as dictionary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lists as dictionary values </a:t>
            </a:r>
          </a:p>
          <a:p>
            <a:pPr lvl="1"/>
            <a:r>
              <a:t>in order to create an index of words in a file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4" name="Open file with encoding “latin-1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Open file with encoding “latin-1”</a:t>
            </a:r>
          </a:p>
          <a:p>
            <a:pPr lvl="1"/>
            <a:r>
              <a:t>Read file line by line</a:t>
            </a:r>
          </a:p>
          <a:p>
            <a:pPr lvl="2"/>
            <a:r>
              <a:t>Break line into words</a:t>
            </a:r>
          </a:p>
          <a:p>
            <a:pPr lvl="2"/>
            <a:r>
              <a:t>Normalize words by stripping and lowering </a:t>
            </a:r>
          </a:p>
        </p:txBody>
      </p:sp>
      <p:sp>
        <p:nvSpPr>
          <p:cNvPr id="185" name="with open(&quot;alice.txt&quot;, encoding = &quot;latin-1&quot;) as infile:…"/>
          <p:cNvSpPr txBox="1"/>
          <p:nvPr/>
        </p:nvSpPr>
        <p:spPr>
          <a:xfrm>
            <a:off x="1408881" y="5894936"/>
            <a:ext cx="10187038" cy="25146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23" name="Python follows the posix conven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follows the posix conventions:</a:t>
            </a:r>
          </a:p>
          <a:p>
            <a:pPr lvl="1"/>
            <a:r>
              <a:t>You can open a file</a:t>
            </a:r>
          </a:p>
          <a:p>
            <a:pPr lvl="1"/>
            <a:r>
              <a:t>You can interact with a file</a:t>
            </a:r>
          </a:p>
          <a:p>
            <a:pPr lvl="1"/>
            <a:r>
              <a:t>You then close the file</a:t>
            </a:r>
          </a:p>
          <a:p>
            <a:pPr/>
            <a:r>
              <a:t>Easiest done with a </a:t>
            </a:r>
            <a:r>
              <a:rPr b="1"/>
              <a:t>Python context</a:t>
            </a:r>
            <a:endParaRPr b="1"/>
          </a:p>
          <a:p>
            <a:pPr lvl="1"/>
            <a:r>
              <a:t>The context automatically closes the file after use</a:t>
            </a:r>
          </a:p>
        </p:txBody>
      </p:sp>
      <p:sp>
        <p:nvSpPr>
          <p:cNvPr id="124" name="with open(filename) as infile:…"/>
          <p:cNvSpPr txBox="1"/>
          <p:nvPr/>
        </p:nvSpPr>
        <p:spPr>
          <a:xfrm>
            <a:off x="3257056" y="7252965"/>
            <a:ext cx="560159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|— statement block  —|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8" name="Add word to dictionary if long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word to dictionary if long enough</a:t>
            </a:r>
          </a:p>
        </p:txBody>
      </p:sp>
      <p:sp>
        <p:nvSpPr>
          <p:cNvPr id="189" name="with open(&quot;alice.txt&quot;, encoding = &quot;latin-1&quot;) as infile:…"/>
          <p:cNvSpPr txBox="1"/>
          <p:nvPr/>
        </p:nvSpPr>
        <p:spPr>
          <a:xfrm>
            <a:off x="1215582" y="3717668"/>
            <a:ext cx="10180688" cy="42227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  <a:p>
            <a:pPr/>
            <a:r>
              <a:t>            </a:t>
            </a:r>
            <a:r>
              <a:rPr b="1"/>
              <a:t>if len(word)&gt;7:</a:t>
            </a:r>
            <a:endParaRPr b="1"/>
          </a:p>
          <a:p>
            <a:pPr/>
            <a:r>
              <a:t>                if word in index:</a:t>
            </a:r>
          </a:p>
          <a:p>
            <a:pPr/>
            <a:r>
              <a:t>                    index[word].append(word_count)</a:t>
            </a:r>
          </a:p>
          <a:p>
            <a:pPr/>
            <a:r>
              <a:t>                else:</a:t>
            </a:r>
          </a:p>
          <a:p>
            <a:pPr/>
            <a:r>
              <a:t>                    index[word] = [word_count]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92" name="Print out results if word is frequent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out results if word is frequent enough</a:t>
            </a:r>
          </a:p>
        </p:txBody>
      </p:sp>
      <p:sp>
        <p:nvSpPr>
          <p:cNvPr id="193" name="for word in index:…"/>
          <p:cNvSpPr txBox="1"/>
          <p:nvPr/>
        </p:nvSpPr>
        <p:spPr>
          <a:xfrm>
            <a:off x="3518693" y="4308475"/>
            <a:ext cx="5973764" cy="11366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word in index:</a:t>
            </a:r>
          </a:p>
          <a:p>
            <a:pPr/>
            <a:r>
              <a:t>    if len(index[word])&gt;2:</a:t>
            </a:r>
          </a:p>
          <a:p>
            <a:pPr/>
            <a:r>
              <a:t>        print(word, index[word])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196" name="Iterators are the hidden engine of many Python featu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Iterators are the hidden engine of many Python features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Iterators are almost like lists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You always can get the next element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Unless you are at the end of a list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But they are not lists: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All the elements in the list have to be there before the list can be used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They need to be stored in memory 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Which uses up space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And can be disastrous if there are just too many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199" name="Iterators are only created when there is a ne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Iterators are only created when there is a need</a:t>
            </a:r>
          </a:p>
          <a:p>
            <a:pPr/>
            <a:r>
              <a:t>Iterators are often hidden from view</a:t>
            </a:r>
          </a:p>
          <a:p>
            <a:pPr/>
            <a:r>
              <a:t>But we will have to use them</a:t>
            </a:r>
          </a:p>
          <a:p>
            <a:pPr lvl="1"/>
            <a:r>
              <a:t>For our purposes:</a:t>
            </a:r>
          </a:p>
          <a:p>
            <a:pPr lvl="2"/>
            <a:r>
              <a:t>We can make them explicitly into lists because we are just not working with millions of data items</a:t>
            </a:r>
          </a:p>
          <a:p>
            <a:pPr lvl="2"/>
            <a:r>
              <a:t>But hopefully, once we get to play with the grown-ups …</a:t>
            </a:r>
          </a:p>
          <a:p>
            <a:pPr/>
            <a:r>
              <a:t>Seriously, we get back to iterators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202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>
              <a:spcBef>
                <a:spcPts val="2000"/>
              </a:spcBef>
            </a:pPr>
            <a:r>
              <a:t>Instead of associating one value with a key, we want to associate several values: </a:t>
            </a:r>
          </a:p>
          <a:p>
            <a:pPr lvl="2">
              <a:spcBef>
                <a:spcPts val="2000"/>
              </a:spcBef>
            </a:pPr>
            <a:r>
              <a:t>a “multi-dictionary”</a:t>
            </a:r>
          </a:p>
          <a:p>
            <a:pPr>
              <a:spcBef>
                <a:spcPts val="2000"/>
              </a:spcBef>
            </a:pPr>
            <a:r>
              <a:t>Solution:</a:t>
            </a:r>
          </a:p>
          <a:p>
            <a:pPr lvl="1">
              <a:spcBef>
                <a:spcPts val="2000"/>
              </a:spcBef>
            </a:pPr>
            <a:r>
              <a:t>The values of the dictionaries should be lists (or sets — coming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20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We want to pass through a file and create an index of important words with their occurrences</a:t>
            </a:r>
          </a:p>
        </p:txBody>
      </p:sp>
      <p:sp>
        <p:nvSpPr>
          <p:cNvPr id="206" name="with open(&quot;alice.txt&quot;, encoding = &quot;latin-1&quot;) as infile:…"/>
          <p:cNvSpPr txBox="1"/>
          <p:nvPr/>
        </p:nvSpPr>
        <p:spPr>
          <a:xfrm>
            <a:off x="1511300" y="4603750"/>
            <a:ext cx="1017433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word_number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 = word.strip(":,.?![]'")</a:t>
            </a:r>
          </a:p>
          <a:p>
            <a:pPr/>
            <a:r>
              <a:t>            word = word.lower()</a:t>
            </a:r>
          </a:p>
          <a:p>
            <a:pPr lvl="8"/>
            <a:r>
              <a:t>  word_number +=1</a:t>
            </a:r>
          </a:p>
          <a:p>
            <a:pPr/>
            <a:r>
              <a:t>            if len(word)&gt;8:</a:t>
            </a:r>
          </a:p>
          <a:p>
            <a:pPr/>
            <a:r>
              <a:t>                if word in dicc:</a:t>
            </a:r>
          </a:p>
          <a:p>
            <a:pPr/>
            <a:r>
              <a:t>                    dicc[word].append(word_number)</a:t>
            </a:r>
          </a:p>
          <a:p>
            <a:pPr/>
            <a:r>
              <a:t>                else:</a:t>
            </a:r>
          </a:p>
          <a:p>
            <a:pPr/>
            <a:r>
              <a:t>                    dicc[word]=[word_number]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alculating on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on Values</a:t>
            </a:r>
          </a:p>
        </p:txBody>
      </p:sp>
      <p:sp>
        <p:nvSpPr>
          <p:cNvPr id="209" name="Assume you have a dictionary with numerical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you have a dictionary with numerical values</a:t>
            </a:r>
          </a:p>
          <a:p>
            <a:pPr lvl="1"/>
            <a:r>
              <a:t>For example: a dictionary with the prices of stocks on September 15, 2018</a:t>
            </a:r>
          </a:p>
          <a:p>
            <a:pPr lvl="1"/>
          </a:p>
          <a:p>
            <a:pPr lvl="1"/>
          </a:p>
          <a:p>
            <a:pPr lvl="1"/>
            <a:r>
              <a:t>You want the average, the maximum, the minimum … price</a:t>
            </a:r>
          </a:p>
        </p:txBody>
      </p:sp>
      <p:sp>
        <p:nvSpPr>
          <p:cNvPr id="210" name="dstocks = {“tata”: 2063.30,…"/>
          <p:cNvSpPr txBox="1"/>
          <p:nvPr/>
        </p:nvSpPr>
        <p:spPr>
          <a:xfrm>
            <a:off x="6460430" y="3998912"/>
            <a:ext cx="5147271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dstocks = {“tata”: 2063.30,</a:t>
            </a:r>
          </a:p>
          <a:p>
            <a:pPr lvl="6"/>
            <a:r>
              <a:t>    “hdfc”: 2029.20,</a:t>
            </a:r>
          </a:p>
          <a:p>
            <a:pPr lvl="6"/>
            <a:r>
              <a:t>    “hiul”: 1630.15,</a:t>
            </a:r>
          </a:p>
          <a:p>
            <a:pPr lvl="6"/>
            <a:r>
              <a:t>     …</a:t>
            </a:r>
          </a:p>
          <a:p>
            <a:pPr lvl="8"/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213" name="You can access the values of a dictionary through the values metho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access the values of a dictionary through the values method.</a:t>
            </a:r>
          </a:p>
          <a:p>
            <a:pPr lvl="1"/>
            <a:r>
              <a:t>values( ) returns an iterator of all the values in the dictionary </a:t>
            </a:r>
          </a:p>
        </p:txBody>
      </p:sp>
      <p:pic>
        <p:nvPicPr>
          <p:cNvPr id="214" name="Screen Shot 2018-09-15 at 5.00.41 PM.png" descr="Screen Shot 2018-09-15 at 5.00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0572" y="5483026"/>
            <a:ext cx="9103656" cy="18763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alculating with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with keys</a:t>
            </a:r>
          </a:p>
        </p:txBody>
      </p:sp>
      <p:sp>
        <p:nvSpPr>
          <p:cNvPr id="217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/>
            <a:r>
              <a:t>You want to calculate on the keys of a dictionary</a:t>
            </a:r>
          </a:p>
          <a:p>
            <a:pPr/>
            <a:r>
              <a:t>Solution:</a:t>
            </a:r>
          </a:p>
          <a:p>
            <a:pPr lvl="1"/>
            <a:r>
              <a:t>The keys( ) method returns an iterator of the keys of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0" name="We use a dictionary as a counter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use a dictionary as a counter. </a:t>
            </a:r>
          </a:p>
          <a:p>
            <a:pPr lvl="1"/>
            <a:r>
              <a:t>First way: We can do so by ourselves.</a:t>
            </a:r>
          </a:p>
          <a:p>
            <a:pPr lvl="2"/>
            <a:r>
              <a:t>Create a dictionary</a:t>
            </a:r>
          </a:p>
          <a:p>
            <a:pPr lvl="3"/>
            <a:r>
              <a:t>Pass through the list</a:t>
            </a:r>
          </a:p>
        </p:txBody>
      </p:sp>
      <p:sp>
        <p:nvSpPr>
          <p:cNvPr id="221" name="def most_frequent(lista):…"/>
          <p:cNvSpPr txBox="1"/>
          <p:nvPr/>
        </p:nvSpPr>
        <p:spPr>
          <a:xfrm>
            <a:off x="1367730" y="5854700"/>
            <a:ext cx="706487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</p:txBody>
      </p:sp>
      <p:sp>
        <p:nvSpPr>
          <p:cNvPr id="222" name="get specifies a default value,…"/>
          <p:cNvSpPr/>
          <p:nvPr/>
        </p:nvSpPr>
        <p:spPr>
          <a:xfrm>
            <a:off x="8448873" y="4926707"/>
            <a:ext cx="3983931" cy="1989634"/>
          </a:xfrm>
          <a:prstGeom prst="wedgeEllipseCallout">
            <a:avLst>
              <a:gd name="adj1" fmla="val -49734"/>
              <a:gd name="adj2" fmla="val 58516"/>
            </a:avLst>
          </a:prstGeom>
          <a:solidFill>
            <a:srgbClr val="F8F89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get specifies a default value, </a:t>
            </a:r>
          </a:p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it is otherwise equivalent to counter[x]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27" name="To read from a file, we can use a for 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read from a file, we can use a for loop</a:t>
            </a:r>
          </a:p>
          <a:p>
            <a:pPr/>
          </a:p>
          <a:p>
            <a:pPr/>
          </a:p>
          <a:p>
            <a:pPr lvl="2"/>
            <a:r>
              <a:t>Within the for loop, we can use strip( ) in order to break the line apart at white spaces</a:t>
            </a:r>
          </a:p>
        </p:txBody>
      </p:sp>
      <p:sp>
        <p:nvSpPr>
          <p:cNvPr id="128" name="with open(filename) as infile:…"/>
          <p:cNvSpPr txBox="1"/>
          <p:nvPr/>
        </p:nvSpPr>
        <p:spPr>
          <a:xfrm>
            <a:off x="2878509" y="3427310"/>
            <a:ext cx="7247782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|— do something with each line</a:t>
            </a:r>
          </a:p>
        </p:txBody>
      </p:sp>
      <p:sp>
        <p:nvSpPr>
          <p:cNvPr id="129" name="with open(filename) as infile:…"/>
          <p:cNvSpPr txBox="1"/>
          <p:nvPr/>
        </p:nvSpPr>
        <p:spPr>
          <a:xfrm>
            <a:off x="2878509" y="6121762"/>
            <a:ext cx="6516143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for words in line.split(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5" name="If we do not want to use get, we can just check whether the list-item is already in the diction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do not want to use get, we can just check whether the list-item is already in the dictionary</a:t>
            </a:r>
          </a:p>
        </p:txBody>
      </p:sp>
      <p:sp>
        <p:nvSpPr>
          <p:cNvPr id="226" name="def most_frequent(lista):…"/>
          <p:cNvSpPr txBox="1"/>
          <p:nvPr/>
        </p:nvSpPr>
        <p:spPr>
          <a:xfrm>
            <a:off x="3590230" y="4483099"/>
            <a:ext cx="4687045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</a:t>
            </a:r>
            <a:r>
              <a:rPr b="1"/>
              <a:t>if x in counter:</a:t>
            </a:r>
            <a:endParaRPr b="1"/>
          </a:p>
          <a:p>
            <a:pPr>
              <a:defRPr b="1"/>
            </a:pPr>
            <a:r>
              <a:t>            counter[x]+=1</a:t>
            </a:r>
          </a:p>
          <a:p>
            <a:pPr>
              <a:defRPr b="1"/>
            </a:pPr>
            <a:r>
              <a:t>        else:</a:t>
            </a:r>
          </a:p>
          <a:p>
            <a:pPr>
              <a:defRPr b="1"/>
            </a:pPr>
            <a:r>
              <a:t>            counter[x]=1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3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31" name="highest_seen contains the highest encountered value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105007"/>
              <a:gd name="adj2" fmla="val 51888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highest_seen contains the highest encountered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3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3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36" name="highest_seen is adjusted whenever we see a higher value in the counter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82882"/>
              <a:gd name="adj2" fmla="val 79612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highest_seen is adjusted whenever we see a higher value in the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3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4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41" name="but we also need to remember the key,…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86500"/>
              <a:gd name="adj2" fmla="val 104897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but we also need to remember the key, </a:t>
            </a:r>
          </a:p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which we record in best_key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4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4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46" name="because the key with the highest counter value is the result that we return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105118"/>
              <a:gd name="adj2" fmla="val 141160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because the key with the highest counter value is the result that we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49" name="But we can also use the work of oth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can also use the work of others</a:t>
            </a:r>
          </a:p>
          <a:p>
            <a:pPr lvl="1"/>
            <a:r>
              <a:t>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Counter</a:t>
            </a:r>
            <a:r>
              <a:t> in the collections module</a:t>
            </a:r>
          </a:p>
          <a:p>
            <a:pPr lvl="2"/>
            <a:r>
              <a:t>You create a </a:t>
            </a:r>
            <a:r>
              <a:rPr i="1" u="sng"/>
              <a:t>new object </a:t>
            </a:r>
            <a:r>
              <a:t>of type Counter</a:t>
            </a:r>
          </a:p>
        </p:txBody>
      </p:sp>
      <p:sp>
        <p:nvSpPr>
          <p:cNvPr id="250" name="from collections import Counter…"/>
          <p:cNvSpPr txBox="1"/>
          <p:nvPr/>
        </p:nvSpPr>
        <p:spPr>
          <a:xfrm>
            <a:off x="3517106" y="5518150"/>
            <a:ext cx="5787678" cy="14763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</p:txBody>
      </p:sp>
      <p:sp>
        <p:nvSpPr>
          <p:cNvPr id="251" name="Defines a new object called ctr…"/>
          <p:cNvSpPr/>
          <p:nvPr/>
        </p:nvSpPr>
        <p:spPr>
          <a:xfrm>
            <a:off x="7100887" y="5384800"/>
            <a:ext cx="5439570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937" y="0"/>
                </a:moveTo>
                <a:cubicBezTo>
                  <a:pt x="10798" y="0"/>
                  <a:pt x="10685" y="202"/>
                  <a:pt x="10685" y="450"/>
                </a:cubicBezTo>
                <a:lnTo>
                  <a:pt x="10685" y="9210"/>
                </a:lnTo>
                <a:lnTo>
                  <a:pt x="0" y="10110"/>
                </a:lnTo>
                <a:lnTo>
                  <a:pt x="10685" y="11008"/>
                </a:lnTo>
                <a:lnTo>
                  <a:pt x="10685" y="21150"/>
                </a:lnTo>
                <a:cubicBezTo>
                  <a:pt x="10685" y="21398"/>
                  <a:pt x="10798" y="21600"/>
                  <a:pt x="10937" y="21600"/>
                </a:cubicBezTo>
                <a:lnTo>
                  <a:pt x="21348" y="21600"/>
                </a:lnTo>
                <a:cubicBezTo>
                  <a:pt x="21487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487" y="0"/>
                  <a:pt x="21348" y="0"/>
                </a:cubicBezTo>
                <a:lnTo>
                  <a:pt x="10937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Defines a new object called ctr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ctr is an object of type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54" name="Counters are (updated) like dictiona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are (updated) like dictionaries</a:t>
            </a:r>
          </a:p>
          <a:p>
            <a:pPr lvl="1"/>
            <a:r>
              <a:t>But they have a default value of 0</a:t>
            </a:r>
          </a:p>
        </p:txBody>
      </p:sp>
      <p:sp>
        <p:nvSpPr>
          <p:cNvPr id="255" name="from collections import Counter…"/>
          <p:cNvSpPr txBox="1"/>
          <p:nvPr/>
        </p:nvSpPr>
        <p:spPr>
          <a:xfrm>
            <a:off x="2450306" y="4652962"/>
            <a:ext cx="5787678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</p:txBody>
      </p:sp>
      <p:sp>
        <p:nvSpPr>
          <p:cNvPr id="256" name="Here we add 1 to the value of ctr[item]…"/>
          <p:cNvSpPr/>
          <p:nvPr/>
        </p:nvSpPr>
        <p:spPr>
          <a:xfrm>
            <a:off x="5684043" y="4686300"/>
            <a:ext cx="6475414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643" y="0"/>
                </a:moveTo>
                <a:cubicBezTo>
                  <a:pt x="12526" y="0"/>
                  <a:pt x="12431" y="202"/>
                  <a:pt x="12431" y="450"/>
                </a:cubicBezTo>
                <a:lnTo>
                  <a:pt x="12431" y="12883"/>
                </a:lnTo>
                <a:lnTo>
                  <a:pt x="0" y="13784"/>
                </a:lnTo>
                <a:lnTo>
                  <a:pt x="12431" y="14684"/>
                </a:lnTo>
                <a:lnTo>
                  <a:pt x="12431" y="21150"/>
                </a:lnTo>
                <a:cubicBezTo>
                  <a:pt x="12431" y="21398"/>
                  <a:pt x="12526" y="21600"/>
                  <a:pt x="12643" y="21600"/>
                </a:cubicBezTo>
                <a:lnTo>
                  <a:pt x="21388" y="21600"/>
                </a:lnTo>
                <a:cubicBezTo>
                  <a:pt x="21505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505" y="0"/>
                  <a:pt x="21388" y="0"/>
                </a:cubicBezTo>
                <a:lnTo>
                  <a:pt x="12643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add 1 to the value of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ctr[item]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No need to initialize!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59" name="Counters have a method called most_comm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have a method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most_common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Argument is the number of most common items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 Returns a list of pairs</a:t>
            </a:r>
          </a:p>
        </p:txBody>
      </p:sp>
      <p:sp>
        <p:nvSpPr>
          <p:cNvPr id="260" name="from collections import Counter…"/>
          <p:cNvSpPr txBox="1"/>
          <p:nvPr/>
        </p:nvSpPr>
        <p:spPr>
          <a:xfrm>
            <a:off x="1510506" y="5089921"/>
            <a:ext cx="6519318" cy="25050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  <a:p>
            <a:pPr/>
            <a:r>
              <a:t>    return ctr.most_common(1)[0][0]</a:t>
            </a:r>
          </a:p>
        </p:txBody>
      </p:sp>
      <p:sp>
        <p:nvSpPr>
          <p:cNvPr id="261" name="Get a list of one elements.…"/>
          <p:cNvSpPr/>
          <p:nvPr/>
        </p:nvSpPr>
        <p:spPr>
          <a:xfrm>
            <a:off x="7945040" y="4686300"/>
            <a:ext cx="4645423" cy="3904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110" y="0"/>
                </a:moveTo>
                <a:cubicBezTo>
                  <a:pt x="6947" y="0"/>
                  <a:pt x="6815" y="157"/>
                  <a:pt x="6815" y="351"/>
                </a:cubicBezTo>
                <a:lnTo>
                  <a:pt x="6815" y="14187"/>
                </a:lnTo>
                <a:lnTo>
                  <a:pt x="0" y="14890"/>
                </a:lnTo>
                <a:lnTo>
                  <a:pt x="6815" y="15592"/>
                </a:lnTo>
                <a:lnTo>
                  <a:pt x="6815" y="21249"/>
                </a:lnTo>
                <a:cubicBezTo>
                  <a:pt x="6815" y="21443"/>
                  <a:pt x="6947" y="21600"/>
                  <a:pt x="7110" y="21600"/>
                </a:cubicBezTo>
                <a:lnTo>
                  <a:pt x="21305" y="21600"/>
                </a:lnTo>
                <a:cubicBezTo>
                  <a:pt x="21468" y="21600"/>
                  <a:pt x="21600" y="21443"/>
                  <a:pt x="21600" y="21249"/>
                </a:cubicBezTo>
                <a:lnTo>
                  <a:pt x="21600" y="351"/>
                </a:lnTo>
                <a:cubicBezTo>
                  <a:pt x="21600" y="157"/>
                  <a:pt x="21468" y="0"/>
                  <a:pt x="21305" y="0"/>
                </a:cubicBezTo>
                <a:lnTo>
                  <a:pt x="711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a list of one elements.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(and only) element of the list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coordinate of that element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264" name="(Some) Computer Scientists love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(Some) Computer Scientists love recursion</a:t>
            </a:r>
          </a:p>
          <a:p>
            <a:pPr lvl="1"/>
            <a:r>
              <a:t>A function calls itself</a:t>
            </a:r>
          </a:p>
          <a:p>
            <a:pPr lvl="2"/>
            <a:r>
              <a:t>This is super-elegant and the more mathematically inclined pine for this elegance</a:t>
            </a:r>
          </a:p>
          <a:p>
            <a:pPr lvl="1"/>
            <a:r>
              <a:t>But it is not necessarily very fast</a:t>
            </a:r>
          </a:p>
          <a:p>
            <a:pPr lvl="2"/>
            <a:r>
              <a:t>The more engineeringly inclined think its a waste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67" name="When it wo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it works</a:t>
            </a:r>
          </a:p>
          <a:p>
            <a:pPr lvl="1"/>
            <a:r>
              <a:t>Factorials</a:t>
            </a:r>
          </a:p>
          <a:p>
            <a:pPr lvl="2"/>
            <a:r>
              <a:t>The factorial of </a:t>
            </a:r>
            <a:r>
              <a:rPr i="1"/>
              <a:t>n</a:t>
            </a:r>
            <a:r>
              <a:t> is </a:t>
            </a:r>
            <a:r>
              <a:rPr i="1"/>
              <a:t>n</a:t>
            </a:r>
            <a:r>
              <a:t> (</a:t>
            </a:r>
            <a:r>
              <a:rPr i="1"/>
              <a:t>n</a:t>
            </a:r>
            <a:r>
              <a:t>-1) (</a:t>
            </a:r>
            <a:r>
              <a:rPr i="1"/>
              <a:t>n</a:t>
            </a:r>
            <a:r>
              <a:t>-2) (</a:t>
            </a:r>
            <a:r>
              <a:rPr i="1"/>
              <a:t>n</a:t>
            </a:r>
            <a:r>
              <a:t>-3) … (4) (3) (2) (1)</a:t>
            </a:r>
          </a:p>
          <a:p>
            <a:pPr lvl="2"/>
            <a:r>
              <a:t>Define it to be one for negative or zero </a:t>
            </a:r>
            <a:r>
              <a:rPr i="1"/>
              <a:t>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2" name="Python has a efficient association data structure —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5111" indent="-395111">
              <a:defRPr sz="3000"/>
            </a:pPr>
            <a:r>
              <a:t>Python has a efficient association data structure — the dictionary</a:t>
            </a:r>
          </a:p>
          <a:p>
            <a:pPr lvl="1" marL="839611" indent="-395111">
              <a:defRPr sz="3000"/>
            </a:pPr>
            <a:r>
              <a:t>Dictionary pairs keys with values</a:t>
            </a:r>
          </a:p>
          <a:p>
            <a:pPr lvl="2" marL="1284111" indent="-395111">
              <a:defRPr sz="3000"/>
            </a:pPr>
            <a:r>
              <a:t>Useful for: indices</a:t>
            </a:r>
          </a:p>
          <a:p>
            <a:pPr lvl="2" marL="1284111" indent="-395111">
              <a:defRPr sz="3000"/>
            </a:pPr>
            <a:r>
              <a:t>Useful for: translations </a:t>
            </a:r>
          </a:p>
          <a:p>
            <a:pPr lvl="2" marL="1284111" indent="-395111">
              <a:defRPr sz="3000"/>
            </a:pPr>
            <a:r>
              <a:t>Useful for: quick lookups</a:t>
            </a:r>
          </a:p>
          <a:p>
            <a:pPr lvl="3" marL="1728611" indent="-395111">
              <a:defRPr sz="3000"/>
            </a:pPr>
            <a:r>
              <a:t>E.g.: first letters —&gt; full email address</a:t>
            </a:r>
          </a:p>
          <a:p>
            <a:pPr lvl="3" marL="1728611" indent="-395111">
              <a:defRPr sz="3000"/>
            </a:pPr>
            <a:r>
              <a:t>E.g.: human-readable URL —&gt; IP address</a:t>
            </a:r>
          </a:p>
          <a:p>
            <a:pPr lvl="3" marL="1728611" indent="-395111">
              <a:defRPr sz="3000"/>
            </a:pPr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70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271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272" name="Here we are calling on the function itself…"/>
          <p:cNvSpPr/>
          <p:nvPr/>
        </p:nvSpPr>
        <p:spPr>
          <a:xfrm>
            <a:off x="1884511" y="5353843"/>
            <a:ext cx="8523288" cy="3808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99" y="0"/>
                </a:moveTo>
                <a:lnTo>
                  <a:pt x="9877" y="6844"/>
                </a:lnTo>
                <a:lnTo>
                  <a:pt x="161" y="6844"/>
                </a:lnTo>
                <a:cubicBezTo>
                  <a:pt x="72" y="6844"/>
                  <a:pt x="0" y="7005"/>
                  <a:pt x="0" y="7204"/>
                </a:cubicBezTo>
                <a:lnTo>
                  <a:pt x="0" y="21240"/>
                </a:lnTo>
                <a:cubicBezTo>
                  <a:pt x="0" y="21439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39"/>
                  <a:pt x="21600" y="21240"/>
                </a:cubicBezTo>
                <a:lnTo>
                  <a:pt x="21600" y="7204"/>
                </a:lnTo>
                <a:cubicBezTo>
                  <a:pt x="21600" y="7005"/>
                  <a:pt x="21528" y="6844"/>
                  <a:pt x="21439" y="6844"/>
                </a:cubicBezTo>
                <a:lnTo>
                  <a:pt x="10520" y="6844"/>
                </a:lnTo>
                <a:lnTo>
                  <a:pt x="10199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are calling on the function itself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Will call factorial(number-1), which will call factorial(number-2), which will call factorial(number -3) … until we call factorial on 1, in which case the recursion stops.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75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276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277" name="The base case:…"/>
          <p:cNvSpPr/>
          <p:nvPr/>
        </p:nvSpPr>
        <p:spPr>
          <a:xfrm>
            <a:off x="2532053" y="4338034"/>
            <a:ext cx="8523288" cy="4041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80" y="0"/>
                </a:moveTo>
                <a:lnTo>
                  <a:pt x="159" y="7696"/>
                </a:lnTo>
                <a:cubicBezTo>
                  <a:pt x="71" y="7698"/>
                  <a:pt x="0" y="7849"/>
                  <a:pt x="0" y="8035"/>
                </a:cubicBezTo>
                <a:lnTo>
                  <a:pt x="0" y="21261"/>
                </a:lnTo>
                <a:cubicBezTo>
                  <a:pt x="0" y="21448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48"/>
                  <a:pt x="21600" y="21261"/>
                </a:cubicBezTo>
                <a:lnTo>
                  <a:pt x="21600" y="8035"/>
                </a:lnTo>
                <a:cubicBezTo>
                  <a:pt x="21600" y="7848"/>
                  <a:pt x="21528" y="7696"/>
                  <a:pt x="21439" y="7696"/>
                </a:cubicBezTo>
                <a:lnTo>
                  <a:pt x="802" y="7696"/>
                </a:lnTo>
                <a:lnTo>
                  <a:pt x="48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1pPr>
            <a:lvl2pPr marL="7500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2pPr>
          </a:lstStyle>
          <a:p>
            <a:pPr/>
            <a:r>
              <a:t>The base case:</a:t>
            </a:r>
          </a:p>
          <a:p>
            <a:pPr lvl="1"/>
            <a:r>
              <a:t>We cannot call recursion infinitely often, so we need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0" name="The Fibonacci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Fibonacci numbers</a:t>
            </a:r>
          </a:p>
          <a:p>
            <a:pPr lvl="1"/>
            <a:r>
              <a:t>The Fibonacci numbers are defined recursively</a:t>
            </a:r>
          </a:p>
        </p:txBody>
      </p:sp>
      <p:sp>
        <p:nvSpPr>
          <p:cNvPr id="281" name="Equation"/>
          <p:cNvSpPr txBox="1"/>
          <p:nvPr/>
        </p:nvSpPr>
        <p:spPr>
          <a:xfrm>
            <a:off x="2059532" y="4192429"/>
            <a:ext cx="7385486" cy="4529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800"/>
          </a:p>
        </p:txBody>
      </p:sp>
      <p:sp>
        <p:nvSpPr>
          <p:cNvPr id="282" name="def fibonacci(number):…"/>
          <p:cNvSpPr txBox="1"/>
          <p:nvPr/>
        </p:nvSpPr>
        <p:spPr>
          <a:xfrm>
            <a:off x="1872505" y="5086244"/>
            <a:ext cx="925979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fibonacci(number):</a:t>
            </a:r>
          </a:p>
          <a:p>
            <a:pPr/>
            <a:r>
              <a:t>    if number &lt;= 0:</a:t>
            </a:r>
          </a:p>
          <a:p>
            <a:pPr/>
            <a:r>
              <a:t>        return 0</a:t>
            </a:r>
          </a:p>
          <a:p>
            <a:pPr/>
            <a:r>
              <a:t>    if number == 1:</a:t>
            </a:r>
          </a:p>
          <a:p>
            <a:pPr/>
            <a:r>
              <a:t>        return 1</a:t>
            </a:r>
          </a:p>
          <a:p>
            <a:pPr/>
            <a:r>
              <a:t>    return fibonacci(number-1)+fibonacci(number-2)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5" name="But this implementation is inane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this implementation is inane!</a:t>
            </a:r>
          </a:p>
          <a:p>
            <a:pPr lvl="1"/>
            <a:r>
              <a:t>Takes too long even for small numbers.</a:t>
            </a:r>
          </a:p>
          <a:p>
            <a:pPr lvl="2"/>
            <a:r>
              <a:t>We can use the time-module in order to obtain the cpu-time</a:t>
            </a:r>
          </a:p>
          <a:p>
            <a:pPr lvl="3"/>
            <a:r>
              <a:t>We do so once before and after execution of the function</a:t>
            </a:r>
          </a:p>
          <a:p>
            <a:pPr lvl="2"/>
            <a:r>
              <a:t>This yields approximately the time it takes to execute the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8" name="We just write a function that measures the ti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just write a function that measures the time</a:t>
            </a:r>
          </a:p>
        </p:txBody>
      </p:sp>
      <p:sp>
        <p:nvSpPr>
          <p:cNvPr id="289" name="def measure(function, number):…"/>
          <p:cNvSpPr txBox="1"/>
          <p:nvPr/>
        </p:nvSpPr>
        <p:spPr>
          <a:xfrm>
            <a:off x="2019675" y="4037012"/>
            <a:ext cx="7799687" cy="16795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measure(function, number):</a:t>
            </a:r>
          </a:p>
          <a:p>
            <a:pPr>
              <a:defRPr sz="2800"/>
            </a:pPr>
            <a:r>
              <a:t>    start = time.time()</a:t>
            </a:r>
          </a:p>
          <a:p>
            <a:pPr>
              <a:defRPr sz="2800"/>
            </a:pPr>
            <a:r>
              <a:t>    function(number)</a:t>
            </a:r>
          </a:p>
          <a:p>
            <a:pPr>
              <a:defRPr sz="2800"/>
            </a:pPr>
            <a:r>
              <a:t>    print(number, time.time()-start)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92" name="Now we try it out with factorial and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try it out with factorial and fibonacci</a:t>
            </a:r>
          </a:p>
          <a:p>
            <a:pPr lvl="1"/>
            <a:r>
              <a:t>Not a problem with factorial</a:t>
            </a:r>
          </a:p>
        </p:txBody>
      </p:sp>
      <p:sp>
        <p:nvSpPr>
          <p:cNvPr id="293" name="27 1.52587890625e-05…"/>
          <p:cNvSpPr txBox="1"/>
          <p:nvPr/>
        </p:nvSpPr>
        <p:spPr>
          <a:xfrm>
            <a:off x="4067423" y="4189023"/>
            <a:ext cx="4687045" cy="455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27 1.52587890625e-05</a:t>
            </a:r>
          </a:p>
          <a:p>
            <a:pPr/>
            <a:r>
              <a:t>28 1.5974044799804688e-05</a:t>
            </a:r>
          </a:p>
          <a:p>
            <a:pPr/>
            <a:r>
              <a:t>29 1.52587890625e-05</a:t>
            </a:r>
          </a:p>
          <a:p>
            <a:pPr/>
            <a:r>
              <a:t>30 1.5735626220703125e-05</a:t>
            </a:r>
          </a:p>
          <a:p>
            <a:pPr/>
            <a:r>
              <a:t>31 1.811981201171875e-05</a:t>
            </a:r>
          </a:p>
          <a:p>
            <a:pPr/>
            <a:r>
              <a:t>32 1.71661376953125e-05</a:t>
            </a:r>
          </a:p>
          <a:p>
            <a:pPr/>
            <a:r>
              <a:t>33 1.7881393432617188e-05</a:t>
            </a:r>
          </a:p>
          <a:p>
            <a:pPr/>
            <a:r>
              <a:t>34 1.7881393432617188e-05</a:t>
            </a:r>
          </a:p>
          <a:p>
            <a:pPr/>
            <a:r>
              <a:t>35 1.9073486328125e-05</a:t>
            </a:r>
          </a:p>
          <a:p>
            <a:pPr/>
            <a:r>
              <a:t>36 1.9788742065429688e-05</a:t>
            </a:r>
          </a:p>
          <a:p>
            <a:pPr/>
            <a:r>
              <a:t>37 1.8835067749023438e-05</a:t>
            </a:r>
          </a:p>
          <a:p>
            <a:pPr/>
            <a:r>
              <a:t>38 2.09808349609375e-05</a:t>
            </a:r>
          </a:p>
          <a:p>
            <a:pPr/>
            <a:r>
              <a:t>39 2.193450927734375e-05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96" name="But disastrous for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disastrous for Fibonacci</a:t>
            </a:r>
          </a:p>
          <a:p>
            <a:pPr/>
            <a:r>
              <a:t>It takes 34 seconds in order to calculate fibonacci(39).</a:t>
            </a:r>
          </a:p>
        </p:txBody>
      </p:sp>
      <p:sp>
        <p:nvSpPr>
          <p:cNvPr id="297" name="28 0.17530512809753418…"/>
          <p:cNvSpPr txBox="1"/>
          <p:nvPr/>
        </p:nvSpPr>
        <p:spPr>
          <a:xfrm>
            <a:off x="4421142" y="4035194"/>
            <a:ext cx="5147495" cy="52863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28 0.17530512809753418</a:t>
            </a:r>
          </a:p>
          <a:p>
            <a:pPr>
              <a:defRPr sz="3000"/>
            </a:pPr>
            <a:r>
              <a:t>29 0.27112603187561035</a:t>
            </a:r>
          </a:p>
          <a:p>
            <a:pPr>
              <a:defRPr sz="3000"/>
            </a:pPr>
            <a:r>
              <a:t>30 0.43769311904907227</a:t>
            </a:r>
          </a:p>
          <a:p>
            <a:pPr>
              <a:defRPr sz="3000"/>
            </a:pPr>
            <a:r>
              <a:t>31 0.7113552093505859</a:t>
            </a:r>
          </a:p>
          <a:p>
            <a:pPr>
              <a:defRPr sz="3000"/>
            </a:pPr>
            <a:r>
              <a:t>32 1.1374599933624268</a:t>
            </a:r>
          </a:p>
          <a:p>
            <a:pPr>
              <a:defRPr sz="3000"/>
            </a:pPr>
            <a:r>
              <a:t>33 1.846013069152832</a:t>
            </a:r>
          </a:p>
          <a:p>
            <a:pPr>
              <a:defRPr sz="3000"/>
            </a:pPr>
            <a:r>
              <a:t>34 2.9945621490478516</a:t>
            </a:r>
          </a:p>
          <a:p>
            <a:pPr>
              <a:defRPr sz="3000"/>
            </a:pPr>
            <a:r>
              <a:t>35 4.856478929519653</a:t>
            </a:r>
          </a:p>
          <a:p>
            <a:pPr>
              <a:defRPr sz="3000"/>
            </a:pPr>
            <a:r>
              <a:t>36 7.85633397102356</a:t>
            </a:r>
          </a:p>
          <a:p>
            <a:pPr>
              <a:defRPr sz="3000"/>
            </a:pPr>
            <a:r>
              <a:t>37 12.681456804275513</a:t>
            </a:r>
          </a:p>
          <a:p>
            <a:pPr>
              <a:defRPr sz="3000"/>
            </a:pPr>
            <a:r>
              <a:t>38 20.59703803062439</a:t>
            </a:r>
          </a:p>
          <a:p>
            <a:pPr>
              <a:defRPr sz="3000"/>
            </a:pPr>
            <a:r>
              <a:t>39 33.98105502128601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00" name="What is the problem?…"/>
          <p:cNvSpPr txBox="1"/>
          <p:nvPr>
            <p:ph type="body" idx="1"/>
          </p:nvPr>
        </p:nvSpPr>
        <p:spPr>
          <a:xfrm>
            <a:off x="952500" y="2320990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What is the problem?</a:t>
            </a:r>
          </a:p>
          <a:p>
            <a:pPr lvl="1"/>
            <a:r>
              <a:t>Look at what happens if we calculate fibonacci(9).</a:t>
            </a:r>
          </a:p>
          <a:p>
            <a:pPr lvl="1"/>
            <a:r>
              <a:t>We calculate fibonacci(8) and fibonacci(7)</a:t>
            </a:r>
          </a:p>
          <a:p>
            <a:pPr lvl="2"/>
            <a:r>
              <a:t>Since the first one also calculates fibonacci(7), we calculate fibonacci(7) twice. </a:t>
            </a:r>
          </a:p>
          <a:p>
            <a:pPr lvl="2"/>
            <a:r>
              <a:t>And it gets worse for fibonacci(6), fibonacci(5), …</a:t>
            </a:r>
          </a:p>
        </p:txBody>
      </p:sp>
      <p:pic>
        <p:nvPicPr>
          <p:cNvPr id="30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06449" y="6906428"/>
            <a:ext cx="4591902" cy="27722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04" name="A simple trick to speed up recursive functions is to remember values that we have already calcula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trick to speed up recursive functions is to remember values that we have already calculated.</a:t>
            </a:r>
          </a:p>
          <a:p>
            <a:pPr/>
            <a:r>
              <a:t>Create a dictionary (possibly global) that stores values already calculated</a:t>
            </a:r>
          </a:p>
          <a:p>
            <a:pPr lvl="1"/>
            <a:r>
              <a:t>Before any calculation check whether the desired value is in the dictionary</a:t>
            </a:r>
          </a:p>
          <a:p>
            <a:pPr lvl="1"/>
            <a:r>
              <a:t>If we calculate something, we put the value into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07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5" name="Dictionaries are key-value sto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are key-value stores</a:t>
            </a:r>
          </a:p>
          <a:p>
            <a:pPr lvl="1" marL="861218" indent="-416718">
              <a:defRPr sz="3000"/>
            </a:pPr>
            <a:r>
              <a:t>Keys — anything, but needs to be immutable</a:t>
            </a:r>
          </a:p>
          <a:p>
            <a:pPr lvl="2" marL="1305718" indent="-416718">
              <a:defRPr sz="3000"/>
            </a:pPr>
            <a:r>
              <a:t>Remember: Lists are mutable, strings are immutable</a:t>
            </a:r>
          </a:p>
          <a:p>
            <a:pPr lvl="1" marL="861218" indent="-416718">
              <a:defRPr sz="3000"/>
            </a:pPr>
            <a:r>
              <a:t>Value — anything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0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1" name="Defining the dictionary"/>
          <p:cNvSpPr/>
          <p:nvPr/>
        </p:nvSpPr>
        <p:spPr>
          <a:xfrm>
            <a:off x="4627921" y="3078025"/>
            <a:ext cx="7530704" cy="1195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209" y="4446"/>
                </a:lnTo>
                <a:lnTo>
                  <a:pt x="9209" y="20453"/>
                </a:lnTo>
                <a:cubicBezTo>
                  <a:pt x="9209" y="21086"/>
                  <a:pt x="9291" y="21600"/>
                  <a:pt x="9391" y="21600"/>
                </a:cubicBezTo>
                <a:lnTo>
                  <a:pt x="21418" y="21600"/>
                </a:lnTo>
                <a:cubicBezTo>
                  <a:pt x="21518" y="21600"/>
                  <a:pt x="21600" y="21086"/>
                  <a:pt x="21600" y="20453"/>
                </a:cubicBezTo>
                <a:lnTo>
                  <a:pt x="21600" y="2704"/>
                </a:lnTo>
                <a:cubicBezTo>
                  <a:pt x="21600" y="2070"/>
                  <a:pt x="21518" y="1556"/>
                  <a:pt x="21418" y="1556"/>
                </a:cubicBezTo>
                <a:lnTo>
                  <a:pt x="16566" y="155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Defining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4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5" name="Check whether value is in the dictionary"/>
          <p:cNvSpPr/>
          <p:nvPr/>
        </p:nvSpPr>
        <p:spPr>
          <a:xfrm>
            <a:off x="5619905" y="4166644"/>
            <a:ext cx="6374210" cy="3398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353" y="15682"/>
                </a:lnTo>
                <a:lnTo>
                  <a:pt x="10353" y="21196"/>
                </a:lnTo>
                <a:cubicBezTo>
                  <a:pt x="10353" y="21419"/>
                  <a:pt x="10449" y="21600"/>
                  <a:pt x="10568" y="21600"/>
                </a:cubicBezTo>
                <a:lnTo>
                  <a:pt x="21385" y="21600"/>
                </a:lnTo>
                <a:cubicBezTo>
                  <a:pt x="21504" y="21600"/>
                  <a:pt x="21600" y="21419"/>
                  <a:pt x="21600" y="21196"/>
                </a:cubicBezTo>
                <a:lnTo>
                  <a:pt x="21600" y="14953"/>
                </a:lnTo>
                <a:cubicBezTo>
                  <a:pt x="21600" y="14730"/>
                  <a:pt x="21504" y="14550"/>
                  <a:pt x="21385" y="14550"/>
                </a:cubicBezTo>
                <a:lnTo>
                  <a:pt x="11023" y="145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Check whether value is in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8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9" name="Calculation is necessary"/>
          <p:cNvSpPr/>
          <p:nvPr/>
        </p:nvSpPr>
        <p:spPr>
          <a:xfrm>
            <a:off x="6110442" y="5164387"/>
            <a:ext cx="5883673" cy="2400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415" y="13209"/>
                </a:lnTo>
                <a:lnTo>
                  <a:pt x="9415" y="21029"/>
                </a:lnTo>
                <a:cubicBezTo>
                  <a:pt x="9415" y="21344"/>
                  <a:pt x="9519" y="21600"/>
                  <a:pt x="9648" y="21600"/>
                </a:cubicBezTo>
                <a:lnTo>
                  <a:pt x="21367" y="21600"/>
                </a:lnTo>
                <a:cubicBezTo>
                  <a:pt x="21496" y="21600"/>
                  <a:pt x="21600" y="21344"/>
                  <a:pt x="21600" y="21029"/>
                </a:cubicBezTo>
                <a:lnTo>
                  <a:pt x="21600" y="12191"/>
                </a:lnTo>
                <a:cubicBezTo>
                  <a:pt x="21600" y="11875"/>
                  <a:pt x="21496" y="11620"/>
                  <a:pt x="21367" y="11620"/>
                </a:cubicBezTo>
                <a:lnTo>
                  <a:pt x="10281" y="116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Calculation is necessary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22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23" name="But we store the result in the dictionary in case we use it in the future"/>
          <p:cNvSpPr/>
          <p:nvPr/>
        </p:nvSpPr>
        <p:spPr>
          <a:xfrm>
            <a:off x="6824817" y="5513240"/>
            <a:ext cx="5169298" cy="3354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731" y="7214"/>
                </a:lnTo>
                <a:lnTo>
                  <a:pt x="7731" y="21191"/>
                </a:lnTo>
                <a:cubicBezTo>
                  <a:pt x="7731" y="21417"/>
                  <a:pt x="7850" y="21600"/>
                  <a:pt x="7997" y="21600"/>
                </a:cubicBezTo>
                <a:lnTo>
                  <a:pt x="21335" y="21600"/>
                </a:lnTo>
                <a:cubicBezTo>
                  <a:pt x="21481" y="21600"/>
                  <a:pt x="21600" y="21417"/>
                  <a:pt x="21600" y="21191"/>
                </a:cubicBezTo>
                <a:lnTo>
                  <a:pt x="21600" y="6478"/>
                </a:lnTo>
                <a:cubicBezTo>
                  <a:pt x="21600" y="6253"/>
                  <a:pt x="21481" y="6070"/>
                  <a:pt x="21335" y="6070"/>
                </a:cubicBezTo>
                <a:lnTo>
                  <a:pt x="8736" y="607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we store the result in the dictionary in case we use it in the future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26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27" name="And now we measure"/>
          <p:cNvSpPr/>
          <p:nvPr/>
        </p:nvSpPr>
        <p:spPr>
          <a:xfrm>
            <a:off x="6864121" y="6787836"/>
            <a:ext cx="5076032" cy="1000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476" y="8217"/>
                </a:lnTo>
                <a:lnTo>
                  <a:pt x="7476" y="20229"/>
                </a:lnTo>
                <a:cubicBezTo>
                  <a:pt x="7476" y="20986"/>
                  <a:pt x="7597" y="21600"/>
                  <a:pt x="7747" y="21600"/>
                </a:cubicBezTo>
                <a:lnTo>
                  <a:pt x="21330" y="21600"/>
                </a:lnTo>
                <a:cubicBezTo>
                  <a:pt x="21479" y="21600"/>
                  <a:pt x="21600" y="20986"/>
                  <a:pt x="21600" y="20229"/>
                </a:cubicBezTo>
                <a:lnTo>
                  <a:pt x="21600" y="5621"/>
                </a:lnTo>
                <a:cubicBezTo>
                  <a:pt x="21600" y="4864"/>
                  <a:pt x="21479" y="4250"/>
                  <a:pt x="21330" y="4250"/>
                </a:cubicBezTo>
                <a:lnTo>
                  <a:pt x="11840" y="42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And now we measure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330" name="Python uses decorators to allow changing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uses decorators to allow changing functions</a:t>
            </a:r>
          </a:p>
          <a:p>
            <a:pPr/>
            <a:r>
              <a:t>A decorator is implemented by:</a:t>
            </a:r>
          </a:p>
          <a:p>
            <a:pPr lvl="1"/>
            <a:r>
              <a:t>Creating a function of a function that returns the amended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3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6" name="Decorator takes a function with positional arguments as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 takes a function with positional arguments as function</a:t>
            </a:r>
          </a:p>
          <a:p>
            <a:pPr/>
            <a:r>
              <a:t>Decorator defines a new version of the argument function</a:t>
            </a:r>
          </a:p>
          <a:p>
            <a:pPr/>
            <a:r>
              <a:t>And returns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9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2" name="To use a decorator, just put its name on top of the function defini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use a decorator, just put its name on top of the function definition</a:t>
            </a:r>
          </a:p>
          <a:p>
            <a:pPr lvl="1"/>
            <a:r>
              <a:t>Decorator generator is executed when module is imported (or generator is defined)</a:t>
            </a:r>
          </a:p>
          <a:p>
            <a:pPr lvl="1"/>
            <a:r>
              <a:t>When decorated function is defined, the modified version is created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8" name="Dictionaries are created by using curly bra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2551" indent="-412551" defTabSz="578358">
              <a:spcBef>
                <a:spcPts val="2100"/>
              </a:spcBef>
              <a:defRPr sz="2970"/>
            </a:pPr>
            <a:r>
              <a:t>Dictionaries are created by using curly brackets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Can use lists</a:t>
            </a:r>
          </a:p>
          <a:p>
            <a:pPr lvl="5" marL="0" indent="1131569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{1: ‘uno’, 2: ‘dos’, 3: ‘tres’} 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Or can use assignment</a:t>
            </a:r>
          </a:p>
          <a:p>
            <a:pPr lvl="3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 = {}</a:t>
            </a:r>
          </a:p>
          <a:p>
            <a:pPr lvl="5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dicc[1] = “uno”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dicc[2] = “dos”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dicc[3] = “tres”</a:t>
            </a:r>
          </a:p>
          <a:p>
            <a:pPr marL="412551" indent="-412551" defTabSz="578358">
              <a:spcBef>
                <a:spcPts val="2100"/>
              </a:spcBef>
              <a:defRPr sz="2970"/>
            </a:pPr>
            <a:r>
              <a:t>Values are assigned / retrieved using the bracket notation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5" name="@timeit…"/>
          <p:cNvSpPr txBox="1"/>
          <p:nvPr/>
        </p:nvSpPr>
        <p:spPr>
          <a:xfrm>
            <a:off x="2193230" y="2895599"/>
            <a:ext cx="8162331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@timeit</a:t>
            </a:r>
          </a:p>
          <a:p>
            <a:pPr/>
            <a:r>
              <a:t>def fibonacci(n):</a:t>
            </a:r>
          </a:p>
          <a:p>
            <a:pPr/>
            <a:r>
              <a:t>    if n == 0:</a:t>
            </a:r>
          </a:p>
          <a:p>
            <a:pPr/>
            <a:r>
              <a:t>        return 0</a:t>
            </a:r>
          </a:p>
          <a:p>
            <a:pPr/>
            <a:r>
              <a:t>    if n == 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fibonacci(n-1)+fibonacci(n-2)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8" name="If we execute this function, we get to see how often fibonacci is called on arguments already executed"/>
          <p:cNvSpPr txBox="1"/>
          <p:nvPr>
            <p:ph type="body" idx="1"/>
          </p:nvPr>
        </p:nvSpPr>
        <p:spPr>
          <a:xfrm>
            <a:off x="952500" y="22352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If we execute this function, we get to see how often fibonacci is called on arguments already executed</a:t>
            </a:r>
          </a:p>
        </p:txBody>
      </p:sp>
      <p:sp>
        <p:nvSpPr>
          <p:cNvPr id="349" name="&gt;&gt;&gt; fibonacci(10)…"/>
          <p:cNvSpPr txBox="1"/>
          <p:nvPr/>
        </p:nvSpPr>
        <p:spPr>
          <a:xfrm>
            <a:off x="986730" y="3289300"/>
            <a:ext cx="11241312" cy="652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&gt;&gt;&gt; fibonacci(10)</a:t>
            </a:r>
          </a:p>
          <a:p>
            <a:pPr>
              <a:defRPr sz="2000"/>
            </a:pPr>
            <a:r>
              <a:t>Function fibonacci with arguments 1 ran in 5.140000070014139e-07 seconds</a:t>
            </a:r>
          </a:p>
          <a:p>
            <a:pPr>
              <a:defRPr sz="2000"/>
            </a:pPr>
            <a:r>
              <a:t>Function fibonacci with arguments 0 ran in 1.0870000011209413e-06 seconds</a:t>
            </a:r>
          </a:p>
          <a:p>
            <a:pPr>
              <a:defRPr sz="2000"/>
            </a:pPr>
            <a:r>
              <a:t>Function fibonacci with arguments 2 ran in 0.1692790839999958 seconds</a:t>
            </a:r>
          </a:p>
          <a:p>
            <a:pPr>
              <a:defRPr sz="2000"/>
            </a:pPr>
            <a:r>
              <a:t>Function fibonacci with arguments 1 ran in 1.2330000060956081e-06 seconds</a:t>
            </a:r>
          </a:p>
          <a:p>
            <a:pPr>
              <a:defRPr sz="2000"/>
            </a:pPr>
            <a:r>
              <a:t>Function fibonacci with arguments 3 ran in 0.2676633440000131 seconds</a:t>
            </a:r>
          </a:p>
          <a:p>
            <a:pPr>
              <a:defRPr sz="2000"/>
            </a:pPr>
            <a:r>
              <a:t>Function fibonacci with arguments 1 ran in 9.8000001003129e-07 seconds</a:t>
            </a:r>
          </a:p>
          <a:p>
            <a:pPr>
              <a:defRPr sz="2000"/>
            </a:pPr>
            <a:r>
              <a:t>Function fibonacci with arguments 0 ran in 1.0470000120221812e-06 seconds</a:t>
            </a:r>
          </a:p>
          <a:p>
            <a:pPr>
              <a:defRPr sz="2000"/>
            </a:pPr>
            <a:r>
              <a:t>Function fibonacci with arguments 2 ran in 0.09880945999999824 seconds</a:t>
            </a:r>
          </a:p>
          <a:p>
            <a:pPr>
              <a:defRPr sz="2000"/>
            </a:pPr>
            <a:r>
              <a:t>Function fibonacci with arguments 4 ran in 0.4692909440000079 seconds</a:t>
            </a:r>
          </a:p>
          <a:p>
            <a:pPr>
              <a:defRPr sz="2000"/>
            </a:pPr>
            <a:r>
              <a:t>Function fibonacci with arguments 1 ran in 6.51999997103303e-07 seconds</a:t>
            </a:r>
          </a:p>
          <a:p>
            <a:pPr>
              <a:defRPr sz="2000"/>
            </a:pPr>
            <a:r>
              <a:t>Function fibonacci with arguments 0 ran in 1.0500000087176886e-06 seconds</a:t>
            </a:r>
          </a:p>
          <a:p>
            <a:pPr>
              <a:defRPr sz="2000"/>
            </a:pPr>
            <a:r>
              <a:t>Function fibonacci with arguments 2 ran in 0.11281222700000626 seconds</a:t>
            </a:r>
          </a:p>
          <a:p>
            <a:pPr>
              <a:defRPr sz="2000"/>
            </a:pPr>
            <a:r>
              <a:t>Function fibonacci with arguments 1 ran in 1.958000012791672e-06 seconds</a:t>
            </a:r>
          </a:p>
          <a:p>
            <a:pPr>
              <a:defRPr sz="2000"/>
            </a:pPr>
            <a:r>
              <a:t>Function fibonacci with arguments 3 ran in 0.21685028000000273 seconds</a:t>
            </a:r>
          </a:p>
          <a:p>
            <a:pPr>
              <a:defRPr sz="2000"/>
            </a:pPr>
            <a:r>
              <a:t>Function fibonacci with arguments 5 ran in 0.7868284680000102 seconds</a:t>
            </a:r>
          </a:p>
          <a:p>
            <a:pPr>
              <a:defRPr sz="2000"/>
            </a:pPr>
            <a:r>
              <a:t>Function fibonacci with arguments 1 ran in 5.6999999742402e-07 seconds</a:t>
            </a:r>
          </a:p>
          <a:p>
            <a:pPr>
              <a:defRPr sz="2000"/>
            </a:pPr>
            <a:r>
              <a:t>Function fibonacci with arguments 0 ran in 1.0729999928571488e-06 seconds</a:t>
            </a:r>
          </a:p>
          <a:p>
            <a:pPr>
              <a:defRPr sz="2000"/>
            </a:pPr>
            <a:r>
              <a:t>Function fibonacci with arguments 2 ran in 0.11366798399998856 seconds</a:t>
            </a:r>
          </a:p>
          <a:p>
            <a:pPr>
              <a:defRPr sz="2000"/>
            </a:pPr>
            <a:r>
              <a:t>Function fibonacci with arguments 1 ran in 1.2930000110600304e-06 seconds</a:t>
            </a:r>
          </a:p>
          <a:p>
            <a:pPr>
              <a:defRPr sz="2000"/>
            </a:pPr>
            <a:r>
              <a:t>Function fibonacci with arguments 3 ran in 0.2176230820000029 seconds</a:t>
            </a:r>
          </a:p>
          <a:p>
            <a:pPr>
              <a:defRPr sz="2000"/>
            </a:pPr>
            <a:r>
              <a:t>Function fibonacci with arguments 1 ran in 5.839999914769578e-07 seconds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Memoization with lru_cach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Memoization with lru_cache</a:t>
            </a:r>
          </a:p>
        </p:txBody>
      </p:sp>
      <p:sp>
        <p:nvSpPr>
          <p:cNvPr id="352" name="We can define our own memoization deco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define our own memoization decorator</a:t>
            </a:r>
          </a:p>
          <a:p>
            <a:pPr lvl="1"/>
            <a:r>
              <a:t>But Python has one that uses an LRU cache</a:t>
            </a:r>
          </a:p>
          <a:p>
            <a:pPr lvl="2"/>
            <a:r>
              <a:t>Memoization is LRU cache with an infinite cache size</a:t>
            </a:r>
          </a:p>
          <a:p>
            <a:pPr lvl="2"/>
            <a:r>
              <a:t>Import from functools lru_cache</a:t>
            </a:r>
          </a:p>
        </p:txBody>
      </p:sp>
      <p:sp>
        <p:nvSpPr>
          <p:cNvPr id="353" name="@functools.lru_cache…"/>
          <p:cNvSpPr txBox="1"/>
          <p:nvPr/>
        </p:nvSpPr>
        <p:spPr>
          <a:xfrm>
            <a:off x="3518693" y="5970804"/>
            <a:ext cx="5967414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@functools.lru_cache</a:t>
            </a:r>
          </a:p>
          <a:p>
            <a:pPr/>
            <a:r>
              <a:t>def fib(n):</a:t>
            </a:r>
          </a:p>
          <a:p>
            <a:pPr/>
            <a:r>
              <a:t>    if n &lt;= 1:</a:t>
            </a:r>
          </a:p>
          <a:p>
            <a:pPr/>
            <a:r>
              <a:t>        return n</a:t>
            </a:r>
          </a:p>
          <a:p>
            <a:pPr/>
            <a:r>
              <a:t>    else:</a:t>
            </a:r>
          </a:p>
          <a:p>
            <a:pPr/>
            <a:r>
              <a:t>        return fib(n-1)+fib(n-2)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1" name="Dictionary dicc={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384" indent="-408384" defTabSz="572516">
              <a:spcBef>
                <a:spcPts val="2100"/>
              </a:spcBef>
              <a:defRPr sz="2940"/>
            </a:pPr>
            <a:r>
              <a:t>Dictionary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dicc={}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Accessing values: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dicc['key']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With default value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dicc.get(key, default_value)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Or with if - else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Creating / changing values</a:t>
            </a:r>
          </a:p>
          <a:p>
            <a:pPr lvl="4" marL="0" indent="0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dicc['key'] = value</a:t>
            </a:r>
          </a:p>
        </p:txBody>
      </p:sp>
      <p:pic>
        <p:nvPicPr>
          <p:cNvPr id="142" name="Screen Shot 2018-09-10 at 4.42.02 PM.png" descr="Screen Shot 2018-09-10 at 4.42.0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4225" y="2643485"/>
            <a:ext cx="6497284" cy="1909745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5" name="Deleting from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6712" indent="-366712" defTabSz="514095">
              <a:spcBef>
                <a:spcPts val="1900"/>
              </a:spcBef>
              <a:defRPr sz="2640"/>
            </a:pPr>
            <a:r>
              <a:t>Deleting from a dictionary</a:t>
            </a:r>
          </a:p>
          <a:p>
            <a:pPr lvl="4" marL="0" indent="804672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{}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</a:t>
            </a:r>
            <a:r>
              <a:t> keyword</a:t>
            </a:r>
          </a:p>
          <a:p>
            <a:pPr lvl="2" marL="1149032" indent="-366712" defTabSz="514095">
              <a:spcBef>
                <a:spcPts val="1900"/>
              </a:spcBef>
              <a:defRPr sz="2640"/>
            </a:pPr>
            <a:r>
              <a:t>Raises a key error if the key is not in the dictionary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del dicc[key]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pop method, which returns the value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dicc.pop(key)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dicc.pop(key, default)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8" name="Checking for exist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Checking for existence</a:t>
            </a:r>
          </a:p>
          <a:p>
            <a:pPr lvl="1"/>
            <a:r>
              <a:t>Use the “in” keyword</a:t>
            </a:r>
          </a:p>
        </p:txBody>
      </p:sp>
      <p:pic>
        <p:nvPicPr>
          <p:cNvPr id="149" name="Screen Shot 2018-09-10 at 4.44.56 PM.png" descr="Screen Shot 2018-09-10 at 4.44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7441" y="4876800"/>
            <a:ext cx="9549918" cy="21190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