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0062" indent="-500062">
              <a:spcBef>
                <a:spcPts val="2000"/>
              </a:spcBef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944562" indent="-500062">
              <a:spcBef>
                <a:spcPts val="2000"/>
              </a:spcBef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89062" indent="-500062">
              <a:spcBef>
                <a:spcPts val="2000"/>
              </a:spcBef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833562" indent="-500062">
              <a:spcBef>
                <a:spcPts val="2000"/>
              </a:spcBef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78062" indent="-500062">
              <a:spcBef>
                <a:spcPts val="2000"/>
              </a:spcBef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ealing with Fil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Dealing with Files</a:t>
            </a:r>
          </a:p>
        </p:txBody>
      </p:sp>
      <p:sp>
        <p:nvSpPr>
          <p:cNvPr id="138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Opening 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Opening Files in Python</a:t>
            </a:r>
          </a:p>
        </p:txBody>
      </p:sp>
      <p:sp>
        <p:nvSpPr>
          <p:cNvPr id="166" name="File objects have normal variable nam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File objects have normal variable names</a:t>
            </a:r>
          </a:p>
          <a:p>
            <a:pPr marL="0" indent="0"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inFile = open(“data.txt”,”w”)</a:t>
            </a:r>
          </a:p>
          <a:p>
            <a:pPr/>
            <a:r>
              <a:t>opens a file “data.txt” in write mode</a:t>
            </a:r>
          </a:p>
          <a:p>
            <a:pPr/>
          </a:p>
          <a:p>
            <a:pPr/>
            <a:r>
              <a:t>open takes : </a:t>
            </a:r>
          </a:p>
          <a:p>
            <a:pPr lvl="1"/>
            <a:r>
              <a:t>file name — absolute / relative path</a:t>
            </a:r>
          </a:p>
          <a:p>
            <a:pPr lvl="1"/>
            <a:r>
              <a:t>mode — r (read), w (write), a (appending)</a:t>
            </a:r>
          </a:p>
          <a:p>
            <a:pPr lvl="1"/>
            <a:r>
              <a:t>mode — b (binary), “” (not binary)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losing 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Closing Files in Python</a:t>
            </a:r>
          </a:p>
        </p:txBody>
      </p:sp>
      <p:sp>
        <p:nvSpPr>
          <p:cNvPr id="169" name="We close file by invoking clo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2pPr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</a:lstStyle>
          <a:p>
            <a:pPr/>
            <a:r>
              <a:t>We close file by invoking close</a:t>
            </a:r>
          </a:p>
          <a:p>
            <a:pPr lvl="1"/>
            <a:r>
              <a:t>inFile.close()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Why we need to close fi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Why we need to close files</a:t>
            </a:r>
          </a:p>
        </p:txBody>
      </p:sp>
      <p:sp>
        <p:nvSpPr>
          <p:cNvPr id="172" name="Files are automatically closed when the program terminat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Files are automatically closed when the program terminates</a:t>
            </a:r>
          </a:p>
          <a:p>
            <a:pPr/>
            <a:r>
              <a:t>When one application has opened a file for writing it acquires a write lock on the file and no other application can access the file. </a:t>
            </a:r>
          </a:p>
          <a:p>
            <a:pPr/>
            <a:r>
              <a:t>When one application has opened a file for reading, it acquires a read lock on the file and no other application can write to it.</a:t>
            </a:r>
          </a:p>
          <a:p>
            <a:pPr/>
            <a:r>
              <a:t>If you write programs that last more than a few seconds, you do not want to hog files when you do not need them.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With-clau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With-clauses</a:t>
            </a:r>
          </a:p>
        </p:txBody>
      </p:sp>
      <p:sp>
        <p:nvSpPr>
          <p:cNvPr id="175" name="Python 3 allows us to open and close files in a single block (context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3 allows us to open and close files in a single block (context)</a:t>
            </a:r>
          </a:p>
          <a:p>
            <a:pPr marL="0" indent="0">
              <a:buSzTx/>
              <a:buNone/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with open("twoft8.11.txt") as inFile, open("twoftres8.11.txt", "w") as outFile:</a:t>
            </a:r>
          </a:p>
          <a:p>
            <a:pPr lvl="6" marL="0" indent="1371600">
              <a:buSzTx/>
              <a:buNone/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#Here you work with the file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rocessing 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Processing Files in Python</a:t>
            </a:r>
          </a:p>
        </p:txBody>
      </p:sp>
      <p:sp>
        <p:nvSpPr>
          <p:cNvPr id="178" name="We write strings to the fi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write strings to the file  </a:t>
            </a:r>
          </a:p>
          <a:p>
            <a:pPr marL="0" indent="0">
              <a:buSzTx/>
              <a:buNone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  with open(‘somefile.txt’,’wt’) as f:</a:t>
            </a:r>
            <a:r>
              <a:t>              </a:t>
            </a:r>
          </a:p>
          <a:p>
            <a:pPr lvl="3" marL="0" indent="685800">
              <a:buSzTx/>
              <a:buNone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f.write(str(500)+”\n")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/>
            <a:r>
              <a:t>Redirect print  </a:t>
            </a:r>
          </a:p>
          <a:p>
            <a:pPr marL="0" indent="0">
              <a:buSzTx/>
              <a:buNone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  with open(‘somefile.txt’,’wt’) as f:</a:t>
            </a:r>
            <a:r>
              <a:t>              </a:t>
            </a:r>
          </a:p>
          <a:p>
            <a:pPr lvl="3" marL="0" indent="685800">
              <a:buSzTx/>
              <a:buNone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print(500, file = f)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rocessing 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Processing Files in Python</a:t>
            </a:r>
          </a:p>
        </p:txBody>
      </p:sp>
      <p:sp>
        <p:nvSpPr>
          <p:cNvPr id="181" name="Reading fi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Reading files</a:t>
            </a:r>
          </a:p>
          <a:p>
            <a:pPr lvl="1"/>
            <a:r>
              <a:t>The read-instruction</a:t>
            </a:r>
          </a:p>
          <a:p>
            <a:pPr lvl="4" marL="0" indent="914400"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string = inFile.read(10)</a:t>
            </a:r>
          </a:p>
          <a:p>
            <a:pPr lvl="4" marL="0" indent="914400">
              <a:buSzTx/>
              <a:buNone/>
            </a:pPr>
            <a:r>
              <a:t>reads ten bytes of the file</a:t>
            </a:r>
          </a:p>
          <a:p>
            <a:pPr lvl="1"/>
            <a:r>
              <a:t>Read the entire file</a:t>
            </a:r>
          </a:p>
          <a:p>
            <a:pPr lvl="4" marL="0" indent="914400"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with open(‘somefile.txt’, ‘rt’ as f:</a:t>
            </a:r>
          </a:p>
          <a:p>
            <a:pPr lvl="8" marL="0" indent="1828800"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data = f.read()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rocessing 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Processing Files in Python</a:t>
            </a:r>
          </a:p>
        </p:txBody>
      </p:sp>
      <p:sp>
        <p:nvSpPr>
          <p:cNvPr id="184" name="Reading fi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Reading files</a:t>
            </a:r>
          </a:p>
          <a:p>
            <a:pPr lvl="1"/>
            <a:r>
              <a:t>Read line by line</a:t>
            </a:r>
          </a:p>
          <a:p>
            <a:pPr lvl="3" marL="0" indent="685800"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with open('somefile.txt', 'rt') as f:</a:t>
            </a:r>
          </a:p>
          <a:p>
            <a:pPr lvl="1" marL="0" indent="228600"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for line in f:</a:t>
            </a:r>
          </a:p>
          <a:p>
            <a:pPr lvl="2" marL="0" indent="457200"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#process 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More 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String Processing</a:t>
            </a:r>
          </a:p>
        </p:txBody>
      </p:sp>
      <p:sp>
        <p:nvSpPr>
          <p:cNvPr id="187" name="To process read lin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40055" indent="-440055" defTabSz="578358">
              <a:spcBef>
                <a:spcPts val="2100"/>
              </a:spcBef>
              <a:defRPr sz="3168"/>
            </a:pPr>
            <a:r>
              <a:t>To process read lines:</a:t>
            </a:r>
          </a:p>
          <a:p>
            <a:pPr lvl="1" marL="880110" indent="-440055" defTabSz="578358">
              <a:spcBef>
                <a:spcPts val="2100"/>
              </a:spcBef>
              <a:defRPr sz="3168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strip()</a:t>
            </a:r>
            <a:r>
              <a:t> and its variants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lstrip(), rstrip()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2" marL="1320165" indent="-440055" defTabSz="578358">
              <a:spcBef>
                <a:spcPts val="2100"/>
              </a:spcBef>
              <a:defRPr sz="3168"/>
            </a:pPr>
            <a:r>
              <a:t>Remove white spaces (default) or list of characters from the beginning &amp; end of the string</a:t>
            </a:r>
          </a:p>
          <a:p>
            <a:pPr lvl="1" marL="880110" indent="-440055" defTabSz="578358">
              <a:spcBef>
                <a:spcPts val="2100"/>
              </a:spcBef>
              <a:defRPr sz="3168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split()</a:t>
            </a:r>
            <a:r>
              <a:t> creates a list of words separated by white space (default)</a:t>
            </a:r>
          </a:p>
          <a:p>
            <a:pPr lvl="3" marL="0" indent="678941" defTabSz="578358">
              <a:spcBef>
                <a:spcPts val="2100"/>
              </a:spcBef>
              <a:buSzTx/>
              <a:buNone/>
              <a:defRPr sz="3168">
                <a:latin typeface="Courier New"/>
                <a:ea typeface="Courier New"/>
                <a:cs typeface="Courier New"/>
                <a:sym typeface="Courier New"/>
              </a:defRPr>
            </a:pPr>
            <a:r>
              <a:t>"This is a sentence with many words in it.”.split()</a:t>
            </a:r>
          </a:p>
          <a:p>
            <a:pPr lvl="3" marL="0" indent="678941" defTabSz="578358">
              <a:spcBef>
                <a:spcPts val="2100"/>
              </a:spcBef>
              <a:buSzTx/>
              <a:buNone/>
              <a:defRPr sz="3168">
                <a:latin typeface="Courier New"/>
                <a:ea typeface="Courier New"/>
                <a:cs typeface="Courier New"/>
                <a:sym typeface="Courier New"/>
              </a:defRPr>
            </a:pPr>
            <a:r>
              <a:t>['This', 'is', 'a', 'sentence', 'with', 'many', 'words', 'in', 'it.']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190" name="Finding all words over 13 letters long in “Alice in Wonderland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Finding all words over 13 letters long in “Alice in Wonderland”</a:t>
            </a:r>
          </a:p>
          <a:p>
            <a:pPr lvl="1"/>
            <a:r>
              <a:t>Download from Project Gutenberg</a:t>
            </a:r>
          </a:p>
        </p:txBody>
      </p:sp>
      <p:sp>
        <p:nvSpPr>
          <p:cNvPr id="191" name="import string…"/>
          <p:cNvSpPr/>
          <p:nvPr/>
        </p:nvSpPr>
        <p:spPr>
          <a:xfrm>
            <a:off x="1415231" y="5454649"/>
            <a:ext cx="9991429" cy="250190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import string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with open("alice.txt", "rt", encoding = "utf-8") as f: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line in f: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for word in line.split():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if len(word) &gt; 13: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    print(word)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194" name="Count the number of words and of lines in “Alice in Wonderland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Count the number of words and of lines in “Alice in Wonderland”</a:t>
            </a:r>
          </a:p>
          <a:p>
            <a:pPr lvl="1"/>
            <a:r>
              <a:t>Read the file line by line</a:t>
            </a:r>
          </a:p>
          <a:p>
            <a:pPr lvl="2"/>
            <a:r>
              <a:t>The number of words in a line is the length of line.split. </a:t>
            </a:r>
          </a:p>
        </p:txBody>
      </p:sp>
      <p:sp>
        <p:nvSpPr>
          <p:cNvPr id="195" name="import string…"/>
          <p:cNvSpPr/>
          <p:nvPr/>
        </p:nvSpPr>
        <p:spPr>
          <a:xfrm>
            <a:off x="1415231" y="5708650"/>
            <a:ext cx="9991429" cy="318770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import string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line_counter = 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word_counter = 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with open("alice.txt", "rt", encoding = "utf-8") as f: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line in f: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line_counter +=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word_counter += len(line.split())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print(line_counter, word_counter)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i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Files</a:t>
            </a:r>
          </a:p>
        </p:txBody>
      </p:sp>
      <p:sp>
        <p:nvSpPr>
          <p:cNvPr id="141" name="Fi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Files</a:t>
            </a:r>
          </a:p>
          <a:p>
            <a:pPr lvl="1"/>
            <a:r>
              <a:t>Basic container of data in modern computing system</a:t>
            </a:r>
          </a:p>
          <a:p>
            <a:pPr lvl="1"/>
            <a:r>
              <a:t>Organized into a hierarchy of directories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roblems with Line En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Problems with Line Endings</a:t>
            </a:r>
          </a:p>
        </p:txBody>
      </p:sp>
      <p:sp>
        <p:nvSpPr>
          <p:cNvPr id="198" name="ASCII code was developed when computers wrote to teleprinter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24485" indent="-324485" defTabSz="426466">
              <a:spcBef>
                <a:spcPts val="1600"/>
              </a:spcBef>
              <a:defRPr sz="2336"/>
            </a:pPr>
            <a:r>
              <a:t>ASCII code was developed when computers wrote to teleprinters. 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A new line consisted of a carriage return followed or preceded by a line-feed. </a:t>
            </a:r>
          </a:p>
          <a:p>
            <a:pPr marL="324485" indent="-324485" defTabSz="426466">
              <a:spcBef>
                <a:spcPts val="1600"/>
              </a:spcBef>
              <a:defRPr sz="2336"/>
            </a:pPr>
            <a:r>
              <a:t>UNIX and windows choose to different encodings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Unix has just the newline character   “\n”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Windows has the carriage return:  “\r\n”</a:t>
            </a:r>
          </a:p>
          <a:p>
            <a:pPr marL="324485" indent="-324485" defTabSz="426466">
              <a:spcBef>
                <a:spcPts val="1600"/>
              </a:spcBef>
              <a:defRPr sz="2336"/>
            </a:pPr>
            <a:r>
              <a:t>By default, Python operates in “universal newline mode”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All common newline combinations are understood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Python writes new lines just with a “\n”</a:t>
            </a:r>
          </a:p>
          <a:p>
            <a:pPr marL="324485" indent="-324485" defTabSz="426466">
              <a:spcBef>
                <a:spcPts val="1600"/>
              </a:spcBef>
              <a:defRPr sz="2336"/>
            </a:pPr>
            <a:r>
              <a:t>You could disable this mechanism by opening a file with the universal newline mode disabled by saying:</a:t>
            </a:r>
          </a:p>
          <a:p>
            <a:pPr lvl="1" marL="648970" indent="-324485" defTabSz="426466">
              <a:spcBef>
                <a:spcPts val="1600"/>
              </a:spcBef>
              <a:defRPr sz="2336">
                <a:latin typeface="Courier New"/>
                <a:ea typeface="Courier New"/>
                <a:cs typeface="Courier New"/>
                <a:sym typeface="Courier New"/>
              </a:defRPr>
            </a:pPr>
            <a:r>
              <a:t>open(“filename.txt”, newline=‘’)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01" name="Information technology has developed a large number of ways of storing particular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Information technology has developed a large number of ways of storing particular data</a:t>
            </a:r>
          </a:p>
          <a:p>
            <a:pPr lvl="1"/>
            <a:r>
              <a:t>Here is some background</a:t>
            </a:r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00" y="4800600"/>
            <a:ext cx="6019800" cy="3657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Using a forensics tool (Winhex) in order…"/>
          <p:cNvSpPr txBox="1"/>
          <p:nvPr/>
        </p:nvSpPr>
        <p:spPr>
          <a:xfrm>
            <a:off x="3553002" y="8551520"/>
            <a:ext cx="5898796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Using a forensics tool (Winhex) in order </a:t>
            </a:r>
          </a:p>
          <a:p>
            <a:pPr/>
            <a:r>
              <a:t>to reveal the bytes actually stored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06" name="Teleprint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Teleprinters</a:t>
            </a:r>
          </a:p>
          <a:p>
            <a:pPr lvl="2"/>
            <a:r>
              <a:t>Used to send printed messages</a:t>
            </a:r>
          </a:p>
          <a:p>
            <a:pPr lvl="3"/>
            <a:r>
              <a:t>Can be done through a single line</a:t>
            </a:r>
          </a:p>
          <a:p>
            <a:pPr lvl="3"/>
            <a:r>
              <a:t>Use timing to synchronize up and down values</a:t>
            </a:r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7355" y="5734049"/>
            <a:ext cx="4838701" cy="3721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10" name="Serial connec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Serial connection:</a:t>
            </a:r>
          </a:p>
          <a:p>
            <a:pPr lvl="1"/>
            <a:r>
              <a:t>Voltage level during an interval indicates a bit</a:t>
            </a:r>
          </a:p>
          <a:p>
            <a:pPr lvl="1"/>
            <a:r>
              <a:t>Digital means that changes in voltage level can be tolerated without information loss</a:t>
            </a:r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5664200"/>
            <a:ext cx="10756900" cy="355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14" name="Parallel Conne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Parallel Connection</a:t>
            </a:r>
          </a:p>
          <a:p>
            <a:pPr lvl="1"/>
            <a:r>
              <a:t>Can send more than one bit at a time</a:t>
            </a:r>
          </a:p>
          <a:p>
            <a:pPr lvl="1"/>
            <a:r>
              <a:t>Sometimes, one line sends a timing signal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17" name="Sending…"/>
          <p:cNvSpPr txBox="1"/>
          <p:nvPr>
            <p:ph type="body" sz="half" idx="1"/>
          </p:nvPr>
        </p:nvSpPr>
        <p:spPr>
          <a:xfrm>
            <a:off x="952500" y="2590800"/>
            <a:ext cx="55499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Sending</a:t>
            </a:r>
          </a:p>
          <a:p>
            <a:pPr lvl="1"/>
            <a:r>
              <a:t>1000</a:t>
            </a:r>
          </a:p>
          <a:p>
            <a:pPr lvl="1"/>
            <a:r>
              <a:t>0100</a:t>
            </a:r>
          </a:p>
          <a:p>
            <a:pPr lvl="1"/>
            <a:r>
              <a:t>1100</a:t>
            </a:r>
          </a:p>
          <a:p>
            <a:pPr lvl="1"/>
            <a:r>
              <a:t>0100</a:t>
            </a:r>
          </a:p>
          <a:p>
            <a:pPr lvl="1"/>
            <a:r>
              <a:t>…</a:t>
            </a:r>
          </a:p>
          <a:p>
            <a:pPr/>
            <a:r>
              <a:t>Small errors in timing and voltage are repaired automatically</a:t>
            </a:r>
          </a:p>
        </p:txBody>
      </p:sp>
      <p:pic>
        <p:nvPicPr>
          <p:cNvPr id="2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4081" y="591641"/>
            <a:ext cx="5337545" cy="8570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21" name="Need a code to transmit letters and control signa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a code to transmit letters and control signals</a:t>
            </a:r>
          </a:p>
          <a:p>
            <a:pPr/>
            <a:r>
              <a:t>Émile Baudot’s code 1870</a:t>
            </a:r>
          </a:p>
          <a:p>
            <a:pPr lvl="1"/>
            <a:r>
              <a:t>5 bit code </a:t>
            </a:r>
          </a:p>
          <a:p>
            <a:pPr lvl="2"/>
            <a:r>
              <a:t>Machine had 5 keys, two for the left and three for the right hand</a:t>
            </a:r>
          </a:p>
          <a:p>
            <a:pPr lvl="2"/>
            <a:r>
              <a:t>Encodes capital letters plus NULL and DEL</a:t>
            </a:r>
          </a:p>
          <a:p>
            <a:pPr lvl="2"/>
            <a:r>
              <a:t>Operators had to keep a rhythm to be understood on the other side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24" name="Many successors to Baudot’s co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Many successors to Baudot’s code</a:t>
            </a:r>
          </a:p>
          <a:p>
            <a:pPr lvl="1"/>
            <a:r>
              <a:t>Murray’s code (1901) for keyboard</a:t>
            </a:r>
          </a:p>
          <a:p>
            <a:pPr lvl="2"/>
            <a:r>
              <a:t>Introduced control characters such as Carriage Return (CR) and Line Feed (LF)</a:t>
            </a:r>
          </a:p>
          <a:p>
            <a:pPr lvl="2"/>
            <a:r>
              <a:t>Used by Western Union until 1950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27" name="Computers and punch car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Computers and punch cards</a:t>
            </a:r>
          </a:p>
          <a:p>
            <a:pPr lvl="1"/>
            <a:r>
              <a:t>Needed an encoding for strings</a:t>
            </a:r>
          </a:p>
          <a:p>
            <a:pPr lvl="2"/>
            <a:r>
              <a:t>EBCDIC — 1963 for punch cards by IBM</a:t>
            </a:r>
          </a:p>
          <a:p>
            <a:pPr lvl="2"/>
            <a:r>
              <a:t>8b code</a:t>
            </a:r>
          </a:p>
        </p:txBody>
      </p:sp>
      <p:pic>
        <p:nvPicPr>
          <p:cNvPr id="2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1428" y="5610924"/>
            <a:ext cx="7721944" cy="3473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31" name="ASCII — American Standard Code for Information Interchange — 196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4489" indent="-364489" defTabSz="479044">
              <a:spcBef>
                <a:spcPts val="1800"/>
              </a:spcBef>
              <a:defRPr sz="2624"/>
            </a:pPr>
            <a:r>
              <a:t>ASCII — American Standard Code for Information Interchange — 1963</a:t>
            </a:r>
          </a:p>
          <a:p>
            <a:pPr lvl="1" marL="728979" indent="-364489" defTabSz="479044">
              <a:spcBef>
                <a:spcPts val="1800"/>
              </a:spcBef>
              <a:defRPr sz="2624"/>
            </a:pPr>
            <a:r>
              <a:t>8b code</a:t>
            </a:r>
          </a:p>
          <a:p>
            <a:pPr lvl="2" marL="1093469" indent="-364489" defTabSz="479044">
              <a:spcBef>
                <a:spcPts val="1800"/>
              </a:spcBef>
              <a:defRPr sz="2624"/>
            </a:pPr>
            <a:r>
              <a:t>Developed by American Standard Association, which became American National Standards Institute (ANSI)</a:t>
            </a:r>
          </a:p>
          <a:p>
            <a:pPr lvl="2" marL="1093469" indent="-364489" defTabSz="479044">
              <a:spcBef>
                <a:spcPts val="1800"/>
              </a:spcBef>
              <a:defRPr sz="2624"/>
            </a:pPr>
            <a:r>
              <a:t>32 control characters</a:t>
            </a:r>
          </a:p>
          <a:p>
            <a:pPr lvl="2" marL="1093469" indent="-364489" defTabSz="479044">
              <a:spcBef>
                <a:spcPts val="1800"/>
              </a:spcBef>
              <a:defRPr sz="2624"/>
            </a:pPr>
            <a:r>
              <a:t>91 alphanumerical and symbol characters</a:t>
            </a:r>
          </a:p>
          <a:p>
            <a:pPr lvl="2" marL="1093469" indent="-364489" defTabSz="479044">
              <a:spcBef>
                <a:spcPts val="1800"/>
              </a:spcBef>
              <a:defRPr sz="2624"/>
            </a:pPr>
            <a:r>
              <a:t>Used only 7b to encode them to allow local variants</a:t>
            </a:r>
          </a:p>
          <a:p>
            <a:pPr lvl="1" marL="728979" indent="-364489" defTabSz="479044">
              <a:spcBef>
                <a:spcPts val="1800"/>
              </a:spcBef>
              <a:defRPr sz="2624"/>
            </a:pPr>
            <a:r>
              <a:t>Extended ASCII</a:t>
            </a:r>
          </a:p>
          <a:p>
            <a:pPr lvl="2" marL="1093469" indent="-364489" defTabSz="479044">
              <a:spcBef>
                <a:spcPts val="1800"/>
              </a:spcBef>
              <a:defRPr sz="2624"/>
            </a:pPr>
            <a:r>
              <a:t>Uses full 8b</a:t>
            </a:r>
          </a:p>
          <a:p>
            <a:pPr lvl="3" marL="1457959" indent="-364489" defTabSz="479044">
              <a:spcBef>
                <a:spcPts val="1800"/>
              </a:spcBef>
              <a:defRPr sz="2624"/>
            </a:pPr>
            <a:r>
              <a:t>Chooses letters for Western languages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i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Files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0321" y="2264866"/>
            <a:ext cx="9424158" cy="561548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A small subset of directories and files on a system"/>
          <p:cNvSpPr txBox="1"/>
          <p:nvPr/>
        </p:nvSpPr>
        <p:spPr>
          <a:xfrm>
            <a:off x="2797098" y="8253070"/>
            <a:ext cx="741060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small subset of directories and files on a system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34" name="Unicode - 199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Unicode - 1991</a:t>
            </a:r>
          </a:p>
          <a:p>
            <a:pPr lvl="1"/>
            <a:r>
              <a:t>“Universal code” capable of implementing text in all relevant languages</a:t>
            </a:r>
          </a:p>
          <a:p>
            <a:pPr lvl="1"/>
            <a:r>
              <a:t>32b-code</a:t>
            </a:r>
          </a:p>
          <a:p>
            <a:pPr lvl="1"/>
            <a:r>
              <a:t>For compression, uses “language planes”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37" name="UTF-7 — 1998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UTF-7 — 1998</a:t>
            </a:r>
          </a:p>
          <a:p>
            <a:pPr lvl="1"/>
            <a:r>
              <a:t>7b-code</a:t>
            </a:r>
          </a:p>
          <a:p>
            <a:pPr lvl="2"/>
            <a:r>
              <a:t>Invented to send email more efficiently</a:t>
            </a:r>
          </a:p>
          <a:p>
            <a:pPr lvl="2"/>
            <a:r>
              <a:t>Compatible with basic ASCII</a:t>
            </a:r>
          </a:p>
          <a:p>
            <a:pPr lvl="2"/>
            <a:r>
              <a:t>Not used because of awkwardness in translating 7b pieces in 8b computer architecture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40" name="UTF-8 — Unico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UTF-8 — Unicode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Code that uses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8b for the first 128 characters (basically ASCII)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16b for the next 1920 characters</a:t>
            </a:r>
          </a:p>
          <a:p>
            <a:pPr lvl="3" marL="1529080" indent="-382270" defTabSz="502412">
              <a:spcBef>
                <a:spcPts val="1800"/>
              </a:spcBef>
              <a:defRPr sz="2752"/>
            </a:pPr>
            <a:r>
              <a:t>Latin alphabets, Cyrillic, Coptic, Armenian, Hebrew, Arabic, Syriac, Thaana, N’Ko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24b for</a:t>
            </a:r>
          </a:p>
          <a:p>
            <a:pPr lvl="3" marL="1529080" indent="-382270" defTabSz="502412">
              <a:spcBef>
                <a:spcPts val="1800"/>
              </a:spcBef>
              <a:defRPr sz="2752"/>
            </a:pPr>
            <a:r>
              <a:t>Chinese, Japanese, Koreans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32b for</a:t>
            </a:r>
          </a:p>
          <a:p>
            <a:pPr lvl="3" marL="1529080" indent="-382270" defTabSz="502412">
              <a:spcBef>
                <a:spcPts val="1800"/>
              </a:spcBef>
              <a:defRPr sz="2752"/>
            </a:pPr>
            <a:r>
              <a:t>Everything else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43" name="Numb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Numbers</a:t>
            </a:r>
          </a:p>
          <a:p>
            <a:pPr lvl="1"/>
            <a:r>
              <a:t>There is a variety of ways of storing numbers (integers)</a:t>
            </a:r>
          </a:p>
          <a:p>
            <a:pPr lvl="2"/>
            <a:r>
              <a:t>All based on the binary format</a:t>
            </a:r>
          </a:p>
          <a:p>
            <a:pPr lvl="1"/>
            <a:r>
              <a:t>For floating point numbers, the exact format has a large influence on the accuracy of calculations</a:t>
            </a:r>
          </a:p>
          <a:p>
            <a:pPr lvl="2"/>
            <a:r>
              <a:t>All computers use the IEEE standard </a:t>
            </a:r>
          </a:p>
        </p:txBody>
      </p:sp>
      <p:pic>
        <p:nvPicPr>
          <p:cNvPr id="2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3789" y="6743148"/>
            <a:ext cx="3808578" cy="2858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ython and 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and Encodings</a:t>
            </a:r>
          </a:p>
        </p:txBody>
      </p:sp>
      <p:sp>
        <p:nvSpPr>
          <p:cNvPr id="247" name="Python “understands” several hundred encod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Python “understands” several hundred encodings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Most important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ascii  (corresponds to the 7-bit ASCII standard)</a:t>
            </a:r>
          </a:p>
          <a:p>
            <a:pPr lvl="2" marL="1280159" indent="-426719" defTabSz="560831">
              <a:spcBef>
                <a:spcPts val="2100"/>
              </a:spcBef>
              <a:defRPr b="1" sz="3072"/>
            </a:pPr>
            <a:r>
              <a:t>utf-8</a:t>
            </a:r>
            <a:r>
              <a:rPr b="0"/>
              <a:t> (usually your best bet for data from the Web)</a:t>
            </a:r>
            <a:endParaRPr b="0"/>
          </a:p>
          <a:p>
            <a:pPr lvl="2" marL="1280159" indent="-426719" defTabSz="560831">
              <a:spcBef>
                <a:spcPts val="2100"/>
              </a:spcBef>
              <a:defRPr b="1" sz="3072"/>
            </a:pPr>
            <a:r>
              <a:rPr b="0"/>
              <a:t>latin-1 </a:t>
            </a:r>
            <a:endParaRPr b="0"/>
          </a:p>
          <a:p>
            <a:pPr lvl="3" marL="1706879" indent="-426719" defTabSz="560831">
              <a:spcBef>
                <a:spcPts val="2100"/>
              </a:spcBef>
              <a:defRPr b="1" sz="3072"/>
            </a:pPr>
            <a:r>
              <a:rPr b="0"/>
              <a:t>straight-forward interpretation of the 8-bit extended ASCII</a:t>
            </a:r>
            <a:endParaRPr b="0"/>
          </a:p>
          <a:p>
            <a:pPr lvl="3" marL="1706879" indent="-426719" defTabSz="560831">
              <a:spcBef>
                <a:spcPts val="2100"/>
              </a:spcBef>
              <a:defRPr b="1" sz="3072"/>
            </a:pPr>
            <a:r>
              <a:rPr b="0"/>
              <a:t>never throws a “cannot decode” error</a:t>
            </a:r>
            <a:endParaRPr b="0"/>
          </a:p>
          <a:p>
            <a:pPr lvl="3" marL="1706879" indent="-426719" defTabSz="560831">
              <a:spcBef>
                <a:spcPts val="2100"/>
              </a:spcBef>
              <a:defRPr b="1" sz="3072"/>
            </a:pPr>
            <a:r>
              <a:rPr b="0"/>
              <a:t>no guarantee that it read things the right way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ython and 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and Encodings</a:t>
            </a:r>
          </a:p>
        </p:txBody>
      </p:sp>
      <p:sp>
        <p:nvSpPr>
          <p:cNvPr id="250" name="If Python tries to read a file and cannot decode, it throws a decoding exception and terminates exec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Python tries to read a file and cannot decode, it throws a decoding exception and terminates execution</a:t>
            </a:r>
          </a:p>
          <a:p>
            <a:pPr/>
            <a:r>
              <a:t>We will learn about exceptions and how to handle them soon. </a:t>
            </a:r>
          </a:p>
          <a:p>
            <a:pPr/>
            <a:r>
              <a:t>For the time being: Write code that tells you where the problem is (e.g. by using line-numbers) and then fix the input. </a:t>
            </a:r>
          </a:p>
          <a:p>
            <a:pPr/>
            <a:r>
              <a:t>Usually, the presence of decoding errors means that you read the file in the wrong encoding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Using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the os-module</a:t>
            </a:r>
          </a:p>
        </p:txBody>
      </p:sp>
      <p:sp>
        <p:nvSpPr>
          <p:cNvPr id="253" name="With the os-module, you can obtain greater access to the file syst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the os-module, you can obtain greater access to the file system</a:t>
            </a:r>
          </a:p>
          <a:p>
            <a:pPr lvl="1"/>
            <a:r>
              <a:t>Here is code to get the files in a directory </a:t>
            </a:r>
          </a:p>
        </p:txBody>
      </p:sp>
      <p:sp>
        <p:nvSpPr>
          <p:cNvPr id="254" name="import os…"/>
          <p:cNvSpPr txBox="1"/>
          <p:nvPr/>
        </p:nvSpPr>
        <p:spPr>
          <a:xfrm>
            <a:off x="952499" y="4876799"/>
            <a:ext cx="11271797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import os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list_files(dir_name):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files = os.listdir(dir_name)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my_file in files: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print(my_file, os.path.getsize(dir_name+"/"+my_file))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list_files(“Example")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Using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the os-module</a:t>
            </a:r>
          </a:p>
        </p:txBody>
      </p:sp>
      <p:sp>
        <p:nvSpPr>
          <p:cNvPr id="257" name="import os…"/>
          <p:cNvSpPr txBox="1"/>
          <p:nvPr/>
        </p:nvSpPr>
        <p:spPr>
          <a:xfrm>
            <a:off x="775047" y="2705099"/>
            <a:ext cx="11271797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import os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list_files(dir_name):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files = os.listdir(dir_name)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my_file in files: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print(my_file, os.path.getsize(dir_name+"/"+my_file))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list_files(“Example")</a:t>
            </a:r>
          </a:p>
        </p:txBody>
      </p:sp>
      <p:sp>
        <p:nvSpPr>
          <p:cNvPr id="258" name="Get a list of file names in the directory"/>
          <p:cNvSpPr/>
          <p:nvPr/>
        </p:nvSpPr>
        <p:spPr>
          <a:xfrm>
            <a:off x="4940300" y="2143323"/>
            <a:ext cx="6680052" cy="1438077"/>
          </a:xfrm>
          <a:prstGeom prst="wedgeEllipseCallout">
            <a:avLst>
              <a:gd name="adj1" fmla="val -49731"/>
              <a:gd name="adj2" fmla="val 70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Get a list of file names in the directory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Use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the os-module</a:t>
            </a:r>
          </a:p>
        </p:txBody>
      </p:sp>
      <p:sp>
        <p:nvSpPr>
          <p:cNvPr id="261" name="import os…"/>
          <p:cNvSpPr txBox="1"/>
          <p:nvPr/>
        </p:nvSpPr>
        <p:spPr>
          <a:xfrm>
            <a:off x="775047" y="2705099"/>
            <a:ext cx="11271797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import os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list_files(dir_name):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files = os.listdir(dir_name)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my_file in files: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print(my_file, os.path.getsize(dir_name+"/"+my_file))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list_files(“Example")</a:t>
            </a:r>
          </a:p>
        </p:txBody>
      </p:sp>
      <p:sp>
        <p:nvSpPr>
          <p:cNvPr id="262" name="Creating the path name to the file"/>
          <p:cNvSpPr/>
          <p:nvPr/>
        </p:nvSpPr>
        <p:spPr>
          <a:xfrm>
            <a:off x="7165726" y="4805759"/>
            <a:ext cx="3451623" cy="2839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66" y="0"/>
                </a:moveTo>
                <a:lnTo>
                  <a:pt x="16071" y="11940"/>
                </a:lnTo>
                <a:lnTo>
                  <a:pt x="397" y="11940"/>
                </a:lnTo>
                <a:cubicBezTo>
                  <a:pt x="178" y="11940"/>
                  <a:pt x="0" y="12156"/>
                  <a:pt x="0" y="12423"/>
                </a:cubicBezTo>
                <a:lnTo>
                  <a:pt x="0" y="21117"/>
                </a:lnTo>
                <a:cubicBezTo>
                  <a:pt x="0" y="21384"/>
                  <a:pt x="178" y="21600"/>
                  <a:pt x="397" y="21600"/>
                </a:cubicBezTo>
                <a:lnTo>
                  <a:pt x="21203" y="21600"/>
                </a:lnTo>
                <a:cubicBezTo>
                  <a:pt x="21422" y="21600"/>
                  <a:pt x="21600" y="21384"/>
                  <a:pt x="21600" y="21117"/>
                </a:cubicBezTo>
                <a:lnTo>
                  <a:pt x="21600" y="12423"/>
                </a:lnTo>
                <a:cubicBezTo>
                  <a:pt x="21600" y="12156"/>
                  <a:pt x="21422" y="11940"/>
                  <a:pt x="21203" y="11940"/>
                </a:cubicBezTo>
                <a:lnTo>
                  <a:pt x="17659" y="11940"/>
                </a:lnTo>
                <a:lnTo>
                  <a:pt x="16866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Creating the path name to the file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Use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the os-module</a:t>
            </a:r>
          </a:p>
        </p:txBody>
      </p:sp>
      <p:sp>
        <p:nvSpPr>
          <p:cNvPr id="265" name="import os…"/>
          <p:cNvSpPr txBox="1"/>
          <p:nvPr/>
        </p:nvSpPr>
        <p:spPr>
          <a:xfrm>
            <a:off x="775047" y="2705099"/>
            <a:ext cx="11271797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import os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list_files(dir_name):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files = os.listdir(dir_name)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my_file in files: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print(my_file, os.path.getsize(dir_name+"/"+my_file))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list_files(“Example")</a:t>
            </a:r>
          </a:p>
        </p:txBody>
      </p:sp>
      <p:sp>
        <p:nvSpPr>
          <p:cNvPr id="266" name="Gives the size of the file in bytes"/>
          <p:cNvSpPr/>
          <p:nvPr/>
        </p:nvSpPr>
        <p:spPr>
          <a:xfrm>
            <a:off x="7097464" y="4821237"/>
            <a:ext cx="3519885" cy="2824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419" y="17180"/>
                </a:lnTo>
                <a:lnTo>
                  <a:pt x="419" y="21114"/>
                </a:lnTo>
                <a:cubicBezTo>
                  <a:pt x="419" y="21383"/>
                  <a:pt x="593" y="21600"/>
                  <a:pt x="809" y="21600"/>
                </a:cubicBezTo>
                <a:lnTo>
                  <a:pt x="21210" y="21600"/>
                </a:lnTo>
                <a:cubicBezTo>
                  <a:pt x="21426" y="21600"/>
                  <a:pt x="21600" y="21383"/>
                  <a:pt x="21600" y="21114"/>
                </a:cubicBezTo>
                <a:lnTo>
                  <a:pt x="21600" y="12372"/>
                </a:lnTo>
                <a:cubicBezTo>
                  <a:pt x="21600" y="12104"/>
                  <a:pt x="21426" y="11887"/>
                  <a:pt x="21210" y="11887"/>
                </a:cubicBezTo>
                <a:lnTo>
                  <a:pt x="1269" y="118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Gives the size of the file in bytes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Files in Python</a:t>
            </a:r>
          </a:p>
        </p:txBody>
      </p:sp>
      <p:sp>
        <p:nvSpPr>
          <p:cNvPr id="148" name="Access to file system through os modu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Access to file system through os module</a:t>
            </a:r>
          </a:p>
          <a:p>
            <a:pPr lvl="1"/>
            <a:r>
              <a:t>Discussed later in course</a:t>
            </a:r>
          </a:p>
          <a:p>
            <a:pPr/>
            <a:r>
              <a:t>Files accessed in </a:t>
            </a:r>
          </a:p>
          <a:p>
            <a:pPr lvl="1"/>
            <a:r>
              <a:t>text mode </a:t>
            </a:r>
          </a:p>
          <a:p>
            <a:pPr lvl="2"/>
            <a:r>
              <a:t>Contents interpreted according to encoding</a:t>
            </a:r>
          </a:p>
          <a:p>
            <a:pPr lvl="1"/>
            <a:r>
              <a:t>binary mode</a:t>
            </a:r>
          </a:p>
          <a:p>
            <a:pPr lvl="2"/>
            <a:r>
              <a:t>Contents not interpreted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Use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the os-module</a:t>
            </a:r>
          </a:p>
        </p:txBody>
      </p:sp>
      <p:sp>
        <p:nvSpPr>
          <p:cNvPr id="269" name="import os…"/>
          <p:cNvSpPr txBox="1"/>
          <p:nvPr/>
        </p:nvSpPr>
        <p:spPr>
          <a:xfrm>
            <a:off x="775047" y="2705099"/>
            <a:ext cx="11271797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import os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list_files(dir_name):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files = os.listdir(dir_name)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my_file in files: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print(my_file, os.path.getsize(dir_name+"/"+my_file))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list_files(“Example")</a:t>
            </a:r>
          </a:p>
        </p:txBody>
      </p:sp>
      <p:sp>
        <p:nvSpPr>
          <p:cNvPr id="270" name="List and"/>
          <p:cNvSpPr/>
          <p:nvPr/>
        </p:nvSpPr>
        <p:spPr>
          <a:xfrm>
            <a:off x="3753395" y="5476875"/>
            <a:ext cx="6863954" cy="2168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738" y="10729"/>
                </a:lnTo>
                <a:lnTo>
                  <a:pt x="10738" y="20967"/>
                </a:lnTo>
                <a:cubicBezTo>
                  <a:pt x="10738" y="21317"/>
                  <a:pt x="10828" y="21600"/>
                  <a:pt x="10938" y="21600"/>
                </a:cubicBezTo>
                <a:lnTo>
                  <a:pt x="21400" y="21600"/>
                </a:lnTo>
                <a:cubicBezTo>
                  <a:pt x="21511" y="21600"/>
                  <a:pt x="21600" y="21317"/>
                  <a:pt x="21600" y="20967"/>
                </a:cubicBezTo>
                <a:lnTo>
                  <a:pt x="21600" y="9582"/>
                </a:lnTo>
                <a:cubicBezTo>
                  <a:pt x="21600" y="9233"/>
                  <a:pt x="21511" y="8950"/>
                  <a:pt x="21400" y="8950"/>
                </a:cubicBezTo>
                <a:lnTo>
                  <a:pt x="11855" y="8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List and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Use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the os-module</a:t>
            </a:r>
          </a:p>
        </p:txBody>
      </p:sp>
      <p:sp>
        <p:nvSpPr>
          <p:cNvPr id="273" name="Outpu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Output:</a:t>
            </a:r>
          </a:p>
          <a:p>
            <a:pPr lvl="1"/>
            <a:r>
              <a:t>Note the Mac-trash file</a:t>
            </a:r>
          </a:p>
        </p:txBody>
      </p:sp>
      <p:pic>
        <p:nvPicPr>
          <p:cNvPr id="274" name="Screen Shot 2018-09-04 at 11.59.46 AM.png" descr="Screen Shot 2018-09-04 at 11.59.4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4238" y="5278968"/>
            <a:ext cx="4813356" cy="298428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Use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the os-module</a:t>
            </a:r>
          </a:p>
        </p:txBody>
      </p:sp>
      <p:sp>
        <p:nvSpPr>
          <p:cNvPr id="277" name="Using the listing capability of the os-module, we can process all files in a directo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Using the listing capability of the os-module, we can process all files in a directory</a:t>
            </a:r>
          </a:p>
          <a:p>
            <a:pPr lvl="1"/>
            <a:r>
              <a:t>To avoid surprises, we best check the extension</a:t>
            </a:r>
          </a:p>
          <a:p>
            <a:pPr lvl="1"/>
            <a:r>
              <a:t>Assume a function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process_a_file</a:t>
            </a:r>
            <a:r>
              <a:t>  </a:t>
            </a:r>
          </a:p>
          <a:p>
            <a:pPr lvl="2"/>
            <a:r>
              <a:t>Our function opens a comma-separated (.csv) file</a:t>
            </a:r>
          </a:p>
          <a:p>
            <a:pPr lvl="2"/>
            <a:r>
              <a:t>Calculates the average of the ratios of the second over the first entries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Use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the os-module</a:t>
            </a:r>
          </a:p>
        </p:txBody>
      </p:sp>
      <p:sp>
        <p:nvSpPr>
          <p:cNvPr id="280" name="The process_a_file takes the file-na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process_a_file takes the file-name</a:t>
            </a:r>
          </a:p>
          <a:p>
            <a:pPr lvl="1"/>
            <a:r>
              <a:t>Calculates the average ratio</a:t>
            </a:r>
          </a:p>
        </p:txBody>
      </p:sp>
      <p:sp>
        <p:nvSpPr>
          <p:cNvPr id="281" name="1.290, 12.495…"/>
          <p:cNvSpPr txBox="1"/>
          <p:nvPr/>
        </p:nvSpPr>
        <p:spPr>
          <a:xfrm>
            <a:off x="10756806" y="2235200"/>
            <a:ext cx="1270188" cy="3606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1.290, 12.495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2.295, 11.706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3.063,  9.083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4.058,  4.112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4.891, 34.675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5.737, 26.422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7.137, 13.041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7.832, 22.620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9.103, 27.732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9.885, 45.692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11.411, 59.964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11.895, 43.350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12.867, 57.141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13.633, 77.273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14.560, 85.039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16.369, 86.708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16.902,109.293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18.466,114.118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19.454,117.050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19.918,130.860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21.390,139.678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22.411,159.317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23.418,174.622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24.417,181.855</a:t>
            </a:r>
          </a:p>
        </p:txBody>
      </p:sp>
      <p:sp>
        <p:nvSpPr>
          <p:cNvPr id="282" name="1.147,  1.093…"/>
          <p:cNvSpPr txBox="1"/>
          <p:nvPr/>
        </p:nvSpPr>
        <p:spPr>
          <a:xfrm>
            <a:off x="10490106" y="2851150"/>
            <a:ext cx="1270188" cy="48641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1.147,  1.093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1.997,  8.833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2.781, 10.032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4.225,  9.733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5.455, 15.820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6.151, 20.939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6.573, 26.547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8.058, 33.335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9.132, 37.546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10.474, 47.130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11.207, 50.559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12.413, 62.268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12.525, 68.175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13.826, 76.877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15.327, 84.574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15.664, 93.389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17.446,103.726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18.347,111.623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18.655,119.797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19.581,130.094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21.190,143.306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21.979,154.047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23.250,169.502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24.406,178.782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24.650,190.953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25.846,199.131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27.373,214.514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28.126,232.827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28.580,245.687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30.360,256.452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31.337,270.849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31.583,288.109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33.288,303.786</a:t>
            </a:r>
          </a:p>
        </p:txBody>
      </p:sp>
      <p:sp>
        <p:nvSpPr>
          <p:cNvPr id="283" name="0.929,  9.373…"/>
          <p:cNvSpPr txBox="1"/>
          <p:nvPr/>
        </p:nvSpPr>
        <p:spPr>
          <a:xfrm>
            <a:off x="9715406" y="3270249"/>
            <a:ext cx="1270188" cy="40259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0.929,  9.373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1.858, 14.439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3.022, 21.861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3.751, 19.097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4.775, 10.838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6.253,  0.280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6.776, 37.029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8.395, 37.459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9.252, 27.295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9.602, 34.994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10.997, 37.458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11.696, 66.393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13.323, 62.255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14.480, 84.116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14.622, 87.145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16.397, 74.933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16.619,125.048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17.838,110.667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19.352,109.947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19.587,118.509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21.312,152.398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21.628,145.806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23.242,176.448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24.191,155.716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24.818,182.198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26.495,197.358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26.831,214.137</a:t>
            </a:r>
          </a:p>
        </p:txBody>
      </p:sp>
      <p:sp>
        <p:nvSpPr>
          <p:cNvPr id="284" name="1.147,  1.093…"/>
          <p:cNvSpPr txBox="1"/>
          <p:nvPr/>
        </p:nvSpPr>
        <p:spPr>
          <a:xfrm>
            <a:off x="9093106" y="3822699"/>
            <a:ext cx="1270188" cy="47244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1.147,  1.093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1.997,  8.833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2.781, 10.032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4.225,  9.733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5.455, 15.820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6.151, 20.939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6.573, 26.547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8.058, 33.335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9.132, 37.546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10.474, 47.130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11.207, 50.559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12.413, 62.268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12.525, 68.175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13.826, 76.877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15.327, 84.574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15.664, 93.389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17.446,103.726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18.347,111.623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18.655,119.797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19.581,130.094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21.190,143.306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21.979,154.047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23.250,169.502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24.406,178.782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24.650,190.953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25.846,199.131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27.373,214.514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28.126,232.827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28.580,245.687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30.360,256.452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31.337,270.849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31.583,288.109</a:t>
            </a:r>
          </a:p>
          <a:p>
            <a:pPr>
              <a:defRPr b="0"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33.288,303.786</a:t>
            </a:r>
          </a:p>
        </p:txBody>
      </p:sp>
      <p:sp>
        <p:nvSpPr>
          <p:cNvPr id="285" name="def process_a_file(file_name):…"/>
          <p:cNvSpPr txBox="1"/>
          <p:nvPr/>
        </p:nvSpPr>
        <p:spPr>
          <a:xfrm>
            <a:off x="1580359" y="5384799"/>
            <a:ext cx="9653551" cy="34290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process_a_file(file_name):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with open(file_name, "r") as infile: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suma = 0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nr_lines = 0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for line in infile: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nr_lines+=1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array = line.split(',')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suma+= float(array[1])/float(array[0])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suma/nr_lines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Use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the os-module</a:t>
            </a:r>
          </a:p>
        </p:txBody>
      </p:sp>
      <p:sp>
        <p:nvSpPr>
          <p:cNvPr id="288" name="To process the directo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process the directory</a:t>
            </a:r>
          </a:p>
          <a:p>
            <a:pPr lvl="1"/>
            <a:r>
              <a:t>Get the file names using os</a:t>
            </a:r>
          </a:p>
          <a:p>
            <a:pPr lvl="1"/>
            <a:r>
              <a:t>For each file name:</a:t>
            </a:r>
          </a:p>
          <a:p>
            <a:pPr lvl="2"/>
            <a:r>
              <a:t>Check whether the file name ends with .csv</a:t>
            </a:r>
          </a:p>
          <a:p>
            <a:pPr lvl="2"/>
            <a:r>
              <a:t>Call the process_a_file function</a:t>
            </a:r>
          </a:p>
          <a:p>
            <a:pPr lvl="2"/>
            <a:r>
              <a:t>Print out the 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Use of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of the os-module</a:t>
            </a:r>
          </a:p>
        </p:txBody>
      </p:sp>
      <p:sp>
        <p:nvSpPr>
          <p:cNvPr id="291" name="def process_files(dir_name):…"/>
          <p:cNvSpPr txBox="1"/>
          <p:nvPr/>
        </p:nvSpPr>
        <p:spPr>
          <a:xfrm>
            <a:off x="714824" y="2876549"/>
            <a:ext cx="11575152" cy="23241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process_files(dir_name):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files = os.listdir(dir_name)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my_file in files: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if my_file.endswith('.csv'):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print(my_file, process_a_file(</a:t>
            </a:r>
          </a:p>
          <a:p>
            <a:pPr lvl="8"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     “Example/{}”.format(my_file)))</a:t>
            </a:r>
          </a:p>
        </p:txBody>
      </p:sp>
      <p:sp>
        <p:nvSpPr>
          <p:cNvPr id="292" name="Using format to create the file name"/>
          <p:cNvSpPr/>
          <p:nvPr/>
        </p:nvSpPr>
        <p:spPr>
          <a:xfrm>
            <a:off x="7264400" y="6654800"/>
            <a:ext cx="4151511" cy="1449983"/>
          </a:xfrm>
          <a:prstGeom prst="wedgeEllipseCallout">
            <a:avLst>
              <a:gd name="adj1" fmla="val -42160"/>
              <a:gd name="adj2" fmla="val -157949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Using format to create the file name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Use of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of the os-module</a:t>
            </a:r>
          </a:p>
        </p:txBody>
      </p:sp>
      <p:pic>
        <p:nvPicPr>
          <p:cNvPr id="295" name="Screen Shot 2018-09-04 at 12.13.56 PM.png" descr="Screen Shot 2018-09-04 at 12.13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7164" y="3933647"/>
            <a:ext cx="6990472" cy="3410674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98" name="Whenever you see string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Whenever you see strings:</a:t>
            </a:r>
          </a:p>
          <a:p>
            <a:pPr lvl="1"/>
            <a:r>
              <a:t>Think about encoding and decoding</a:t>
            </a:r>
          </a:p>
          <a:p>
            <a:pPr lvl="2"/>
            <a:r>
              <a:t>Example: the ë</a:t>
            </a:r>
          </a:p>
          <a:p>
            <a:pPr lvl="3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'ë'.encode('utf-8').decode('latin-1')</a:t>
            </a:r>
          </a:p>
          <a:p>
            <a:pPr lvl="2"/>
            <a:r>
              <a:t>gives</a:t>
            </a:r>
          </a:p>
          <a:p>
            <a:pPr lvl="3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'Ã«'</a:t>
            </a:r>
          </a:p>
          <a:p>
            <a:pPr/>
            <a:r>
              <a:t>Mixing encodings often creates chaos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301" name="Python is very good at guessing encod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is very good at guessing encodings</a:t>
            </a:r>
          </a:p>
          <a:p>
            <a:pPr lvl="1"/>
            <a:r>
              <a:t>Do not guess encodings</a:t>
            </a:r>
          </a:p>
          <a:p>
            <a:pPr lvl="2"/>
            <a:r>
              <a:t>E.g.: Processing html: read the http header:</a:t>
            </a:r>
          </a:p>
          <a:p>
            <a:pPr lvl="3">
              <a:defRPr sz="31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Content-Type: text/html; charset=utf-8</a:t>
            </a:r>
          </a:p>
          <a:p>
            <a:pPr lvl="1"/>
            <a:r>
              <a:t>If you need to guess, there is a module for it: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chardet.detect(some_bytes)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304" name="Thinking about encoding and decoding string allows easy internationaliz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Thinking about encoding and decoding string allows easy internationalization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Files in Python</a:t>
            </a:r>
          </a:p>
        </p:txBody>
      </p:sp>
      <p:sp>
        <p:nvSpPr>
          <p:cNvPr id="151" name="Python interacts by files throug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interacts by files through</a:t>
            </a:r>
          </a:p>
          <a:p>
            <a:pPr lvl="1"/>
            <a:r>
              <a:t>reading</a:t>
            </a:r>
          </a:p>
          <a:p>
            <a:pPr lvl="1"/>
            <a:r>
              <a:t>writing / appending</a:t>
            </a:r>
          </a:p>
          <a:p>
            <a:pPr lvl="1"/>
            <a:r>
              <a:t>both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Bytearr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Bytearrays</a:t>
            </a:r>
          </a:p>
        </p:txBody>
      </p:sp>
      <p:sp>
        <p:nvSpPr>
          <p:cNvPr id="307" name="On (rare) occasions, you might want to work with bytes directl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 (rare) occasions, you might want to work with bytes directly</a:t>
            </a:r>
          </a:p>
          <a:p>
            <a:pPr lvl="1"/>
            <a:r>
              <a:t>Read the file in binary mode</a:t>
            </a:r>
          </a:p>
          <a:p>
            <a:pPr lvl="1"/>
            <a:r>
              <a:t>Bytearray allows you to manipulate directly binary data</a:t>
            </a:r>
          </a:p>
          <a:p>
            <a:pPr lvl="2"/>
            <a:r>
              <a:t>bytes have range 0-255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content = bytearray(infile.read())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Files in Python</a:t>
            </a:r>
          </a:p>
        </p:txBody>
      </p:sp>
      <p:sp>
        <p:nvSpPr>
          <p:cNvPr id="154" name="Files need to be open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Files need to be opened</a:t>
            </a:r>
          </a:p>
          <a:p>
            <a:pPr lvl="1"/>
            <a:r>
              <a:t>File given by name</a:t>
            </a:r>
          </a:p>
          <a:p>
            <a:pPr lvl="2"/>
            <a:r>
              <a:t>Relative path: Navigation from directory of the file</a:t>
            </a:r>
          </a:p>
          <a:p>
            <a:pPr lvl="2"/>
            <a:r>
              <a:t>Absolute path: Navigation from the root of the file system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Files in Python</a:t>
            </a:r>
          </a:p>
        </p:txBody>
      </p:sp>
      <p:sp>
        <p:nvSpPr>
          <p:cNvPr id="157" name="File Name Exampl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File Name Examples: </a:t>
            </a:r>
          </a:p>
          <a:p>
            <a:pPr lvl="2"/>
            <a:r>
              <a:t>Absolute path on a Mac / Unix</a:t>
            </a:r>
          </a:p>
          <a:p>
            <a:pPr lvl="2" marL="0" indent="457200">
              <a:buSzTx/>
              <a:buNone/>
              <a:defRPr sz="21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/Users/tjschwarzsj/Google Drive/AATeaching/Python/Programs/pr.py</a:t>
            </a:r>
          </a:p>
          <a:p>
            <a:pPr lvl="2" marL="1119481" indent="-230481"/>
            <a:r>
              <a:t>Relate path on a Mac / Unix</a:t>
            </a:r>
          </a:p>
          <a:p>
            <a:pPr lvl="3" marL="1563981" indent="-230481"/>
            <a:r>
              <a:t>“../“ means move up on directory</a:t>
            </a:r>
          </a:p>
          <a:p>
            <a:pPr lvl="2" marL="0" indent="457200">
              <a:buSzTx/>
              <a:buNone/>
              <a:defRPr sz="22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pr.py</a:t>
            </a:r>
          </a:p>
          <a:p>
            <a:pPr lvl="2" marL="0" indent="457200">
              <a:buSzTx/>
              <a:buNone/>
              <a:defRPr sz="22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../Slides/week7.key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Files in Python</a:t>
            </a:r>
          </a:p>
        </p:txBody>
      </p:sp>
      <p:sp>
        <p:nvSpPr>
          <p:cNvPr id="160" name="Windows uses backward slashes to separate directories in a file na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Windows uses backward slashes to separate directories in a file name  </a:t>
            </a:r>
          </a:p>
          <a:p>
            <a:pPr lvl="1"/>
            <a:r>
              <a:t>Sometimes need to be escaped: \\</a:t>
            </a:r>
          </a:p>
          <a:p>
            <a:pPr lvl="1"/>
            <a:r>
              <a:t>Absolute paths need to include drive name:</a:t>
            </a:r>
          </a:p>
          <a:p>
            <a:pPr lvl="2"/>
            <a:r>
              <a:t>c:\\users\\tschwarz\\My Documents\\Teaching\\temp.py</a:t>
            </a:r>
          </a:p>
          <a:p>
            <a:pPr>
              <a:defRPr i="1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We will typically read and create files in the same directory as the python program is located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Files in Python</a:t>
            </a:r>
          </a:p>
        </p:txBody>
      </p:sp>
      <p:sp>
        <p:nvSpPr>
          <p:cNvPr id="163" name="Before files are used, program needs to open th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Before files are used, program needs to open them</a:t>
            </a:r>
          </a:p>
          <a:p>
            <a:pPr/>
            <a:r>
              <a:t>After they are being used, program should close them</a:t>
            </a:r>
          </a:p>
          <a:p>
            <a:pPr lvl="1"/>
            <a:r>
              <a:t>Will automatically closed when program terminates</a:t>
            </a:r>
          </a:p>
          <a:p>
            <a:pPr lvl="1"/>
            <a:r>
              <a:t>Long-running programs could hog resources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