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docs.python.org/3/tutorial/datastructures.html" TargetMode="External"/><Relationship Id="rId3" Type="http://schemas.openxmlformats.org/officeDocument/2006/relationships/image" Target="../media/image1.png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sts in Pyth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 in Python</a:t>
            </a:r>
          </a:p>
        </p:txBody>
      </p:sp>
      <p:sp>
        <p:nvSpPr>
          <p:cNvPr id="120" name="Thomas Schwarz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52" name="To remove items from a list, we can use…"/>
          <p:cNvSpPr txBox="1"/>
          <p:nvPr>
            <p:ph type="body" idx="1"/>
          </p:nvPr>
        </p:nvSpPr>
        <p:spPr>
          <a:xfrm>
            <a:off x="952500" y="2590800"/>
            <a:ext cx="11099800" cy="4572000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To remove items from a list, we can use 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remove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del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The remove method removes the first element from the list that matches a parameter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does not remove all elements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Example:</a:t>
            </a:r>
          </a:p>
        </p:txBody>
      </p:sp>
      <p:pic>
        <p:nvPicPr>
          <p:cNvPr id="153" name="Screen Shot 2018-08-10 at 7.41.40 PM.png" descr="Screen Shot 2018-08-10 at 7.41.4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44496" y="6621264"/>
            <a:ext cx="8427754" cy="170125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56" name="del operato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del operator:</a:t>
            </a:r>
          </a:p>
          <a:p>
            <a:pPr lvl="1"/>
            <a:r>
              <a:t>A generic operator </a:t>
            </a:r>
          </a:p>
          <a:p>
            <a:pPr lvl="1"/>
            <a:r>
              <a:t>In order to remove an item from a list, you specify a list and an index</a:t>
            </a:r>
          </a:p>
          <a:p>
            <a:pPr lvl="2"/>
            <a:r>
              <a:t>Example: Remove the third element (“c”) from a list </a:t>
            </a:r>
          </a:p>
        </p:txBody>
      </p:sp>
      <p:pic>
        <p:nvPicPr>
          <p:cNvPr id="157" name="Screen Shot 2018-08-10 at 7.48.19 PM.png" descr="Screen Shot 2018-08-10 at 7.48.1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57055" y="6239470"/>
            <a:ext cx="8148411" cy="18449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60" name="A pattern for list modific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pattern for list modification</a:t>
            </a:r>
          </a:p>
          <a:p>
            <a:pPr lvl="1"/>
            <a:r>
              <a:t>Often, we need to process a list</a:t>
            </a:r>
          </a:p>
          <a:p>
            <a:pPr lvl="2"/>
            <a:r>
              <a:t>A standard pattern:</a:t>
            </a:r>
          </a:p>
          <a:p>
            <a:pPr lvl="3"/>
            <a:r>
              <a:t>Create an empty result list</a:t>
            </a:r>
          </a:p>
          <a:p>
            <a:pPr lvl="3"/>
            <a:r>
              <a:t>Walk through the processed list</a:t>
            </a:r>
          </a:p>
          <a:p>
            <a:pPr lvl="3"/>
            <a:r>
              <a:t>Add elements to the result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63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64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even(lista):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ele%2==0: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result.append(ele)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pic>
        <p:nvPicPr>
          <p:cNvPr id="165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Create the result as an empty list"/>
          <p:cNvSpPr/>
          <p:nvPr/>
        </p:nvSpPr>
        <p:spPr>
          <a:xfrm>
            <a:off x="4405312" y="5099050"/>
            <a:ext cx="7429501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343" y="0"/>
                </a:moveTo>
                <a:cubicBezTo>
                  <a:pt x="10241" y="0"/>
                  <a:pt x="10158" y="484"/>
                  <a:pt x="10158" y="1080"/>
                </a:cubicBezTo>
                <a:lnTo>
                  <a:pt x="10158" y="9781"/>
                </a:lnTo>
                <a:lnTo>
                  <a:pt x="0" y="11941"/>
                </a:lnTo>
                <a:lnTo>
                  <a:pt x="10158" y="14101"/>
                </a:lnTo>
                <a:lnTo>
                  <a:pt x="10158" y="20520"/>
                </a:lnTo>
                <a:cubicBezTo>
                  <a:pt x="10158" y="21116"/>
                  <a:pt x="10241" y="21600"/>
                  <a:pt x="10343" y="21600"/>
                </a:cubicBezTo>
                <a:lnTo>
                  <a:pt x="21415" y="21600"/>
                </a:lnTo>
                <a:cubicBezTo>
                  <a:pt x="21517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517" y="0"/>
                  <a:pt x="21415" y="0"/>
                </a:cubicBezTo>
                <a:lnTo>
                  <a:pt x="10343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Create the result as an empty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69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70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even(lista):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ele%2==0: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result.append(ele)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pic>
        <p:nvPicPr>
          <p:cNvPr id="171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Walk through the list"/>
          <p:cNvSpPr/>
          <p:nvPr/>
        </p:nvSpPr>
        <p:spPr>
          <a:xfrm>
            <a:off x="5483225" y="5099050"/>
            <a:ext cx="6351588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433" y="0"/>
                </a:moveTo>
                <a:cubicBezTo>
                  <a:pt x="8313" y="0"/>
                  <a:pt x="8217" y="484"/>
                  <a:pt x="8217" y="1080"/>
                </a:cubicBezTo>
                <a:lnTo>
                  <a:pt x="8217" y="15944"/>
                </a:lnTo>
                <a:lnTo>
                  <a:pt x="0" y="18104"/>
                </a:lnTo>
                <a:lnTo>
                  <a:pt x="8217" y="20257"/>
                </a:lnTo>
                <a:lnTo>
                  <a:pt x="8217" y="20520"/>
                </a:lnTo>
                <a:cubicBezTo>
                  <a:pt x="8217" y="21116"/>
                  <a:pt x="8313" y="21600"/>
                  <a:pt x="8433" y="21600"/>
                </a:cubicBezTo>
                <a:lnTo>
                  <a:pt x="21384" y="21600"/>
                </a:lnTo>
                <a:cubicBezTo>
                  <a:pt x="21503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503" y="0"/>
                  <a:pt x="21384" y="0"/>
                </a:cubicBezTo>
                <a:lnTo>
                  <a:pt x="8433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Walk through the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75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76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even(lista):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ele%2==0: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result.append(ele)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pic>
        <p:nvPicPr>
          <p:cNvPr id="177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Filter on condition"/>
          <p:cNvSpPr/>
          <p:nvPr/>
        </p:nvSpPr>
        <p:spPr>
          <a:xfrm>
            <a:off x="5449093" y="5099050"/>
            <a:ext cx="6385720" cy="1457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503" y="0"/>
                </a:moveTo>
                <a:cubicBezTo>
                  <a:pt x="8384" y="0"/>
                  <a:pt x="8288" y="421"/>
                  <a:pt x="8288" y="941"/>
                </a:cubicBezTo>
                <a:lnTo>
                  <a:pt x="8288" y="16076"/>
                </a:lnTo>
                <a:lnTo>
                  <a:pt x="0" y="21600"/>
                </a:lnTo>
                <a:lnTo>
                  <a:pt x="13192" y="18824"/>
                </a:lnTo>
                <a:lnTo>
                  <a:pt x="21385" y="18824"/>
                </a:lnTo>
                <a:cubicBezTo>
                  <a:pt x="21504" y="18824"/>
                  <a:pt x="21600" y="18402"/>
                  <a:pt x="21600" y="17882"/>
                </a:cubicBezTo>
                <a:lnTo>
                  <a:pt x="21600" y="941"/>
                </a:lnTo>
                <a:cubicBezTo>
                  <a:pt x="21600" y="421"/>
                  <a:pt x="21504" y="0"/>
                  <a:pt x="21385" y="0"/>
                </a:cubicBezTo>
                <a:lnTo>
                  <a:pt x="8503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Filter on condition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81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82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even(lista):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ele%2==0: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result.append(ele)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pic>
        <p:nvPicPr>
          <p:cNvPr id="183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Append to the result"/>
          <p:cNvSpPr/>
          <p:nvPr/>
        </p:nvSpPr>
        <p:spPr>
          <a:xfrm>
            <a:off x="5937646" y="5099050"/>
            <a:ext cx="5897167" cy="1755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418" y="0"/>
                </a:moveTo>
                <a:cubicBezTo>
                  <a:pt x="7290" y="0"/>
                  <a:pt x="7185" y="350"/>
                  <a:pt x="7185" y="781"/>
                </a:cubicBezTo>
                <a:lnTo>
                  <a:pt x="7185" y="13410"/>
                </a:lnTo>
                <a:lnTo>
                  <a:pt x="0" y="21600"/>
                </a:lnTo>
                <a:lnTo>
                  <a:pt x="8670" y="15627"/>
                </a:lnTo>
                <a:lnTo>
                  <a:pt x="21367" y="15627"/>
                </a:lnTo>
                <a:cubicBezTo>
                  <a:pt x="21496" y="15627"/>
                  <a:pt x="21600" y="15278"/>
                  <a:pt x="21600" y="14846"/>
                </a:cubicBezTo>
                <a:lnTo>
                  <a:pt x="21600" y="781"/>
                </a:lnTo>
                <a:cubicBezTo>
                  <a:pt x="21600" y="350"/>
                  <a:pt x="21496" y="0"/>
                  <a:pt x="21367" y="0"/>
                </a:cubicBezTo>
                <a:lnTo>
                  <a:pt x="7418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Append to the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87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88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even(lista):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ele%2==0: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result.append(ele)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pic>
        <p:nvPicPr>
          <p:cNvPr id="189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Return the result"/>
          <p:cNvSpPr/>
          <p:nvPr/>
        </p:nvSpPr>
        <p:spPr>
          <a:xfrm>
            <a:off x="4755356" y="5721350"/>
            <a:ext cx="7092157" cy="1579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808" y="0"/>
                </a:moveTo>
                <a:cubicBezTo>
                  <a:pt x="9701" y="0"/>
                  <a:pt x="9614" y="389"/>
                  <a:pt x="9614" y="869"/>
                </a:cubicBezTo>
                <a:lnTo>
                  <a:pt x="9614" y="14847"/>
                </a:lnTo>
                <a:lnTo>
                  <a:pt x="0" y="21600"/>
                </a:lnTo>
                <a:lnTo>
                  <a:pt x="12491" y="17371"/>
                </a:lnTo>
                <a:lnTo>
                  <a:pt x="21407" y="17371"/>
                </a:lnTo>
                <a:cubicBezTo>
                  <a:pt x="21513" y="17371"/>
                  <a:pt x="21600" y="16982"/>
                  <a:pt x="21600" y="16503"/>
                </a:cubicBezTo>
                <a:lnTo>
                  <a:pt x="21600" y="869"/>
                </a:lnTo>
                <a:cubicBezTo>
                  <a:pt x="21600" y="389"/>
                  <a:pt x="21513" y="0"/>
                  <a:pt x="21407" y="0"/>
                </a:cubicBezTo>
                <a:lnTo>
                  <a:pt x="9808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Return the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93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Map — transforming all elements in a list </a:t>
            </a:r>
          </a:p>
          <a:p>
            <a:pPr lvl="2"/>
            <a:r>
              <a:t>Given a list of numbers, round them to the nearest digit after the decimal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96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197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rounding(lista):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result.append(round(ele,1))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sp>
        <p:nvSpPr>
          <p:cNvPr id="198" name="Create an empty list"/>
          <p:cNvSpPr/>
          <p:nvPr/>
        </p:nvSpPr>
        <p:spPr>
          <a:xfrm>
            <a:off x="4979193" y="3666728"/>
            <a:ext cx="6436520" cy="798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606" y="0"/>
                </a:moveTo>
                <a:cubicBezTo>
                  <a:pt x="8489" y="0"/>
                  <a:pt x="8393" y="769"/>
                  <a:pt x="8393" y="1717"/>
                </a:cubicBezTo>
                <a:lnTo>
                  <a:pt x="8393" y="11396"/>
                </a:lnTo>
                <a:lnTo>
                  <a:pt x="0" y="21600"/>
                </a:lnTo>
                <a:lnTo>
                  <a:pt x="13171" y="16407"/>
                </a:lnTo>
                <a:lnTo>
                  <a:pt x="21387" y="16407"/>
                </a:lnTo>
                <a:cubicBezTo>
                  <a:pt x="21505" y="16407"/>
                  <a:pt x="21600" y="15638"/>
                  <a:pt x="21600" y="14690"/>
                </a:cubicBezTo>
                <a:lnTo>
                  <a:pt x="21600" y="1717"/>
                </a:lnTo>
                <a:cubicBezTo>
                  <a:pt x="21600" y="769"/>
                  <a:pt x="21505" y="0"/>
                  <a:pt x="21387" y="0"/>
                </a:cubicBezTo>
                <a:lnTo>
                  <a:pt x="8606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Create an empty list</a:t>
            </a:r>
          </a:p>
        </p:txBody>
      </p:sp>
      <p:pic>
        <p:nvPicPr>
          <p:cNvPr id="199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</a:t>
            </a:r>
          </a:p>
        </p:txBody>
      </p:sp>
      <p:sp>
        <p:nvSpPr>
          <p:cNvPr id="123" name="Python is a high-level programming language with built-in sophisticated data structu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is a high-level programming language with built-in sophisticated data structures</a:t>
            </a:r>
          </a:p>
          <a:p>
            <a:pPr/>
            <a:r>
              <a:t>The simplest of these data structures is the list.</a:t>
            </a:r>
          </a:p>
          <a:p>
            <a:pPr/>
            <a:r>
              <a:t>A list is just an </a:t>
            </a:r>
            <a:r>
              <a:rPr sz="3100" u="sng"/>
              <a:t>ordered</a:t>
            </a:r>
            <a:r>
              <a:rPr sz="3100"/>
              <a:t> collection of other objects</a:t>
            </a:r>
            <a:endParaRPr sz="3100"/>
          </a:p>
          <a:p>
            <a:pPr lvl="1" marL="875109" indent="-430609"/>
            <a:r>
              <a:rPr sz="3100"/>
              <a:t>The type of the objects is not restricted</a:t>
            </a:r>
            <a:endParaRPr sz="3100"/>
          </a:p>
          <a:p>
            <a:pPr lvl="1"/>
            <a:endParaRPr sz="3100"/>
          </a:p>
          <a:p>
            <a:pPr marL="430609" indent="-430609"/>
            <a:r>
              <a:rPr sz="3100"/>
              <a:t>Let’s start unpacking this a bit.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02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203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rounding(lista):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result.append(round(ele,1))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sp>
        <p:nvSpPr>
          <p:cNvPr id="204" name="Walk through the list"/>
          <p:cNvSpPr/>
          <p:nvPr/>
        </p:nvSpPr>
        <p:spPr>
          <a:xfrm>
            <a:off x="5233193" y="4123928"/>
            <a:ext cx="6436520" cy="798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606" y="0"/>
                </a:moveTo>
                <a:cubicBezTo>
                  <a:pt x="8489" y="0"/>
                  <a:pt x="8393" y="769"/>
                  <a:pt x="8393" y="1717"/>
                </a:cubicBezTo>
                <a:lnTo>
                  <a:pt x="8393" y="11396"/>
                </a:lnTo>
                <a:lnTo>
                  <a:pt x="0" y="21600"/>
                </a:lnTo>
                <a:lnTo>
                  <a:pt x="13171" y="16407"/>
                </a:lnTo>
                <a:lnTo>
                  <a:pt x="21387" y="16407"/>
                </a:lnTo>
                <a:cubicBezTo>
                  <a:pt x="21505" y="16407"/>
                  <a:pt x="21600" y="15638"/>
                  <a:pt x="21600" y="14690"/>
                </a:cubicBezTo>
                <a:lnTo>
                  <a:pt x="21600" y="1717"/>
                </a:lnTo>
                <a:cubicBezTo>
                  <a:pt x="21600" y="769"/>
                  <a:pt x="21505" y="0"/>
                  <a:pt x="21387" y="0"/>
                </a:cubicBezTo>
                <a:lnTo>
                  <a:pt x="8606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Walk through the list</a:t>
            </a:r>
          </a:p>
        </p:txBody>
      </p:sp>
      <p:pic>
        <p:nvPicPr>
          <p:cNvPr id="205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08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209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rounding(lista):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result.append(round(ele,1))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sp>
        <p:nvSpPr>
          <p:cNvPr id="210" name="Apply the function to the list element"/>
          <p:cNvSpPr/>
          <p:nvPr/>
        </p:nvSpPr>
        <p:spPr>
          <a:xfrm>
            <a:off x="6006703" y="3336528"/>
            <a:ext cx="5040710" cy="17926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008" y="0"/>
                </a:moveTo>
                <a:cubicBezTo>
                  <a:pt x="4858" y="0"/>
                  <a:pt x="4736" y="343"/>
                  <a:pt x="4736" y="765"/>
                </a:cubicBezTo>
                <a:lnTo>
                  <a:pt x="4736" y="8727"/>
                </a:lnTo>
                <a:lnTo>
                  <a:pt x="0" y="21600"/>
                </a:lnTo>
                <a:lnTo>
                  <a:pt x="5617" y="10965"/>
                </a:lnTo>
                <a:lnTo>
                  <a:pt x="21328" y="10965"/>
                </a:lnTo>
                <a:cubicBezTo>
                  <a:pt x="21478" y="10965"/>
                  <a:pt x="21600" y="10622"/>
                  <a:pt x="21600" y="10200"/>
                </a:cubicBezTo>
                <a:lnTo>
                  <a:pt x="21600" y="765"/>
                </a:lnTo>
                <a:cubicBezTo>
                  <a:pt x="21600" y="343"/>
                  <a:pt x="21478" y="0"/>
                  <a:pt x="21328" y="0"/>
                </a:cubicBezTo>
                <a:lnTo>
                  <a:pt x="5008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Apply the function to the list element</a:t>
            </a:r>
          </a:p>
        </p:txBody>
      </p:sp>
      <p:pic>
        <p:nvPicPr>
          <p:cNvPr id="211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14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215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rounding(lista):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result.append(round(ele,1))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sp>
        <p:nvSpPr>
          <p:cNvPr id="216" name="Append to the result"/>
          <p:cNvSpPr/>
          <p:nvPr/>
        </p:nvSpPr>
        <p:spPr>
          <a:xfrm>
            <a:off x="5091112" y="3336528"/>
            <a:ext cx="5956301" cy="1839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559" y="0"/>
                </a:moveTo>
                <a:cubicBezTo>
                  <a:pt x="7432" y="0"/>
                  <a:pt x="7329" y="334"/>
                  <a:pt x="7329" y="746"/>
                </a:cubicBezTo>
                <a:lnTo>
                  <a:pt x="7329" y="8603"/>
                </a:lnTo>
                <a:lnTo>
                  <a:pt x="0" y="21600"/>
                </a:lnTo>
                <a:lnTo>
                  <a:pt x="8247" y="10686"/>
                </a:lnTo>
                <a:lnTo>
                  <a:pt x="21370" y="10686"/>
                </a:lnTo>
                <a:cubicBezTo>
                  <a:pt x="21497" y="10686"/>
                  <a:pt x="21600" y="10352"/>
                  <a:pt x="21600" y="9940"/>
                </a:cubicBezTo>
                <a:lnTo>
                  <a:pt x="21600" y="746"/>
                </a:lnTo>
                <a:cubicBezTo>
                  <a:pt x="21600" y="334"/>
                  <a:pt x="21497" y="0"/>
                  <a:pt x="21370" y="0"/>
                </a:cubicBezTo>
                <a:lnTo>
                  <a:pt x="7559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Append to the result</a:t>
            </a:r>
          </a:p>
        </p:txBody>
      </p:sp>
      <p:pic>
        <p:nvPicPr>
          <p:cNvPr id="217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20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221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rounding(lista):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result.append(round(ele,1))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  <p:sp>
        <p:nvSpPr>
          <p:cNvPr id="222" name="Return the result"/>
          <p:cNvSpPr/>
          <p:nvPr/>
        </p:nvSpPr>
        <p:spPr>
          <a:xfrm>
            <a:off x="4563665" y="3336528"/>
            <a:ext cx="6483748" cy="2288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701" y="0"/>
                </a:moveTo>
                <a:cubicBezTo>
                  <a:pt x="8584" y="0"/>
                  <a:pt x="8490" y="268"/>
                  <a:pt x="8490" y="599"/>
                </a:cubicBezTo>
                <a:lnTo>
                  <a:pt x="8490" y="6922"/>
                </a:lnTo>
                <a:lnTo>
                  <a:pt x="0" y="21600"/>
                </a:lnTo>
                <a:lnTo>
                  <a:pt x="9247" y="8588"/>
                </a:lnTo>
                <a:lnTo>
                  <a:pt x="21388" y="8588"/>
                </a:lnTo>
                <a:cubicBezTo>
                  <a:pt x="21505" y="8588"/>
                  <a:pt x="21600" y="8320"/>
                  <a:pt x="21600" y="7989"/>
                </a:cubicBezTo>
                <a:lnTo>
                  <a:pt x="21600" y="599"/>
                </a:lnTo>
                <a:cubicBezTo>
                  <a:pt x="21600" y="268"/>
                  <a:pt x="21505" y="0"/>
                  <a:pt x="21388" y="0"/>
                </a:cubicBezTo>
                <a:lnTo>
                  <a:pt x="8701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Return the result</a:t>
            </a:r>
          </a:p>
        </p:txBody>
      </p:sp>
      <p:pic>
        <p:nvPicPr>
          <p:cNvPr id="223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26" name="We can generate this example to all functions of list ele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We can generate this example to all functions of list elements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This pattern is so important that Python 3 has a more elegant way of doing it. It is called list comprehension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The apply function was part of Python 2, depreciated in Python 2.3 and abolished in Python 3.5</a:t>
            </a:r>
          </a:p>
        </p:txBody>
      </p:sp>
      <p:sp>
        <p:nvSpPr>
          <p:cNvPr id="227" name="def apply(function, lista):…"/>
          <p:cNvSpPr txBox="1"/>
          <p:nvPr/>
        </p:nvSpPr>
        <p:spPr>
          <a:xfrm>
            <a:off x="2638440" y="3873499"/>
            <a:ext cx="7522147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apply(function, 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result.append(function(ele))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Lists are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 are objects</a:t>
            </a:r>
          </a:p>
        </p:txBody>
      </p:sp>
      <p:sp>
        <p:nvSpPr>
          <p:cNvPr id="230" name="Lists are obje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Lists are objects</a:t>
            </a:r>
          </a:p>
          <a:p>
            <a:pPr lvl="1"/>
            <a:r>
              <a:t>Objects have methods</a:t>
            </a:r>
          </a:p>
          <a:p>
            <a:pPr lvl="2"/>
            <a:r>
              <a:t>Methods are functions that are called with an object as a parameter, but that are specific to the object</a:t>
            </a:r>
          </a:p>
          <a:p>
            <a:pPr lvl="2"/>
            <a:r>
              <a:t>We write them as</a:t>
            </a:r>
          </a:p>
          <a:p>
            <a:pPr lvl="3"/>
          </a:p>
          <a:p>
            <a:pPr lvl="2"/>
            <a:r>
              <a:t>In fact, method is a function and object is the first and sometimes only parameter</a:t>
            </a:r>
          </a:p>
        </p:txBody>
      </p:sp>
      <p:pic>
        <p:nvPicPr>
          <p:cNvPr id="23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22600" y="6070600"/>
            <a:ext cx="8763000" cy="584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Methods vs. Fun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Methods vs. Function</a:t>
            </a:r>
          </a:p>
        </p:txBody>
      </p:sp>
      <p:sp>
        <p:nvSpPr>
          <p:cNvPr id="234" name="There are two built-in ways to sort a list in Python:…"/>
          <p:cNvSpPr txBox="1"/>
          <p:nvPr>
            <p:ph type="body" sz="half" idx="1"/>
          </p:nvPr>
        </p:nvSpPr>
        <p:spPr>
          <a:xfrm>
            <a:off x="952500" y="2590800"/>
            <a:ext cx="5660827" cy="6286500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There are two built-in ways to sort a list in Python: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The sorted function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The sort method for lists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They are called differently because one is a method and one a function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sorted returns a sorted list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*.sort( ) does not return anything, but the list is sorted.</a:t>
            </a:r>
          </a:p>
        </p:txBody>
      </p:sp>
      <p:pic>
        <p:nvPicPr>
          <p:cNvPr id="235" name="Screen Shot 2018-08-10 at 8.10.40 PM.png" descr="Screen Shot 2018-08-10 at 8.10.4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03925" y="3339405"/>
            <a:ext cx="6870081" cy="27378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238" name="Here is an overview of the most important list methods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is an overview of the most important list methods:</a:t>
            </a:r>
          </a:p>
        </p:txBody>
      </p:sp>
      <p:graphicFrame>
        <p:nvGraphicFramePr>
          <p:cNvPr id="239" name="Table"/>
          <p:cNvGraphicFramePr/>
          <p:nvPr/>
        </p:nvGraphicFramePr>
        <p:xfrm>
          <a:off x="1485900" y="3632200"/>
          <a:ext cx="7367092" cy="4820147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519535"/>
                <a:gridCol w="8937972"/>
              </a:tblGrid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Method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Effect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append(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adds an element to the end of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clear(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removes all elements from a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copy(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returns a copy of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count(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returns the number of elements in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extend(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adds the elements in the parameter to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index(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returns the index of the first occurrence of the parameter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insert(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inserts an element at the specified location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pop(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removes an element at the specified location or if left empty, removes the last element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remove(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removes the first element with that value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reverse(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reverses the order of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sort(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sorts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ange is not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Range is not a list</a:t>
            </a:r>
          </a:p>
        </p:txBody>
      </p:sp>
      <p:sp>
        <p:nvSpPr>
          <p:cNvPr id="242" name="A range belongs to a data structure (called iterators) that are related to lis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range belongs to a data structure (called iterators) that are related to lists</a:t>
            </a:r>
          </a:p>
          <a:p>
            <a:pPr lvl="1"/>
            <a:r>
              <a:t>In an iterator, you can always produce the next element</a:t>
            </a:r>
          </a:p>
          <a:p>
            <a:pPr lvl="1"/>
            <a:r>
              <a:t>To make a list, just use the list keyword:</a:t>
            </a:r>
          </a:p>
        </p:txBody>
      </p:sp>
      <p:sp>
        <p:nvSpPr>
          <p:cNvPr id="243" name="lista = list(range(2, 1000))"/>
          <p:cNvSpPr txBox="1"/>
          <p:nvPr/>
        </p:nvSpPr>
        <p:spPr>
          <a:xfrm>
            <a:off x="3564421" y="5683250"/>
            <a:ext cx="5875958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lista = list(range(2, 1000))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Lists and for 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 and for loops</a:t>
            </a:r>
          </a:p>
        </p:txBody>
      </p:sp>
      <p:sp>
        <p:nvSpPr>
          <p:cNvPr id="246" name="The for-loop in Python iterates through a list (or more generally an iterator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for-loop in Python iterates through a list (or more generally an iterator)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x in lista:</a:t>
            </a:r>
          </a:p>
          <a:p>
            <a:pPr lvl="2"/>
            <a:r>
              <a:rPr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t> takes on all values in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lista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</a:t>
            </a:r>
          </a:p>
        </p:txBody>
      </p:sp>
      <p:sp>
        <p:nvSpPr>
          <p:cNvPr id="126" name="We create a list by using the square bracket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5609" indent="-435609" defTabSz="572516">
              <a:spcBef>
                <a:spcPts val="2100"/>
              </a:spcBef>
              <a:defRPr sz="3136"/>
            </a:pPr>
            <a:r>
              <a:t>We create a list by using the square brackets.</a:t>
            </a:r>
          </a:p>
          <a:p>
            <a:pPr lvl="1" marL="871219" indent="-435609" defTabSz="572516">
              <a:spcBef>
                <a:spcPts val="2100"/>
              </a:spcBef>
              <a:defRPr sz="313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alist = [1, 3.5, “hello”]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A list with three elements of three different types</a:t>
            </a:r>
          </a:p>
          <a:p>
            <a:pPr lvl="1" marL="871219" indent="-435609" defTabSz="572516">
              <a:spcBef>
                <a:spcPts val="2100"/>
              </a:spcBef>
              <a:defRPr sz="313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blist = [1, 3.5, “hello”, 1]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A list with four elements, where one element is repeated</a:t>
            </a:r>
          </a:p>
          <a:p>
            <a:pPr lvl="1" marL="871219" indent="-435609" defTabSz="572516">
              <a:spcBef>
                <a:spcPts val="2100"/>
              </a:spcBef>
              <a:defRPr sz="313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clist = [1, “hello”, 3.5]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A different list than alist, but with the same elements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The </a:t>
            </a:r>
            <a:r>
              <a:rPr u="sng"/>
              <a:t>order</a:t>
            </a:r>
            <a:r>
              <a:t> is different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hecking membershi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membership</a:t>
            </a:r>
          </a:p>
        </p:txBody>
      </p:sp>
      <p:sp>
        <p:nvSpPr>
          <p:cNvPr id="249" name="In Python, membership in a list is checked with the in keywor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Python, membership in a list is checked with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in </a:t>
            </a:r>
            <a:r>
              <a:t>keyword</a:t>
            </a:r>
          </a:p>
          <a:p>
            <a:pPr lvl="1"/>
            <a:r>
              <a:t>There is a more appealing, alternative form of negation</a:t>
            </a:r>
          </a:p>
          <a:p>
            <a:pPr/>
            <a:r>
              <a:t>Examples: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element in lista: 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element not in lista:</a:t>
            </a:r>
          </a:p>
          <a:p>
            <a:pPr lvl="2"/>
            <a:r>
              <a:t>Use this one instead of the negation around the statement</a:t>
            </a:r>
          </a:p>
          <a:p>
            <a:pPr lvl="3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not element in lista: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52" name="To calculate a list of all primes, we could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calculate a list of all primes, we could:</a:t>
            </a:r>
          </a:p>
          <a:p>
            <a:pPr lvl="1"/>
            <a:r>
              <a:t>Check all numbers in [2, 3, 4, … , </a:t>
            </a:r>
            <a:r>
              <a:rPr i="1"/>
              <a:t>n</a:t>
            </a:r>
            <a:r>
              <a:t>] that have no divisors</a:t>
            </a:r>
          </a:p>
          <a:p>
            <a:pPr lvl="2"/>
            <a:r>
              <a:t>Which is tedious and does not scale to large </a:t>
            </a:r>
            <a:r>
              <a:rPr i="1"/>
              <a:t>n</a:t>
            </a:r>
            <a:endParaRPr i="1"/>
          </a:p>
          <a:p>
            <a:pPr lvl="1"/>
            <a:r>
              <a:t>Eliminate all multiples</a:t>
            </a:r>
          </a:p>
          <a:p>
            <a:pPr lvl="2"/>
            <a:r>
              <a:t>This is the idea behind the famous Sieve of Eratostenes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55" name="We start out with a list of all numbers between 2 and 100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start out with a list of all numbers between 2 and 1000</a:t>
            </a:r>
          </a:p>
          <a:p>
            <a:pPr lvl="1"/>
            <a:r>
              <a:t>[2, 3, 4, 5, 6, 7, … , 999, 1000]</a:t>
            </a:r>
          </a:p>
          <a:p>
            <a:pPr/>
            <a:r>
              <a:t>The smallest number in the list is a prime, this would be 2</a:t>
            </a:r>
          </a:p>
          <a:p>
            <a:pPr lvl="1"/>
            <a:r>
              <a:t>We can eliminate all true multiples of 2, that is, we remove 4, 6, 8, 10, … , 1000 from the list</a:t>
            </a:r>
          </a:p>
          <a:p>
            <a:pPr lvl="1"/>
            <a:r>
              <a:t>This gives us </a:t>
            </a:r>
          </a:p>
          <a:p>
            <a:pPr lvl="2"/>
            <a:r>
              <a:t>[2, 3, 5, 7, 9, 11, 13, …, 997, 999]</a:t>
            </a:r>
          </a:p>
          <a:p>
            <a:pPr/>
            <a:r>
              <a:t>The next smallest number has also to be a prime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58" name="[2, 3, 5, 7, 9, 11, 13, 15, 17, …, 997, 999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 marL="835660" indent="-417830" defTabSz="549148">
              <a:spcBef>
                <a:spcPts val="2000"/>
              </a:spcBef>
              <a:defRPr sz="3008"/>
            </a:pPr>
            <a:r>
              <a:t>[</a:t>
            </a:r>
            <a:r>
              <a:rPr b="1">
                <a:solidFill>
                  <a:schemeClr val="accent1">
                    <a:hueOff val="114395"/>
                    <a:lumOff val="-24975"/>
                  </a:schemeClr>
                </a:solidFill>
              </a:rPr>
              <a:t>2</a:t>
            </a:r>
            <a:r>
              <a:t>,</a:t>
            </a:r>
            <a:r>
              <a:rPr b="1"/>
              <a:t> </a:t>
            </a:r>
            <a:r>
              <a:rPr b="1">
                <a:solidFill>
                  <a:srgbClr val="FF2600"/>
                </a:solidFill>
              </a:rPr>
              <a:t>3</a:t>
            </a:r>
            <a:r>
              <a:t>, 5, 7, 9, 11, 13, 15, 17, …, 997, 999]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Therefore, 3, is a prime. 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For the next step, we eliminate all multiples of three that are left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[</a:t>
            </a:r>
            <a:r>
              <a:rPr b="1">
                <a:solidFill>
                  <a:srgbClr val="0433FF"/>
                </a:solidFill>
              </a:rPr>
              <a:t>2</a:t>
            </a:r>
            <a:r>
              <a:t>, </a:t>
            </a:r>
            <a:r>
              <a:rPr b="1">
                <a:solidFill>
                  <a:srgbClr val="0433FF"/>
                </a:solidFill>
              </a:rPr>
              <a:t>3</a:t>
            </a:r>
            <a:r>
              <a:t>, </a:t>
            </a:r>
            <a:r>
              <a:rPr b="1">
                <a:solidFill>
                  <a:srgbClr val="FF2600"/>
                </a:solidFill>
              </a:rPr>
              <a:t>5</a:t>
            </a:r>
            <a:r>
              <a:t>, 7, 11, 13, 17, 19, 23, 25, 29, … ,995, 997]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We remove all multiples of 5 that remain in the list: 25, 35, 55, …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[</a:t>
            </a:r>
            <a:r>
              <a:rPr b="1">
                <a:solidFill>
                  <a:srgbClr val="0433FF"/>
                </a:solidFill>
              </a:rPr>
              <a:t>2</a:t>
            </a:r>
            <a:r>
              <a:t>, </a:t>
            </a:r>
            <a:r>
              <a:rPr b="1">
                <a:solidFill>
                  <a:srgbClr val="0433FF"/>
                </a:solidFill>
              </a:rPr>
              <a:t>3</a:t>
            </a:r>
            <a:r>
              <a:t>, </a:t>
            </a:r>
            <a:r>
              <a:rPr b="1">
                <a:solidFill>
                  <a:srgbClr val="0433FF"/>
                </a:solidFill>
              </a:rPr>
              <a:t>5</a:t>
            </a:r>
            <a:r>
              <a:t>, </a:t>
            </a:r>
            <a:r>
              <a:rPr b="1">
                <a:solidFill>
                  <a:srgbClr val="FF2600"/>
                </a:solidFill>
              </a:rPr>
              <a:t>7</a:t>
            </a:r>
            <a:r>
              <a:t>, 11, 13, 17, 19, 23, 29, … ,991, 997]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And so we continue, until we can no longer eliminate multiples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61" name="We implement this in Pyth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implement this in Python</a:t>
            </a:r>
          </a:p>
          <a:p>
            <a:pPr lvl="1"/>
            <a:r>
              <a:t>We first define a function that removes multiples of an element from a list (of numbers)</a:t>
            </a:r>
          </a:p>
          <a:p>
            <a:pPr lvl="2"/>
            <a:r>
              <a:t>We need one parameter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limit</a:t>
            </a:r>
            <a:r>
              <a:t> to tell us when we should stop</a:t>
            </a:r>
          </a:p>
        </p:txBody>
      </p:sp>
      <p:sp>
        <p:nvSpPr>
          <p:cNvPr id="262" name="def remove_multiples(element, lista, limit):…"/>
          <p:cNvSpPr txBox="1"/>
          <p:nvPr/>
        </p:nvSpPr>
        <p:spPr>
          <a:xfrm>
            <a:off x="1918233" y="6152782"/>
            <a:ext cx="9168334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remove_multiples(element, lista, limit):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multiplier = 2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multiplier*element &lt;= limit: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multiplier*element in lista: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lista.remove(multiplier*element)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multiplier +=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65" name="We can now implement the sie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now implement the sieve</a:t>
            </a:r>
          </a:p>
          <a:p>
            <a:pPr lvl="1"/>
            <a:r>
              <a:t>We initialize a list to the first 1000 elements</a:t>
            </a:r>
          </a:p>
          <a:p>
            <a:pPr lvl="1"/>
            <a:r>
              <a:t>We maintain an index to tell us to which of the elements we already processed</a:t>
            </a:r>
          </a:p>
        </p:txBody>
      </p:sp>
      <p:sp>
        <p:nvSpPr>
          <p:cNvPr id="266" name="def eratosthenes():…"/>
          <p:cNvSpPr txBox="1"/>
          <p:nvPr/>
        </p:nvSpPr>
        <p:spPr>
          <a:xfrm>
            <a:off x="3049987" y="5537200"/>
            <a:ext cx="6699053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eratosthenes():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lista = list(range(2, 1000))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index = 0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69" name="We stop when the index is about to fall out of the current size of the l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stop when the index is about to fall out of the current size of the list</a:t>
            </a:r>
          </a:p>
          <a:p>
            <a:pPr/>
            <a:r>
              <a:t>Don’t forget to increase the index</a:t>
            </a:r>
          </a:p>
        </p:txBody>
      </p:sp>
      <p:sp>
        <p:nvSpPr>
          <p:cNvPr id="270" name="def eratosthenes():…"/>
          <p:cNvSpPr txBox="1"/>
          <p:nvPr/>
        </p:nvSpPr>
        <p:spPr>
          <a:xfrm>
            <a:off x="1804603" y="5461000"/>
            <a:ext cx="6699052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eratosthenes():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lista = list(range(2, 1000))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index = 0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index &lt; len(lista):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#Do the work here</a:t>
            </a:r>
          </a:p>
          <a:p>
            <a:pPr lvl="3"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index +=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73" name="The work to do for each index is to remove the multiples of the current eleme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work to do for each index is to remove the multiples of the current element</a:t>
            </a:r>
          </a:p>
        </p:txBody>
      </p:sp>
      <p:sp>
        <p:nvSpPr>
          <p:cNvPr id="274" name="def eratosthenes(max_number):…"/>
          <p:cNvSpPr txBox="1"/>
          <p:nvPr/>
        </p:nvSpPr>
        <p:spPr>
          <a:xfrm>
            <a:off x="1506686" y="5600699"/>
            <a:ext cx="9991428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eratosthenes(max_number):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lista = list(range(2, max_number))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index = 0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index &lt; len(lista):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element = lista[index]</a:t>
            </a:r>
          </a:p>
          <a:p>
            <a:pPr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remove_multiples(element, lista, limit)</a:t>
            </a:r>
          </a:p>
          <a:p>
            <a:pPr lvl="4"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index += 1</a:t>
            </a:r>
          </a:p>
          <a:p>
            <a:pPr lvl="4" algn="l">
              <a:defRPr b="0" sz="2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lista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ieve of Erath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Erathosthenes</a:t>
            </a:r>
          </a:p>
        </p:txBody>
      </p:sp>
      <p:sp>
        <p:nvSpPr>
          <p:cNvPr id="277" name="And here is the result, all primes until 100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here is the result, all primes until 1000</a:t>
            </a:r>
          </a:p>
        </p:txBody>
      </p:sp>
      <p:sp>
        <p:nvSpPr>
          <p:cNvPr id="278" name="[2, 3, 5, 7, 11, 13, 17, 19, 23, 29, 31, 37, 41, 43, 47, 49, 53, 59, 61, 67, 71, 73, 77, 79, 83, 89, 91, 97, 101, 103, 107, 109, 113, 119, 121, 127, 131, 133, 137, 139, 143, 149, 151, 157, 161, 163, 167, 169, 173, 179, 181, 187, 191, 193, 197, 199, 203, "/>
          <p:cNvSpPr txBox="1"/>
          <p:nvPr/>
        </p:nvSpPr>
        <p:spPr>
          <a:xfrm>
            <a:off x="800199" y="3752850"/>
            <a:ext cx="11404402" cy="396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[2, 3, 5, 7, 11, 13, 17, 19, 23, 29, 31, 37, 41, 43, 47, 49, 53, 59, 61, 67, 71, 73, 77, 79, 83, 89, 91, 97, 101, 103, 107, 109, 113, 119, 121, 127, 131, 133, 137, 139, 143, 149, 151, 157, 161, 163, 167, 169, 173, 179, 181, 187, 191, 193, 197, 199, 203, 209, 211, 217, 221, 223, 227, 229, 233, 239, 241, 247, 251, 253, 257, 259, 263, 269, 271, 277, 281, 283, 287, 289, 293, 299, 301, 307, 311, 313, 317, 319, 323, 329, 331, 337, 341, 343, 347, 349, 353, 359, 361, 367, 371, 373, 377, 379, 383, 389, 391, 397, 401, 403, 407, 409, 413, 419, 421, 427, 431, 433, 437, 439, 443, 449, 451, 457, 461, 463, 467, 469, 473, 479, 481, 487, 491, 493, 497, 499, 503, 509, 511, 517, 521, 523, 527, 529, 533, 539, 541, 547, 551, 553, 557, 559, 563, 569, 571, 577, 581, 583, 587, 589, 593, 599, 601, 607, 611, 613, 617, 619, 623, 629, 631, 637, 641, 643, 647, 649, 653, 659, 661, 667, 671, 673, 677, 679, 683, 689, 691, 697, 701, 703, 707, 709, 713, 719, 721, 727, 731, 733, 737, 739, 743, 749, 751, 757, 761, 763, 767, 769, 773, 779, 781, 787, 791, 793, 797, 799, 803, 809, 811, 817, 821, 823, 827, 829, 833, 839, 841, 847, 851, 853, 857, 859, 863, 869, 871, 877, 881, 883, 887, 889, 893, 899, 901, 907, 911, 913, 917, 919, 923, 929, 931, 937, 941, 943, 947, 949, 953, 959, 961, 967, 971, 973, 977, 979, 983, 989, 991, 997]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81" name="This implementation can be improved in a number of wa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implementation can be improved in a number of ways</a:t>
            </a:r>
          </a:p>
          <a:p>
            <a:pPr lvl="1"/>
            <a:r>
              <a:t>For example, we do not need to remove all multiples because we know that some have been removed</a:t>
            </a:r>
          </a:p>
          <a:p>
            <a:pPr lvl="2"/>
            <a:r>
              <a:t>For example, if we are processing 13, then we do no need to check for 2*13, 3*13, 4*13, … because they have already been replaced</a:t>
            </a:r>
          </a:p>
          <a:p>
            <a:pPr/>
            <a:r>
              <a:t>And there are ways to implement it more elegantly, but the point is just to see how to program with lists.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</a:t>
            </a:r>
          </a:p>
        </p:txBody>
      </p:sp>
      <p:sp>
        <p:nvSpPr>
          <p:cNvPr id="129" name="Accessing elements in a l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Accessing elements in a list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We access elements in a list by using the square brackets and an index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Indices start at 0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Example:</a:t>
            </a:r>
          </a:p>
          <a:p>
            <a:pPr lvl="1" marL="85343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 = [‘a‘, ‘b’, ‘c‘, ‘d’]</a:t>
            </a:r>
          </a:p>
          <a:p>
            <a:pPr lvl="1" marL="85343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lista[0]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is ‘a‘</a:t>
            </a:r>
          </a:p>
          <a:p>
            <a:pPr lvl="1" marL="85343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lista[1]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is ‘b’</a:t>
            </a:r>
          </a:p>
          <a:p>
            <a:pPr lvl="1" marL="85343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lista[2]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is ‘c’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Double-click to edi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14:m>
              <m:oMathPara>
                <m:oMathParaPr>
                  <m:jc m:val="center"/>
                </m:oMathParaPr>
                <m:oMath>
                  <m:r>
                    <a:rPr xmlns:a="http://schemas.openxmlformats.org/drawingml/2006/main" sz="9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9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≠</m:t>
                  </m:r>
                  <m:r>
                    <a:rPr xmlns:a="http://schemas.openxmlformats.org/drawingml/2006/main" sz="9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9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</m:oMath>
              </m:oMathPara>
            </a14:m>
          </a:p>
        </p:txBody>
      </p:sp>
      <p:sp>
        <p:nvSpPr>
          <p:cNvPr id="284" name="Pythonic is not Non-Pythonic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Pythonic is not Non-Pythonic</a:t>
            </a:r>
          </a:p>
          <a:p>
            <a:pPr lvl="1"/>
            <a:r>
              <a:t>Using indices when processing lists is usually not warranted</a:t>
            </a:r>
          </a:p>
          <a:p>
            <a:pPr lvl="2"/>
            <a:r>
              <a:t>As much as possible, write functions on lists that would work with iterables just as well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287" name="Python iterator: an object that contains a countable number of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iterator: an object that contains a countable number of values</a:t>
            </a:r>
          </a:p>
          <a:p>
            <a:pPr/>
            <a:r>
              <a:t>An object is iterable if it implements an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iter</a:t>
            </a:r>
            <a:r>
              <a:t> and a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next </a:t>
            </a:r>
            <a:r>
              <a:t>method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iter</a:t>
            </a:r>
            <a:r>
              <a:t> returns an iterator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next</a:t>
            </a:r>
            <a:r>
              <a:t> gives us the next element. </a:t>
            </a:r>
          </a:p>
          <a:p>
            <a:pPr lvl="2"/>
            <a:r>
              <a:t>When an iterator runs out of objects to provide on a next, it will create a StopIteration exception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290" name="numbers = [3,5,7,11,13,17,19,23,29,31]…"/>
          <p:cNvSpPr txBox="1"/>
          <p:nvPr/>
        </p:nvSpPr>
        <p:spPr>
          <a:xfrm>
            <a:off x="1739547" y="2652014"/>
            <a:ext cx="9290274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numbers = [3,5,7,11,13,17,19,23,29,31]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num_iterator = iter(numbers)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while num_iterator: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try: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current_number = next(num_iterator)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print(current_number)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except StopIteration: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break</a:t>
            </a:r>
          </a:p>
        </p:txBody>
      </p:sp>
      <p:sp>
        <p:nvSpPr>
          <p:cNvPr id="291" name="Creating an iterator"/>
          <p:cNvSpPr/>
          <p:nvPr/>
        </p:nvSpPr>
        <p:spPr>
          <a:xfrm>
            <a:off x="6384683" y="3653385"/>
            <a:ext cx="5157789" cy="29257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4891" y="13762"/>
                </a:lnTo>
                <a:lnTo>
                  <a:pt x="4891" y="21131"/>
                </a:lnTo>
                <a:cubicBezTo>
                  <a:pt x="4891" y="21390"/>
                  <a:pt x="5010" y="21600"/>
                  <a:pt x="5157" y="21600"/>
                </a:cubicBezTo>
                <a:lnTo>
                  <a:pt x="21334" y="21600"/>
                </a:lnTo>
                <a:cubicBezTo>
                  <a:pt x="21481" y="21600"/>
                  <a:pt x="21600" y="21390"/>
                  <a:pt x="21600" y="21131"/>
                </a:cubicBezTo>
                <a:lnTo>
                  <a:pt x="21600" y="12693"/>
                </a:lnTo>
                <a:cubicBezTo>
                  <a:pt x="21600" y="12434"/>
                  <a:pt x="21481" y="12224"/>
                  <a:pt x="21334" y="12224"/>
                </a:cubicBezTo>
                <a:lnTo>
                  <a:pt x="5648" y="1222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Creating an iterator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294" name="numbers = [3,5,7,11,13,17,19,23,29,31]…"/>
          <p:cNvSpPr txBox="1"/>
          <p:nvPr/>
        </p:nvSpPr>
        <p:spPr>
          <a:xfrm>
            <a:off x="1262387" y="2707893"/>
            <a:ext cx="9290274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numbers = [3,5,7,11,13,17,19,23,29,31]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num_iterator = iter(numbers)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while True: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try: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current_number = next(num_iterator)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print(current_number)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except StopIteration: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break</a:t>
            </a:r>
          </a:p>
        </p:txBody>
      </p:sp>
      <p:sp>
        <p:nvSpPr>
          <p:cNvPr id="295" name="Looping"/>
          <p:cNvSpPr/>
          <p:nvPr/>
        </p:nvSpPr>
        <p:spPr>
          <a:xfrm>
            <a:off x="2621626" y="3957057"/>
            <a:ext cx="5980908" cy="40040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6145" y="15695"/>
                </a:lnTo>
                <a:lnTo>
                  <a:pt x="16145" y="21257"/>
                </a:lnTo>
                <a:cubicBezTo>
                  <a:pt x="16145" y="21447"/>
                  <a:pt x="16247" y="21600"/>
                  <a:pt x="16374" y="21600"/>
                </a:cubicBezTo>
                <a:lnTo>
                  <a:pt x="21371" y="21600"/>
                </a:lnTo>
                <a:cubicBezTo>
                  <a:pt x="21497" y="21600"/>
                  <a:pt x="21600" y="21447"/>
                  <a:pt x="21600" y="21257"/>
                </a:cubicBezTo>
                <a:lnTo>
                  <a:pt x="21600" y="15092"/>
                </a:lnTo>
                <a:cubicBezTo>
                  <a:pt x="21600" y="14902"/>
                  <a:pt x="21497" y="14749"/>
                  <a:pt x="21371" y="14749"/>
                </a:cubicBezTo>
                <a:lnTo>
                  <a:pt x="16903" y="1474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Looping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298" name="numbers = [3,5,7,11,13,17,19,23,29,31]…"/>
          <p:cNvSpPr txBox="1"/>
          <p:nvPr/>
        </p:nvSpPr>
        <p:spPr>
          <a:xfrm>
            <a:off x="435365" y="2652014"/>
            <a:ext cx="9290275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numbers = [3,5,7,11,13,17,19,23,29,31]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num_iterator = iter(numbers)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while True: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try: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current_number = next(num_iterator)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print(current_number)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except StopIteration: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break</a:t>
            </a:r>
          </a:p>
        </p:txBody>
      </p:sp>
      <p:sp>
        <p:nvSpPr>
          <p:cNvPr id="299" name="Getting the next item"/>
          <p:cNvSpPr/>
          <p:nvPr/>
        </p:nvSpPr>
        <p:spPr>
          <a:xfrm>
            <a:off x="6756535" y="4923363"/>
            <a:ext cx="4883945" cy="3197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1435" y="14227"/>
                </a:lnTo>
                <a:lnTo>
                  <a:pt x="11435" y="21171"/>
                </a:lnTo>
                <a:cubicBezTo>
                  <a:pt x="11435" y="21408"/>
                  <a:pt x="11561" y="21600"/>
                  <a:pt x="11716" y="21600"/>
                </a:cubicBezTo>
                <a:lnTo>
                  <a:pt x="21319" y="21600"/>
                </a:lnTo>
                <a:cubicBezTo>
                  <a:pt x="21474" y="21600"/>
                  <a:pt x="21600" y="21408"/>
                  <a:pt x="21600" y="21171"/>
                </a:cubicBezTo>
                <a:lnTo>
                  <a:pt x="21600" y="13449"/>
                </a:lnTo>
                <a:cubicBezTo>
                  <a:pt x="21600" y="13212"/>
                  <a:pt x="21474" y="13020"/>
                  <a:pt x="21319" y="13020"/>
                </a:cubicBezTo>
                <a:lnTo>
                  <a:pt x="12317" y="1302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Getting the next item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302" name="numbers = [3,5,7,11,13,17,19,23,29,31]…"/>
          <p:cNvSpPr txBox="1"/>
          <p:nvPr/>
        </p:nvSpPr>
        <p:spPr>
          <a:xfrm>
            <a:off x="435365" y="2652014"/>
            <a:ext cx="9290275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numbers = [3,5,7,11,13,17,19,23,29,31]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num_iterator = iter(numbers)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while True: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try: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current_number = next(num_iterator)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print(current_number)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except StopIteration: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break</a:t>
            </a:r>
          </a:p>
        </p:txBody>
      </p:sp>
      <p:sp>
        <p:nvSpPr>
          <p:cNvPr id="303" name="Handling the exception generated when next fails"/>
          <p:cNvSpPr/>
          <p:nvPr/>
        </p:nvSpPr>
        <p:spPr>
          <a:xfrm>
            <a:off x="5723470" y="5481370"/>
            <a:ext cx="6689329" cy="3607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1685" y="9258"/>
                </a:lnTo>
                <a:lnTo>
                  <a:pt x="11685" y="21220"/>
                </a:lnTo>
                <a:cubicBezTo>
                  <a:pt x="11685" y="21430"/>
                  <a:pt x="11777" y="21600"/>
                  <a:pt x="11890" y="21600"/>
                </a:cubicBezTo>
                <a:lnTo>
                  <a:pt x="21395" y="21600"/>
                </a:lnTo>
                <a:cubicBezTo>
                  <a:pt x="21508" y="21600"/>
                  <a:pt x="21600" y="21430"/>
                  <a:pt x="21600" y="21220"/>
                </a:cubicBezTo>
                <a:lnTo>
                  <a:pt x="21600" y="8578"/>
                </a:lnTo>
                <a:cubicBezTo>
                  <a:pt x="21600" y="8368"/>
                  <a:pt x="21508" y="8198"/>
                  <a:pt x="21395" y="8198"/>
                </a:cubicBezTo>
                <a:lnTo>
                  <a:pt x="12561" y="819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Handling the exception generated when next fails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306" name="Why do you need to know iterator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Why do you need to know iterators:</a:t>
            </a:r>
          </a:p>
          <a:p>
            <a:pPr lvl="1"/>
            <a:r>
              <a:t>To understand otherwise cryptic error messages</a:t>
            </a:r>
          </a:p>
          <a:p>
            <a:pPr lvl="1"/>
            <a:r>
              <a:t>To use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09" name="Python allows you to define generato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allows you to define generators</a:t>
            </a:r>
          </a:p>
          <a:p>
            <a:pPr lvl="1"/>
            <a:r>
              <a:t>We do not discuss generators in this course but you ought to be aware of their existence</a:t>
            </a:r>
          </a:p>
          <a:p>
            <a:pPr/>
            <a:r>
              <a:t>A </a:t>
            </a:r>
            <a:r>
              <a:rPr u="sng"/>
              <a:t>generator object</a:t>
            </a:r>
            <a:r>
              <a:t> creates a sequence of objects</a:t>
            </a:r>
          </a:p>
          <a:p>
            <a:pPr/>
            <a:r>
              <a:t>A </a:t>
            </a:r>
            <a:r>
              <a:rPr u="sng"/>
              <a:t>generato</a:t>
            </a:r>
            <a:r>
              <a:t>r just creates a generator object</a:t>
            </a:r>
          </a:p>
          <a:p>
            <a:pPr lvl="1"/>
            <a:r>
              <a:t>Looks like a function, but has a yield instead of a return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12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fib_generator():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previous, current = 0,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True: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previous, current = current, previous+current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yield current</a:t>
            </a:r>
          </a:p>
        </p:txBody>
      </p:sp>
      <p:sp>
        <p:nvSpPr>
          <p:cNvPr id="313" name="Generators look like functions !"/>
          <p:cNvSpPr/>
          <p:nvPr/>
        </p:nvSpPr>
        <p:spPr>
          <a:xfrm>
            <a:off x="4636449" y="3484714"/>
            <a:ext cx="6906023" cy="30944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121" y="13968"/>
                </a:lnTo>
                <a:lnTo>
                  <a:pt x="9121" y="21157"/>
                </a:lnTo>
                <a:cubicBezTo>
                  <a:pt x="9121" y="21402"/>
                  <a:pt x="9210" y="21600"/>
                  <a:pt x="9320" y="21600"/>
                </a:cubicBezTo>
                <a:lnTo>
                  <a:pt x="21401" y="21600"/>
                </a:lnTo>
                <a:cubicBezTo>
                  <a:pt x="21511" y="21600"/>
                  <a:pt x="21600" y="21402"/>
                  <a:pt x="21600" y="21157"/>
                </a:cubicBezTo>
                <a:lnTo>
                  <a:pt x="21600" y="13178"/>
                </a:lnTo>
                <a:cubicBezTo>
                  <a:pt x="21600" y="12934"/>
                  <a:pt x="21511" y="12735"/>
                  <a:pt x="21401" y="12735"/>
                </a:cubicBezTo>
                <a:lnTo>
                  <a:pt x="9783" y="1273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Generators look like functions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16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fib_generator():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previous, current = 0,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True: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previous, current = current, previous+current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yield current</a:t>
            </a:r>
          </a:p>
        </p:txBody>
      </p:sp>
      <p:sp>
        <p:nvSpPr>
          <p:cNvPr id="317" name="But have a “yield” instead of a “return”"/>
          <p:cNvSpPr/>
          <p:nvPr/>
        </p:nvSpPr>
        <p:spPr>
          <a:xfrm>
            <a:off x="4758290" y="4807101"/>
            <a:ext cx="6784182" cy="177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8897" y="8330"/>
                </a:lnTo>
                <a:lnTo>
                  <a:pt x="8897" y="20826"/>
                </a:lnTo>
                <a:cubicBezTo>
                  <a:pt x="8897" y="21253"/>
                  <a:pt x="8988" y="21600"/>
                  <a:pt x="9099" y="21600"/>
                </a:cubicBezTo>
                <a:lnTo>
                  <a:pt x="21398" y="21600"/>
                </a:lnTo>
                <a:cubicBezTo>
                  <a:pt x="21509" y="21600"/>
                  <a:pt x="21600" y="21253"/>
                  <a:pt x="21600" y="20826"/>
                </a:cubicBezTo>
                <a:lnTo>
                  <a:pt x="21600" y="6894"/>
                </a:lnTo>
                <a:cubicBezTo>
                  <a:pt x="21600" y="6466"/>
                  <a:pt x="21509" y="6120"/>
                  <a:pt x="21398" y="6120"/>
                </a:cubicBezTo>
                <a:lnTo>
                  <a:pt x="10514" y="612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But have a “yield” instead of a “return”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</a:t>
            </a:r>
          </a:p>
        </p:txBody>
      </p:sp>
      <p:sp>
        <p:nvSpPr>
          <p:cNvPr id="132" name="Python uses negative numbers in order to count from the back of the l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uses negative numbers in order to count from the back of the list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 = [‘a‘, ‘b’, ‘c‘, ‘d’]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lista[-1] 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is the last object, namely the character ‘d’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lista[-2]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is the second-last object, namely the character ‘c’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lista[-4]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is the first object, namely the character ‘a’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20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fib_generator():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previous, current = 0,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True: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previous, current = current, previous+current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yield current</a:t>
            </a:r>
          </a:p>
        </p:txBody>
      </p:sp>
      <p:sp>
        <p:nvSpPr>
          <p:cNvPr id="321" name="If this were a function, it would return just one element"/>
          <p:cNvSpPr/>
          <p:nvPr/>
        </p:nvSpPr>
        <p:spPr>
          <a:xfrm>
            <a:off x="4758290" y="4807101"/>
            <a:ext cx="6784182" cy="2159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8897" y="6837"/>
                </a:lnTo>
                <a:lnTo>
                  <a:pt x="8897" y="20965"/>
                </a:lnTo>
                <a:cubicBezTo>
                  <a:pt x="8897" y="21316"/>
                  <a:pt x="8988" y="21600"/>
                  <a:pt x="9099" y="21600"/>
                </a:cubicBezTo>
                <a:lnTo>
                  <a:pt x="21398" y="21600"/>
                </a:lnTo>
                <a:cubicBezTo>
                  <a:pt x="21509" y="21600"/>
                  <a:pt x="21600" y="21316"/>
                  <a:pt x="21600" y="20965"/>
                </a:cubicBezTo>
                <a:lnTo>
                  <a:pt x="21600" y="5658"/>
                </a:lnTo>
                <a:cubicBezTo>
                  <a:pt x="21600" y="5307"/>
                  <a:pt x="21509" y="5023"/>
                  <a:pt x="21398" y="5023"/>
                </a:cubicBezTo>
                <a:lnTo>
                  <a:pt x="10514" y="502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If this were a function, it would return just one element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24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fib_generator():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previous, current = 0,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True: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previous, current = current, previous+current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yield current</a:t>
            </a:r>
          </a:p>
        </p:txBody>
      </p:sp>
      <p:sp>
        <p:nvSpPr>
          <p:cNvPr id="325" name="But a generator keeps on yielding"/>
          <p:cNvSpPr/>
          <p:nvPr/>
        </p:nvSpPr>
        <p:spPr>
          <a:xfrm>
            <a:off x="3980018" y="4163767"/>
            <a:ext cx="7562454" cy="2332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204" y="12252"/>
                </a:lnTo>
                <a:lnTo>
                  <a:pt x="10204" y="21012"/>
                </a:lnTo>
                <a:cubicBezTo>
                  <a:pt x="10204" y="21337"/>
                  <a:pt x="10286" y="21600"/>
                  <a:pt x="10386" y="21600"/>
                </a:cubicBezTo>
                <a:lnTo>
                  <a:pt x="21419" y="21600"/>
                </a:lnTo>
                <a:cubicBezTo>
                  <a:pt x="21519" y="21600"/>
                  <a:pt x="21600" y="21337"/>
                  <a:pt x="21600" y="21012"/>
                </a:cubicBezTo>
                <a:lnTo>
                  <a:pt x="21600" y="11193"/>
                </a:lnTo>
                <a:cubicBezTo>
                  <a:pt x="21600" y="10868"/>
                  <a:pt x="21519" y="10605"/>
                  <a:pt x="21419" y="10605"/>
                </a:cubicBezTo>
                <a:lnTo>
                  <a:pt x="11074" y="1060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But a generator keeps on yielding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28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fib_generator():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previous, current = 0,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True: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previous, current = current, previous+current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yield current</a:t>
            </a:r>
          </a:p>
        </p:txBody>
      </p:sp>
      <p:sp>
        <p:nvSpPr>
          <p:cNvPr id="329" name="This is tuple assignment!…"/>
          <p:cNvSpPr/>
          <p:nvPr/>
        </p:nvSpPr>
        <p:spPr>
          <a:xfrm>
            <a:off x="5700740" y="4516985"/>
            <a:ext cx="7194154" cy="4048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3645" y="5347"/>
                </a:lnTo>
                <a:lnTo>
                  <a:pt x="3645" y="21213"/>
                </a:lnTo>
                <a:cubicBezTo>
                  <a:pt x="3645" y="21427"/>
                  <a:pt x="3743" y="21600"/>
                  <a:pt x="3864" y="21600"/>
                </a:cubicBezTo>
                <a:lnTo>
                  <a:pt x="21382" y="21600"/>
                </a:lnTo>
                <a:cubicBezTo>
                  <a:pt x="21503" y="21600"/>
                  <a:pt x="21600" y="21427"/>
                  <a:pt x="21600" y="21213"/>
                </a:cubicBezTo>
                <a:lnTo>
                  <a:pt x="21600" y="4616"/>
                </a:lnTo>
                <a:cubicBezTo>
                  <a:pt x="21600" y="4401"/>
                  <a:pt x="21503" y="4226"/>
                  <a:pt x="21382" y="4226"/>
                </a:cubicBezTo>
                <a:lnTo>
                  <a:pt x="4422" y="422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pPr>
            <a:r>
              <a:t>This is tuple assignment!</a:t>
            </a:r>
          </a:p>
          <a:p>
            <a:pPr algn="l">
              <a:defRPr b="0" sz="2800"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 algn="l">
              <a:defRPr b="0" sz="2800"/>
            </a:pPr>
            <a:r>
              <a:t>Simultaneously assigns </a:t>
            </a:r>
          </a:p>
          <a:p>
            <a:pPr algn="l">
              <a:defRPr b="0" sz="2800"/>
            </a:pPr>
            <a:r>
              <a:t>previous &lt;— current</a:t>
            </a:r>
          </a:p>
          <a:p>
            <a:pPr algn="l">
              <a:defRPr b="0" sz="2800"/>
            </a:pPr>
            <a:r>
              <a:t>current &lt;— previous+current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ython Gen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</a:t>
            </a:r>
          </a:p>
        </p:txBody>
      </p:sp>
      <p:sp>
        <p:nvSpPr>
          <p:cNvPr id="332" name="This Python generator will generate all the Fibonacci number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Python generator will generate all the Fibonacci numbers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upl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Tuples</a:t>
            </a:r>
          </a:p>
        </p:txBody>
      </p:sp>
      <p:sp>
        <p:nvSpPr>
          <p:cNvPr id="335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Tu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Tuples</a:t>
            </a:r>
          </a:p>
        </p:txBody>
      </p:sp>
      <p:sp>
        <p:nvSpPr>
          <p:cNvPr id="338" name="Tuples are like immutable list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Tuples are like </a:t>
            </a:r>
            <a:r>
              <a:rPr i="1"/>
              <a:t>immutable </a:t>
            </a:r>
            <a:r>
              <a:t>lists.</a:t>
            </a:r>
          </a:p>
          <a:p>
            <a:pPr lvl="1">
              <a:spcBef>
                <a:spcPts val="2000"/>
              </a:spcBef>
            </a:pPr>
            <a:r>
              <a:t>They are immutable, i.e. you cannot change them once they have been created. </a:t>
            </a:r>
          </a:p>
          <a:p>
            <a:pPr lvl="1">
              <a:spcBef>
                <a:spcPts val="2000"/>
              </a:spcBef>
            </a:pPr>
            <a:r>
              <a:t>This allows us to use them as keys for a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Tuple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Tuple Creation</a:t>
            </a:r>
          </a:p>
        </p:txBody>
      </p:sp>
      <p:sp>
        <p:nvSpPr>
          <p:cNvPr id="341" name="You create a tuple by putting a comma separated list of items in parenthes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create a tuple by putting a comma separated list of items in parentheses</a:t>
            </a:r>
          </a:p>
        </p:txBody>
      </p:sp>
      <p:sp>
        <p:nvSpPr>
          <p:cNvPr id="342" name="small_primes = (2,3,5,7,11,13)…"/>
          <p:cNvSpPr txBox="1"/>
          <p:nvPr/>
        </p:nvSpPr>
        <p:spPr>
          <a:xfrm>
            <a:off x="1263203" y="4311650"/>
            <a:ext cx="11805284" cy="124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small_primes = (2,3,5,7,11,13)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digits = ("0", "1", "2", "3", "4", "5", "6", "7", "8", “9")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Accessing El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Elements</a:t>
            </a:r>
          </a:p>
        </p:txBody>
      </p:sp>
      <p:sp>
        <p:nvSpPr>
          <p:cNvPr id="345" name="You access tuple coordinates by using the same notation as for lis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access tuple coordinates by using the same notation as for lists</a:t>
            </a:r>
          </a:p>
          <a:p>
            <a:pPr/>
          </a:p>
          <a:p>
            <a:pPr/>
          </a:p>
          <a:p>
            <a:pPr lvl="1"/>
            <a:r>
              <a:t>prints out “5”</a:t>
            </a:r>
          </a:p>
        </p:txBody>
      </p:sp>
      <p:sp>
        <p:nvSpPr>
          <p:cNvPr id="346" name="digits = (&quot;0&quot;, &quot;1&quot;, &quot;2&quot;, &quot;3&quot;, &quot;4&quot;, &quot;5&quot;, &quot;6&quot;, &quot;7&quot;, &quot;8&quot;, &quot;9&quot;)…"/>
          <p:cNvSpPr txBox="1"/>
          <p:nvPr/>
        </p:nvSpPr>
        <p:spPr>
          <a:xfrm>
            <a:off x="1422400" y="3981450"/>
            <a:ext cx="11805283" cy="124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digits = ("0", "1", "2", "3", "4", "5", "6", "7", "8", "9")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print(digits[5])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49" name="Tuple assign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Tuple assignment</a:t>
            </a:r>
          </a:p>
          <a:p>
            <a:pPr lvl="1"/>
            <a:r>
              <a:t>The “tuple operator” is the comma</a:t>
            </a:r>
          </a:p>
          <a:p>
            <a:pPr lvl="2"/>
            <a:r>
              <a:t>Meaning, putting commas between things creates a tuple</a:t>
            </a:r>
          </a:p>
          <a:p>
            <a:pPr lvl="2"/>
            <a:r>
              <a:t>Tuples can be assigned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52" name="Tuple assign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Tuple assignment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The “tuple operator” is the comma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Meaning, putting commas between things creates a tuple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Tuples can be assigned as tuples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Which assigns the elements of the tuple as well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Example: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Creates two tuples and makes them equal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Result is a is 3 and b is 5 </a:t>
            </a:r>
          </a:p>
        </p:txBody>
      </p:sp>
      <p:sp>
        <p:nvSpPr>
          <p:cNvPr id="353" name="a, b = 3, 5"/>
          <p:cNvSpPr txBox="1"/>
          <p:nvPr/>
        </p:nvSpPr>
        <p:spPr>
          <a:xfrm>
            <a:off x="4343400" y="6737350"/>
            <a:ext cx="2293975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a, b = 3,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35" name="We manipulate lists by calling list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manipulate lists by calling list methods</a:t>
            </a:r>
          </a:p>
          <a:p>
            <a:pPr lvl="1"/>
            <a:r>
              <a:t>You should read up on lists in the Python documentations</a:t>
            </a:r>
          </a:p>
          <a:p>
            <a:pPr lvl="2">
              <a:defRPr sz="28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rPr u="sng">
                <a:hlinkClick r:id="rId2" invalidUrl="" action="" tgtFrame="" tooltip="" history="1" highlightClick="0" endSnd="0"/>
              </a:rPr>
              <a:t>https://docs.python.org/3/tutorial/datastructures.html</a:t>
            </a:r>
          </a:p>
          <a:p>
            <a:pPr marL="508000" indent="-508000"/>
            <a:r>
              <a:t>The length (number of objects in a list) is obtained by the len function.</a:t>
            </a:r>
          </a:p>
        </p:txBody>
      </p:sp>
      <p:pic>
        <p:nvPicPr>
          <p:cNvPr id="136" name="Screen Shot 2018-08-09 at 3.59.39 PM.png" descr="Screen Shot 2018-08-09 at 3.59.39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41920" y="6694041"/>
            <a:ext cx="4883802" cy="12927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56" name="Tuple assignment makes it easy to switch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Tuple assignment makes it easy to switch values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Assume that we have two variables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We want them to exchange values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Here is code that does not succeed: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Spend some time figuring out why</a:t>
            </a:r>
          </a:p>
        </p:txBody>
      </p:sp>
      <p:sp>
        <p:nvSpPr>
          <p:cNvPr id="357" name="a=3…"/>
          <p:cNvSpPr txBox="1"/>
          <p:nvPr/>
        </p:nvSpPr>
        <p:spPr>
          <a:xfrm>
            <a:off x="3039045" y="5245100"/>
            <a:ext cx="5867066" cy="2774950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a=3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b=5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#now we want to switch values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a=b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b=a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print(a,b)  #prints 5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60" name="When we assign b=a, the old value of a has just be overwritte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we assign b=a, the old value of a has just be overwritten</a:t>
            </a:r>
          </a:p>
        </p:txBody>
      </p:sp>
      <p:sp>
        <p:nvSpPr>
          <p:cNvPr id="361" name="a=3…"/>
          <p:cNvSpPr txBox="1"/>
          <p:nvPr/>
        </p:nvSpPr>
        <p:spPr>
          <a:xfrm>
            <a:off x="3039045" y="5245100"/>
            <a:ext cx="5867066" cy="2774950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a=3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b=5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#now we want to switch values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a=b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b=a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print(a,b)  #prints 5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64" name="We need to safeguard the value of a in a temporary vari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need to safeguard the value of </a:t>
            </a:r>
            <a:r>
              <a:rPr i="1"/>
              <a:t>a</a:t>
            </a:r>
            <a:r>
              <a:t> in a temporary variable</a:t>
            </a:r>
          </a:p>
          <a:p>
            <a:pPr lvl="1"/>
            <a:r>
              <a:t>This is a well-known trap for beginners</a:t>
            </a:r>
          </a:p>
          <a:p>
            <a:pPr lvl="1"/>
            <a:r>
              <a:t>But now we have three assignments</a:t>
            </a:r>
          </a:p>
        </p:txBody>
      </p:sp>
      <p:sp>
        <p:nvSpPr>
          <p:cNvPr id="365" name="a=3…"/>
          <p:cNvSpPr txBox="1"/>
          <p:nvPr/>
        </p:nvSpPr>
        <p:spPr>
          <a:xfrm>
            <a:off x="3039045" y="5245100"/>
            <a:ext cx="5867066" cy="3155950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a=3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b=5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#now we want to switch values</a:t>
            </a:r>
          </a:p>
          <a:p>
            <a:pPr algn="l">
              <a:defRPr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temp = a</a:t>
            </a:r>
          </a:p>
          <a:p>
            <a:pPr algn="l">
              <a:defRPr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a=b</a:t>
            </a:r>
          </a:p>
          <a:p>
            <a:pPr algn="l">
              <a:defRPr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b=temp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print(a,b)  #prints 5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68" name="With tuples, this works much simpl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tuples, this works much simpler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 lvl="1"/>
            <a:r>
              <a:t>The right side of the assignment is a tuple</a:t>
            </a:r>
          </a:p>
          <a:p>
            <a:pPr lvl="1"/>
            <a:r>
              <a:t>We assign it as a tuple to the left side</a:t>
            </a:r>
          </a:p>
          <a:p>
            <a:pPr lvl="1"/>
            <a:r>
              <a:t>Which then updates the values of a and b</a:t>
            </a:r>
          </a:p>
        </p:txBody>
      </p:sp>
      <p:sp>
        <p:nvSpPr>
          <p:cNvPr id="369" name="a=3…"/>
          <p:cNvSpPr txBox="1"/>
          <p:nvPr/>
        </p:nvSpPr>
        <p:spPr>
          <a:xfrm>
            <a:off x="3559745" y="3581400"/>
            <a:ext cx="5867066" cy="2393950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a=3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b=5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#now we want to switch values</a:t>
            </a:r>
          </a:p>
          <a:p>
            <a:pPr algn="l">
              <a:defRPr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a,b = b,a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print(a,b)  #prints 5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Using Tuples: Unp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Using Tuples: Unpacking</a:t>
            </a:r>
          </a:p>
        </p:txBody>
      </p:sp>
      <p:sp>
        <p:nvSpPr>
          <p:cNvPr id="372" name="In general, you can unpack a tuple through an assign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general, you can </a:t>
            </a:r>
            <a:r>
              <a:rPr i="1"/>
              <a:t>unpack </a:t>
            </a:r>
            <a:r>
              <a:t>a tuple through an assignment</a:t>
            </a:r>
          </a:p>
          <a:p>
            <a:pPr lvl="1"/>
            <a:r>
              <a:t>On the left, you have a tuple with variables </a:t>
            </a:r>
          </a:p>
          <a:p>
            <a:pPr lvl="1"/>
            <a:r>
              <a:t>On the right, you have an established tuple</a:t>
            </a:r>
          </a:p>
          <a:p>
            <a:pPr lvl="1"/>
          </a:p>
          <a:p>
            <a:pPr lvl="1"/>
          </a:p>
          <a:p>
            <a:pPr lvl="1"/>
            <a:r>
              <a:t>This will load name, last_name, birth_year, … with the values in caesar</a:t>
            </a:r>
          </a:p>
          <a:p>
            <a:pPr lvl="1"/>
            <a:r>
              <a:t>The number of elements on both sides of the assignment needs to be the same</a:t>
            </a:r>
          </a:p>
        </p:txBody>
      </p:sp>
      <p:sp>
        <p:nvSpPr>
          <p:cNvPr id="373" name="(name, last_name, birth_year, birth_month, birth_date) = caesar"/>
          <p:cNvSpPr txBox="1"/>
          <p:nvPr/>
        </p:nvSpPr>
        <p:spPr>
          <a:xfrm>
            <a:off x="829245" y="5187950"/>
            <a:ext cx="11637616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(name, last_name, birth_year, birth_month, birth_date) = caesar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Using Tuples: Unp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Using Tuples: Unpacking</a:t>
            </a:r>
          </a:p>
        </p:txBody>
      </p:sp>
      <p:sp>
        <p:nvSpPr>
          <p:cNvPr id="376" name="You can even unpack when calling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even unpack when calling a function</a:t>
            </a:r>
          </a:p>
          <a:p>
            <a:pPr lvl="1"/>
            <a:r>
              <a:t>Put an asterisk before the tuple to cause the unpacking</a:t>
            </a:r>
          </a:p>
          <a:p>
            <a:pPr lvl="2"/>
            <a:r>
              <a:t>Define a function of two variables</a:t>
            </a:r>
          </a:p>
          <a:p>
            <a:pPr lvl="2"/>
          </a:p>
          <a:p>
            <a:pPr lvl="2"/>
            <a:r>
              <a:t>We call it in the usual way</a:t>
            </a:r>
          </a:p>
          <a:p>
            <a:pPr lvl="2"/>
          </a:p>
          <a:p>
            <a:pPr lvl="2"/>
            <a:r>
              <a:t>But we can also call it with a tuple</a:t>
            </a:r>
          </a:p>
        </p:txBody>
      </p:sp>
      <p:sp>
        <p:nvSpPr>
          <p:cNvPr id="377" name="def geo_mean(a,b):…"/>
          <p:cNvSpPr txBox="1"/>
          <p:nvPr/>
        </p:nvSpPr>
        <p:spPr>
          <a:xfrm>
            <a:off x="4219903" y="4787900"/>
            <a:ext cx="4564994" cy="86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geo_mean(a,b):</a:t>
            </a:r>
          </a:p>
          <a:p>
            <a:pPr lvl="3"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(a*b)**(1/2)</a:t>
            </a:r>
          </a:p>
        </p:txBody>
      </p:sp>
      <p:sp>
        <p:nvSpPr>
          <p:cNvPr id="378" name="print(geo_mean(4,7))"/>
          <p:cNvSpPr txBox="1"/>
          <p:nvPr/>
        </p:nvSpPr>
        <p:spPr>
          <a:xfrm>
            <a:off x="4463727" y="6311900"/>
            <a:ext cx="407734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print(geo_mean(4,7))</a:t>
            </a:r>
          </a:p>
        </p:txBody>
      </p:sp>
      <p:sp>
        <p:nvSpPr>
          <p:cNvPr id="379" name="tp = (3,7)…"/>
          <p:cNvSpPr txBox="1"/>
          <p:nvPr/>
        </p:nvSpPr>
        <p:spPr>
          <a:xfrm>
            <a:off x="4463727" y="8026399"/>
            <a:ext cx="4077346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tp = (3,7)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print(geo_mean(*tp))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Using Tuples: Several Return Val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Several Return Values</a:t>
            </a:r>
          </a:p>
        </p:txBody>
      </p:sp>
      <p:sp>
        <p:nvSpPr>
          <p:cNvPr id="382" name="Assume that you want to return more than one value from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that you want to return more than one value from a function</a:t>
            </a:r>
          </a:p>
          <a:p>
            <a:pPr lvl="1"/>
            <a:r>
              <a:t>You can “kludge” it by return a list</a:t>
            </a:r>
          </a:p>
          <a:p>
            <a:pPr lvl="2"/>
            <a:r>
              <a:t>Then you access the various return values via indices</a:t>
            </a:r>
          </a:p>
          <a:p>
            <a:pPr lvl="1"/>
            <a:r>
              <a:t>You can return a tuple</a:t>
            </a:r>
          </a:p>
          <a:p>
            <a:pPr lvl="2"/>
            <a:r>
              <a:t>And use tuple unpacking at the other end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Using Tuples: Unp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Using Tuples: Unpacking</a:t>
            </a:r>
          </a:p>
        </p:txBody>
      </p:sp>
      <p:sp>
        <p:nvSpPr>
          <p:cNvPr id="385" name="Several return values 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Several return values example</a:t>
            </a:r>
          </a:p>
          <a:p>
            <a:pPr lvl="1"/>
            <a:r>
              <a:t>Assume that you want to return the mean and the standard deviation of a list of numbers</a:t>
            </a:r>
          </a:p>
        </p:txBody>
      </p:sp>
      <p:sp>
        <p:nvSpPr>
          <p:cNvPr id="386" name="import math…"/>
          <p:cNvSpPr txBox="1"/>
          <p:nvPr/>
        </p:nvSpPr>
        <p:spPr>
          <a:xfrm>
            <a:off x="1451545" y="4356099"/>
            <a:ext cx="8436695" cy="505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stats(lista):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not lista:       #lista is empty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0,0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mean = 0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var = 0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element in lista: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mean += element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mean = mean/len(lista)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element in lista: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var += (element-mean)**2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mean, math.sqrt(var/len(lista))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Using Tuples: Unp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Using Tuples: Unpacking</a:t>
            </a:r>
          </a:p>
        </p:txBody>
      </p:sp>
      <p:sp>
        <p:nvSpPr>
          <p:cNvPr id="389" name="This code returns a tuple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This code returns a tuple</a:t>
            </a:r>
          </a:p>
          <a:p>
            <a:pPr/>
          </a:p>
          <a:p>
            <a:pPr/>
          </a:p>
          <a:p>
            <a:pPr/>
            <a:r>
              <a:t>If we call this function, we unpack in a single statement </a:t>
            </a:r>
          </a:p>
        </p:txBody>
      </p:sp>
      <p:sp>
        <p:nvSpPr>
          <p:cNvPr id="390" name="def stats(lista):…"/>
          <p:cNvSpPr txBox="1"/>
          <p:nvPr/>
        </p:nvSpPr>
        <p:spPr>
          <a:xfrm>
            <a:off x="1590519" y="3251199"/>
            <a:ext cx="10966761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stats(lista):</a:t>
            </a:r>
          </a:p>
          <a:p>
            <a:pPr lvl="5"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…</a:t>
            </a:r>
          </a:p>
          <a:p>
            <a:pPr lvl="5"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mean/len(lista), math.sqrt(var/len(lista))</a:t>
            </a:r>
          </a:p>
        </p:txBody>
      </p:sp>
      <p:sp>
        <p:nvSpPr>
          <p:cNvPr id="391" name="mu, sigma = stats([12,23,12,12,14,12,13,16,29,11,12,13])"/>
          <p:cNvSpPr txBox="1"/>
          <p:nvPr/>
        </p:nvSpPr>
        <p:spPr>
          <a:xfrm>
            <a:off x="1323819" y="5994400"/>
            <a:ext cx="1121082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mu, sigma = stats([12,23,12,12,14,12,13,16,29,11,12,13])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39" name="We add to a list by using the append metho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add to a list by using the append method</a:t>
            </a:r>
          </a:p>
          <a:p>
            <a:pPr lvl="1"/>
            <a:r>
              <a:t>Example:</a:t>
            </a:r>
          </a:p>
          <a:p>
            <a:pPr lvl="1"/>
          </a:p>
          <a:p>
            <a:pPr lvl="1"/>
          </a:p>
          <a:p>
            <a:pPr lvl="1"/>
            <a:r>
              <a:t>The resulting list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lista</a:t>
            </a:r>
            <a:r>
              <a:t> has five elements, the last one being a list by itself. </a:t>
            </a:r>
          </a:p>
          <a:p>
            <a:pPr/>
            <a:r>
              <a:t>The append method always adds an element at the end.</a:t>
            </a:r>
          </a:p>
        </p:txBody>
      </p:sp>
      <p:pic>
        <p:nvPicPr>
          <p:cNvPr id="140" name="Screen Shot 2018-08-09 at 4.04.37 PM.png" descr="Screen Shot 2018-08-09 at 4.04.3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63048" y="3455987"/>
            <a:ext cx="4500167" cy="19321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43" name="The opposite of append is pop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opposite of </a:t>
            </a:r>
            <a:r>
              <a:rPr i="1"/>
              <a:t>append</a:t>
            </a:r>
            <a:r>
              <a:t> is </a:t>
            </a:r>
            <a:r>
              <a:rPr i="1"/>
              <a:t>pop</a:t>
            </a:r>
            <a:r>
              <a:t>.</a:t>
            </a:r>
          </a:p>
          <a:p>
            <a:pPr lvl="1"/>
            <a:r>
              <a:t>Whereas append returns the special object None, pop removes the last element in the list and returns it. </a:t>
            </a:r>
          </a:p>
          <a:p>
            <a:pPr/>
            <a:r>
              <a:t>Example</a:t>
            </a:r>
          </a:p>
        </p:txBody>
      </p:sp>
      <p:pic>
        <p:nvPicPr>
          <p:cNvPr id="144" name="Screen Shot 2018-08-09 at 4.12.13 PM.png" descr="Screen Shot 2018-08-09 at 4.12.1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31432" y="4913510"/>
            <a:ext cx="4448573" cy="20220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47" name="We can also combine two lists with extend.…"/>
          <p:cNvSpPr txBox="1"/>
          <p:nvPr>
            <p:ph type="body" idx="1"/>
          </p:nvPr>
        </p:nvSpPr>
        <p:spPr>
          <a:xfrm>
            <a:off x="952500" y="2590800"/>
            <a:ext cx="11099800" cy="6689031"/>
          </a:xfrm>
          <a:prstGeom prst="rect">
            <a:avLst/>
          </a:prstGeom>
        </p:spPr>
        <p:txBody>
          <a:bodyPr anchor="t"/>
          <a:lstStyle/>
          <a:p>
            <a:pPr marL="386715" indent="-386715" defTabSz="508254">
              <a:spcBef>
                <a:spcPts val="1900"/>
              </a:spcBef>
              <a:defRPr sz="2784"/>
            </a:pPr>
            <a:r>
              <a:t>We can also combine two lists with extend.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The method parameter is a list that is added to the first list. 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This is different than appending. 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The resulting list has four elements, with the last one being a list</a:t>
            </a:r>
          </a:p>
        </p:txBody>
      </p:sp>
      <p:pic>
        <p:nvPicPr>
          <p:cNvPr id="148" name="Screen Shot 2018-08-09 at 4.13.30 PM.png" descr="Screen Shot 2018-08-09 at 4.13.3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54288" y="3964979"/>
            <a:ext cx="4362240" cy="18237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Screen Shot 2018-08-09 at 4.15.53 PM.png" descr="Screen Shot 2018-08-09 at 4.15.53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76235" y="6667500"/>
            <a:ext cx="4498589" cy="20050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