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Relationship Id="rId11" Type="http://schemas.openxmlformats.org/officeDocument/2006/relationships/image" Target="../media/image10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ogistic Regress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20" name="Thomas Schwarz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59" name="Use logistic function"/>
          <p:cNvSpPr txBox="1"/>
          <p:nvPr>
            <p:ph type="body" idx="1"/>
          </p:nvPr>
        </p:nvSpPr>
        <p:spPr>
          <a:xfrm>
            <a:off x="952499" y="2597150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Use logistic function</a:t>
            </a:r>
          </a:p>
          <a:p>
            <a:pPr lvl="2" marL="0" indent="889000">
              <a:buSzTx/>
              <a:buNone/>
            </a:pPr>
            <a:r>
              <a:t>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z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exp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</m:oMath>
            </a14:m>
          </a:p>
        </p:txBody>
      </p:sp>
      <p:pic>
        <p:nvPicPr>
          <p:cNvPr id="160" name="log.pdf" descr="log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47292" y="5029063"/>
            <a:ext cx="7753455" cy="41965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63" name="Combine with linear regression to obtain logistic regression approac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Combine with linear regression to obtain logistic regression approach:</a:t>
            </a:r>
          </a:p>
          <a:p>
            <a:pPr lvl="1"/>
            <a:r>
              <a:t>Learn best weights in 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limUp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σ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/>
            <a:r>
              <a:t>We know </a:t>
            </a:r>
            <a:r>
              <a:rPr u="sng"/>
              <a:t>interpret</a:t>
            </a:r>
            <a:r>
              <a:t> this as a probability for the positive outcome '+'</a:t>
            </a:r>
          </a:p>
          <a:p>
            <a:pPr lvl="1"/>
            <a:r>
              <a:t>Set a </a:t>
            </a:r>
            <a:r>
              <a:rPr b="1" i="1"/>
              <a:t>decision boundary</a:t>
            </a:r>
            <a:r>
              <a:t> at 0.5</a:t>
            </a:r>
          </a:p>
          <a:p>
            <a:pPr lvl="2"/>
            <a:r>
              <a:t>This is no restriction since we can adjust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and the weights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66" name="We need to measure how far a prediction is from the true val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measure how far a prediction is from the true value</a:t>
            </a:r>
          </a:p>
          <a:p>
            <a:pPr lvl="1"/>
            <a:r>
              <a:t>Our predictions </a:t>
            </a:r>
            <a14:m>
              <m:oMath>
                <m:limUp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</m:oMath>
            </a14:m>
            <a:r>
              <a:t> and the true value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can only be 0 or 1</a:t>
            </a:r>
          </a:p>
          <a:p>
            <a:pPr lvl="2"/>
            <a:r>
              <a:t>If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:  Want to support </a:t>
            </a:r>
            <a14:m>
              <m:oMath>
                <m:limUp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and penalize </a:t>
            </a:r>
            <a14:m>
              <m:oMath>
                <m:limUp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.</a:t>
            </a:r>
          </a:p>
          <a:p>
            <a:pPr lvl="2"/>
            <a:r>
              <a:t>If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: Want to support </a:t>
            </a:r>
            <a14:m>
              <m:oMath>
                <m:limUp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and penalize </a:t>
            </a:r>
            <a14:m>
              <m:oMath>
                <m:limUp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</a:t>
            </a:r>
          </a:p>
          <a:p>
            <a:pPr lvl="1"/>
            <a:r>
              <a:t>One successful approach: 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m:rPr>
                      <m:nor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Loss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limUpp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li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̂</m:t>
                          </m:r>
                        </m:lim>
                      </m:limUpp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limUp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s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69" name="Easier:  Take the negative logarithm of the loss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Easier:  Take the negative logarithm of the loss function</a:t>
            </a:r>
          </a:p>
          <a:p>
            <a:pPr lvl="1"/>
            <a:r>
              <a:t>Cross Entropy Loss </a:t>
            </a:r>
          </a:p>
          <a:p>
            <a:pPr lvl="1" marL="0" indent="444500">
              <a:buSzTx/>
              <a:buNone/>
              <a:defRPr sz="4000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nor/>
                        </m:rPr>
                        <a:rPr xmlns:a="http://schemas.openxmlformats.org/drawingml/2006/main" sz="4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e>
                    <m:sub>
                      <m:r>
                        <m:rPr>
                          <m:nor/>
                        </m:rPr>
                        <a:rPr xmlns:a="http://schemas.openxmlformats.org/drawingml/2006/main" sz="4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CE</m:t>
                      </m:r>
                    </m:sub>
                  </m:sSub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m:rPr>
                      <m:sty m:val="p"/>
                    </m:rP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r>
                        <a:rPr xmlns:a="http://schemas.openxmlformats.org/drawingml/2006/main" sz="4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4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m:rPr>
                      <m:sty m:val="p"/>
                    </m:rP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limUpp>
                    <m:e>
                      <m:r>
                        <a:rPr xmlns:a="http://schemas.openxmlformats.org/drawingml/2006/main" sz="4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4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r>
                    <a:rPr xmlns:a="http://schemas.openxmlformats.org/drawingml/2006/main" sz="4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72" name="This approach is successful, because we can use Gradient Desc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This approach is successful, because we can use Gradient Descent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Training set of size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Minimize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lim>
                </m:limUpp>
                <m:sSub>
                  <m:e>
                    <m:r>
                      <m:rPr>
                        <m:nor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e>
                  <m:sub>
                    <m:r>
                      <m:rPr>
                        <m:nor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CE</m:t>
                    </m:r>
                  </m:sub>
                </m:sSub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p>
                  <m:e>
                    <m:limUpp>
                      <m:e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li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̂</m:t>
                        </m:r>
                      </m:lim>
                    </m:limUpp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Turns out to be a convex function, so minimization is simple! (As far as those things go)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Recall:  </a:t>
            </a:r>
          </a:p>
          <a:p>
            <a:pPr lvl="3" marL="0" indent="0" defTabSz="502412">
              <a:spcBef>
                <a:spcPts val="1800"/>
              </a:spcBef>
              <a:buSzTx/>
              <a:buNone/>
              <a:defRPr sz="3698"/>
            </a:pPr>
            <a14:m>
              <m:oMathPara>
                <m:oMathParaPr>
                  <m:jc m:val="left"/>
                </m:oMathParaPr>
                <m:oMath>
                  <m:limUpp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d>
                    <m:dPr>
                      <m:ctrlP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d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σ</m:t>
                  </m:r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sSub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4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We minimize with respect to the weights and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75" name="Calculu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Calculus:</a:t>
            </a:r>
          </a:p>
          <a:p>
            <a:pPr lvl="3" marL="0" indent="0">
              <a:buSzTx/>
              <a:buNone/>
            </a:pPr>
            <a:r>
              <a:t>           </a:t>
            </a:r>
            <a14:m>
              <m:oMath>
                <m:f>
                  <m:fPr>
                    <m:ctrl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>
                      <m:e>
                        <m:r>
                          <m:rPr>
                            <m:nor/>
                          </m:rP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b>
                        <m:r>
                          <m:rPr>
                            <m:nor/>
                          </m:rP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CE</m:t>
                        </m:r>
                      </m:sub>
                    </m:s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w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sSub>
                      <m:e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e>
                      <m:sub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</m:den>
                </m:f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e>
                      <m:sub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sSub>
                      <m:e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e>
                      <m:sub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6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</m:d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</a:p>
          <a:p>
            <a:pPr lvl="1" marL="0" indent="444500">
              <a:buSzTx/>
              <a:buNone/>
            </a:pPr>
            <a:r>
              <a:t>                                        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limUpp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sSub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</a:p>
          <a:p>
            <a:pPr lvl="1"/>
            <a:r>
              <a:t>Difference between true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and estimated outcome </a:t>
            </a:r>
            <a14:m>
              <m:oMath>
                <m:limUp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</m:oMath>
            </a14:m>
            <a:r>
              <a:t>, multiplied by input coordinate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78" name="Stochastic Gradient Desc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Stochastic Gradient Descent 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Until gradient is almost zero: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For each training point </a:t>
            </a:r>
            <a14:m>
              <m:oMath>
                <m:sSup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p>
                  <m:e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p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  <a:r>
              <a:t>: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Compute prediction </a:t>
            </a:r>
            <a14:m>
              <m:oMath>
                <m:sSup>
                  <m:e>
                    <m:limUpp>
                      <m:e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lim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̂</m:t>
                        </m:r>
                      </m:lim>
                    </m:limUpp>
                  </m:e>
                  <m:su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Compute loss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Compute gradient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Nudge weights in the opposite direction using a learning weight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η</m:t>
                </m:r>
              </m:oMath>
            </a14:m>
          </a:p>
          <a:p>
            <a:pPr lvl="4" marL="1778000" indent="-355600" defTabSz="467359">
              <a:spcBef>
                <a:spcPts val="1700"/>
              </a:spcBef>
              <a:defRPr sz="256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←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η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∇</m:t>
                  </m:r>
                  <m:sSub>
                    <m:e>
                      <m:r>
                        <m:rPr>
                          <m:nor/>
                        </m:r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e>
                    <m:sub>
                      <m:r>
                        <m:rPr>
                          <m:nor/>
                        </m:r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CE</m:t>
                      </m:r>
                    </m:sub>
                  </m:sSub>
                </m:oMath>
              </m:oMathPara>
            </a14:m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Adjust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η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Logistic Regression</a:t>
            </a:r>
          </a:p>
        </p:txBody>
      </p:sp>
      <p:sp>
        <p:nvSpPr>
          <p:cNvPr id="181" name="Stochastic gradient descent uses a single data po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Stochastic gradient descent uses a single data point</a:t>
            </a:r>
          </a:p>
          <a:p>
            <a:pPr lvl="1"/>
            <a:r>
              <a:t>Better results with random batches of points at the same time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Lasso and Ridg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Lasso and Ridge Regression</a:t>
            </a:r>
          </a:p>
        </p:txBody>
      </p:sp>
      <p:sp>
        <p:nvSpPr>
          <p:cNvPr id="184" name="If the feature vector is long, danger of overfitting is hig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the feature vector is long, danger of overfitting is high</a:t>
            </a:r>
          </a:p>
          <a:p>
            <a:pPr lvl="1"/>
            <a:r>
              <a:t>We learn the details of the training set</a:t>
            </a:r>
          </a:p>
          <a:p>
            <a:pPr lvl="2"/>
            <a:r>
              <a:t>Want to limit the number of features with positive weight</a:t>
            </a:r>
          </a:p>
          <a:p>
            <a:pPr lvl="1"/>
            <a:r>
              <a:t>Dealt with by adding a regularization term to the cost function</a:t>
            </a:r>
          </a:p>
          <a:p>
            <a:pPr lvl="2"/>
            <a:r>
              <a:t>Regularization term depends on the weights</a:t>
            </a:r>
          </a:p>
          <a:p>
            <a:pPr lvl="3"/>
            <a:r>
              <a:t>Penalizes large weights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asso and Ridg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Lasso and Ridge Regression</a:t>
            </a:r>
          </a:p>
        </p:txBody>
      </p:sp>
      <p:sp>
        <p:nvSpPr>
          <p:cNvPr id="187" name="L2 regulariz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L2 regularization:</a:t>
            </a:r>
          </a:p>
          <a:p>
            <a:pPr lvl="1"/>
            <a:r>
              <a:t>Use a quadratic function of the weights</a:t>
            </a:r>
          </a:p>
          <a:p>
            <a:pPr lvl="2"/>
            <a:r>
              <a:t>Such as the euclidean norm of the weights</a:t>
            </a:r>
          </a:p>
          <a:p>
            <a:pPr lvl="1"/>
            <a:r>
              <a:t>Called </a:t>
            </a:r>
            <a:r>
              <a:rPr b="1" i="1"/>
              <a:t>Ridge Regression</a:t>
            </a:r>
            <a:endParaRPr b="1" i="1"/>
          </a:p>
          <a:p>
            <a:pPr lvl="2"/>
            <a:r>
              <a:t>Easier to optimize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ategorical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Categorical Data</a:t>
            </a:r>
          </a:p>
        </p:txBody>
      </p:sp>
      <p:sp>
        <p:nvSpPr>
          <p:cNvPr id="123" name="Outcomes can be categoric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Outcomes can be categorical</a:t>
            </a:r>
          </a:p>
          <a:p>
            <a:pPr lvl="1"/>
            <a:r>
              <a:t>Often, outcome is binary:</a:t>
            </a:r>
          </a:p>
          <a:p>
            <a:pPr lvl="2"/>
            <a:r>
              <a:t>President gets re-elected or not</a:t>
            </a:r>
          </a:p>
          <a:p>
            <a:pPr lvl="2"/>
            <a:r>
              <a:t>Customer is satisfied or not</a:t>
            </a:r>
          </a:p>
          <a:p>
            <a:pPr lvl="1"/>
            <a:r>
              <a:t>Often, explanatory variables are categorical as well</a:t>
            </a:r>
          </a:p>
          <a:p>
            <a:pPr lvl="2"/>
            <a:r>
              <a:t>Person comes from an under-performing school</a:t>
            </a:r>
          </a:p>
          <a:p>
            <a:pPr lvl="2"/>
            <a:r>
              <a:t>Order was made on a week-end</a:t>
            </a:r>
          </a:p>
          <a:p>
            <a:pPr lvl="2"/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asso and Ridge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Lasso and Ridge Regression</a:t>
            </a:r>
          </a:p>
        </p:txBody>
      </p:sp>
      <p:sp>
        <p:nvSpPr>
          <p:cNvPr id="190" name="L1 regulariz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L1 regularization</a:t>
            </a:r>
          </a:p>
          <a:p>
            <a:pPr lvl="1"/>
            <a:r>
              <a:t>Regularization term is the sum of the absolute values of weights</a:t>
            </a:r>
          </a:p>
          <a:p>
            <a:pPr lvl="1"/>
            <a:r>
              <a:t>Not differentiable, so optimization is more difficult</a:t>
            </a:r>
          </a:p>
          <a:p>
            <a:pPr lvl="1"/>
            <a:r>
              <a:t>BUT: effective at lowering the number of non-zero weights</a:t>
            </a:r>
          </a:p>
          <a:p>
            <a:pPr/>
            <a:r>
              <a:t>Feature selection:</a:t>
            </a:r>
          </a:p>
          <a:p>
            <a:pPr lvl="1"/>
            <a:r>
              <a:t>Restrict the number of features in a model</a:t>
            </a:r>
          </a:p>
          <a:p>
            <a:pPr lvl="1"/>
            <a:r>
              <a:t>Usually gives better predictions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93" name="Example:  quality.csv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quality.csv</a:t>
            </a:r>
          </a:p>
          <a:p>
            <a:pPr lvl="1"/>
            <a:r>
              <a:t>Try to predict whether patient labeled care they received as poor or good</a:t>
            </a:r>
          </a:p>
        </p:txBody>
      </p:sp>
      <p:pic>
        <p:nvPicPr>
          <p:cNvPr id="194" name="Screen Shot 2020-07-12 at 5.53.18 PM.png" descr="Screen Shot 2020-07-12 at 5.53.1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472" y="4356948"/>
            <a:ext cx="12303856" cy="50558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97" name="First column is an arbitrary patient I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column is an arbitrary patient ID</a:t>
            </a:r>
          </a:p>
          <a:p>
            <a:pPr lvl="1"/>
            <a:r>
              <a:t>we make this the index</a:t>
            </a:r>
          </a:p>
          <a:p>
            <a:pPr/>
            <a:r>
              <a:t>One column is a Boolean, when imported into Python</a:t>
            </a:r>
          </a:p>
          <a:p>
            <a:pPr lvl="1"/>
            <a:r>
              <a:t>so we change it to a numeric value</a:t>
            </a:r>
          </a:p>
        </p:txBody>
      </p:sp>
      <p:sp>
        <p:nvSpPr>
          <p:cNvPr id="198" name="df = pd.read_csv('quality.csv', sep=',', index_col=0)…"/>
          <p:cNvSpPr txBox="1"/>
          <p:nvPr/>
        </p:nvSpPr>
        <p:spPr>
          <a:xfrm>
            <a:off x="386364" y="5888518"/>
            <a:ext cx="12232073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df = pd.read_csv('quality.csv', sep=',', index_col=0)</a:t>
            </a:r>
          </a:p>
          <a:p>
            <a:pPr/>
            <a:r>
              <a:t>df.replace({False:0, True:1}, inplace=True)</a:t>
            </a:r>
          </a:p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201" name="Farmington Heart Data Projec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Farmington Heart Data Project:</a:t>
            </a:r>
          </a:p>
          <a:p>
            <a:pPr lvl="1"/>
            <a:r>
              <a:t>https://framinghamheartstudy.org</a:t>
            </a:r>
          </a:p>
          <a:p>
            <a:pPr lvl="1"/>
            <a:r>
              <a:t>Monitoring health data since 1948</a:t>
            </a:r>
          </a:p>
          <a:p>
            <a:pPr lvl="1"/>
            <a:r>
              <a:t>2002 enrolled grandchildren of first study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pic>
        <p:nvPicPr>
          <p:cNvPr id="204" name="Screen Shot 2020-07-12 at 6.06.41 PM.png" descr="Screen Shot 2020-07-12 at 6.06.4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899" y="2612362"/>
            <a:ext cx="12209902" cy="34866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207" name="Contains a few NaN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Contains a few NaN data</a:t>
            </a:r>
          </a:p>
          <a:p>
            <a:pPr lvl="1"/>
            <a:r>
              <a:t>We just drop them</a:t>
            </a:r>
          </a:p>
        </p:txBody>
      </p:sp>
      <p:sp>
        <p:nvSpPr>
          <p:cNvPr id="208" name="df = pd.read_csv('framingham.csv', sep=',')…"/>
          <p:cNvSpPr txBox="1"/>
          <p:nvPr/>
        </p:nvSpPr>
        <p:spPr>
          <a:xfrm>
            <a:off x="1905378" y="4394200"/>
            <a:ext cx="994570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df = pd.read_csv('framingham.csv', sep=',')</a:t>
            </a:r>
          </a:p>
          <a:p>
            <a:pPr/>
            <a:r>
              <a:t>df.dropna(inplace=True)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11" name="Import statsmodels.ap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 statsmodels.api</a:t>
            </a:r>
          </a:p>
          <a:p>
            <a:pPr/>
          </a:p>
          <a:p>
            <a:pPr/>
            <a:r>
              <a:t>Interactively select the columns that gives us high p-values</a:t>
            </a:r>
          </a:p>
        </p:txBody>
      </p:sp>
      <p:sp>
        <p:nvSpPr>
          <p:cNvPr id="212" name="import statsmodels.api as sm"/>
          <p:cNvSpPr txBox="1"/>
          <p:nvPr/>
        </p:nvSpPr>
        <p:spPr>
          <a:xfrm>
            <a:off x="3756330" y="3468023"/>
            <a:ext cx="651614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statsmodels.api as sm</a:t>
            </a:r>
          </a:p>
        </p:txBody>
      </p:sp>
      <p:sp>
        <p:nvSpPr>
          <p:cNvPr id="213" name="cols = [ 'Pain', 'TotalVisits',…"/>
          <p:cNvSpPr txBox="1"/>
          <p:nvPr/>
        </p:nvSpPr>
        <p:spPr>
          <a:xfrm>
            <a:off x="1209630" y="5200034"/>
            <a:ext cx="9031152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</a:p>
          <a:p>
            <a:pPr/>
            <a:r>
              <a:t>cols = [ 'Pain', 'TotalVisits', </a:t>
            </a:r>
          </a:p>
          <a:p>
            <a:pPr/>
            <a:r>
              <a:t>         'ProviderCount',</a:t>
            </a:r>
          </a:p>
          <a:p>
            <a:pPr/>
            <a:r>
              <a:t>         'MedicalClaims', 'ClaimLines',</a:t>
            </a:r>
          </a:p>
          <a:p>
            <a:pPr/>
            <a:r>
              <a:t>         'StartedOnCombination',</a:t>
            </a:r>
          </a:p>
          <a:p>
            <a:pPr/>
            <a:r>
              <a:t>         'AcuteDrugGapSmall',]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16" name="Create a logit mod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logit model</a:t>
            </a:r>
          </a:p>
          <a:p>
            <a:pPr lvl="1"/>
            <a:r>
              <a:t>Can do as we did for linear regression with a string</a:t>
            </a:r>
          </a:p>
          <a:p>
            <a:pPr lvl="1"/>
            <a:r>
              <a:t>Can do using a dataframe syntax</a:t>
            </a:r>
          </a:p>
          <a:p>
            <a:pPr lvl="1"/>
          </a:p>
          <a:p>
            <a:pPr lvl="1"/>
          </a:p>
          <a:p>
            <a:pPr lvl="1"/>
            <a:r>
              <a:t>Print the summary pages </a:t>
            </a:r>
          </a:p>
        </p:txBody>
      </p:sp>
      <p:sp>
        <p:nvSpPr>
          <p:cNvPr id="217" name="logit_model=sm.Logit(df.PoorCare,df[cols])…"/>
          <p:cNvSpPr txBox="1"/>
          <p:nvPr/>
        </p:nvSpPr>
        <p:spPr>
          <a:xfrm>
            <a:off x="2128543" y="4876799"/>
            <a:ext cx="9717063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logit_model=sm.Logit(df.PoorCare,df[cols])</a:t>
            </a:r>
          </a:p>
          <a:p>
            <a:pPr/>
            <a:r>
              <a:t>result=logit_model.fit()</a:t>
            </a:r>
          </a:p>
        </p:txBody>
      </p:sp>
      <p:sp>
        <p:nvSpPr>
          <p:cNvPr id="218" name="print(result.summary2())"/>
          <p:cNvSpPr txBox="1"/>
          <p:nvPr/>
        </p:nvSpPr>
        <p:spPr>
          <a:xfrm>
            <a:off x="2128543" y="7130545"/>
            <a:ext cx="560159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print(result.summary2())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21" name="Print the resul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the results</a:t>
            </a:r>
          </a:p>
          <a:p>
            <a:pPr lvl="1"/>
            <a:r>
              <a:t> </a:t>
            </a:r>
          </a:p>
          <a:p>
            <a:pPr/>
            <a:r>
              <a:t>This gives the "confusion matrix"</a:t>
            </a:r>
          </a:p>
          <a:p>
            <a:pPr lvl="1"/>
            <a:r>
              <a:t>Coefficient [i,j] gives:</a:t>
            </a:r>
          </a:p>
          <a:p>
            <a:pPr lvl="2"/>
            <a:r>
              <a:t>predicted i values </a:t>
            </a:r>
          </a:p>
          <a:p>
            <a:pPr lvl="2"/>
            <a:r>
              <a:t>actual j values</a:t>
            </a:r>
          </a:p>
        </p:txBody>
      </p:sp>
      <p:sp>
        <p:nvSpPr>
          <p:cNvPr id="222" name="print(result.pred_table())"/>
          <p:cNvSpPr txBox="1"/>
          <p:nvPr/>
        </p:nvSpPr>
        <p:spPr>
          <a:xfrm>
            <a:off x="2693017" y="3520532"/>
            <a:ext cx="605886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print(result.pred_table())</a:t>
            </a:r>
          </a:p>
        </p:txBody>
      </p:sp>
      <p:pic>
        <p:nvPicPr>
          <p:cNvPr id="22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04322" y="5019175"/>
            <a:ext cx="4521201" cy="339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26" name="Quality predi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Quality prediction:</a:t>
            </a:r>
          </a:p>
          <a:p>
            <a:pPr lvl="1"/>
            <a:r>
              <a:t> </a:t>
            </a:r>
          </a:p>
          <a:p>
            <a:pPr lvl="1"/>
          </a:p>
          <a:p>
            <a:pPr/>
            <a:r>
              <a:t>7 False negative and 18 false positives</a:t>
            </a:r>
          </a:p>
        </p:txBody>
      </p:sp>
      <p:sp>
        <p:nvSpPr>
          <p:cNvPr id="227" name="[[91.  7.]…"/>
          <p:cNvSpPr txBox="1"/>
          <p:nvPr/>
        </p:nvSpPr>
        <p:spPr>
          <a:xfrm>
            <a:off x="2724075" y="3530599"/>
            <a:ext cx="262931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[[91.  7.]</a:t>
            </a:r>
          </a:p>
          <a:p>
            <a:pPr/>
            <a:r>
              <a:t> [18. 15.]]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26" name="Famous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Famous example:</a:t>
            </a:r>
          </a:p>
          <a:p>
            <a:pPr lvl="1"/>
            <a:r>
              <a:t>Taken an image of a pet, predict whether this is a cat or a dog</a:t>
            </a:r>
          </a:p>
        </p:txBody>
      </p:sp>
      <p:pic>
        <p:nvPicPr>
          <p:cNvPr id="127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5401" y="5320440"/>
            <a:ext cx="2519316" cy="1410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Unknown.jpeg" descr="Unknown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04183" y="4107313"/>
            <a:ext cx="3797301" cy="213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Unknown.jpeg" descr="Unknown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6950" y="6731256"/>
            <a:ext cx="2857501" cy="284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s.jpeg" descr="images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85823" y="4577298"/>
            <a:ext cx="3289301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Unknown.jpeg" descr="Unknown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953633" y="5320440"/>
            <a:ext cx="3492501" cy="232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Unknown.jpeg" descr="Unknown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834503" y="7234607"/>
            <a:ext cx="3289301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s.jpeg" descr="images.jpe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9917" y="7086856"/>
            <a:ext cx="3810001" cy="213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s.jpeg" descr="images.jpe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58635" y="4758107"/>
            <a:ext cx="2197101" cy="370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s.jpeg" descr="images.jpe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801483" y="7350445"/>
            <a:ext cx="3289301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s.jpeg" descr="images.jpe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686400" y="6510296"/>
            <a:ext cx="3289301" cy="2463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30" name="Heart Event Predi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Heart Event Prediction:</a:t>
            </a:r>
          </a:p>
          <a:p>
            <a:pPr lvl="1"/>
            <a:r>
              <a:t> </a:t>
            </a:r>
          </a:p>
          <a:p>
            <a:pPr lvl="1"/>
          </a:p>
          <a:p>
            <a:pPr/>
            <a:r>
              <a:t>26 false negatives</a:t>
            </a:r>
          </a:p>
          <a:p>
            <a:pPr/>
            <a:r>
              <a:t>523 false positives</a:t>
            </a:r>
          </a:p>
        </p:txBody>
      </p:sp>
      <p:sp>
        <p:nvSpPr>
          <p:cNvPr id="231" name="[[3075.   26.]…"/>
          <p:cNvSpPr txBox="1"/>
          <p:nvPr/>
        </p:nvSpPr>
        <p:spPr>
          <a:xfrm>
            <a:off x="2787575" y="3276599"/>
            <a:ext cx="354385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[[3075.   26.]</a:t>
            </a:r>
          </a:p>
          <a:p>
            <a:pPr/>
            <a:r>
              <a:t> [ 523.   34.]]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34" name="Can try to improve using Lasso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try to improve using Lasso</a:t>
            </a:r>
          </a:p>
        </p:txBody>
      </p:sp>
      <p:sp>
        <p:nvSpPr>
          <p:cNvPr id="235" name="result=logit_model.fit_regularized()"/>
          <p:cNvSpPr txBox="1"/>
          <p:nvPr/>
        </p:nvSpPr>
        <p:spPr>
          <a:xfrm>
            <a:off x="2177975" y="3594100"/>
            <a:ext cx="8345241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result=logit_model.fit_regularized()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38" name="Can try to improve selecting only columns with high P-valu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try to improve selecting only columns with high P-values</a:t>
            </a:r>
          </a:p>
        </p:txBody>
      </p:sp>
      <p:sp>
        <p:nvSpPr>
          <p:cNvPr id="239" name="Optimization terminated successfully.…"/>
          <p:cNvSpPr txBox="1"/>
          <p:nvPr/>
        </p:nvSpPr>
        <p:spPr>
          <a:xfrm>
            <a:off x="2965375" y="3517899"/>
            <a:ext cx="7918451" cy="558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600"/>
            </a:pPr>
            <a:r>
              <a:t>Optimization terminated successfully.</a:t>
            </a:r>
          </a:p>
          <a:p>
            <a:pPr>
              <a:defRPr sz="1600"/>
            </a:pPr>
            <a:r>
              <a:t>         Current function value: 0.423769</a:t>
            </a:r>
          </a:p>
          <a:p>
            <a:pPr>
              <a:defRPr sz="1600"/>
            </a:pPr>
            <a:r>
              <a:t>         Iterations 6</a:t>
            </a:r>
          </a:p>
          <a:p>
            <a:pPr>
              <a:defRPr sz="1600"/>
            </a:pPr>
            <a:r>
              <a:t>                         Results: Logit</a:t>
            </a:r>
          </a:p>
          <a:p>
            <a:pPr>
              <a:defRPr sz="1600"/>
            </a:pPr>
            <a:r>
              <a:t>================================================================</a:t>
            </a:r>
          </a:p>
          <a:p>
            <a:pPr>
              <a:defRPr sz="1600"/>
            </a:pPr>
            <a:r>
              <a:t>Model:              Logit            Pseudo R-squared: 0.007    </a:t>
            </a:r>
          </a:p>
          <a:p>
            <a:pPr>
              <a:defRPr sz="1600"/>
            </a:pPr>
            <a:r>
              <a:t>Dependent Variable: TenYearCHD       AIC:              3114.2927</a:t>
            </a:r>
          </a:p>
          <a:p>
            <a:pPr>
              <a:defRPr sz="1600"/>
            </a:pPr>
            <a:r>
              <a:t>Date:               2020-07-12 18:18 BIC:              3157.7254</a:t>
            </a:r>
          </a:p>
          <a:p>
            <a:pPr>
              <a:defRPr sz="1600"/>
            </a:pPr>
            <a:r>
              <a:t>No. Observations:   3658             Log-Likelihood:   -1550.1  </a:t>
            </a:r>
          </a:p>
          <a:p>
            <a:pPr>
              <a:defRPr sz="1600"/>
            </a:pPr>
            <a:r>
              <a:t>Df Model:           6                LL-Null:          -1560.6  </a:t>
            </a:r>
          </a:p>
          <a:p>
            <a:pPr>
              <a:defRPr sz="1600"/>
            </a:pPr>
            <a:r>
              <a:t>Df Residuals:       3651             LLR p-value:      0.0019166</a:t>
            </a:r>
          </a:p>
          <a:p>
            <a:pPr>
              <a:defRPr sz="1600"/>
            </a:pPr>
            <a:r>
              <a:t>Converged:          1.0000           Scale:            1.0000   </a:t>
            </a:r>
          </a:p>
          <a:p>
            <a:pPr>
              <a:defRPr sz="1600"/>
            </a:pPr>
            <a:r>
              <a:t>No. Iterations:     6.0000                                      </a:t>
            </a:r>
          </a:p>
          <a:p>
            <a:pPr>
              <a:defRPr sz="1600"/>
            </a:pPr>
            <a:r>
              <a:t>----------------------------------------------------------------</a:t>
            </a:r>
          </a:p>
          <a:p>
            <a:pPr>
              <a:defRPr sz="1600"/>
            </a:pPr>
            <a:r>
              <a:t>                  Coef.  Std.Err.    z    P&gt;|z|   [0.025  0.975]</a:t>
            </a:r>
          </a:p>
          <a:p>
            <a:pPr>
              <a:defRPr sz="1600"/>
            </a:pPr>
            <a:r>
              <a:t>----------------------------------------------------------------</a:t>
            </a:r>
          </a:p>
          <a:p>
            <a:pPr>
              <a:defRPr sz="1600"/>
            </a:pPr>
            <a:r>
              <a:t>currentSmoker     0.0390   0.0908  0.4291 0.6679 -0.1391  0.2170</a:t>
            </a:r>
          </a:p>
          <a:p>
            <a:pPr>
              <a:defRPr sz="1600"/>
            </a:pPr>
            <a:r>
              <a:t>BPMeds            0.5145   0.2200  2.3388 0.0193  0.0833  0.9457</a:t>
            </a:r>
          </a:p>
          <a:p>
            <a:pPr>
              <a:defRPr sz="1600"/>
            </a:pPr>
            <a:r>
              <a:t>prevalentStroke   0.7716   0.4708  1.6390 0.1012 -0.1511  1.6944</a:t>
            </a:r>
          </a:p>
          <a:p>
            <a:pPr>
              <a:defRPr sz="1600"/>
            </a:pPr>
            <a:r>
              <a:t>prevalentHyp      0.8892   0.0983  9.0439 0.0000  0.6965  1.0818</a:t>
            </a:r>
          </a:p>
          <a:p>
            <a:pPr>
              <a:defRPr sz="1600"/>
            </a:pPr>
            <a:r>
              <a:t>diabetes          1.4746   0.2696  5.4688 0.0000  0.9461  2.0030</a:t>
            </a:r>
          </a:p>
          <a:p>
            <a:pPr>
              <a:defRPr sz="1600"/>
            </a:pPr>
            <a:r>
              <a:t>totChol          -0.0067   0.0007 -9.7668 0.0000 -0.0081 -0.0054</a:t>
            </a:r>
          </a:p>
          <a:p>
            <a:pPr>
              <a:defRPr sz="1600"/>
            </a:pPr>
            <a:r>
              <a:t>glucose          -0.0061   0.0019 -3.2113 0.0013 -0.0098 -0.0024</a:t>
            </a:r>
          </a:p>
          <a:p>
            <a:pPr>
              <a:defRPr sz="1600"/>
            </a:pPr>
            <a:r>
              <a:t>================================================================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Stats-Models</a:t>
            </a:r>
          </a:p>
        </p:txBody>
      </p:sp>
      <p:sp>
        <p:nvSpPr>
          <p:cNvPr id="242" name="Select the columns…"/>
          <p:cNvSpPr txBox="1"/>
          <p:nvPr>
            <p:ph type="body" idx="1"/>
          </p:nvPr>
        </p:nvSpPr>
        <p:spPr>
          <a:xfrm>
            <a:off x="965200" y="25908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Select the columns</a:t>
            </a:r>
          </a:p>
          <a:p>
            <a:pPr lvl="1"/>
            <a:r>
              <a:t> </a:t>
            </a:r>
          </a:p>
          <a:p>
            <a:pPr lvl="1"/>
          </a:p>
          <a:p>
            <a:pPr/>
            <a:r>
              <a:t>Get a better (?) confusion matrix:</a:t>
            </a:r>
          </a:p>
          <a:p>
            <a:pPr lvl="1"/>
            <a:r>
              <a:t>    </a:t>
            </a:r>
          </a:p>
          <a:p>
            <a:pPr lvl="1"/>
          </a:p>
          <a:p>
            <a:pPr lvl="1"/>
            <a:r>
              <a:t>False negatives has gone down</a:t>
            </a:r>
          </a:p>
          <a:p>
            <a:pPr lvl="1"/>
            <a:r>
              <a:t>False positives has gone up</a:t>
            </a:r>
          </a:p>
        </p:txBody>
      </p:sp>
      <p:sp>
        <p:nvSpPr>
          <p:cNvPr id="243" name="cols = ['currentSmoker', 'BPMeds',…"/>
          <p:cNvSpPr txBox="1"/>
          <p:nvPr/>
        </p:nvSpPr>
        <p:spPr>
          <a:xfrm>
            <a:off x="1847775" y="3327400"/>
            <a:ext cx="9717064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cols = ['currentSmoker', 'BPMeds', </a:t>
            </a:r>
          </a:p>
          <a:p>
            <a:pPr/>
            <a:r>
              <a:t>        'prevalentStroke', 'prevalentHyp',</a:t>
            </a:r>
          </a:p>
          <a:p>
            <a:pPr/>
            <a:r>
              <a:t>        'diabetes', 'totChol','glucose']</a:t>
            </a:r>
          </a:p>
          <a:p>
            <a:pPr/>
            <a:r>
              <a:t>        </a:t>
            </a:r>
          </a:p>
        </p:txBody>
      </p:sp>
      <p:sp>
        <p:nvSpPr>
          <p:cNvPr id="244" name="[[3086.   15.]…"/>
          <p:cNvSpPr txBox="1"/>
          <p:nvPr/>
        </p:nvSpPr>
        <p:spPr>
          <a:xfrm>
            <a:off x="2101775" y="5518149"/>
            <a:ext cx="354385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[[3086.   15.]</a:t>
            </a:r>
          </a:p>
          <a:p>
            <a:pPr/>
            <a:r>
              <a:t> [ 549.    8.]]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Scikit-learn</a:t>
            </a:r>
          </a:p>
        </p:txBody>
      </p:sp>
      <p:sp>
        <p:nvSpPr>
          <p:cNvPr id="247" name="Import from sklear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 from sklearn</a:t>
            </a:r>
          </a:p>
        </p:txBody>
      </p:sp>
      <p:sp>
        <p:nvSpPr>
          <p:cNvPr id="248" name="from sklearn.linear_model import LogisticRegression…"/>
          <p:cNvSpPr txBox="1"/>
          <p:nvPr/>
        </p:nvSpPr>
        <p:spPr>
          <a:xfrm>
            <a:off x="730175" y="3911600"/>
            <a:ext cx="1200343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sklearn.linear_model import LogisticRegression</a:t>
            </a:r>
          </a:p>
          <a:p>
            <a:pPr/>
            <a:r>
              <a:t>from sklearn import metrics</a:t>
            </a:r>
          </a:p>
          <a:p>
            <a:pPr/>
            <a:r>
              <a:t>from sklearn.metrics import confusion_matrix</a:t>
            </a:r>
          </a:p>
          <a:p>
            <a:pPr/>
            <a:r>
              <a:t>from sklearn.model_selection import train_test_split</a:t>
            </a:r>
          </a:p>
          <a:p>
            <a:pPr/>
            <a:r>
              <a:t>from sklearn.metrics import classification_report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Scikit-learn</a:t>
            </a:r>
          </a:p>
        </p:txBody>
      </p:sp>
      <p:sp>
        <p:nvSpPr>
          <p:cNvPr id="251" name="Create a logistic regression object and fit it on the 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logistic regression object and fit it on the data</a:t>
            </a:r>
          </a:p>
        </p:txBody>
      </p:sp>
      <p:sp>
        <p:nvSpPr>
          <p:cNvPr id="252" name="logreg = LogisticRegression()…"/>
          <p:cNvSpPr txBox="1"/>
          <p:nvPr/>
        </p:nvSpPr>
        <p:spPr>
          <a:xfrm>
            <a:off x="952500" y="3530600"/>
            <a:ext cx="11774798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logreg = LogisticRegression()</a:t>
            </a:r>
          </a:p>
          <a:p>
            <a:pPr/>
            <a:r>
              <a:t>logreg.fit(X=df[cols], y = df.TenYearCHD)</a:t>
            </a:r>
          </a:p>
          <a:p>
            <a:pPr/>
            <a:r>
              <a:t>y_pred = logreg.predict(df[cols])</a:t>
            </a:r>
          </a:p>
          <a:p>
            <a:pPr/>
            <a:r>
              <a:t>confusion_matrix = confusion_matrix(df.TenYearCHD, y_pred)</a:t>
            </a:r>
          </a:p>
          <a:p>
            <a:pPr/>
            <a:r>
              <a:t>print(confusion_matrix)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Scikit-learn</a:t>
            </a:r>
          </a:p>
        </p:txBody>
      </p:sp>
      <p:sp>
        <p:nvSpPr>
          <p:cNvPr id="255" name="Scikit-learn uses a different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Scikit-learn uses a different algorithm</a:t>
            </a:r>
          </a:p>
          <a:p>
            <a:pPr lvl="1"/>
            <a:r>
              <a:t>Confusion matrix on the whole set is </a:t>
            </a:r>
          </a:p>
        </p:txBody>
      </p:sp>
      <p:sp>
        <p:nvSpPr>
          <p:cNvPr id="256" name="[[3087   14]…"/>
          <p:cNvSpPr txBox="1"/>
          <p:nvPr/>
        </p:nvSpPr>
        <p:spPr>
          <a:xfrm>
            <a:off x="5987975" y="4394199"/>
            <a:ext cx="308658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[[3087   14]</a:t>
            </a:r>
          </a:p>
          <a:p>
            <a:pPr/>
            <a:r>
              <a:t> [ 535   22]]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Scikit-learn</a:t>
            </a:r>
          </a:p>
        </p:txBody>
      </p:sp>
      <p:sp>
        <p:nvSpPr>
          <p:cNvPr id="259" name="Can also divide the set in training and test set"/>
          <p:cNvSpPr txBox="1"/>
          <p:nvPr>
            <p:ph type="body" idx="1"/>
          </p:nvPr>
        </p:nvSpPr>
        <p:spPr>
          <a:xfrm>
            <a:off x="952500" y="27559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Can also divide the set in training and test set</a:t>
            </a:r>
          </a:p>
        </p:txBody>
      </p:sp>
      <p:sp>
        <p:nvSpPr>
          <p:cNvPr id="260" name="X_train, X_test, y_train, y_test =…"/>
          <p:cNvSpPr txBox="1"/>
          <p:nvPr/>
        </p:nvSpPr>
        <p:spPr>
          <a:xfrm>
            <a:off x="452636" y="4044949"/>
            <a:ext cx="12552165" cy="433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X_train, X_test, y_train, y_test = </a:t>
            </a:r>
          </a:p>
          <a:p>
            <a:pPr>
              <a:defRPr sz="3200"/>
            </a:pPr>
            <a:r>
              <a:t>   train_test_split(df[cols], </a:t>
            </a:r>
          </a:p>
          <a:p>
            <a:pPr>
              <a:defRPr sz="3200"/>
            </a:pPr>
            <a:r>
              <a:t>                    df.TenYearCHD,</a:t>
            </a:r>
          </a:p>
          <a:p>
            <a:pPr>
              <a:defRPr sz="3200"/>
            </a:pPr>
            <a:r>
              <a:t>                    test_size=0.3,</a:t>
            </a:r>
          </a:p>
          <a:p>
            <a:pPr>
              <a:defRPr sz="3200"/>
            </a:pPr>
            <a:r>
              <a:t>                    random_state=0)</a:t>
            </a:r>
          </a:p>
          <a:p>
            <a:pPr>
              <a:defRPr sz="3200"/>
            </a:pPr>
            <a:r>
              <a:t>logreg.fit(X_train, y_train)</a:t>
            </a:r>
          </a:p>
          <a:p>
            <a:pPr>
              <a:defRPr sz="3200"/>
            </a:pPr>
            <a:r>
              <a:t>y_pred = logreg.predict(X_test) </a:t>
            </a:r>
          </a:p>
          <a:p>
            <a:pPr>
              <a:defRPr sz="3200"/>
            </a:pPr>
            <a:r>
              <a:t>confusion_matrix = confusion_matrix(y_test, y_pred)</a:t>
            </a:r>
          </a:p>
          <a:p>
            <a:pPr>
              <a:defRPr sz="3200"/>
            </a:pPr>
            <a:r>
              <a:t>print(confusion_matrix)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Logistic Regres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Logistic Regression</a:t>
            </a:r>
          </a:p>
          <a:p>
            <a:pPr defTabSz="484886">
              <a:defRPr sz="6640"/>
            </a:pPr>
            <a:r>
              <a:t>in Scikit-learn</a:t>
            </a:r>
          </a:p>
        </p:txBody>
      </p:sp>
      <p:sp>
        <p:nvSpPr>
          <p:cNvPr id="263" name="Confusion matri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Confusion matrix</a:t>
            </a:r>
          </a:p>
        </p:txBody>
      </p:sp>
      <p:sp>
        <p:nvSpPr>
          <p:cNvPr id="264" name="[[915   1]…"/>
          <p:cNvSpPr txBox="1"/>
          <p:nvPr/>
        </p:nvSpPr>
        <p:spPr>
          <a:xfrm>
            <a:off x="2127175" y="3301999"/>
            <a:ext cx="262931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[[915   1]</a:t>
            </a:r>
          </a:p>
          <a:p>
            <a:pPr/>
            <a:r>
              <a:t> [176   6]]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Measuring Suc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Measuring Success</a:t>
            </a:r>
          </a:p>
        </p:txBody>
      </p:sp>
      <p:sp>
        <p:nvSpPr>
          <p:cNvPr id="267" name="precision    recall  f1-score   support…"/>
          <p:cNvSpPr txBox="1"/>
          <p:nvPr/>
        </p:nvSpPr>
        <p:spPr>
          <a:xfrm>
            <a:off x="386364" y="2603500"/>
            <a:ext cx="12232073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     precision    recall  f1-score   support</a:t>
            </a:r>
          </a:p>
          <a:p>
            <a:pPr/>
          </a:p>
          <a:p>
            <a:pPr/>
            <a:r>
              <a:t>           0       0.84      1.00      0.91       916</a:t>
            </a:r>
          </a:p>
          <a:p>
            <a:pPr/>
            <a:r>
              <a:t>           1       0.86      0.03      0.06       182</a:t>
            </a:r>
          </a:p>
          <a:p>
            <a:pPr/>
          </a:p>
          <a:p>
            <a:pPr/>
            <a:r>
              <a:t>    accuracy                           0.84      1098</a:t>
            </a:r>
          </a:p>
          <a:p>
            <a:pPr/>
            <a:r>
              <a:t>   macro avg       0.85      0.52      0.49      1098</a:t>
            </a:r>
          </a:p>
          <a:p>
            <a:pPr/>
            <a:r>
              <a:t>weighted avg       0.84      0.84      0.77      1098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39" name="Bayes: generative classifi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Bayes: </a:t>
            </a:r>
            <a:r>
              <a:rPr b="1" i="1"/>
              <a:t>generative classifier</a:t>
            </a:r>
            <a:endParaRPr b="1" i="1"/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Predicts indirectly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b="1" i="1"/>
          </a:p>
          <a:p>
            <a:pPr lvl="1" marL="844550" indent="-422275" defTabSz="554990">
              <a:spcBef>
                <a:spcPts val="2000"/>
              </a:spcBef>
              <a:defRPr sz="3040"/>
            </a:pPr>
            <a14:m>
              <m:oMathPara>
                <m:oMathParaPr>
                  <m:jc m:val="left"/>
                </m:oMathParaPr>
                <m:oMath>
                  <m:limUp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lim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nor/>
                        </m:rP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arg max</m:t>
                      </m:r>
                    </m:e>
                    <m:sub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844550" indent="-422275" defTabSz="554990">
              <a:spcBef>
                <a:spcPts val="2000"/>
              </a:spcBef>
              <a:defRPr sz="3040"/>
            </a:pP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Evaluates product of likelihood and prior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Prior: Probability of a category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without looking at data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Likelihood: Probability of observing data if from a category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endParaRPr sz="3200"/>
          </a:p>
        </p:txBody>
      </p:sp>
      <p:sp>
        <p:nvSpPr>
          <p:cNvPr id="140" name="Prior"/>
          <p:cNvSpPr txBox="1"/>
          <p:nvPr/>
        </p:nvSpPr>
        <p:spPr>
          <a:xfrm>
            <a:off x="6636529" y="4977665"/>
            <a:ext cx="125748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Prior</a:t>
            </a:r>
          </a:p>
        </p:txBody>
      </p:sp>
      <p:sp>
        <p:nvSpPr>
          <p:cNvPr id="141" name="Likelihood"/>
          <p:cNvSpPr txBox="1"/>
          <p:nvPr/>
        </p:nvSpPr>
        <p:spPr>
          <a:xfrm>
            <a:off x="4940248" y="4977665"/>
            <a:ext cx="24006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Likelihood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Measuring Suc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Measuring Success</a:t>
            </a:r>
          </a:p>
        </p:txBody>
      </p:sp>
      <p:sp>
        <p:nvSpPr>
          <p:cNvPr id="270" name="How can we measure accurac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can we measure accuracy?</a:t>
            </a:r>
          </a:p>
          <a:p>
            <a:pPr lvl="1"/>
            <a:r>
              <a:t>accuracy = (fp+fn)/(tp+tn+fp+fn)</a:t>
            </a:r>
          </a:p>
          <a:p>
            <a:pPr lvl="2"/>
            <a:r>
              <a:t>Unfortunately, because of skewed data sets, often very high</a:t>
            </a:r>
          </a:p>
          <a:p>
            <a:pPr lvl="1"/>
            <a:r>
              <a:t>precision = tp/(tp+fp)</a:t>
            </a:r>
          </a:p>
          <a:p>
            <a:pPr lvl="1"/>
            <a:r>
              <a:t>recall = tp/(tp+fn)</a:t>
            </a:r>
          </a:p>
          <a:p>
            <a:pPr lvl="1"/>
            <a:r>
              <a:t>F measure = harmonic mean of precision and recall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robit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Probit Regression</a:t>
            </a:r>
          </a:p>
        </p:txBody>
      </p:sp>
      <p:sp>
        <p:nvSpPr>
          <p:cNvPr id="273" name="Instead of using the logistic function  , can also use the cumulative distribution function of the normal distrib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Instead of using the logistic function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  <a:r>
              <a:t>, can also use the cumulative distribution function of the normal distribution</a:t>
            </a:r>
          </a:p>
          <a:p>
            <a:pPr lvl="2" marL="0" indent="88900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m:rPr>
                      <m:nor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erf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z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num>
                    <m:den>
                      <m:rad>
                        <m:radPr>
                          <m:ctrlP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degHide m:val="on"/>
                        </m:radPr>
                        <m:deg/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</m:rad>
                    </m:den>
                  </m:f>
                  <m:sSub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</m:sup>
                  </m:sSubSup>
                  <m:r>
                    <m:rPr>
                      <m:sty m:val="p"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exp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</m:oMath>
              </m:oMathPara>
            </a14:m>
          </a:p>
          <a:p>
            <a:pPr/>
            <a:r>
              <a:t>Predictor is then</a:t>
            </a:r>
          </a:p>
          <a:p>
            <a:pPr lvl="6" marL="0" indent="0" algn="ctr">
              <a:buSzTx/>
              <a:buNone/>
              <a:defRPr sz="3700"/>
            </a:pPr>
            <a14:m>
              <m:oMathPara>
                <m:oMathParaPr>
                  <m:jc m:val="center"/>
                </m:oMathParaPr>
                <m:oMath>
                  <m:f>
                    <m:fPr>
                      <m:ctrlP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d>
                    <m:dPr>
                      <m:ctrlP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erf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sSub>
                        <m:e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4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xmlns:a="http://schemas.openxmlformats.org/drawingml/2006/main" sz="4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d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robit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Probit Regression</a:t>
            </a:r>
          </a:p>
        </p:txBody>
      </p:sp>
      <p:pic>
        <p:nvPicPr>
          <p:cNvPr id="276" name="probit.pdf" descr="probit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5196" y="2708324"/>
            <a:ext cx="12134408" cy="62383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robit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Probit Regression</a:t>
            </a:r>
          </a:p>
        </p:txBody>
      </p:sp>
      <p:sp>
        <p:nvSpPr>
          <p:cNvPr id="279" name="Calculations with probit are more involv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Calculations with probit are more involved</a:t>
            </a:r>
          </a:p>
          <a:p>
            <a:pPr lvl="1"/>
            <a:r>
              <a:t>Statsmodels implements it</a:t>
            </a:r>
          </a:p>
          <a:p>
            <a:pPr lvl="2"/>
            <a:r>
              <a:t> </a:t>
            </a:r>
          </a:p>
          <a:p>
            <a:pPr lvl="1"/>
            <a:r>
              <a:t>Fit the probit model</a:t>
            </a:r>
          </a:p>
        </p:txBody>
      </p:sp>
      <p:sp>
        <p:nvSpPr>
          <p:cNvPr id="280" name="from statsmodels.discrete.discrete_model import Probit"/>
          <p:cNvSpPr txBox="1"/>
          <p:nvPr/>
        </p:nvSpPr>
        <p:spPr>
          <a:xfrm>
            <a:off x="2241475" y="4216399"/>
            <a:ext cx="1040297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/>
            <a:r>
              <a:t>from statsmodels.discrete.discrete_model import Probit</a:t>
            </a:r>
          </a:p>
        </p:txBody>
      </p:sp>
      <p:sp>
        <p:nvSpPr>
          <p:cNvPr id="281" name="probit_model=Probit(df.TenYearCHD,df[cols])…"/>
          <p:cNvSpPr txBox="1"/>
          <p:nvPr/>
        </p:nvSpPr>
        <p:spPr>
          <a:xfrm>
            <a:off x="1529550" y="5695950"/>
            <a:ext cx="9945700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probit_model=Probit(df.TenYearCHD,df[cols])</a:t>
            </a:r>
          </a:p>
          <a:p>
            <a:pPr/>
            <a:r>
              <a:t>result=probit_model.fit()</a:t>
            </a:r>
          </a:p>
          <a:p>
            <a:pPr/>
          </a:p>
          <a:p>
            <a:pPr/>
            <a:r>
              <a:t>print(result.summary())</a:t>
            </a:r>
          </a:p>
          <a:p>
            <a:pPr/>
            <a:r>
              <a:t>print(result.pred_table())</a:t>
            </a:r>
          </a:p>
          <a:p>
            <a:pPr/>
            <a:r>
              <a:t>for i in range(20):</a:t>
            </a:r>
          </a:p>
          <a:p>
            <a:pPr/>
            <a:r>
              <a:t>	print(df.TenYearCHD.iloc[i], result.predict(df[cols]).iloc[i])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robit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Probit Regression</a:t>
            </a:r>
          </a:p>
        </p:txBody>
      </p:sp>
      <p:sp>
        <p:nvSpPr>
          <p:cNvPr id="284" name="Confusion matrix is no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Confusion matrix is now</a:t>
            </a:r>
          </a:p>
          <a:p>
            <a:pPr/>
          </a:p>
          <a:p>
            <a:pPr/>
          </a:p>
          <a:p>
            <a:pPr/>
          </a:p>
          <a:p>
            <a:pPr lvl="1"/>
            <a:r>
              <a:t>More false positives but less false negatives</a:t>
            </a:r>
          </a:p>
        </p:txBody>
      </p:sp>
      <p:sp>
        <p:nvSpPr>
          <p:cNvPr id="285" name="[[3085.   16.]…"/>
          <p:cNvSpPr txBox="1"/>
          <p:nvPr/>
        </p:nvSpPr>
        <p:spPr>
          <a:xfrm>
            <a:off x="2774875" y="3524249"/>
            <a:ext cx="354385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[[3085.   16.]</a:t>
            </a:r>
          </a:p>
          <a:p>
            <a:pPr/>
            <a:r>
              <a:t> [ 547.   10.]]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Multinomial 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Multinomial Logistic Regression</a:t>
            </a:r>
          </a:p>
        </p:txBody>
      </p:sp>
      <p:sp>
        <p:nvSpPr>
          <p:cNvPr id="288" name="Want to predict one of several categories based on feature vec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Want to predict one of several categories based on feature vector</a:t>
            </a:r>
          </a:p>
          <a:p>
            <a:pPr/>
            <a:r>
              <a:t>Use the softmax function </a:t>
            </a:r>
            <a14:m>
              <m:oMath>
                <m:r>
                  <m:rPr>
                    <m:nor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softmax</m:t>
                </m:r>
                <m:d>
                  <m: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sSub>
                      <m:e>
                        <m: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e>
                </m:d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sSup>
                          <m:e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sSub>
                              <m:e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  <m:sub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p>
                        </m:sSup>
                      </m:num>
                      <m:den>
                        <m:nary>
                          <m:naryPr>
                            <m:ctrlP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chr m:val="∑"/>
                            <m:limLoc m:val="subSup"/>
                            <m:grow m:val="1"/>
                            <m:subHide m:val="off"/>
                            <m:supHide m:val="off"/>
                          </m:naryPr>
                          <m:sub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sup>
                          <m:e>
                            <m:sSup>
                              <m:e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e>
                              <m:sup>
                                <m:sSub>
                                  <m:e>
                                    <m:r>
                                      <a:rPr xmlns:a="http://schemas.openxmlformats.org/drawingml/2006/main" sz="355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</m:t>
                                    </m:r>
                                  </m:e>
                                  <m:sub>
                                    <m:r>
                                      <a:rPr xmlns:a="http://schemas.openxmlformats.org/drawingml/2006/main" sz="355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</m:sup>
                            </m:sSup>
                          </m:e>
                        </m:nary>
                      </m:den>
                    </m:f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sSup>
                          <m:e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sSub>
                              <m:e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  <m:sub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p>
                        </m:sSup>
                      </m:num>
                      <m:den>
                        <m:nary>
                          <m:naryPr>
                            <m:ctrlP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chr m:val="∑"/>
                            <m:limLoc m:val="subSup"/>
                            <m:grow m:val="1"/>
                            <m:subHide m:val="off"/>
                            <m:supHide m:val="off"/>
                          </m:naryPr>
                          <m:sub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sup>
                          <m:e>
                            <m:sSup>
                              <m:e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e>
                              <m:sup>
                                <m:sSub>
                                  <m:e>
                                    <m:r>
                                      <a:rPr xmlns:a="http://schemas.openxmlformats.org/drawingml/2006/main" sz="355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</m:t>
                                    </m:r>
                                  </m:e>
                                  <m:sub>
                                    <m:r>
                                      <a:rPr xmlns:a="http://schemas.openxmlformats.org/drawingml/2006/main" sz="355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</m:sup>
                            </m:sSup>
                          </m:e>
                        </m:nary>
                      </m:den>
                    </m:f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xmlns:a="http://schemas.openxmlformats.org/drawingml/2006/main" sz="35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sSup>
                          <m:e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sSub>
                              <m:e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z</m:t>
                                </m:r>
                              </m:e>
                              <m:sub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sub>
                            </m:sSub>
                          </m:sup>
                        </m:sSup>
                      </m:num>
                      <m:den>
                        <m:nary>
                          <m:naryPr>
                            <m:ctrlP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chr m:val="∑"/>
                            <m:limLoc m:val="subSup"/>
                            <m:grow m:val="1"/>
                            <m:subHide m:val="off"/>
                            <m:supHide m:val="off"/>
                          </m:naryPr>
                          <m:sub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xmlns:a="http://schemas.openxmlformats.org/drawingml/2006/main" sz="35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sup>
                          <m:e>
                            <m:sSup>
                              <m:e>
                                <m:r>
                                  <a:rPr xmlns:a="http://schemas.openxmlformats.org/drawingml/2006/main" sz="35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e>
                              <m:sup>
                                <m:sSub>
                                  <m:e>
                                    <m:r>
                                      <a:rPr xmlns:a="http://schemas.openxmlformats.org/drawingml/2006/main" sz="355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</m:t>
                                    </m:r>
                                  </m:e>
                                  <m:sub>
                                    <m:r>
                                      <a:rPr xmlns:a="http://schemas.openxmlformats.org/drawingml/2006/main" sz="355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</m:sup>
                            </m:sSup>
                          </m:e>
                        </m:nary>
                      </m:den>
                    </m:f>
                  </m:e>
                </m:d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Multinomial 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Multinomial Logistic Regression</a:t>
            </a:r>
          </a:p>
        </p:txBody>
      </p:sp>
      <p:sp>
        <p:nvSpPr>
          <p:cNvPr id="291" name="Learning is still possible, but more complicat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Learning is still possible, but more complicated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Multinomial Logistic Regre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Multinomial Logistic Regression</a:t>
            </a:r>
          </a:p>
        </p:txBody>
      </p:sp>
      <p:sp>
        <p:nvSpPr>
          <p:cNvPr id="294" name="model1 = LogisticRegression(random_state=0,…"/>
          <p:cNvSpPr txBox="1"/>
          <p:nvPr/>
        </p:nvSpPr>
        <p:spPr>
          <a:xfrm>
            <a:off x="629499" y="3568700"/>
            <a:ext cx="12209209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2300">
                <a:solidFill>
                  <a:srgbClr val="0A0101"/>
                </a:solidFill>
              </a:defRPr>
            </a:pPr>
            <a:r>
              <a:t>model1 = LogisticRegression(random_state=</a:t>
            </a:r>
            <a:r>
              <a:rPr>
                <a:solidFill>
                  <a:srgbClr val="116644"/>
                </a:solidFill>
              </a:rPr>
              <a:t>0</a:t>
            </a:r>
            <a:r>
              <a:t>, </a:t>
            </a:r>
          </a:p>
          <a:p>
            <a:pPr defTabSz="457200">
              <a:defRPr sz="2300">
                <a:solidFill>
                  <a:srgbClr val="0A0101"/>
                </a:solidFill>
              </a:defRPr>
            </a:pPr>
            <a:r>
              <a:t>                            multi_class=</a:t>
            </a:r>
            <a:r>
              <a:rPr>
                <a:solidFill>
                  <a:srgbClr val="11AA11"/>
                </a:solidFill>
              </a:rPr>
              <a:t>'multinomial'</a:t>
            </a:r>
            <a:r>
              <a:t>, </a:t>
            </a:r>
          </a:p>
          <a:p>
            <a:pPr defTabSz="457200">
              <a:defRPr sz="2300">
                <a:solidFill>
                  <a:srgbClr val="0A0101"/>
                </a:solidFill>
              </a:defRPr>
            </a:pPr>
            <a:r>
              <a:t>                            penalty=</a:t>
            </a:r>
            <a:r>
              <a:rPr>
                <a:solidFill>
                  <a:srgbClr val="11AA11"/>
                </a:solidFill>
              </a:rPr>
              <a:t>'none'</a:t>
            </a:r>
            <a:r>
              <a:t>, </a:t>
            </a:r>
          </a:p>
          <a:p>
            <a:pPr defTabSz="457200">
              <a:defRPr sz="2300">
                <a:solidFill>
                  <a:srgbClr val="0A0101"/>
                </a:solidFill>
              </a:defRPr>
            </a:pPr>
            <a:r>
              <a:t>                            solver=</a:t>
            </a:r>
            <a:r>
              <a:rPr>
                <a:solidFill>
                  <a:srgbClr val="11AA11"/>
                </a:solidFill>
              </a:rPr>
              <a:t>'newton-cg'</a:t>
            </a:r>
            <a:r>
              <a:t>).fit(X_train, y_train)</a:t>
            </a:r>
          </a:p>
          <a:p>
            <a:pPr defTabSz="457200">
              <a:defRPr sz="2300">
                <a:solidFill>
                  <a:srgbClr val="0A0101"/>
                </a:solidFill>
              </a:defRPr>
            </a:pPr>
            <a:r>
              <a:t>preds = model1.predict(X_test)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44" name="Regression is a discriminative classifi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Regression is a </a:t>
            </a:r>
            <a:r>
              <a:rPr b="1" i="1"/>
              <a:t>discriminative classifier</a:t>
            </a:r>
          </a:p>
          <a:p>
            <a:pPr lvl="1"/>
            <a:r>
              <a:t>Tries to learn directly the classification from data</a:t>
            </a:r>
          </a:p>
          <a:p>
            <a:pPr lvl="2"/>
            <a:r>
              <a:t>E.g.: All dog pictures have a collar</a:t>
            </a:r>
          </a:p>
          <a:p>
            <a:pPr lvl="3"/>
            <a:r>
              <a:t>Collar present —&gt; predict dog</a:t>
            </a:r>
          </a:p>
          <a:p>
            <a:pPr lvl="3"/>
            <a:r>
              <a:t>Collar not present —&gt; predict cat</a:t>
            </a:r>
          </a:p>
          <a:p>
            <a:pPr lvl="1"/>
            <a:r>
              <a:t>Computes directly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47" name="Regress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Regression: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Supervised learning: Have a training set with classification provided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Input is given as vectors of numerical features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Classification function that calculates the predicted class </a:t>
            </a:r>
            <a14:m>
              <m:oMath>
                <m:limUpp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lim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̂</m:t>
                    </m:r>
                  </m:lim>
                </m:limUpp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An objective function for learning: Measures the goodness of fit between true outcome and predicted outcome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An algorithm to optimize the objective function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50" name="Linear Regress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Linear Regression: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Classification function of type 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14:m>
              <m:oMathPara>
                <m:oMathParaPr>
                  <m:jc m:val="left"/>
                </m:oMathParaPr>
                <m:oMath>
                  <m:limUpp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lim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̂</m:t>
                      </m:r>
                    </m:lim>
                  </m:limUpp>
                  <m:d>
                    <m:dPr>
                      <m:ctrlP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3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e>
                          <m:r>
                            <a:rPr xmlns:a="http://schemas.openxmlformats.org/drawingml/2006/main" sz="3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5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d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sSub>
                    <m:e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5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Objective function (a.k.a cost function)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Sum of squared differences between predicted and observed outcomes </a:t>
            </a:r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E.g. Test Set 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Minimize cost function 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lim>
                </m:limUpp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p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p>
                  <m:e>
                    <m:limUpp>
                      <m:e>
                        <m:r>
                          <a:rPr xmlns:a="http://schemas.openxmlformats.org/drawingml/2006/main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lim>
                        <m:r>
                          <a:rPr xmlns:a="http://schemas.openxmlformats.org/drawingml/2006/main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̂</m:t>
                        </m:r>
                      </m:lim>
                    </m:limUpp>
                  </m:e>
                  <m:sup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  <m:sSup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 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53" name="Linear regression can predict a numerical val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regression can predict a numerical value</a:t>
            </a:r>
          </a:p>
          <a:p>
            <a:pPr lvl="1"/>
            <a:r>
              <a:t>It can be made to predict a binary value</a:t>
            </a:r>
          </a:p>
          <a:p>
            <a:pPr lvl="2"/>
            <a:r>
              <a:t>If the predictor is higher than a cut-off value: predict yes</a:t>
            </a:r>
          </a:p>
          <a:p>
            <a:pPr lvl="2"/>
            <a:r>
              <a:t>Else predict no</a:t>
            </a:r>
          </a:p>
          <a:p>
            <a:pPr/>
            <a:r>
              <a:t>But there are better ways to generate a binary classifier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rediction Models for Binary 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Prediction Models for Binary Outcomes</a:t>
            </a:r>
          </a:p>
        </p:txBody>
      </p:sp>
      <p:sp>
        <p:nvSpPr>
          <p:cNvPr id="156" name="Good binary classifi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Good binary classifier:</a:t>
            </a:r>
          </a:p>
          <a:p>
            <a:pPr lvl="1"/>
            <a:r>
              <a:t>Since we want to predict the probability of a category based on the features:</a:t>
            </a:r>
          </a:p>
          <a:p>
            <a:pPr lvl="2"/>
            <a:r>
              <a:t>Should look like a probability</a:t>
            </a:r>
          </a:p>
          <a:p>
            <a:pPr lvl="1"/>
            <a:r>
              <a:t>Since we want to optimize:</a:t>
            </a:r>
          </a:p>
          <a:p>
            <a:pPr lvl="2"/>
            <a:r>
              <a:t>Should be easy to differentiate</a:t>
            </a:r>
          </a:p>
          <a:p>
            <a:pPr lvl="1"/>
            <a:r>
              <a:t>Best candidate classifier that has emerged:</a:t>
            </a:r>
          </a:p>
          <a:p>
            <a:pPr lvl="2"/>
            <a:r>
              <a:t>Sigmoid classifier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