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inimization and Curve Fitting with SciP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/>
            <a:r>
              <a:t>Minimization and Curve Fitting with SciPy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57" name="Given a function…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Given a function </a:t>
            </a:r>
            <a14:m>
              <m:oMath>
                <m:sSup>
                  <m:e>
                    <m:r>
                      <m:rPr>
                        <m:scr m:val="script"/>
                      </m:rP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m:rPr>
                    <m:scr m:val="script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</a:p>
          <a:p>
            <a:pPr lvl="1"/>
            <a:r>
              <a:t>Find a minimum</a:t>
            </a:r>
          </a:p>
          <a:p>
            <a:pPr lvl="1"/>
          </a:p>
          <a:p>
            <a:pPr/>
            <a:r>
              <a:t>Potential problems:</a:t>
            </a:r>
          </a:p>
          <a:p>
            <a:pPr lvl="1"/>
            <a:r>
              <a:t>Minimum might not exist</a:t>
            </a:r>
          </a:p>
          <a:p>
            <a:pPr lvl="1"/>
            <a:r>
              <a:t>Minimum might be local</a:t>
            </a:r>
          </a:p>
        </p:txBody>
      </p:sp>
      <p:pic>
        <p:nvPicPr>
          <p:cNvPr id="158" name="fig1.pdf" descr="fig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127" y="3324397"/>
            <a:ext cx="5573305" cy="3386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61" name="Convex functions: For…"/>
          <p:cNvSpPr txBox="1"/>
          <p:nvPr>
            <p:ph type="body" idx="1"/>
          </p:nvPr>
        </p:nvSpPr>
        <p:spPr>
          <a:xfrm>
            <a:off x="741990" y="2413000"/>
            <a:ext cx="1109980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Convex functions: For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0,1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</m:oMath>
            </a14:m>
          </a:p>
          <a:p>
            <a:pPr lvl="1"/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 </a:t>
            </a:r>
          </a:p>
          <a:p>
            <a:pPr lvl="1"/>
            <a:r>
              <a:t>Tends to be easy</a:t>
            </a:r>
          </a:p>
          <a:p>
            <a:pPr lvl="1"/>
            <a:r>
              <a:t>Relative minimum is unique</a:t>
            </a:r>
          </a:p>
        </p:txBody>
      </p:sp>
      <p:pic>
        <p:nvPicPr>
          <p:cNvPr id="162" name="ex1.jpg" descr="ex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2161" y="5740400"/>
            <a:ext cx="5850904" cy="3770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65" name="Minimization is easier for convex functio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Minimization is easier for convex functions</a:t>
            </a:r>
          </a:p>
        </p:txBody>
      </p:sp>
      <p:pic>
        <p:nvPicPr>
          <p:cNvPr id="166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3053" y="4719307"/>
            <a:ext cx="6506707" cy="4810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69" name="Smooth functions are (usually) easier than non-smooth func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Smooth functions are (usually) easier than non-smooth functions</a:t>
            </a:r>
          </a:p>
          <a:p>
            <a:pPr lvl="1"/>
            <a:r>
              <a:t>Exception: Linear systems with constraints —&gt; Linear Programming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72" name="Gradient   is always in the direction of greatest increase of a func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Gradient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∇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den>
                </m:f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den>
                </m:f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den>
                </m:f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den>
                </m:f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always in the direction of greatest increase of a 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75" name="Example: Rosenbrock Function…"/>
          <p:cNvSpPr txBox="1"/>
          <p:nvPr>
            <p:ph type="body" sz="half" idx="1"/>
          </p:nvPr>
        </p:nvSpPr>
        <p:spPr>
          <a:xfrm>
            <a:off x="952500" y="2590800"/>
            <a:ext cx="11099800" cy="2923559"/>
          </a:xfrm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:r>
              <a:t>Example: Rosenbrock Function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1.2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sSup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1.1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Gradient is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2.2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4.8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p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,2.4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p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Contour graph is </a:t>
            </a:r>
          </a:p>
        </p:txBody>
      </p:sp>
      <p:pic>
        <p:nvPicPr>
          <p:cNvPr id="176" name="ex1.jpg" descr="ex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4927600"/>
            <a:ext cx="4839443" cy="482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79" name="Descent Method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Descent Methods:</a:t>
            </a:r>
          </a:p>
          <a:p>
            <a:pPr lvl="1" marL="673100" indent="-228600">
              <a:buSzPct val="100000"/>
              <a:buAutoNum type="arabicPeriod" startAt="1"/>
            </a:pPr>
            <a:r>
              <a:t>  Choose a starting point </a:t>
            </a:r>
            <a14:m>
              <m:oMath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cr m:val="script"/>
                      </m:rP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lvl="1" marL="673100" indent="-228600">
              <a:buSzPct val="100000"/>
              <a:buAutoNum type="arabicPeriod" startAt="1"/>
            </a:pPr>
            <a:r>
              <a:t>  If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∥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∇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∥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ϵ</m:t>
                </m:r>
              </m:oMath>
            </a14:m>
            <a:r>
              <a:t> declare victory and return </a:t>
            </a:r>
            <a14:m>
              <m:oMath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</m:oMath>
            </a14:m>
          </a:p>
          <a:p>
            <a:pPr lvl="1" marL="673100" indent="-228600">
              <a:buSzPct val="100000"/>
              <a:buAutoNum type="arabicPeriod" startAt="1"/>
            </a:pPr>
            <a:r>
              <a:t>  Pick a search direction </a:t>
            </a:r>
            <a14:m>
              <m:oMath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cr m:val="script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  <a:r>
              <a:t> s.t.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∇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</a:p>
          <a:p>
            <a:pPr lvl="1" marL="673100" indent="-228600">
              <a:buSzPct val="100000"/>
              <a:buAutoNum type="arabicPeriod" startAt="1"/>
            </a:pPr>
            <a:r>
              <a:t>  Choose a step size </a:t>
            </a:r>
            <a14:m>
              <m:oMath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s.t. 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673100" indent="-228600">
              <a:buSzPct val="100000"/>
              <a:buAutoNum type="arabicPeriod" startAt="1"/>
            </a:pPr>
            <a:r>
              <a:t>  Set </a:t>
            </a:r>
            <a14:m>
              <m:oMath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</m:oMath>
            </a14:m>
            <a:r>
              <a:t>. Go to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82" name="This algorithm leaves two things ope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algorithm leaves two things open:</a:t>
            </a:r>
          </a:p>
          <a:p>
            <a:pPr lvl="1"/>
            <a:r>
              <a:t>Selecting the step length </a:t>
            </a:r>
            <a14:m>
              <m:oMath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</m:oMath>
            </a14:m>
          </a:p>
          <a:p>
            <a:pPr lvl="1"/>
            <a:r>
              <a:t>Selecting the search direction </a:t>
            </a: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85" name="Finding minimum along lin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Finding minimum along line:</a:t>
            </a:r>
          </a:p>
          <a:p>
            <a:pPr lvl="1"/>
            <a:r>
              <a:t>Finding minimum of function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↦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Use derivative is usually dangerous:</a:t>
            </a:r>
          </a:p>
          <a:p>
            <a:pPr lvl="2"/>
            <a:r>
              <a:t>Often function too flat</a:t>
            </a:r>
          </a:p>
          <a:p>
            <a:pPr lvl="2"/>
            <a:r>
              <a:t>Better bracketing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88" name="Can use bracket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bracketing</a:t>
            </a:r>
          </a:p>
          <a:p>
            <a:pPr lvl="1"/>
            <a:r>
              <a:t>Three points A &lt; C &lt; B such that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2"/>
            <a:r>
              <a:t>Thus, minimum guaranteed to exist</a:t>
            </a:r>
          </a:p>
          <a:p>
            <a:pPr lvl="2"/>
            <a:r>
              <a:t>Now find another point D between A and C or C and B</a:t>
            </a:r>
          </a:p>
          <a:p>
            <a:pPr lvl="2"/>
            <a:r>
              <a:t>Get a new bracket</a:t>
            </a:r>
          </a:p>
        </p:txBody>
      </p:sp>
      <p:pic>
        <p:nvPicPr>
          <p:cNvPr id="189" name="bracketing.pdf" descr="bracketing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9971" y="5308699"/>
            <a:ext cx="4572001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23" name="Want to construct a curve (mathematical function) that best fits a series of data points…"/>
          <p:cNvSpPr txBox="1"/>
          <p:nvPr>
            <p:ph type="body" idx="1"/>
          </p:nvPr>
        </p:nvSpPr>
        <p:spPr>
          <a:xfrm>
            <a:off x="952500" y="2590800"/>
            <a:ext cx="8140131" cy="6299200"/>
          </a:xfrm>
          <a:prstGeom prst="rect">
            <a:avLst/>
          </a:prstGeom>
        </p:spPr>
        <p:txBody>
          <a:bodyPr anchor="t"/>
          <a:lstStyle/>
          <a:p>
            <a:pPr marL="395604" indent="-395604" defTabSz="519937">
              <a:spcBef>
                <a:spcPts val="1900"/>
              </a:spcBef>
              <a:defRPr sz="2848"/>
            </a:pPr>
            <a:r>
              <a:t>Want to construct a curve (mathematical function) that best fits a series of data points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:r>
              <a:t>First, need to select a model: what type of curve?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:r>
              <a:t>Then, need to determine how we measure fit</a:t>
            </a:r>
          </a:p>
          <a:p>
            <a:pPr lvl="2" marL="1186814" indent="-395604" defTabSz="519937">
              <a:spcBef>
                <a:spcPts val="1900"/>
              </a:spcBef>
              <a:defRPr sz="2848"/>
            </a:pPr>
            <a:r>
              <a:t>Examples: </a:t>
            </a:r>
          </a:p>
          <a:p>
            <a:pPr lvl="3" marL="1582419" indent="-395604" defTabSz="519937">
              <a:spcBef>
                <a:spcPts val="1900"/>
              </a:spcBef>
              <a:defRPr sz="2848"/>
            </a:pPr>
            <a:r>
              <a:t>y-values: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limUpp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Upp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p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min</m:t>
                </m:r>
              </m:oMath>
            </a14:m>
          </a:p>
          <a:p>
            <a:pPr lvl="3" marL="1582419" indent="-395604" defTabSz="519937">
              <a:spcBef>
                <a:spcPts val="1900"/>
              </a:spcBef>
              <a:defRPr sz="2848"/>
            </a:pPr>
            <a:r>
              <a:t>orthogonal least squares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7250" y="6573004"/>
            <a:ext cx="4854679" cy="266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2630" y="2413000"/>
            <a:ext cx="3603920" cy="2662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92" name="One possibility: golden rati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One possibility: golden ratio: </a:t>
            </a:r>
            <a14:m>
              <m:oMath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den>
                </m:f>
              </m:oMath>
            </a14:m>
          </a:p>
          <a:p>
            <a:pPr/>
            <a:r>
              <a:t>Other possibility: parabolic approximation</a:t>
            </a:r>
          </a:p>
          <a:p>
            <a:pPr/>
            <a:r>
              <a:t>Or a combination of both</a:t>
            </a:r>
          </a:p>
        </p:txBody>
      </p:sp>
      <p:pic>
        <p:nvPicPr>
          <p:cNvPr id="193" name="parabolic.pdf" descr="parabolic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401" y="5734050"/>
            <a:ext cx="5424063" cy="3359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96" name="Determining direc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Determining direction:</a:t>
            </a:r>
          </a:p>
          <a:p>
            <a:pPr lvl="1"/>
            <a:r>
              <a:t>Can use coordinates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pic>
        <p:nvPicPr>
          <p:cNvPr id="199" name="gras.pdf" descr="gra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300" y="2887712"/>
            <a:ext cx="4572001" cy="458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gras2.pdf" descr="gras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550" y="7947124"/>
            <a:ext cx="9461501" cy="1181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03" name="Using coordinates…"/>
          <p:cNvSpPr txBox="1"/>
          <p:nvPr>
            <p:ph type="body" sz="quarter" idx="1"/>
          </p:nvPr>
        </p:nvSpPr>
        <p:spPr>
          <a:xfrm>
            <a:off x="952500" y="2590800"/>
            <a:ext cx="38989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Using coordinates</a:t>
            </a:r>
          </a:p>
          <a:p>
            <a:pPr lvl="1"/>
            <a:r>
              <a:t>Make little progress per iteration</a:t>
            </a:r>
          </a:p>
        </p:txBody>
      </p:sp>
      <p:pic>
        <p:nvPicPr>
          <p:cNvPr id="204" name="example.pdf" descr="exampl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1400" y="2175678"/>
            <a:ext cx="7200900" cy="6979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07" name="Better use orthogonal direc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Better use orthogonal directions:</a:t>
            </a:r>
          </a:p>
          <a:p>
            <a:pPr lvl="1"/>
            <a:r>
              <a:t>otherwise we partially undo the previous steps</a:t>
            </a:r>
          </a:p>
          <a:p>
            <a:pPr/>
            <a:r>
              <a:t>Possibilities</a:t>
            </a:r>
          </a:p>
          <a:p>
            <a:pPr lvl="1"/>
            <a:r>
              <a:t>Canonical Directions</a:t>
            </a:r>
          </a:p>
          <a:p>
            <a:pPr lvl="1"/>
            <a:r>
              <a:t>Steepest Descent (Cauchy)</a:t>
            </a:r>
          </a:p>
          <a:p>
            <a:pPr lvl="2"/>
            <a:r>
              <a:t>badly affected by round-off errors and subject to zigzagging</a:t>
            </a:r>
          </a:p>
          <a:p>
            <a:pPr lvl="1"/>
            <a:r>
              <a:t>Powell: Change set of directions every so often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10" name="Selecting the step leng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Selecting the step length</a:t>
            </a:r>
          </a:p>
          <a:p>
            <a:pPr lvl="1"/>
            <a:r>
              <a:t>Finding the best step length is laborious</a:t>
            </a:r>
          </a:p>
          <a:p>
            <a:pPr lvl="1"/>
            <a:r>
              <a:t>Often do better by guessing</a:t>
            </a:r>
          </a:p>
          <a:p>
            <a:pPr lvl="1"/>
            <a:r>
              <a:t>Many machine learning algorithms use a steadily declining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α</m:t>
                </m:r>
              </m:oMath>
            </a14:m>
          </a:p>
          <a:p>
            <a:pPr lvl="2"/>
            <a:r>
              <a:t>Trying out several guesses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13" name="Newton Method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Newton Methods:</a:t>
            </a:r>
          </a:p>
          <a:p>
            <a:pPr lvl="1"/>
            <a:r>
              <a:t>Repeatedly replace condition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∇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by a sequence of linear problems</a:t>
            </a:r>
          </a:p>
          <a:p>
            <a:pPr lvl="1"/>
            <a:r>
              <a:t>Newton-Raphson:</a:t>
            </a:r>
          </a:p>
          <a:p>
            <a:pPr lvl="2"/>
            <a:r>
              <a:t>apply </a:t>
            </a:r>
            <a:r>
              <a:rPr b="1"/>
              <a:t>exact</a:t>
            </a:r>
            <a:r>
              <a:t> Newton steps</a:t>
            </a:r>
          </a:p>
          <a:p>
            <a:pPr/>
            <a:r>
              <a:t>possibly does not converge</a:t>
            </a:r>
          </a:p>
          <a:p>
            <a:pPr/>
            <a:r>
              <a:t>works best for convex functions</a:t>
            </a:r>
          </a:p>
          <a:p>
            <a:pPr lvl="1"/>
            <a:r>
              <a:t>Use linear-search descent, then switch to Newton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16" name="Numerical minimization of a cost function of the paramet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Numerical minimization of a cost function of the parameters</a:t>
            </a:r>
          </a:p>
          <a:p>
            <a:pPr lvl="1"/>
            <a:r>
              <a:t>Various minimization methods</a:t>
            </a:r>
          </a:p>
          <a:p>
            <a:pPr lvl="2"/>
            <a:r>
              <a:t>Line methods</a:t>
            </a:r>
          </a:p>
          <a:p>
            <a:pPr lvl="3"/>
            <a:r>
              <a:t>Minimize along a particular 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19" name="Instead of line searches: Trust Region Metho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Instead of line searches: </a:t>
            </a:r>
            <a:r>
              <a:rPr b="1"/>
              <a:t>Trust Region Methods</a:t>
            </a:r>
            <a:endParaRPr b="1"/>
          </a:p>
          <a:p>
            <a:pPr lvl="1"/>
            <a:r>
              <a:rPr b="1"/>
              <a:t>Idea: </a:t>
            </a:r>
            <a:r>
              <a:t>for each iteration: replace </a:t>
            </a:r>
            <a14:m>
              <m:oMath>
                <m:r>
                  <a:rPr xmlns:a="http://schemas.openxmlformats.org/drawingml/2006/main" sz="1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</m:oMath>
            </a14:m>
            <a:r>
              <a:t> with a </a:t>
            </a:r>
            <a:r>
              <a:rPr b="1"/>
              <a:t>quadratic model function</a:t>
            </a:r>
            <a:r>
              <a:t> </a:t>
            </a:r>
          </a:p>
          <a:p>
            <a:pPr lvl="2"/>
            <a:r>
              <a:t>Quadratic model function approximates </a:t>
            </a:r>
            <a14:m>
              <m:oMath>
                <m:r>
                  <a:rPr xmlns:a="http://schemas.openxmlformats.org/drawingml/2006/main" sz="1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</m:oMath>
            </a14:m>
            <a:r>
              <a:t> in the "trust region"</a:t>
            </a:r>
          </a:p>
          <a:p>
            <a:pPr lvl="2"/>
            <a:r>
              <a:t>And quadratic model functions are easy to minimize!</a:t>
            </a:r>
          </a:p>
          <a:p>
            <a:pPr lvl="2"/>
            <a:r>
              <a:t>The proposed solution can or cannot have a smaller value for </a:t>
            </a:r>
            <a14:m>
              <m:oMath>
                <m:r>
                  <a:rPr xmlns:a="http://schemas.openxmlformats.org/drawingml/2006/main" sz="1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</m:oMath>
            </a14:m>
          </a:p>
          <a:p>
            <a:pPr lvl="2"/>
            <a:r>
              <a:t>Many different ways of defining the model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22" name="Can use a number of method for finding a local minim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a number of method for finding a local minimum</a:t>
            </a:r>
          </a:p>
          <a:p>
            <a:pPr lvl="1"/>
            <a:r>
              <a:t>Some need the Jacobian and some need in addition the Hessian</a:t>
            </a:r>
          </a:p>
          <a:p>
            <a:pPr lvl="1"/>
            <a:r>
              <a:t>Can be calculated numerically but results are better with exact functions</a:t>
            </a:r>
          </a:p>
          <a:p>
            <a:pPr lvl="1"/>
            <a:r>
              <a:t>Jacobian </a:t>
            </a:r>
            <a14:m>
              <m:oMath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Hessian </a:t>
            </a:r>
            <a14:m>
              <m:oMath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d>
                      <m:d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  <m:type m:val="bar"/>
                              </m:fPr>
                              <m:num>
                                <m:argPr>
                                  <m:scrLvl m:val="0"/>
                                </m:argPr>
                                <m:sSup>
                                  <m:e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num>
                              <m:den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e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e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28" name="Example:  Fit a sine curve to meteorological data…"/>
          <p:cNvSpPr txBox="1"/>
          <p:nvPr>
            <p:ph type="body" sz="quarter" idx="1"/>
          </p:nvPr>
        </p:nvSpPr>
        <p:spPr>
          <a:xfrm>
            <a:off x="952500" y="2590800"/>
            <a:ext cx="11099800" cy="1597459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  Fit a sine curve to meteorological data</a:t>
            </a:r>
          </a:p>
          <a:p>
            <a:pPr lvl="1"/>
            <a:r>
              <a:t>Minimum daily temperatures in Melbourne  </a:t>
            </a:r>
          </a:p>
        </p:txBody>
      </p:sp>
      <p:pic>
        <p:nvPicPr>
          <p:cNvPr id="129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3889391"/>
            <a:ext cx="7818946" cy="58642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"/>
          <p:cNvSpPr txBox="1"/>
          <p:nvPr/>
        </p:nvSpPr>
        <p:spPr>
          <a:xfrm>
            <a:off x="8077244" y="4889500"/>
            <a:ext cx="3975057" cy="5383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m:rPr>
                      <m:sty m:val="p"/>
                    </m:rP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sin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γ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25" name="Use scipy.optimize.minimiz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scipy.optimize.minimize</a:t>
            </a:r>
          </a:p>
          <a:p>
            <a:pPr lvl="1"/>
            <a:r>
              <a:t>Needs a function that is a one-dimensional np.array </a:t>
            </a:r>
          </a:p>
          <a:p>
            <a:pPr lvl="1"/>
            <a:r>
              <a:t>Specify a starting point, options, and method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28" name="Importing the optimizer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Importing the optimizer:</a:t>
            </a:r>
          </a:p>
        </p:txBody>
      </p:sp>
      <p:sp>
        <p:nvSpPr>
          <p:cNvPr id="229" name="import numpy as np…"/>
          <p:cNvSpPr txBox="1"/>
          <p:nvPr/>
        </p:nvSpPr>
        <p:spPr>
          <a:xfrm>
            <a:off x="2198653" y="3662351"/>
            <a:ext cx="758311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import numpy as np</a:t>
            </a:r>
          </a:p>
          <a:p>
            <a:pPr/>
            <a:r>
              <a:t>from scipy.optimize import minimize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32" name="Defining a function to be minimiz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Defining a function to be minimized</a:t>
            </a:r>
          </a:p>
          <a:p>
            <a:pPr lvl="1"/>
            <a:r>
              <a:t>Needs to be in "standard form", i.e. numpy array of one dimension</a:t>
            </a:r>
          </a:p>
        </p:txBody>
      </p:sp>
      <p:sp>
        <p:nvSpPr>
          <p:cNvPr id="233" name="def func(x):…"/>
          <p:cNvSpPr txBox="1"/>
          <p:nvPr/>
        </p:nvSpPr>
        <p:spPr>
          <a:xfrm>
            <a:off x="0" y="4876799"/>
            <a:ext cx="130048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700"/>
            </a:pPr>
            <a:r>
              <a:t>def func(x):</a:t>
            </a:r>
          </a:p>
          <a:p>
            <a:pPr>
              <a:defRPr sz="2700"/>
            </a:pPr>
            <a:r>
              <a:t>    return np.sin(x[0]*x[1])+(x[0]+x[1]-1)**2+(x[0]-x[1]+1)**4</a:t>
            </a:r>
          </a:p>
        </p:txBody>
      </p:sp>
      <p:pic>
        <p:nvPicPr>
          <p:cNvPr id="234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1861" y="6210300"/>
            <a:ext cx="4572001" cy="354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37" name="Sometimes need to give Jacobia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Sometimes need to give Jacobian</a:t>
            </a:r>
          </a:p>
        </p:txBody>
      </p:sp>
      <p:sp>
        <p:nvSpPr>
          <p:cNvPr id="238" name="def jacob(x):…"/>
          <p:cNvSpPr txBox="1"/>
          <p:nvPr/>
        </p:nvSpPr>
        <p:spPr>
          <a:xfrm>
            <a:off x="2288961" y="3714749"/>
            <a:ext cx="6729538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jacob(x):</a:t>
            </a:r>
          </a:p>
          <a:p>
            <a:pPr/>
            <a:r>
              <a:t>   return np.array( </a:t>
            </a:r>
          </a:p>
          <a:p>
            <a:pPr/>
            <a:r>
              <a:t>     (4*(1+x[0]-x[1])**3 + </a:t>
            </a:r>
          </a:p>
          <a:p>
            <a:pPr/>
            <a:r>
              <a:t>      2*(x[0]+x[1]-1)+</a:t>
            </a:r>
          </a:p>
          <a:p>
            <a:pPr/>
            <a:r>
              <a:t>      x[1]*np.cos(x[0]*x[1]),</a:t>
            </a:r>
          </a:p>
          <a:p>
            <a:pPr/>
            <a:r>
              <a:t>      -4*(1+x[0]-x[1])**3 + </a:t>
            </a:r>
          </a:p>
          <a:p>
            <a:pPr/>
            <a:r>
              <a:t>      2*(x[0]+x[1]-1)+</a:t>
            </a:r>
          </a:p>
          <a:p>
            <a:pPr/>
            <a:r>
              <a:t>      x[0]*np.cos(x[0]*x[1])) )</a:t>
            </a:r>
          </a:p>
          <a:p>
            <a:pPr/>
            <a:r>
              <a:t>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41" name="We pick (5,5) as the starting poi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pick (5,5) as the starting point</a:t>
            </a:r>
          </a:p>
        </p:txBody>
      </p:sp>
      <p:sp>
        <p:nvSpPr>
          <p:cNvPr id="242" name="res = minimize(func,…"/>
          <p:cNvSpPr txBox="1"/>
          <p:nvPr/>
        </p:nvSpPr>
        <p:spPr>
          <a:xfrm>
            <a:off x="952500" y="4108450"/>
            <a:ext cx="11424221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 = minimize(func,</a:t>
            </a:r>
          </a:p>
          <a:p>
            <a:pPr/>
            <a:r>
              <a:t>               [5,5],</a:t>
            </a:r>
          </a:p>
          <a:p>
            <a:pPr/>
            <a:r>
              <a:t>               method = 'nelder-mead',</a:t>
            </a:r>
          </a:p>
          <a:p>
            <a:pPr/>
            <a:r>
              <a:t>               options = {'xatol': 1e-9, 'disp':True}</a:t>
            </a:r>
          </a:p>
          <a:p>
            <a:pPr/>
            <a:r>
              <a:t>               )</a:t>
            </a:r>
          </a:p>
          <a:p>
            <a:pPr/>
          </a:p>
          <a:p>
            <a:pPr/>
            <a:r>
              <a:t>print(res.x)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45" name="Success: (but with lots of function evaluations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Success: (but with lots of function evaluations)</a:t>
            </a:r>
          </a:p>
        </p:txBody>
      </p:sp>
      <p:sp>
        <p:nvSpPr>
          <p:cNvPr id="246" name="Optimization terminated successfully.…"/>
          <p:cNvSpPr txBox="1"/>
          <p:nvPr/>
        </p:nvSpPr>
        <p:spPr>
          <a:xfrm>
            <a:off x="1963960" y="3841750"/>
            <a:ext cx="9076880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Optimization terminated successfully.</a:t>
            </a:r>
          </a:p>
          <a:p>
            <a:pPr/>
            <a:r>
              <a:t>         Current function value: -0.295490</a:t>
            </a:r>
          </a:p>
          <a:p>
            <a:pPr/>
            <a:r>
              <a:t>         Iterations: 84</a:t>
            </a:r>
          </a:p>
          <a:p>
            <a:pPr/>
            <a:r>
              <a:t>         Function evaluations: 164</a:t>
            </a:r>
          </a:p>
          <a:p>
            <a:pPr/>
            <a:r>
              <a:t>[-0.37249737  1.18821832]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49" name="res = minimize(func,…"/>
          <p:cNvSpPr txBox="1"/>
          <p:nvPr/>
        </p:nvSpPr>
        <p:spPr>
          <a:xfrm>
            <a:off x="1901833" y="2882900"/>
            <a:ext cx="8223300" cy="285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 = minimize(func,</a:t>
            </a:r>
          </a:p>
          <a:p>
            <a:pPr/>
            <a:r>
              <a:t>               [5,5],</a:t>
            </a:r>
          </a:p>
          <a:p>
            <a:pPr/>
            <a:r>
              <a:t>               method = 'Newton-CG',</a:t>
            </a:r>
          </a:p>
          <a:p>
            <a:pPr/>
            <a:r>
              <a:t>               jac = jacob,</a:t>
            </a:r>
          </a:p>
          <a:p>
            <a:pPr/>
            <a:r>
              <a:t>               options = {'disp':True}</a:t>
            </a:r>
          </a:p>
          <a:p>
            <a:pPr/>
            <a:r>
              <a:t>               )</a:t>
            </a:r>
          </a:p>
          <a:p>
            <a:pPr/>
            <a:r>
              <a:t>print(res.x)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52" name="Optimization terminated successfully.…"/>
          <p:cNvSpPr txBox="1"/>
          <p:nvPr/>
        </p:nvSpPr>
        <p:spPr>
          <a:xfrm>
            <a:off x="1963960" y="3448050"/>
            <a:ext cx="9076880" cy="285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Optimization terminated successfully.</a:t>
            </a:r>
          </a:p>
          <a:p>
            <a:pPr/>
            <a:r>
              <a:t>         Current function value: -0.295490</a:t>
            </a:r>
          </a:p>
          <a:p>
            <a:pPr/>
            <a:r>
              <a:t>         Iterations: 10</a:t>
            </a:r>
          </a:p>
          <a:p>
            <a:pPr/>
            <a:r>
              <a:t>         Function evaluations: 12</a:t>
            </a:r>
          </a:p>
          <a:p>
            <a:pPr/>
            <a:r>
              <a:t>         Gradient evaluations: 47</a:t>
            </a:r>
          </a:p>
          <a:p>
            <a:pPr/>
            <a:r>
              <a:t>         Hessian evaluations: 0</a:t>
            </a:r>
          </a:p>
          <a:p>
            <a:pPr/>
            <a:r>
              <a:t>[-0.37249737  1.18821832]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55" name="res = minimize(func,…"/>
          <p:cNvSpPr txBox="1"/>
          <p:nvPr/>
        </p:nvSpPr>
        <p:spPr>
          <a:xfrm>
            <a:off x="2390750" y="3644899"/>
            <a:ext cx="8223300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 = minimize(func,</a:t>
            </a:r>
          </a:p>
          <a:p>
            <a:pPr/>
            <a:r>
              <a:t>               [5,5],</a:t>
            </a:r>
          </a:p>
          <a:p>
            <a:pPr/>
            <a:r>
              <a:t>               method = 'Powell',</a:t>
            </a:r>
          </a:p>
          <a:p>
            <a:pPr/>
            <a:r>
              <a:t>               options = {'disp':True}</a:t>
            </a:r>
          </a:p>
          <a:p>
            <a:pPr/>
            <a:r>
              <a:t>               )</a:t>
            </a:r>
          </a:p>
          <a:p>
            <a:pPr/>
            <a:r>
              <a:t>print(res.x)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58" name="Optimization terminated successfully.…"/>
          <p:cNvSpPr txBox="1"/>
          <p:nvPr/>
        </p:nvSpPr>
        <p:spPr>
          <a:xfrm>
            <a:off x="1963960" y="3841750"/>
            <a:ext cx="9076880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Optimization terminated successfully.</a:t>
            </a:r>
          </a:p>
          <a:p>
            <a:pPr/>
            <a:r>
              <a:t>         Current function value: -0.295490</a:t>
            </a:r>
          </a:p>
          <a:p>
            <a:pPr/>
            <a:r>
              <a:t>         Iterations: 5</a:t>
            </a:r>
          </a:p>
          <a:p>
            <a:pPr/>
            <a:r>
              <a:t>         Function evaluations: 139</a:t>
            </a:r>
          </a:p>
          <a:p>
            <a:pPr/>
            <a:r>
              <a:t>[-0.37249969  1.18821518]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33" name="The data after removing the sine curve shows a seemingly random time series with just a little bit of seasonalit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data after removing the sine curve shows a seemingly random time series with just a little bit of seasonality</a:t>
            </a:r>
          </a:p>
        </p:txBody>
      </p:sp>
      <p:pic>
        <p:nvPicPr>
          <p:cNvPr id="134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4290" y="3726371"/>
            <a:ext cx="7456220" cy="5592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61" name="res = minimize(func,…"/>
          <p:cNvSpPr txBox="1"/>
          <p:nvPr/>
        </p:nvSpPr>
        <p:spPr>
          <a:xfrm>
            <a:off x="2390750" y="3644899"/>
            <a:ext cx="8223300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 = minimize(func,</a:t>
            </a:r>
          </a:p>
          <a:p>
            <a:pPr/>
            <a:r>
              <a:t>               [5,5],</a:t>
            </a:r>
          </a:p>
          <a:p>
            <a:pPr/>
            <a:r>
              <a:t>               method = 'BFGS',</a:t>
            </a:r>
          </a:p>
          <a:p>
            <a:pPr/>
            <a:r>
              <a:t>               options = {'disp':True}</a:t>
            </a:r>
          </a:p>
          <a:p>
            <a:pPr/>
            <a:r>
              <a:t>               )</a:t>
            </a:r>
          </a:p>
          <a:p>
            <a:pPr/>
            <a:r>
              <a:t>print(res.x)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64" name="Optimization terminated successfully.…"/>
          <p:cNvSpPr txBox="1"/>
          <p:nvPr/>
        </p:nvSpPr>
        <p:spPr>
          <a:xfrm>
            <a:off x="1963960" y="3644899"/>
            <a:ext cx="9076880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Optimization terminated successfully.</a:t>
            </a:r>
          </a:p>
          <a:p>
            <a:pPr/>
            <a:r>
              <a:t>         Current function value: -0.295490</a:t>
            </a:r>
          </a:p>
          <a:p>
            <a:pPr/>
            <a:r>
              <a:t>         Iterations: 15</a:t>
            </a:r>
          </a:p>
          <a:p>
            <a:pPr/>
            <a:r>
              <a:t>         Function evaluations: 84</a:t>
            </a:r>
          </a:p>
          <a:p>
            <a:pPr/>
            <a:r>
              <a:t>         Gradient evaluations: 21</a:t>
            </a:r>
          </a:p>
          <a:p>
            <a:pPr/>
            <a:r>
              <a:t>[-0.37249848  1.18821848]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267" name="Want to minimize a sum of squar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Want to minimize a sum of squares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sSup>
                    <m:e>
                      <m:r>
                        <m:rPr>
                          <m:scr m:val="script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sSup>
                    <m:e>
                      <m:r>
                        <m:rPr>
                          <m:scr m:val="script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sup>
                  </m:sSup>
                </m:oMath>
              </m:oMathPara>
            </a14:m>
          </a:p>
          <a:p>
            <a:pPr lvl="3" marL="0" indent="0">
              <a:buSzTx/>
              <a:buNone/>
            </a:pPr>
            <a:r>
              <a:t>                        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limUpp>
                  <m:e>
                    <m:limLow>
                      <m:e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lim>
                </m:limUpp>
                <m:sSubSup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  <m:sup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(Factor of 1/2 to make derivatives look nicer)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270" name="With this special form, we can calculate the Jacobian of   more easil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this special form, we can calculate the Jacobian of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</m:oMath>
            </a14:m>
            <a:r>
              <a:t> more easily</a:t>
            </a:r>
          </a:p>
          <a:p>
            <a:pPr marL="0" indent="0">
              <a:buSzTx/>
              <a:buNone/>
            </a:pPr>
            <a:r>
              <a:t>              </a:t>
            </a:r>
            <a14:m>
              <m:oMath>
                <m:sSup>
                  <m:e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4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mr>
                      <m:mr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mr>
                      <m:mr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⋮</m:t>
                          </m:r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⋮</m:t>
                          </m:r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⋱</m:t>
                          </m:r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⋮</m:t>
                          </m:r>
                        </m:e>
                      </m:mr>
                      <m:mr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den>
                          </m:f>
                        </m:e>
                      </m:mr>
                    </m:m>
                  </m:e>
                </m:d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eqArr>
                      <m:eqArr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f>
                          <m:fPr>
                            <m:ctrlP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type m:val="bar"/>
                          </m:fPr>
                          <m:num>
                            <m:argPr>
                              <m:scrLvl m:val="0"/>
                            </m:argPr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num>
                          <m:den>
                            <m:argPr>
                              <m:scrLvl m:val="0"/>
                            </m:argPr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den>
                        </m:f>
                      </m:e>
                    </m:eqArr>
                  </m:e>
                </m:d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273" name="The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Then</a:t>
            </a:r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∇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b"/>
                    </m:rP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sSup>
                    <m:e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m:rPr>
                      <m:sty m:val="b"/>
                    </m:rP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lim>
                  </m:limUpp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276" name="Now we assume that   is linea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Now we assume that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</m:oMath>
            </a14:m>
            <a:r>
              <a:t> is linear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Then </a:t>
            </a:r>
            <a14:m>
              <m:oMath>
                <m:r>
                  <m:rPr>
                    <m:sty m:val="b"/>
                  </m:rP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</m:oMath>
            </a14:m>
            <a:r>
              <a:t> is a constant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</m:e>
                    <m:sup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b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Taylor expansion is</a:t>
            </a:r>
          </a:p>
          <a:p>
            <a:pPr marL="0" indent="0" defTabSz="543305">
              <a:spcBef>
                <a:spcPts val="2000"/>
              </a:spcBef>
              <a:buSzTx/>
              <a:buNone/>
              <a:defRPr sz="297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sty m:val="b"/>
                    </m:rP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e>
                    <m:sub>
                      <m:sSub>
                        <m:e>
                          <m:limUpp>
                            <m:e>
                              <m:r>
                                <a:rPr xmlns:a="http://schemas.openxmlformats.org/drawingml/2006/main" sz="27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lim>
                              <m:r>
                                <a:rPr xmlns:a="http://schemas.openxmlformats.org/drawingml/2006/main" sz="27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⃗</m:t>
                              </m:r>
                            </m:lim>
                          </m:limUpp>
                        </m:e>
                        <m:sub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limUpp>
                        <m:e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lim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limUpp>
                        <m:e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lim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sSu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m:rPr>
                      <m:sty m:val="b"/>
                    </m:rP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e>
                    <m:sub>
                      <m:sSub>
                        <m:e>
                          <m:limUpp>
                            <m:e>
                              <m:r>
                                <a:rPr xmlns:a="http://schemas.openxmlformats.org/drawingml/2006/main" sz="27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lim>
                              <m:r>
                                <a:rPr xmlns:a="http://schemas.openxmlformats.org/drawingml/2006/main" sz="27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⃗</m:t>
                              </m:r>
                            </m:lim>
                          </m:limUpp>
                        </m:e>
                        <m:sub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limUpp>
                        <m:e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lim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</m:oMath>
              </m:oMathPara>
            </a14:m>
          </a:p>
          <a:p>
            <a:pPr marL="625983" indent="-212597" defTabSz="543305">
              <a:spcBef>
                <a:spcPts val="2000"/>
              </a:spcBef>
              <a:buSzPct val="100000"/>
              <a:defRPr sz="2976"/>
            </a:pPr>
            <a:r>
              <a:t>Taking derivatives gives</a:t>
            </a:r>
          </a:p>
          <a:p>
            <a:pPr marL="625983" indent="-212597" defTabSz="543305">
              <a:spcBef>
                <a:spcPts val="2000"/>
              </a:spcBef>
              <a:buSzPct val="100000"/>
              <a:defRPr sz="297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∇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m:rPr>
                          <m:sty m:val="b"/>
                        </m:rP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p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limUpp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limUpp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lim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 marL="625983" indent="-212597" defTabSz="543305">
              <a:spcBef>
                <a:spcPts val="2000"/>
              </a:spcBef>
              <a:buSzPct val="100000"/>
              <a:defRPr sz="2976"/>
            </a:pPr>
            <a:r>
              <a:t>at a minimum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279" name="This means we can solve for the minimum since th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This means we can solve for the minimum since then</a:t>
            </a:r>
            <a14:m>
              <m:oMath>
                <m:sSup>
                  <m:e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p>
                  <m:e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/>
            <a:r>
              <a:t>and so we could solve </a:t>
            </a:r>
            <a14:m>
              <m:oMath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sSup>
                  <m:e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282" name="However, calculating the inverse 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However, calculating the inverse is</a:t>
            </a:r>
          </a:p>
          <a:p>
            <a:pPr lvl="1"/>
            <a:r>
              <a:t>computationally expensive</a:t>
            </a:r>
          </a:p>
          <a:p>
            <a:pPr lvl="1"/>
            <a:r>
              <a:t>numerically unstable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285" name="Can u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</a:t>
            </a:r>
          </a:p>
          <a:p>
            <a:pPr lvl="1"/>
            <a:r>
              <a:t>Cholesky factorization </a:t>
            </a:r>
          </a:p>
          <a:p>
            <a:pPr lvl="1"/>
            <a:r>
              <a:t>QR factorisation</a:t>
            </a:r>
          </a:p>
          <a:p>
            <a:pPr lvl="1"/>
            <a:r>
              <a:t>Singular value decomposition of </a:t>
            </a:r>
          </a:p>
          <a:p>
            <a:pPr/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m:rPr>
                          <m:sty m:val="b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 lvl="1"/>
            <a:r>
              <a:t>which are all implemented in np.linalg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288" name="Levenberg Marquardt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Levenberg Marquardt algorithm</a:t>
            </a:r>
          </a:p>
          <a:p>
            <a:pPr lvl="1"/>
            <a:r>
              <a:t>Even if </a:t>
            </a:r>
            <a14:m>
              <m:oMath>
                <m:r>
                  <m:rPr>
                    <m:sty m:val="b"/>
                  </m:rP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  is not linear:</a:t>
            </a:r>
          </a:p>
          <a:p>
            <a:pPr lvl="2"/>
            <a:r>
              <a:t>Assume that it is approximately</a:t>
            </a:r>
          </a:p>
          <a:p>
            <a:pPr lvl="2"/>
            <a:r>
              <a:t>Use the above method as an approximator</a:t>
            </a:r>
          </a:p>
          <a:p>
            <a:pPr lvl="2"/>
            <a:r>
              <a:t>Get results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fig1.pdf" descr="fig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0039" y="3051408"/>
            <a:ext cx="8382001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38" name="We can do better by including a co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do better by including a cos</a:t>
            </a:r>
          </a:p>
        </p:txBody>
      </p:sp>
      <p:sp>
        <p:nvSpPr>
          <p:cNvPr id="139" name="Text"/>
          <p:cNvSpPr txBox="1"/>
          <p:nvPr/>
        </p:nvSpPr>
        <p:spPr>
          <a:xfrm>
            <a:off x="2713232" y="3420914"/>
            <a:ext cx="6314090" cy="5383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m:rPr>
                      <m:sty m:val="p"/>
                    </m:rP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sin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γ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ϵ</m:t>
                  </m:r>
                  <m:r>
                    <m:rPr>
                      <m:sty m:val="p"/>
                    </m:rP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cos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γ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7440" y="4146321"/>
            <a:ext cx="7476372" cy="5607279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292" name="Number of numerical methods for minimization problem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Number of numerical methods for minimization problems</a:t>
            </a:r>
          </a:p>
          <a:p>
            <a:pPr/>
            <a:r>
              <a:t>Curve fitting:</a:t>
            </a:r>
          </a:p>
          <a:p>
            <a:pPr lvl="1"/>
            <a:r>
              <a:t>Given a number of points, find a smooth curve going through 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295" name="Use a cosine as the test func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a cosine as the test function</a:t>
            </a:r>
          </a:p>
        </p:txBody>
      </p:sp>
      <p:sp>
        <p:nvSpPr>
          <p:cNvPr id="296" name="def f(t, omega, phi):…"/>
          <p:cNvSpPr txBox="1"/>
          <p:nvPr/>
        </p:nvSpPr>
        <p:spPr>
          <a:xfrm>
            <a:off x="2817539" y="3350561"/>
            <a:ext cx="7369722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</a:p>
          <a:p>
            <a:pPr/>
            <a:r>
              <a:t>def f(t, omega, phi):</a:t>
            </a:r>
          </a:p>
          <a:p>
            <a:pPr/>
            <a:r>
              <a:t>    return np.cos(omega * t + phi)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299" name="Create sample dat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sample data</a:t>
            </a:r>
          </a:p>
        </p:txBody>
      </p:sp>
      <p:sp>
        <p:nvSpPr>
          <p:cNvPr id="300" name="x = np.linspace(0, 3, 50)…"/>
          <p:cNvSpPr txBox="1"/>
          <p:nvPr/>
        </p:nvSpPr>
        <p:spPr>
          <a:xfrm>
            <a:off x="1738103" y="3987800"/>
            <a:ext cx="1014385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np.linspace(0, 3, 50)</a:t>
            </a:r>
          </a:p>
          <a:p>
            <a:pPr/>
            <a:r>
              <a:t>y = f(x, 1.5, 1) + .1*np.random.normal(size=50)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303" name="Now fit using scipy.optimiz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fit using scipy.optimize</a:t>
            </a:r>
          </a:p>
        </p:txBody>
      </p:sp>
      <p:sp>
        <p:nvSpPr>
          <p:cNvPr id="304" name="params, params_cov = optimize.curve_fit(f, x, y)…"/>
          <p:cNvSpPr txBox="1"/>
          <p:nvPr/>
        </p:nvSpPr>
        <p:spPr>
          <a:xfrm>
            <a:off x="1695053" y="3613652"/>
            <a:ext cx="1035724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params, params_cov = optimize.curve_fit(f, x, y)</a:t>
            </a:r>
          </a:p>
          <a:p>
            <a:pPr/>
            <a:r>
              <a:t>print(params)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307" name="Can almost recover paramete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almost recover parameters</a:t>
            </a:r>
          </a:p>
        </p:txBody>
      </p:sp>
      <p:sp>
        <p:nvSpPr>
          <p:cNvPr id="308" name="[1.51854577 0.92665541]"/>
          <p:cNvSpPr txBox="1"/>
          <p:nvPr/>
        </p:nvSpPr>
        <p:spPr>
          <a:xfrm>
            <a:off x="2814040" y="5238750"/>
            <a:ext cx="502238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[1.51854577 0.92665541]</a:t>
            </a:r>
          </a:p>
        </p:txBody>
      </p:sp>
      <p:sp>
        <p:nvSpPr>
          <p:cNvPr id="309" name="y = f(x, 1.5, 1) + .1*np.random.normal(size=50)"/>
          <p:cNvSpPr txBox="1"/>
          <p:nvPr/>
        </p:nvSpPr>
        <p:spPr>
          <a:xfrm>
            <a:off x="1680089" y="4032706"/>
            <a:ext cx="1014385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 = f(x, 1.5, 1) + .1*np.random.normal(size=50)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615" y="891923"/>
            <a:ext cx="11815570" cy="8861677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315" name="Could also fit with a quadratic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Could also fit with a quadratic</a:t>
            </a:r>
          </a:p>
        </p:txBody>
      </p:sp>
      <p:sp>
        <p:nvSpPr>
          <p:cNvPr id="316" name="def g(t, a, b, c):…"/>
          <p:cNvSpPr txBox="1"/>
          <p:nvPr/>
        </p:nvSpPr>
        <p:spPr>
          <a:xfrm>
            <a:off x="1323776" y="4038599"/>
            <a:ext cx="10357248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g(t, a, b, c):</a:t>
            </a:r>
          </a:p>
          <a:p>
            <a:pPr/>
            <a:r>
              <a:t>    return a*t**2+b*t+c</a:t>
            </a:r>
          </a:p>
          <a:p>
            <a:pPr/>
          </a:p>
          <a:p>
            <a:pPr/>
            <a:r>
              <a:t>params, params_cov = optimize.curve_fit(g, x, 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880" y="1243321"/>
            <a:ext cx="11347040" cy="8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326" name="Could also try a higher level polynomia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Could also try a higher level polynomial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fig1.pdf" descr="fig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3907" y="3685814"/>
            <a:ext cx="7302093" cy="547656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43" name="Residua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Residual:</a:t>
            </a:r>
          </a:p>
          <a:p>
            <a:pPr lvl="1"/>
            <a:r>
              <a:t>Looks slightly better?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329" name="And if we try with a polynomial with as many degrees as there are points, we would get perfect fit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And if we try with a polynomial with as many degrees as there are points, we would get perfect fit</a:t>
            </a:r>
          </a:p>
          <a:p>
            <a:pPr lvl="1"/>
            <a:r>
              <a:t>And absolutely no insights!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Optimization</a:t>
            </a:r>
          </a:p>
        </p:txBody>
      </p:sp>
      <p:sp>
        <p:nvSpPr>
          <p:cNvPr id="332" name="Global optimizer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Global optimizers:</a:t>
            </a:r>
          </a:p>
          <a:p>
            <a:pPr lvl="1"/>
            <a:r>
              <a:t>Grid search: Start out at a large number of starting positions</a:t>
            </a:r>
          </a:p>
          <a:p>
            <a:pPr lvl="1"/>
            <a:r>
              <a:t>Try out several methods</a:t>
            </a:r>
          </a:p>
          <a:p>
            <a:pPr lvl="2"/>
            <a:r>
              <a:t>If possible, calculate the gradient and the Hessian yourself</a:t>
            </a:r>
          </a:p>
          <a:p>
            <a:pPr lvl="2"/>
            <a:r>
              <a:t>Can use scipy.optimize.check_grad( ) to see whether you calculated correctly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Curve Fitting</a:t>
            </a:r>
          </a:p>
        </p:txBody>
      </p:sp>
      <p:sp>
        <p:nvSpPr>
          <p:cNvPr id="335" name="Need to have a good mode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have a good model:</a:t>
            </a:r>
          </a:p>
          <a:p>
            <a:pPr lvl="1"/>
            <a:r>
              <a:t>Avoids under- and over-fitting</a:t>
            </a:r>
          </a:p>
          <a:p>
            <a:pPr lvl="1"/>
            <a:r>
              <a:t>Find a way to measure success</a:t>
            </a:r>
          </a:p>
          <a:p>
            <a:pPr lvl="2"/>
            <a:r>
              <a:t>E.g. time series: You want to remove trends and have white noise left over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HELP!!!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HELP!!!!</a:t>
            </a:r>
          </a:p>
        </p:txBody>
      </p:sp>
      <p:sp>
        <p:nvSpPr>
          <p:cNvPr id="338" name="Get Scipy Lecture notes (for fre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 Scipy Lecture notes (for free)</a:t>
            </a:r>
          </a:p>
          <a:p>
            <a:pPr lvl="1"/>
            <a:r>
              <a:t>www.scipy-lectures.org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46" name="Find the parameters that minimize the squared difference between function and mod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Find the parameters that minimize the squared difference between function and model </a:t>
            </a:r>
          </a:p>
          <a:p>
            <a:pPr lvl="1"/>
            <a:r>
              <a:t>This is a minimization problem</a:t>
            </a:r>
          </a:p>
          <a:p>
            <a:pPr/>
            <a:r>
              <a:t>Too general a model:</a:t>
            </a:r>
          </a:p>
          <a:p>
            <a:pPr lvl="1"/>
            <a:r>
              <a:t>Optimization can be very difficult and lengthy</a:t>
            </a:r>
          </a:p>
          <a:p>
            <a:pPr lvl="1"/>
            <a:r>
              <a:t>Overfit: The result matches the test set, but not the future</a:t>
            </a:r>
          </a:p>
          <a:p>
            <a:pPr/>
            <a:r>
              <a:t>Not general a model</a:t>
            </a:r>
          </a:p>
          <a:p>
            <a:pPr lvl="1"/>
            <a:r>
              <a:t>Fit is not good, therefore no strong predictions either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ro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Program</a:t>
            </a:r>
          </a:p>
        </p:txBody>
      </p:sp>
      <p:sp>
        <p:nvSpPr>
          <p:cNvPr id="149" name="Need to learn about minimiz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learn about minimization</a:t>
            </a:r>
          </a:p>
          <a:p>
            <a:pPr lvl="1"/>
            <a:r>
              <a:t>One dimensional methods: Minimization along a line</a:t>
            </a:r>
          </a:p>
          <a:p>
            <a:pPr lvl="1"/>
            <a:r>
              <a:t>Gradient Descent Methods</a:t>
            </a:r>
          </a:p>
          <a:p>
            <a:pPr lvl="1"/>
            <a:r>
              <a:t>Minimization for Sums of Squares</a:t>
            </a:r>
          </a:p>
          <a:p>
            <a:pPr lvl="1"/>
            <a:r>
              <a:t>Curve-fitting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52" name="Functions can be smooth and non-smooth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Functions can be smooth and non-smooth</a:t>
            </a:r>
          </a:p>
        </p:txBody>
      </p:sp>
      <p:pic>
        <p:nvPicPr>
          <p:cNvPr id="153" name="ex1.jpg" descr="ex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4876800"/>
            <a:ext cx="4572000" cy="288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ex1.jpg" descr="ex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4876800"/>
            <a:ext cx="4572000" cy="290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