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odule 2:  Loop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Module 2:  Loops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Boolean Express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Boolean Expressions</a:t>
            </a:r>
          </a:p>
        </p:txBody>
      </p:sp>
      <p:sp>
        <p:nvSpPr>
          <p:cNvPr id="152" name="We can combine Boolean expressions using the logical operan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combine Boolean expressions using the logical operands </a:t>
            </a:r>
          </a:p>
          <a:p>
            <a:pPr lvl="1"/>
            <a:r>
              <a:t>and</a:t>
            </a:r>
          </a:p>
          <a:p>
            <a:pPr lvl="1"/>
            <a:r>
              <a:t>or </a:t>
            </a:r>
          </a:p>
          <a:p>
            <a:pPr lvl="1"/>
            <a:r>
              <a:t>not</a:t>
            </a:r>
          </a:p>
          <a:p>
            <a:pPr/>
            <a:r>
              <a:t>If necessary, we can add parentheses in order to specify precedence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olean Expression 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Boolean Expression Examples</a:t>
            </a:r>
          </a:p>
        </p:txBody>
      </p:sp>
      <p:sp>
        <p:nvSpPr>
          <p:cNvPr id="155" name="A program that decides whether user input is divisible by 2, but not by 3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program that decides whether user input is divisible by 2, but not by 3.</a:t>
            </a:r>
          </a:p>
        </p:txBody>
      </p:sp>
      <p:pic>
        <p:nvPicPr>
          <p:cNvPr id="156" name="Screen Shot 2018-07-24 at 3.21.53 PM.png" descr="Screen Shot 2018-07-24 at 3.21.5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23866" y="3589387"/>
            <a:ext cx="8140701" cy="5130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Boolean Exp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Boolean Expression Example</a:t>
            </a:r>
          </a:p>
        </p:txBody>
      </p:sp>
      <p:sp>
        <p:nvSpPr>
          <p:cNvPr id="159" name="A program that checks whether the letter “a”, “A”, “e” or “E” is part of user input.…"/>
          <p:cNvSpPr txBox="1"/>
          <p:nvPr>
            <p:ph type="body" sz="quarter" idx="1"/>
          </p:nvPr>
        </p:nvSpPr>
        <p:spPr>
          <a:xfrm>
            <a:off x="952500" y="2590800"/>
            <a:ext cx="11099800" cy="1865759"/>
          </a:xfrm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1700"/>
              </a:spcBef>
              <a:defRPr sz="2560"/>
            </a:pPr>
            <a:r>
              <a:t>A program that checks whether the letter “a”, “A”, “e” or “E” is part of user input.</a:t>
            </a:r>
          </a:p>
          <a:p>
            <a:pPr marL="355600" indent="-355600" defTabSz="467359">
              <a:spcBef>
                <a:spcPts val="1700"/>
              </a:spcBef>
              <a:defRPr sz="2560"/>
            </a:pPr>
            <a:r>
              <a:t>Python allows the keyword “in” to check for the presence of letters in strings.</a:t>
            </a:r>
          </a:p>
        </p:txBody>
      </p:sp>
      <p:pic>
        <p:nvPicPr>
          <p:cNvPr id="160" name="Screen Shot 2018-07-24 at 3.26.46 PM.png" descr="Screen Shot 2018-07-24 at 3.26.4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80182" y="4528889"/>
            <a:ext cx="8844436" cy="40830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ort-Circuit Op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Short-Circuit Operators</a:t>
            </a:r>
          </a:p>
        </p:txBody>
      </p:sp>
      <p:sp>
        <p:nvSpPr>
          <p:cNvPr id="163" name="The value of an “or”- or “and” expression is evaluated from the left to the righ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value of an “or”- or “and” expression is evaluated from the left to the right</a:t>
            </a:r>
          </a:p>
          <a:p>
            <a:pPr lvl="1"/>
            <a:r>
              <a:t>If the first operand of an “or” is True, then the second operand is not evaluated and True is returned.</a:t>
            </a:r>
          </a:p>
          <a:p>
            <a:pPr lvl="2"/>
            <a:r>
              <a:t>This is because the value of the expression is already known</a:t>
            </a:r>
          </a:p>
          <a:p>
            <a:pPr lvl="1"/>
            <a:r>
              <a:t>Similarly, if the first operand of an “and” expression is False, then the second operand is not evaluated and the value of the expression is False.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onversion of other express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Conversion of other expressions</a:t>
            </a:r>
          </a:p>
        </p:txBody>
      </p:sp>
      <p:sp>
        <p:nvSpPr>
          <p:cNvPr id="166" name="Any object can be tested for a truth value.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Any object can be tested for a truth value.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The truth value of a non-zero number is True, otherwise False.  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Example: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</a:p>
          <a:p>
            <a:pPr lvl="1" marL="800100" indent="-400050" defTabSz="525779">
              <a:spcBef>
                <a:spcPts val="1900"/>
              </a:spcBef>
              <a:defRPr sz="2880"/>
            </a:pP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Since 5%2 evaluates to 1, it’s truth value is True and the conditional statement (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print(…)</a:t>
            </a:r>
            <a:r>
              <a:t>) is executed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This behavior extends to other type of objects such as strings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The empty string “”  has truth value 0, every other string has truth value 1.</a:t>
            </a:r>
          </a:p>
        </p:txBody>
      </p:sp>
      <p:pic>
        <p:nvPicPr>
          <p:cNvPr id="167" name="Screen Shot 2018-07-23 at 3.23.03 PM.png" descr="Screen Shot 2018-07-23 at 3.23.0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0103" y="3935730"/>
            <a:ext cx="5035997" cy="18821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70" name="In CS: two types of for-loop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CS: two types of for-loops</a:t>
            </a:r>
          </a:p>
          <a:p>
            <a:pPr lvl="1"/>
            <a:r>
              <a:t>Using an index as in C, C++, Java</a:t>
            </a:r>
          </a:p>
          <a:p>
            <a:pPr lvl="1"/>
          </a:p>
          <a:p>
            <a:pPr lvl="1"/>
            <a:r>
              <a:t>Using lists as in Lisp</a:t>
            </a:r>
          </a:p>
          <a:p>
            <a:pPr lvl="1"/>
          </a:p>
          <a:p>
            <a:pPr lvl="1"/>
          </a:p>
          <a:p>
            <a:pPr/>
            <a:r>
              <a:t>Python for loops iterate through an 'iterator'</a:t>
            </a:r>
          </a:p>
        </p:txBody>
      </p:sp>
      <p:sp>
        <p:nvSpPr>
          <p:cNvPr id="171" name="* (loop for x in '(a b c d e)…"/>
          <p:cNvSpPr txBox="1"/>
          <p:nvPr/>
        </p:nvSpPr>
        <p:spPr>
          <a:xfrm>
            <a:off x="3259951" y="5734050"/>
            <a:ext cx="5418684" cy="78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* (loop for x in '(a b c d e)</a:t>
            </a:r>
          </a:p>
          <a:p>
            <a:pPr/>
            <a:r>
              <a:t>      do (print x) )</a:t>
            </a:r>
          </a:p>
        </p:txBody>
      </p:sp>
      <p:sp>
        <p:nvSpPr>
          <p:cNvPr id="172" name="for(int i = 0; i &lt; 10; i++)"/>
          <p:cNvSpPr txBox="1"/>
          <p:nvPr/>
        </p:nvSpPr>
        <p:spPr>
          <a:xfrm>
            <a:off x="3442861" y="4063820"/>
            <a:ext cx="5052864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for(int i = 0; i &lt; 10; i++)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75" name="To repeat a block of statements, us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repeat a block of statements, use</a:t>
            </a:r>
          </a:p>
        </p:txBody>
      </p:sp>
      <p:pic>
        <p:nvPicPr>
          <p:cNvPr id="17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26354" y="3632200"/>
            <a:ext cx="5664201" cy="2489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79" name="Range used to generate a list, but is now a genera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Range used to generate a list, but is now a generator</a:t>
            </a:r>
          </a:p>
          <a:p>
            <a:pPr lvl="1"/>
            <a:r>
              <a:t>Like a list, but values are generated only on demand</a:t>
            </a:r>
          </a:p>
          <a:p>
            <a:pPr/>
            <a:r>
              <a:t>range with a single variable: variable is the stop value</a:t>
            </a:r>
          </a:p>
          <a:p>
            <a:pPr/>
          </a:p>
          <a:p>
            <a:pPr/>
            <a:r>
              <a:t>range allows a start value:</a:t>
            </a:r>
          </a:p>
          <a:p>
            <a:pPr/>
          </a:p>
          <a:p>
            <a:pPr/>
            <a:r>
              <a:t>range allows a stride:</a:t>
            </a:r>
          </a:p>
        </p:txBody>
      </p:sp>
      <p:sp>
        <p:nvSpPr>
          <p:cNvPr id="180" name="range(5)"/>
          <p:cNvSpPr txBox="1"/>
          <p:nvPr/>
        </p:nvSpPr>
        <p:spPr>
          <a:xfrm>
            <a:off x="2233125" y="4876800"/>
            <a:ext cx="157757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range(5)</a:t>
            </a:r>
          </a:p>
        </p:txBody>
      </p:sp>
      <p:sp>
        <p:nvSpPr>
          <p:cNvPr id="181" name="[0,1,2,3,4]"/>
          <p:cNvSpPr txBox="1"/>
          <p:nvPr/>
        </p:nvSpPr>
        <p:spPr>
          <a:xfrm>
            <a:off x="5974412" y="4876800"/>
            <a:ext cx="2126308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[0,1,2,3,4]</a:t>
            </a:r>
          </a:p>
        </p:txBody>
      </p:sp>
      <p:sp>
        <p:nvSpPr>
          <p:cNvPr id="182" name="range(2,5)"/>
          <p:cNvSpPr txBox="1"/>
          <p:nvPr/>
        </p:nvSpPr>
        <p:spPr>
          <a:xfrm>
            <a:off x="2233125" y="6395296"/>
            <a:ext cx="1943398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range(2,5)</a:t>
            </a:r>
          </a:p>
        </p:txBody>
      </p:sp>
      <p:sp>
        <p:nvSpPr>
          <p:cNvPr id="183" name="[2,3,4]"/>
          <p:cNvSpPr txBox="1"/>
          <p:nvPr/>
        </p:nvSpPr>
        <p:spPr>
          <a:xfrm>
            <a:off x="5974412" y="6395296"/>
            <a:ext cx="139466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[2,3,4]</a:t>
            </a:r>
          </a:p>
        </p:txBody>
      </p:sp>
      <p:sp>
        <p:nvSpPr>
          <p:cNvPr id="184" name="range(2,10,3)"/>
          <p:cNvSpPr txBox="1"/>
          <p:nvPr/>
        </p:nvSpPr>
        <p:spPr>
          <a:xfrm>
            <a:off x="2233125" y="8097574"/>
            <a:ext cx="2492128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range(2,10,3)</a:t>
            </a:r>
          </a:p>
        </p:txBody>
      </p:sp>
      <p:sp>
        <p:nvSpPr>
          <p:cNvPr id="185" name="[2,5,8]"/>
          <p:cNvSpPr txBox="1"/>
          <p:nvPr/>
        </p:nvSpPr>
        <p:spPr>
          <a:xfrm>
            <a:off x="5974412" y="8097574"/>
            <a:ext cx="139466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[2,5,8]</a:t>
            </a:r>
          </a:p>
        </p:txBody>
      </p:sp>
      <p:sp>
        <p:nvSpPr>
          <p:cNvPr id="186" name="range(10,1,-3)"/>
          <p:cNvSpPr txBox="1"/>
          <p:nvPr/>
        </p:nvSpPr>
        <p:spPr>
          <a:xfrm>
            <a:off x="2233125" y="8655050"/>
            <a:ext cx="2675037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range(10,1,-3)</a:t>
            </a:r>
          </a:p>
        </p:txBody>
      </p:sp>
      <p:sp>
        <p:nvSpPr>
          <p:cNvPr id="187" name="[10,7,4]"/>
          <p:cNvSpPr txBox="1"/>
          <p:nvPr/>
        </p:nvSpPr>
        <p:spPr>
          <a:xfrm>
            <a:off x="5974412" y="8655050"/>
            <a:ext cx="1577579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[10,7,4]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90" name="Exampl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Examples:</a:t>
            </a:r>
          </a:p>
          <a:p>
            <a:pPr lvl="1"/>
            <a:r>
              <a:t>Calculate </a:t>
            </a:r>
            <a14:m>
              <m:oMath>
                <m:limUpp>
                  <m:e>
                    <m:limLow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100</m:t>
                    </m:r>
                  </m:lim>
                </m:limUpp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99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100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</a:p>
          <a:p>
            <a:pPr lvl="1"/>
            <a:r>
              <a:t>Use an accumulator to get the sum</a:t>
            </a:r>
          </a:p>
        </p:txBody>
      </p:sp>
      <p:sp>
        <p:nvSpPr>
          <p:cNvPr id="191" name="def sum_of_squares(limit : int) -&gt; int:…"/>
          <p:cNvSpPr txBox="1"/>
          <p:nvPr/>
        </p:nvSpPr>
        <p:spPr>
          <a:xfrm>
            <a:off x="1379849" y="6371049"/>
            <a:ext cx="7247782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sum_of_squares(limit : int) -&gt; int:</a:t>
            </a:r>
          </a:p>
          <a:p>
            <a:pPr/>
            <a:r>
              <a:t>    accu = 0</a:t>
            </a:r>
          </a:p>
          <a:p>
            <a:pPr/>
            <a:r>
              <a:t>    for i in range(1, limit+1):</a:t>
            </a:r>
          </a:p>
          <a:p>
            <a:pPr/>
            <a:r>
              <a:t>        accu += i*i</a:t>
            </a:r>
          </a:p>
          <a:p>
            <a:pPr/>
            <a:r>
              <a:t>    return accu</a:t>
            </a:r>
          </a:p>
        </p:txBody>
      </p:sp>
      <p:sp>
        <p:nvSpPr>
          <p:cNvPr id="192" name="Notice that the sum includes 100"/>
          <p:cNvSpPr/>
          <p:nvPr/>
        </p:nvSpPr>
        <p:spPr>
          <a:xfrm>
            <a:off x="7520024" y="6644099"/>
            <a:ext cx="4532314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444" y="0"/>
                </a:moveTo>
                <a:cubicBezTo>
                  <a:pt x="10277" y="0"/>
                  <a:pt x="10142" y="484"/>
                  <a:pt x="10142" y="1080"/>
                </a:cubicBezTo>
                <a:lnTo>
                  <a:pt x="10142" y="8674"/>
                </a:lnTo>
                <a:lnTo>
                  <a:pt x="0" y="10834"/>
                </a:lnTo>
                <a:lnTo>
                  <a:pt x="10142" y="12994"/>
                </a:lnTo>
                <a:lnTo>
                  <a:pt x="10142" y="20520"/>
                </a:lnTo>
                <a:cubicBezTo>
                  <a:pt x="10142" y="21116"/>
                  <a:pt x="10277" y="21600"/>
                  <a:pt x="10444" y="21600"/>
                </a:cubicBezTo>
                <a:lnTo>
                  <a:pt x="21297" y="21600"/>
                </a:lnTo>
                <a:cubicBezTo>
                  <a:pt x="21465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465" y="0"/>
                  <a:pt x="21297" y="0"/>
                </a:cubicBezTo>
                <a:lnTo>
                  <a:pt x="1044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Notice that the sum includes 100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95" name="Example: Count-dow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Count-down</a:t>
            </a:r>
          </a:p>
        </p:txBody>
      </p:sp>
      <p:sp>
        <p:nvSpPr>
          <p:cNvPr id="196" name="for i in range(10, -1, -1):…"/>
          <p:cNvSpPr txBox="1"/>
          <p:nvPr/>
        </p:nvSpPr>
        <p:spPr>
          <a:xfrm>
            <a:off x="3975968" y="3603569"/>
            <a:ext cx="5052864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 i in range(10, -1, -1):</a:t>
            </a:r>
          </a:p>
          <a:p>
            <a:pPr/>
            <a:r>
              <a:t>	print(i)</a:t>
            </a:r>
          </a:p>
        </p:txBody>
      </p:sp>
      <p:sp>
        <p:nvSpPr>
          <p:cNvPr id="197" name="10…"/>
          <p:cNvSpPr txBox="1"/>
          <p:nvPr/>
        </p:nvSpPr>
        <p:spPr>
          <a:xfrm>
            <a:off x="3975968" y="4876800"/>
            <a:ext cx="480120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10</a:t>
            </a:r>
          </a:p>
          <a:p>
            <a:pPr/>
            <a:r>
              <a:t>9</a:t>
            </a:r>
          </a:p>
          <a:p>
            <a:pPr/>
            <a:r>
              <a:t>8</a:t>
            </a:r>
          </a:p>
          <a:p>
            <a:pPr/>
            <a:r>
              <a:t>7</a:t>
            </a:r>
          </a:p>
          <a:p>
            <a:pPr/>
            <a:r>
              <a:t>6</a:t>
            </a:r>
          </a:p>
          <a:p>
            <a:pPr/>
            <a:r>
              <a:t>5</a:t>
            </a:r>
          </a:p>
          <a:p>
            <a:pPr/>
            <a:r>
              <a:t>4</a:t>
            </a:r>
          </a:p>
          <a:p>
            <a:pPr/>
            <a:r>
              <a:t>3</a:t>
            </a:r>
          </a:p>
          <a:p>
            <a:pPr/>
            <a:r>
              <a:t>2</a:t>
            </a:r>
          </a:p>
          <a:p>
            <a:pPr/>
            <a:r>
              <a:t>1</a:t>
            </a:r>
          </a:p>
          <a:p>
            <a:pPr/>
            <a:r>
              <a:t>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23" name="Computational model for kindergardeners…"/>
          <p:cNvSpPr txBox="1"/>
          <p:nvPr>
            <p:ph type="body" idx="1"/>
          </p:nvPr>
        </p:nvSpPr>
        <p:spPr>
          <a:xfrm>
            <a:off x="952500" y="2590800"/>
            <a:ext cx="8152307" cy="6286500"/>
          </a:xfrm>
          <a:prstGeom prst="rect">
            <a:avLst/>
          </a:prstGeom>
        </p:spPr>
        <p:txBody>
          <a:bodyPr anchor="t"/>
          <a:lstStyle/>
          <a:p>
            <a:pPr marL="431165" indent="-431165" defTabSz="566674">
              <a:spcBef>
                <a:spcPts val="2100"/>
              </a:spcBef>
              <a:defRPr sz="3104"/>
            </a:pPr>
            <a:r>
              <a:t>Computational model for kindergardeners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We have a very large array of memory locations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The memory locations are variables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A program consists of a series of instructions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A typical instruction c=a+b takes a value from storage location a, a value from storage location b, does a computation, and stores in storage location c</a:t>
            </a:r>
          </a:p>
        </p:txBody>
      </p:sp>
      <p:pic>
        <p:nvPicPr>
          <p:cNvPr id="12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40176" y="2795770"/>
            <a:ext cx="4347791" cy="54039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200" name="Calculating the factorial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Calculating the factorial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∏</m:t>
                        </m:r>
                      </m:e>
                      <m:li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</a:t>
            </a:r>
          </a:p>
        </p:txBody>
      </p:sp>
      <p:sp>
        <p:nvSpPr>
          <p:cNvPr id="201" name="accu = 1…"/>
          <p:cNvSpPr txBox="1"/>
          <p:nvPr/>
        </p:nvSpPr>
        <p:spPr>
          <a:xfrm>
            <a:off x="3975968" y="6004280"/>
            <a:ext cx="5052864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accu = 1</a:t>
            </a:r>
          </a:p>
          <a:p>
            <a:pPr/>
            <a:r>
              <a:t>    for i in range(1, n+1):</a:t>
            </a:r>
          </a:p>
          <a:p>
            <a:pPr/>
            <a:r>
              <a:t>        accu *= i</a:t>
            </a:r>
          </a:p>
          <a:p>
            <a:pPr/>
            <a:r>
              <a:t>    return accu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alculating Su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Calculating Sums</a:t>
            </a:r>
          </a:p>
        </p:txBody>
      </p:sp>
      <p:sp>
        <p:nvSpPr>
          <p:cNvPr id="204" name="For loops are handy to calculate mathematical su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 loops are handy to calculate mathematical sums</a:t>
            </a:r>
          </a:p>
          <a:p>
            <a:pPr lvl="1"/>
            <a:r>
              <a:t>Geometric series:</a:t>
            </a:r>
          </a:p>
          <a:p>
            <a:pPr lvl="1"/>
            <a:r>
              <a:t>Calculate</a:t>
            </a:r>
          </a:p>
          <a:p>
            <a:pPr lvl="2"/>
            <a:r>
              <a:t>Determine iterator needs to run from 0 to 10 (inclusive)</a:t>
            </a:r>
          </a:p>
          <a:p>
            <a:pPr lvl="3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i in range(11):</a:t>
            </a:r>
          </a:p>
          <a:p>
            <a:pPr lvl="2"/>
            <a:r>
              <a:t>Need to accumulate fractions in a sum</a:t>
            </a:r>
          </a:p>
          <a:p>
            <a:pPr lvl="3"/>
            <a:r>
              <a:t>Just don’t call it “sum”, because “sum” has another meaning</a:t>
            </a:r>
          </a:p>
        </p:txBody>
      </p:sp>
      <p:sp>
        <p:nvSpPr>
          <p:cNvPr id="205" name="Equation"/>
          <p:cNvSpPr txBox="1"/>
          <p:nvPr/>
        </p:nvSpPr>
        <p:spPr>
          <a:xfrm>
            <a:off x="3884506" y="4039952"/>
            <a:ext cx="5624196" cy="81229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sSup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den>
                  </m:f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sSup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den>
                  </m:f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sSup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den>
                  </m:f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sSup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den>
                  </m:f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sSup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den>
                  </m:f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sSup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den>
                  </m:f>
                </m:oMath>
              </m:oMathPara>
            </a14:m>
            <a:endParaRPr sz="3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alculating Su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Calculating Sums</a:t>
            </a:r>
          </a:p>
        </p:txBody>
      </p:sp>
      <p:grpSp>
        <p:nvGrpSpPr>
          <p:cNvPr id="210" name="Screen Shot 2018-07-12 at 4.11.04 PM.png"/>
          <p:cNvGrpSpPr/>
          <p:nvPr/>
        </p:nvGrpSpPr>
        <p:grpSpPr>
          <a:xfrm>
            <a:off x="1767813" y="2352278"/>
            <a:ext cx="10160856" cy="5201444"/>
            <a:chOff x="0" y="0"/>
            <a:chExt cx="10160854" cy="5201443"/>
          </a:xfrm>
        </p:grpSpPr>
        <p:pic>
          <p:nvPicPr>
            <p:cNvPr id="209" name="Screen Shot 2018-07-12 at 4.11.04 PM.png" descr="Screen Shot 2018-07-12 at 4.11.04 PM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127000" y="88900"/>
              <a:ext cx="9906855" cy="487124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08" name="Screen Shot 2018-07-12 at 4.11.04 PM.png" descr="Screen Shot 2018-07-12 at 4.11.04 PM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10160855" cy="5201444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alculating Su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Calculating Sums</a:t>
            </a:r>
          </a:p>
        </p:txBody>
      </p:sp>
      <p:sp>
        <p:nvSpPr>
          <p:cNvPr id="213" name="Admittedly, we could have used Mathematics instea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Admittedly, we could have used Mathematics instead</a:t>
            </a:r>
          </a:p>
          <a:p>
            <a:pPr lvl="1"/>
            <a:r>
              <a:t>The sum is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1.1111111111</a:t>
            </a:r>
            <a:r>
              <a:t> in binary.  </a:t>
            </a:r>
          </a:p>
          <a:p>
            <a:pPr lvl="1"/>
            <a:r>
              <a:t>Add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1/2**10</a:t>
            </a:r>
            <a:r>
              <a:t> or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0.0000000001 </a:t>
            </a:r>
            <a:r>
              <a:t>in binary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t>and we get 2. </a:t>
            </a:r>
          </a:p>
          <a:p>
            <a:pPr lvl="1"/>
            <a:r>
              <a:t>Thus, the sum is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2 - 1/2**10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Drawing Pi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Drawing Pictures</a:t>
            </a:r>
          </a:p>
        </p:txBody>
      </p:sp>
      <p:sp>
        <p:nvSpPr>
          <p:cNvPr id="216" name="We can use the index in a for loop in order to draw contours…"/>
          <p:cNvSpPr txBox="1"/>
          <p:nvPr>
            <p:ph type="body" sz="half" idx="1"/>
          </p:nvPr>
        </p:nvSpPr>
        <p:spPr>
          <a:xfrm>
            <a:off x="952500" y="2590800"/>
            <a:ext cx="50165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We can use the index in a for loop in order to draw contours</a:t>
            </a:r>
          </a:p>
          <a:p>
            <a:pPr lvl="1"/>
            <a:r>
              <a:t>The trick is to use string repetition instead of drawing each line separately. </a:t>
            </a:r>
          </a:p>
        </p:txBody>
      </p:sp>
      <p:pic>
        <p:nvPicPr>
          <p:cNvPr id="217" name="Screen Shot 2018-07-13 at 4.07.54 PM.png" descr="Screen Shot 2018-07-13 at 4.07.5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39048" y="2298802"/>
            <a:ext cx="5471463" cy="68704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Drawing Pictures"/>
          <p:cNvSpPr txBox="1"/>
          <p:nvPr>
            <p:ph type="title"/>
          </p:nvPr>
        </p:nvSpPr>
        <p:spPr>
          <a:xfrm>
            <a:off x="342900" y="254000"/>
            <a:ext cx="5656660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Drawing Pictures</a:t>
            </a:r>
          </a:p>
        </p:txBody>
      </p:sp>
      <p:pic>
        <p:nvPicPr>
          <p:cNvPr id="220" name="Screen Shot 2018-07-13 at 4.14.09 PM.png" descr="Screen Shot 2018-07-13 at 4.14.0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81051" y="30814"/>
            <a:ext cx="5344650" cy="96919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While 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While Loops</a:t>
            </a:r>
          </a:p>
        </p:txBody>
      </p:sp>
      <p:sp>
        <p:nvSpPr>
          <p:cNvPr id="223" name="Form of the while loo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Form of the while loop:</a:t>
            </a:r>
          </a:p>
          <a:p>
            <a:pPr/>
          </a:p>
          <a:p>
            <a:pPr/>
          </a:p>
          <a:p>
            <a:pPr/>
          </a:p>
          <a:p>
            <a:pPr lvl="1"/>
            <a:r>
              <a:t>Keyword is while</a:t>
            </a:r>
          </a:p>
          <a:p>
            <a:pPr lvl="1"/>
            <a:r>
              <a:t>Condition needs to evaluate to either True or False</a:t>
            </a:r>
          </a:p>
          <a:p>
            <a:pPr lvl="2"/>
            <a:r>
              <a:t>Condition is a </a:t>
            </a:r>
            <a:r>
              <a:rPr u="sng"/>
              <a:t>boolean</a:t>
            </a:r>
          </a:p>
        </p:txBody>
      </p:sp>
      <p:pic>
        <p:nvPicPr>
          <p:cNvPr id="22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7100" y="3562350"/>
            <a:ext cx="5257800" cy="168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While Loop Condi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While Loop Conditions</a:t>
            </a:r>
          </a:p>
        </p:txBody>
      </p:sp>
      <p:sp>
        <p:nvSpPr>
          <p:cNvPr id="227" name="Statement block is executed as long as condition is valid.…"/>
          <p:cNvSpPr txBox="1"/>
          <p:nvPr>
            <p:ph type="body" sz="half" idx="1"/>
          </p:nvPr>
        </p:nvSpPr>
        <p:spPr>
          <a:xfrm>
            <a:off x="952500" y="2590800"/>
            <a:ext cx="11099800" cy="4007148"/>
          </a:xfrm>
          <a:prstGeom prst="rect">
            <a:avLst/>
          </a:prstGeom>
        </p:spPr>
        <p:txBody>
          <a:bodyPr anchor="t"/>
          <a:lstStyle/>
          <a:p>
            <a:pPr/>
            <a:r>
              <a:t>Statement block is executed as long as condition is valid. </a:t>
            </a:r>
          </a:p>
          <a:p>
            <a:pPr lvl="1"/>
            <a:r>
              <a:t>Allows the possibility of infinite loops</a:t>
            </a:r>
          </a:p>
        </p:txBody>
      </p:sp>
      <p:pic>
        <p:nvPicPr>
          <p:cNvPr id="2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94200" y="7270750"/>
            <a:ext cx="5257800" cy="168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1" name="Apple Inc.…"/>
          <p:cNvGrpSpPr/>
          <p:nvPr/>
        </p:nvGrpSpPr>
        <p:grpSpPr>
          <a:xfrm>
            <a:off x="7994953" y="4108362"/>
            <a:ext cx="4699078" cy="2756076"/>
            <a:chOff x="0" y="0"/>
            <a:chExt cx="4699076" cy="2756074"/>
          </a:xfrm>
        </p:grpSpPr>
        <p:sp>
          <p:nvSpPr>
            <p:cNvPr id="230" name="Apple Inc.…"/>
            <p:cNvSpPr txBox="1"/>
            <p:nvPr/>
          </p:nvSpPr>
          <p:spPr>
            <a:xfrm>
              <a:off x="215899" y="139700"/>
              <a:ext cx="4267278" cy="219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400">
                  <a:latin typeface="+mn-lt"/>
                  <a:ea typeface="+mn-ea"/>
                  <a:cs typeface="+mn-cs"/>
                  <a:sym typeface="Helvetica Neue Medium"/>
                </a:defRPr>
              </a:pPr>
              <a:r>
                <a:t>Apple Inc. </a:t>
              </a:r>
            </a:p>
            <a:p>
              <a:pPr>
                <a:defRPr sz="3400">
                  <a:latin typeface="+mn-lt"/>
                  <a:ea typeface="+mn-ea"/>
                  <a:cs typeface="+mn-cs"/>
                  <a:sym typeface="Helvetica Neue Medium"/>
                </a:defRPr>
              </a:pPr>
              <a:r>
                <a:t>One Infinite Loop</a:t>
              </a:r>
            </a:p>
            <a:p>
              <a:pPr>
                <a:defRPr sz="3400">
                  <a:latin typeface="+mn-lt"/>
                  <a:ea typeface="+mn-ea"/>
                  <a:cs typeface="+mn-cs"/>
                  <a:sym typeface="Helvetica Neue Medium"/>
                </a:defRPr>
              </a:pPr>
              <a:r>
                <a:t>Cupertino, CA 95014</a:t>
              </a:r>
            </a:p>
            <a:p>
              <a:pPr>
                <a:defRPr sz="3400">
                  <a:latin typeface="+mn-lt"/>
                  <a:ea typeface="+mn-ea"/>
                  <a:cs typeface="+mn-cs"/>
                  <a:sym typeface="Helvetica Neue Medium"/>
                </a:defRPr>
              </a:pPr>
              <a:r>
                <a:t>(408) 606-5775</a:t>
              </a:r>
            </a:p>
          </p:txBody>
        </p:sp>
        <p:pic>
          <p:nvPicPr>
            <p:cNvPr id="229" name="Apple Inc.… Apple Inc. One Infinite LoopCupertino, CA 95014(408) 606-5775" descr="Apple Inc.… Apple Inc. One Infinite LoopCupertino, CA 95014(408) 606-5775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4699078" cy="2756075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An Infinite Loo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Infinite Loop</a:t>
            </a:r>
          </a:p>
        </p:txBody>
      </p:sp>
      <p:sp>
        <p:nvSpPr>
          <p:cNvPr id="234" name="while True:…"/>
          <p:cNvSpPr txBox="1"/>
          <p:nvPr>
            <p:ph type="body" sz="quarter" idx="1"/>
          </p:nvPr>
        </p:nvSpPr>
        <p:spPr>
          <a:xfrm>
            <a:off x="952500" y="2590800"/>
            <a:ext cx="11099800" cy="168652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lvl1pPr>
            <a:lvl2pPr marL="0" indent="444500"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lvl2pPr>
          </a:lstStyle>
          <a:p>
            <a:pPr/>
            <a:r>
              <a:t>while True:</a:t>
            </a:r>
          </a:p>
          <a:p>
            <a:pPr lvl="1"/>
            <a:r>
              <a:t>print(“Hello World”)</a:t>
            </a:r>
          </a:p>
        </p:txBody>
      </p:sp>
      <p:sp>
        <p:nvSpPr>
          <p:cNvPr id="235" name="If this happens to you, you might have to kill Idle process."/>
          <p:cNvSpPr txBox="1"/>
          <p:nvPr/>
        </p:nvSpPr>
        <p:spPr>
          <a:xfrm>
            <a:off x="2280310" y="4462120"/>
            <a:ext cx="8444180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If this happens to you, you might have to kill Idle process.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While Loops can emulate for 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While Loops can emulate for loops</a:t>
            </a:r>
          </a:p>
        </p:txBody>
      </p:sp>
      <p:sp>
        <p:nvSpPr>
          <p:cNvPr id="238" name="Find an equivalent while loop for the following for-loo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an equivalent while loop for the following for-loop</a:t>
            </a:r>
          </a:p>
          <a:p>
            <a:pPr lvl="1"/>
            <a:r>
              <a:t>(which calculates         ) </a:t>
            </a:r>
          </a:p>
        </p:txBody>
      </p:sp>
      <p:sp>
        <p:nvSpPr>
          <p:cNvPr id="239" name="Equation"/>
          <p:cNvSpPr txBox="1"/>
          <p:nvPr/>
        </p:nvSpPr>
        <p:spPr>
          <a:xfrm>
            <a:off x="5111699" y="3122279"/>
            <a:ext cx="785403" cy="9562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nary>
                    <m:naryPr>
                      <m:ctrlP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chr m:val="∑"/>
                      <m:limLoc m:val="undOvr"/>
                      <m:grow m:val="1"/>
                      <m:subHide m:val="off"/>
                      <m:supHide m:val="off"/>
                    </m:naryPr>
                    <m:sub>
                      <m: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  <m:sup>
                      <m: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  <m:e>
                      <m:f>
                        <m:fPr>
                          <m:ctrlPr>
                            <a:rPr xmlns:a="http://schemas.openxmlformats.org/drawingml/2006/main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ν</m:t>
                          </m:r>
                        </m:den>
                      </m:f>
                    </m:e>
                  </m:nary>
                </m:oMath>
              </m:oMathPara>
            </a14:m>
            <a:endParaRPr sz="2800"/>
          </a:p>
        </p:txBody>
      </p:sp>
      <p:sp>
        <p:nvSpPr>
          <p:cNvPr id="240" name="n = int(input(&quot;Enter n: &quot;))…"/>
          <p:cNvSpPr txBox="1"/>
          <p:nvPr/>
        </p:nvSpPr>
        <p:spPr>
          <a:xfrm>
            <a:off x="2984500" y="4366717"/>
            <a:ext cx="8688196" cy="231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500"/>
            </a:pPr>
            <a:r>
              <a:t>n = int(input("Enter n: "))</a:t>
            </a:r>
          </a:p>
          <a:p>
            <a:pPr>
              <a:defRPr sz="2500"/>
            </a:pPr>
            <a:r>
              <a:t>suma = 0</a:t>
            </a:r>
          </a:p>
          <a:p>
            <a:pPr>
              <a:defRPr sz="2500"/>
            </a:pPr>
            <a:r>
              <a:t>for i in range(1,n+1):</a:t>
            </a:r>
          </a:p>
          <a:p>
            <a:pPr>
              <a:defRPr sz="2500"/>
            </a:pPr>
            <a:r>
              <a:t>    suma += 1/i</a:t>
            </a:r>
          </a:p>
          <a:p>
            <a:pPr>
              <a:defRPr sz="2500"/>
            </a:pPr>
            <a:r>
              <a:t>print("The", n, "th harmonic number is", sum)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27" name="Python variables are defined by assign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Python variables are defined by assignment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They are "strongly typed":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E.g.: Operations depend on the type</a:t>
            </a:r>
          </a:p>
          <a:p>
            <a:pPr lvl="3" marL="1635760" indent="-408940" defTabSz="537463">
              <a:spcBef>
                <a:spcPts val="2000"/>
              </a:spcBef>
              <a:defRPr sz="2944"/>
            </a:pPr>
            <a:r>
              <a:t>+ between numbers: addition </a:t>
            </a:r>
          </a:p>
          <a:p>
            <a:pPr lvl="3" marL="1635760" indent="-408940" defTabSz="537463">
              <a:spcBef>
                <a:spcPts val="2000"/>
              </a:spcBef>
              <a:defRPr sz="2944"/>
            </a:pPr>
            <a:r>
              <a:t>between strings: concatenation: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'नमस्ते'+' '+'दुनिया'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3" marL="1635760" indent="-408940" defTabSz="537463">
              <a:spcBef>
                <a:spcPts val="2000"/>
              </a:spcBef>
              <a:defRPr sz="2944"/>
            </a:pPr>
            <a:r>
              <a:t>* between numbers: multiplication, between integer and string: </a:t>
            </a:r>
          </a:p>
          <a:p>
            <a:pPr marL="408940" indent="-408940" defTabSz="537463">
              <a:spcBef>
                <a:spcPts val="2000"/>
              </a:spcBef>
              <a:defRPr sz="2944"/>
            </a:pPr>
            <a:r>
              <a:t>The same variable name can refer to entities of different types during the lifetime of a program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While loops can emulate for 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While loops can emulate for loops</a:t>
            </a:r>
          </a:p>
        </p:txBody>
      </p:sp>
      <p:sp>
        <p:nvSpPr>
          <p:cNvPr id="243" name="Solution:  the loop-variable i has to start out as 1 and then needs to be incremented for every loop iter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Solution:  the loop-variable </a:t>
            </a:r>
            <a:r>
              <a:rPr i="1"/>
              <a:t>i</a:t>
            </a:r>
            <a:r>
              <a:t> has to start out as 1 and then needs to be incremented for every loop iteration</a:t>
            </a:r>
          </a:p>
          <a:p>
            <a:pPr/>
            <a:r>
              <a:t>We stop the loop when </a:t>
            </a:r>
            <a:r>
              <a:rPr i="1"/>
              <a:t>i</a:t>
            </a:r>
            <a:r>
              <a:t> reaches </a:t>
            </a:r>
            <a:r>
              <a:rPr i="1"/>
              <a:t>n</a:t>
            </a:r>
            <a:r>
              <a:t>+1, i.e. we continue as long as </a:t>
            </a:r>
            <a:r>
              <a:rPr i="1"/>
              <a:t>i &lt;= n.</a:t>
            </a:r>
          </a:p>
        </p:txBody>
      </p:sp>
      <p:sp>
        <p:nvSpPr>
          <p:cNvPr id="244" name="n = int(input(&quot;Enter n: &quot;))…"/>
          <p:cNvSpPr txBox="1"/>
          <p:nvPr/>
        </p:nvSpPr>
        <p:spPr>
          <a:xfrm>
            <a:off x="2946400" y="5433670"/>
            <a:ext cx="8345240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n = int(input("Enter n: "))</a:t>
            </a:r>
          </a:p>
          <a:p>
            <a:pPr/>
            <a:r>
              <a:t>sum = 0</a:t>
            </a:r>
          </a:p>
          <a:p>
            <a:pPr>
              <a:defRPr b="1">
                <a:solidFill>
                  <a:srgbClr val="009051"/>
                </a:solidFill>
              </a:defRPr>
            </a:pPr>
            <a:r>
              <a:t>i = 1</a:t>
            </a:r>
          </a:p>
          <a:p>
            <a:pPr/>
            <a:r>
              <a:t>while </a:t>
            </a:r>
            <a:r>
              <a:rPr b="1">
                <a:solidFill>
                  <a:srgbClr val="4F8F00"/>
                </a:solidFill>
              </a:rPr>
              <a:t>i&lt;= n</a:t>
            </a:r>
            <a:r>
              <a:t>:</a:t>
            </a:r>
          </a:p>
          <a:p>
            <a:pPr/>
            <a:r>
              <a:t>    sum += 1/i</a:t>
            </a:r>
          </a:p>
          <a:p>
            <a:pPr/>
            <a:r>
              <a:t>    </a:t>
            </a:r>
            <a:r>
              <a:rPr b="1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</a:rPr>
              <a:t>i += 1</a:t>
            </a:r>
            <a:endParaRPr>
              <a:solidFill>
                <a:schemeClr val="accent3">
                  <a:hueOff val="914337"/>
                  <a:satOff val="31515"/>
                  <a:lumOff val="-30790"/>
                </a:schemeClr>
              </a:solidFill>
            </a:endParaRPr>
          </a:p>
          <a:p>
            <a:pPr/>
            <a:r>
              <a:t>print("The", n, "th harmonic number is", sum)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Harmonic Numb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Harmonic Numbers</a:t>
            </a:r>
          </a:p>
        </p:txBody>
      </p:sp>
      <p:sp>
        <p:nvSpPr>
          <p:cNvPr id="247" name="The nth harmonic number is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>
              <a:spcBef>
                <a:spcPts val="5000"/>
              </a:spcBef>
            </a:pPr>
            <a:r>
              <a:t>The </a:t>
            </a:r>
            <a:r>
              <a:rPr i="1"/>
              <a:t>n</a:t>
            </a:r>
            <a:r>
              <a:t>th harmonic number is</a:t>
            </a:r>
          </a:p>
          <a:p>
            <a:pPr lvl="1"/>
            <a:r>
              <a:t>It is known that this series diverges.</a:t>
            </a:r>
          </a:p>
          <a:p>
            <a:pPr/>
            <a:r>
              <a:t>Given a positive number </a:t>
            </a:r>
            <a:r>
              <a:rPr i="1"/>
              <a:t>x</a:t>
            </a:r>
            <a:r>
              <a:t>,</a:t>
            </a:r>
            <a:r>
              <a:rPr i="1"/>
              <a:t> </a:t>
            </a:r>
            <a:r>
              <a:t>we want to determine </a:t>
            </a:r>
            <a:r>
              <a:rPr i="1"/>
              <a:t>n</a:t>
            </a:r>
            <a:r>
              <a:t> such that the </a:t>
            </a:r>
            <a:r>
              <a:rPr i="1"/>
              <a:t>n</a:t>
            </a:r>
            <a:r>
              <a:t>th harmonic number is just above x </a:t>
            </a:r>
          </a:p>
          <a:p>
            <a:pPr/>
          </a:p>
          <a:p>
            <a:pPr/>
          </a:p>
          <a:p>
            <a:pPr/>
            <a:r>
              <a:t>Solution:  add      while you have not reached </a:t>
            </a:r>
            <a:r>
              <a:rPr i="1"/>
              <a:t>x</a:t>
            </a:r>
          </a:p>
        </p:txBody>
      </p:sp>
      <p:sp>
        <p:nvSpPr>
          <p:cNvPr id="248" name="Equation"/>
          <p:cNvSpPr txBox="1"/>
          <p:nvPr/>
        </p:nvSpPr>
        <p:spPr>
          <a:xfrm>
            <a:off x="7232598" y="2305678"/>
            <a:ext cx="2266998" cy="143436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e>
                    <m:sub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4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4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ν</m:t>
                          </m:r>
                          <m:r>
                            <a:rPr xmlns:a="http://schemas.openxmlformats.org/drawingml/2006/main" sz="4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4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f>
                    <m:fPr>
                      <m:ctrlP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</m:den>
                  </m:f>
                </m:oMath>
              </m:oMathPara>
            </a14:m>
            <a:endParaRPr sz="4200"/>
          </a:p>
        </p:txBody>
      </p:sp>
      <p:sp>
        <p:nvSpPr>
          <p:cNvPr id="249" name="Equation"/>
          <p:cNvSpPr txBox="1"/>
          <p:nvPr/>
        </p:nvSpPr>
        <p:spPr>
          <a:xfrm>
            <a:off x="5130956" y="5818477"/>
            <a:ext cx="3555455" cy="50651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min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b>
                    <m:e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e>
                    <m:sub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200"/>
          </a:p>
        </p:txBody>
      </p:sp>
      <p:sp>
        <p:nvSpPr>
          <p:cNvPr id="250" name="Equation"/>
          <p:cNvSpPr txBox="1"/>
          <p:nvPr/>
        </p:nvSpPr>
        <p:spPr>
          <a:xfrm>
            <a:off x="4211320" y="7153568"/>
            <a:ext cx="266701" cy="81915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</m:den>
                  </m:f>
                </m:oMath>
              </m:oMathPara>
            </a14:m>
            <a:endParaRPr sz="3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Harmonic Numb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Harmonic Numbers</a:t>
            </a:r>
          </a:p>
        </p:txBody>
      </p:sp>
      <p:sp>
        <p:nvSpPr>
          <p:cNvPr id="253" name="When we stop, we need to undo the last increment of nu, but not for sum."/>
          <p:cNvSpPr txBox="1"/>
          <p:nvPr>
            <p:ph type="body" sz="half" idx="1"/>
          </p:nvPr>
        </p:nvSpPr>
        <p:spPr>
          <a:xfrm>
            <a:off x="952500" y="6262538"/>
            <a:ext cx="11099800" cy="2614762"/>
          </a:xfrm>
          <a:prstGeom prst="rect">
            <a:avLst/>
          </a:prstGeom>
        </p:spPr>
        <p:txBody>
          <a:bodyPr anchor="t"/>
          <a:lstStyle/>
          <a:p>
            <a:pPr/>
            <a:r>
              <a:t>When we stop, we need to undo the last increment of nu, but not for sum.</a:t>
            </a:r>
          </a:p>
        </p:txBody>
      </p:sp>
      <p:sp>
        <p:nvSpPr>
          <p:cNvPr id="254" name="x = float(input(&quot;Enter x: &quot;))…"/>
          <p:cNvSpPr txBox="1"/>
          <p:nvPr/>
        </p:nvSpPr>
        <p:spPr>
          <a:xfrm>
            <a:off x="1676400" y="2597150"/>
            <a:ext cx="9259789" cy="284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x = float(input("Enter x: "))</a:t>
            </a:r>
          </a:p>
          <a:p>
            <a:pPr/>
            <a:r>
              <a:t>nu = 1</a:t>
            </a:r>
          </a:p>
          <a:p>
            <a:pPr/>
            <a:r>
              <a:t>sum = 0</a:t>
            </a:r>
          </a:p>
          <a:p>
            <a:pPr/>
            <a:r>
              <a:t>while sum &lt;= x:</a:t>
            </a:r>
          </a:p>
          <a:p>
            <a:pPr/>
            <a:r>
              <a:t>    sum += 1/nu</a:t>
            </a:r>
          </a:p>
          <a:p>
            <a:pPr/>
            <a:r>
              <a:t>    nu += 1</a:t>
            </a:r>
          </a:p>
          <a:p>
            <a:pPr/>
            <a:r>
              <a:t>print("The number you are looking for is ", nu-1, </a:t>
            </a:r>
          </a:p>
          <a:p>
            <a:pPr/>
            <a:r>
              <a:t>      "and incidentally, h_n =“, sum)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Breaking out of a while loo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/>
            <a:r>
              <a:t>Breaking out of a while loop</a:t>
            </a:r>
          </a:p>
        </p:txBody>
      </p:sp>
      <p:sp>
        <p:nvSpPr>
          <p:cNvPr id="257" name="You break out of a while loop, if the condition in the while loop is Fal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break out of a while loop, if the condition in the while loop is False</a:t>
            </a:r>
          </a:p>
          <a:p>
            <a:pPr/>
            <a:r>
              <a:t>Or by using a statement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break </a:t>
            </a:r>
            <a:r>
              <a:t> breaks out of the current loop</a:t>
            </a:r>
          </a:p>
          <a:p>
            <a:pPr lvl="1"/>
            <a:r>
              <a:t>Can be used in for loops as well</a:t>
            </a:r>
          </a:p>
          <a:p>
            <a:pPr/>
            <a:r>
              <a:t>A related statement is the continue statement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continue</a:t>
            </a:r>
            <a:r>
              <a:t>  breaks out of the current iteration of the loop and goes to the next</a:t>
            </a:r>
          </a:p>
          <a:p>
            <a:pPr/>
            <a:r>
              <a:t>We’ll learn them in the course of the classes.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260" name="Find a number that fulfills the following congruen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 number that fulfills the following congruences</a:t>
            </a:r>
          </a:p>
          <a:p>
            <a:pPr lvl="1"/>
          </a:p>
          <a:p>
            <a:pPr lvl="1"/>
          </a:p>
          <a:p>
            <a:pPr lvl="1"/>
            <a:r>
              <a:t>This is Sun-Tsu’s problem and the Chinese Remaindering Theorem in Mathematics helps with solving these problems. </a:t>
            </a:r>
          </a:p>
        </p:txBody>
      </p:sp>
      <p:sp>
        <p:nvSpPr>
          <p:cNvPr id="261" name="Equation"/>
          <p:cNvSpPr txBox="1"/>
          <p:nvPr/>
        </p:nvSpPr>
        <p:spPr>
          <a:xfrm>
            <a:off x="5184614" y="3564483"/>
            <a:ext cx="1873572" cy="26243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≡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mod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2400"/>
          </a:p>
        </p:txBody>
      </p:sp>
      <p:sp>
        <p:nvSpPr>
          <p:cNvPr id="262" name="Equation"/>
          <p:cNvSpPr txBox="1"/>
          <p:nvPr/>
        </p:nvSpPr>
        <p:spPr>
          <a:xfrm>
            <a:off x="5184360" y="4008221"/>
            <a:ext cx="1874081" cy="2639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≡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mod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2400"/>
          </a:p>
        </p:txBody>
      </p:sp>
      <p:sp>
        <p:nvSpPr>
          <p:cNvPr id="263" name="Equation"/>
          <p:cNvSpPr txBox="1"/>
          <p:nvPr/>
        </p:nvSpPr>
        <p:spPr>
          <a:xfrm>
            <a:off x="5184614" y="4449978"/>
            <a:ext cx="1873572" cy="26243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≡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mod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7</m:t>
                  </m:r>
                  <m:r>
                    <a:rPr xmlns:a="http://schemas.openxmlformats.org/drawingml/2006/main" sz="2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2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266" name="We try out all numbers between 1 and…"/>
          <p:cNvSpPr txBox="1"/>
          <p:nvPr>
            <p:ph type="body" sz="half" idx="1"/>
          </p:nvPr>
        </p:nvSpPr>
        <p:spPr>
          <a:xfrm>
            <a:off x="952500" y="2590800"/>
            <a:ext cx="11099800" cy="2816722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We try out all numbers between 1 and 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We check each number whether they fulfill the congruences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If we find one, we print it out and break out of the while loop.</a:t>
            </a:r>
          </a:p>
        </p:txBody>
      </p:sp>
      <p:sp>
        <p:nvSpPr>
          <p:cNvPr id="267" name="Equation"/>
          <p:cNvSpPr txBox="1"/>
          <p:nvPr/>
        </p:nvSpPr>
        <p:spPr>
          <a:xfrm>
            <a:off x="8039929" y="2700022"/>
            <a:ext cx="1590373" cy="31737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7</m:t>
                  </m:r>
                </m:oMath>
              </m:oMathPara>
            </a14:m>
            <a:endParaRPr sz="3500"/>
          </a:p>
        </p:txBody>
      </p:sp>
      <p:sp>
        <p:nvSpPr>
          <p:cNvPr id="268" name="x = 1…"/>
          <p:cNvSpPr txBox="1"/>
          <p:nvPr/>
        </p:nvSpPr>
        <p:spPr>
          <a:xfrm>
            <a:off x="3074119" y="5585321"/>
            <a:ext cx="8345240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x = 1</a:t>
            </a:r>
          </a:p>
          <a:p>
            <a:pPr>
              <a:defRPr sz="3000"/>
            </a:pPr>
            <a:r>
              <a:t>while x &lt; 3*5*7:</a:t>
            </a:r>
          </a:p>
          <a:p>
            <a:pPr>
              <a:defRPr sz="3000"/>
            </a:pPr>
            <a:r>
              <a:t>    if x%3==2 and x%5==3 and x%7==2:</a:t>
            </a:r>
          </a:p>
          <a:p>
            <a:pPr>
              <a:defRPr sz="3000"/>
            </a:pPr>
            <a:r>
              <a:t>        print(x)</a:t>
            </a:r>
          </a:p>
          <a:p>
            <a:pPr>
              <a:defRPr sz="3000"/>
            </a:pPr>
            <a:r>
              <a:t>        break</a:t>
            </a:r>
          </a:p>
          <a:p>
            <a:pPr>
              <a:defRPr sz="3000"/>
            </a:pPr>
            <a:r>
              <a:t>    x +=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While 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br/>
            <a:r>
              <a:t>While Loops</a:t>
            </a:r>
          </a:p>
        </p:txBody>
      </p:sp>
      <p:sp>
        <p:nvSpPr>
          <p:cNvPr id="271" name="break:  stop the execution of the loo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break:  stop the execution of the loop</a:t>
            </a:r>
          </a:p>
          <a:p>
            <a:pPr/>
            <a:r>
              <a:t>continue: stop the execution of the current iteration and go back to the evaluation of the loop condition</a:t>
            </a:r>
          </a:p>
          <a:p>
            <a:pPr/>
            <a:r>
              <a:t>(Stupid) Example:  Print out all even numbers from 1 to 100</a:t>
            </a:r>
          </a:p>
        </p:txBody>
      </p:sp>
      <p:sp>
        <p:nvSpPr>
          <p:cNvPr id="272" name="for i in range(1, 101):…"/>
          <p:cNvSpPr txBox="1"/>
          <p:nvPr/>
        </p:nvSpPr>
        <p:spPr>
          <a:xfrm>
            <a:off x="4341787" y="6188061"/>
            <a:ext cx="4321226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 i in range(1, 101):</a:t>
            </a:r>
          </a:p>
          <a:p>
            <a:pPr/>
            <a:r>
              <a:t>	if i%2==1:</a:t>
            </a:r>
          </a:p>
          <a:p>
            <a:pPr/>
            <a:r>
              <a:t>		continue</a:t>
            </a:r>
          </a:p>
          <a:p>
            <a:pPr/>
            <a:r>
              <a:t>	print(i)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While 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br/>
            <a:r>
              <a:t>While Loops</a:t>
            </a:r>
          </a:p>
        </p:txBody>
      </p:sp>
      <p:sp>
        <p:nvSpPr>
          <p:cNvPr id="275" name="A frequent patter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frequent pattern:</a:t>
            </a:r>
          </a:p>
          <a:p>
            <a:pPr lvl="1"/>
            <a:r>
              <a:t>Have an infinite while loop</a:t>
            </a:r>
          </a:p>
          <a:p>
            <a:pPr lvl="1"/>
            <a:r>
              <a:t>Break out if a certain condition is 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While 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br/>
            <a:r>
              <a:t>While Loops</a:t>
            </a:r>
          </a:p>
        </p:txBody>
      </p:sp>
      <p:sp>
        <p:nvSpPr>
          <p:cNvPr id="278" name="Else clause  (an example that Python is not perfect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Else clause  (an example that Python is not perfect)</a:t>
            </a:r>
          </a:p>
          <a:p>
            <a:pPr lvl="1"/>
            <a:r>
              <a:t>Executed if a break is </a:t>
            </a:r>
            <a:r>
              <a:rPr u="sng"/>
              <a:t>not</a:t>
            </a:r>
            <a:r>
              <a:t> taken</a:t>
            </a:r>
          </a:p>
        </p:txBody>
      </p:sp>
      <p:pic>
        <p:nvPicPr>
          <p:cNvPr id="2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6900" y="4658942"/>
            <a:ext cx="3952358" cy="28025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While 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br/>
            <a:r>
              <a:t>While Loops</a:t>
            </a:r>
          </a:p>
        </p:txBody>
      </p:sp>
      <p:sp>
        <p:nvSpPr>
          <p:cNvPr id="282" name="Else clause 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Else clause example: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Notice: 'else' belongs to the inner for, not the if statement</a:t>
            </a:r>
          </a:p>
        </p:txBody>
      </p:sp>
      <p:sp>
        <p:nvSpPr>
          <p:cNvPr id="283" name="for n in [2,3,4,5,6,7,8,20,21,22,23,24]:…"/>
          <p:cNvSpPr txBox="1"/>
          <p:nvPr/>
        </p:nvSpPr>
        <p:spPr>
          <a:xfrm>
            <a:off x="1261703" y="3625849"/>
            <a:ext cx="8162331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 n in [2,3,4,5,6,7,8,20,21,22,23,24]:</a:t>
            </a:r>
          </a:p>
          <a:p>
            <a:pPr/>
            <a:r>
              <a:t>        for p in range(2, n):</a:t>
            </a:r>
          </a:p>
          <a:p>
            <a:pPr/>
            <a:r>
              <a:t>            if p*(n//p) == n:  # p devides n</a:t>
            </a:r>
          </a:p>
          <a:p>
            <a:pPr/>
            <a:r>
              <a:t>                print(n,'=', p, '*', n//p)</a:t>
            </a:r>
          </a:p>
          <a:p>
            <a:pPr/>
            <a:r>
              <a:t>                break</a:t>
            </a:r>
          </a:p>
          <a:p>
            <a:pPr/>
            <a:r>
              <a:t>        else:</a:t>
            </a:r>
          </a:p>
          <a:p>
            <a:pPr/>
            <a:r>
              <a:t>            print(n, 'is prime')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30" name="Assignment:  &quot;=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Assignment:  "="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= 3*b/c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Operators: 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Usually set: +, -, *, /, **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Binary operators:  ^, |, &lt;&lt;, &gt;&gt;, &amp;, ~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Unusual:   //  is integer division, % modulo operator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33" name="Conditional statements…"/>
          <p:cNvSpPr txBox="1"/>
          <p:nvPr>
            <p:ph type="body" sz="half" idx="1"/>
          </p:nvPr>
        </p:nvSpPr>
        <p:spPr>
          <a:xfrm>
            <a:off x="952500" y="2590800"/>
            <a:ext cx="6502264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Conditional statements</a:t>
            </a:r>
          </a:p>
          <a:p>
            <a:pPr lvl="1"/>
            <a:r>
              <a:t>if, if else, if elif … else</a:t>
            </a:r>
          </a:p>
          <a:p>
            <a:pPr/>
            <a:r>
              <a:t>Unusual: </a:t>
            </a:r>
          </a:p>
          <a:p>
            <a:pPr lvl="1"/>
            <a:r>
              <a:t>White spaces form blocks</a:t>
            </a:r>
          </a:p>
          <a:p>
            <a:pPr lvl="1"/>
            <a:r>
              <a:t>No parenthesis around conditions</a:t>
            </a:r>
          </a:p>
        </p:txBody>
      </p:sp>
      <p:pic>
        <p:nvPicPr>
          <p:cNvPr id="13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07943" y="2590800"/>
            <a:ext cx="3708401" cy="6362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37" name="Example:   (Python has no switch statement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  (Python has no switch statement)</a:t>
            </a:r>
          </a:p>
        </p:txBody>
      </p:sp>
      <p:sp>
        <p:nvSpPr>
          <p:cNvPr id="138" name="if temperature &lt; -20:…"/>
          <p:cNvSpPr txBox="1"/>
          <p:nvPr/>
        </p:nvSpPr>
        <p:spPr>
          <a:xfrm>
            <a:off x="952500" y="3215239"/>
            <a:ext cx="9442699" cy="627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    if temperature &lt; -20:</a:t>
            </a:r>
          </a:p>
          <a:p>
            <a:pPr/>
            <a:r>
              <a:t>        print('welcome to Minnesota in the winter')</a:t>
            </a:r>
          </a:p>
          <a:p>
            <a:pPr/>
            <a:r>
              <a:t>    elif temperature &lt; -10:</a:t>
            </a:r>
          </a:p>
          <a:p>
            <a:pPr/>
            <a:r>
              <a:t>        print('I love Milwaukee in the winter')</a:t>
            </a:r>
          </a:p>
          <a:p>
            <a:pPr/>
            <a:r>
              <a:t>    elif temperature &lt; 0:</a:t>
            </a:r>
          </a:p>
          <a:p>
            <a:pPr/>
            <a:r>
              <a:t>        print('be careful about driving')</a:t>
            </a:r>
          </a:p>
          <a:p>
            <a:pPr/>
            <a:r>
              <a:t>    elif temperature &lt; 10:</a:t>
            </a:r>
          </a:p>
          <a:p>
            <a:pPr/>
            <a:r>
              <a:t>        print('Finally spring in Milwaukee')</a:t>
            </a:r>
          </a:p>
          <a:p>
            <a:pPr/>
            <a:r>
              <a:t>    elif temperature &lt; 20:</a:t>
            </a:r>
          </a:p>
          <a:p>
            <a:pPr/>
            <a:r>
              <a:t>        print("It's getting hot")</a:t>
            </a:r>
          </a:p>
          <a:p>
            <a:pPr/>
            <a:r>
              <a:t>    elif temperature &lt; 30:</a:t>
            </a:r>
          </a:p>
          <a:p>
            <a:pPr/>
            <a:r>
              <a:t>        print('normal')</a:t>
            </a:r>
          </a:p>
          <a:p>
            <a:pPr/>
            <a:r>
              <a:t>    elif temperature &lt; 45:</a:t>
            </a:r>
          </a:p>
          <a:p>
            <a:pPr/>
            <a:r>
              <a:t>        print('when does monsoon start')</a:t>
            </a:r>
          </a:p>
          <a:p>
            <a:pPr/>
            <a:r>
              <a:t>    elif temperature &lt; 55:</a:t>
            </a:r>
          </a:p>
          <a:p>
            <a:pPr/>
            <a:r>
              <a:t>        print("it's hot even for Ahmedabad")</a:t>
            </a:r>
          </a:p>
          <a:p>
            <a:pPr/>
            <a:r>
              <a:t>    else:</a:t>
            </a:r>
          </a:p>
          <a:p>
            <a:pPr/>
            <a:r>
              <a:t>        print('where are you living')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41" name="Python strin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strings</a:t>
            </a:r>
          </a:p>
          <a:p>
            <a:pPr lvl="1"/>
            <a:r>
              <a:t>Python is very flexible about the encoding that you use</a:t>
            </a:r>
          </a:p>
          <a:p>
            <a:pPr lvl="1"/>
            <a:r>
              <a:t>Python-3 scripts should be written in utf-8</a:t>
            </a:r>
          </a:p>
          <a:p>
            <a:pPr lvl="1"/>
            <a:r>
              <a:t>Strings can be denoted by single or double quotation marks</a:t>
            </a:r>
          </a:p>
          <a:p>
            <a:pPr lvl="2"/>
            <a:r>
              <a:t>Python is very good at interpreting what you mean but sometimes escapes are necessary</a:t>
            </a:r>
          </a:p>
        </p:txBody>
      </p:sp>
      <p:sp>
        <p:nvSpPr>
          <p:cNvPr id="142" name="Pep-8 style guidelines:  https://www.python.org/dev/peps/pep-0008/"/>
          <p:cNvSpPr txBox="1"/>
          <p:nvPr/>
        </p:nvSpPr>
        <p:spPr>
          <a:xfrm>
            <a:off x="618464" y="8877300"/>
            <a:ext cx="12186346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Pep-8 style guidelines:  https://www.python.org/dev/peps/pep-0008/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ondi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Conditions </a:t>
            </a:r>
          </a:p>
        </p:txBody>
      </p:sp>
      <p:sp>
        <p:nvSpPr>
          <p:cNvPr id="145" name="A condition is an expression that evaluates to True or Fal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condition is an expression that evaluates to True or False</a:t>
            </a:r>
          </a:p>
          <a:p>
            <a:pPr/>
            <a:r>
              <a:t>This type is called Boolean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Boolean Express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Boolean Expressions</a:t>
            </a:r>
          </a:p>
        </p:txBody>
      </p:sp>
      <p:sp>
        <p:nvSpPr>
          <p:cNvPr id="148" name="The simplest Boolean expressions are True and Fal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simplest Boolean expressions are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True </a:t>
            </a:r>
            <a:r>
              <a:t>and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False</a:t>
            </a:r>
          </a:p>
          <a:p>
            <a:pPr/>
            <a:r>
              <a:t>The next simplest class are numerical comparators</a:t>
            </a:r>
          </a:p>
          <a:p>
            <a:pPr lvl="1"/>
            <a:r>
              <a:t>&lt;   smaller</a:t>
            </a:r>
          </a:p>
          <a:p>
            <a:pPr lvl="1"/>
            <a:r>
              <a:t>&gt;   greater</a:t>
            </a:r>
          </a:p>
          <a:p>
            <a:pPr lvl="1"/>
            <a:r>
              <a:t>==  equals (Two! equal symbols)</a:t>
            </a:r>
          </a:p>
          <a:p>
            <a:pPr lvl="1"/>
            <a:r>
              <a:t>!=   not equals</a:t>
            </a:r>
          </a:p>
          <a:p>
            <a:pPr lvl="1"/>
            <a:r>
              <a:t>&lt;= smaller or equal</a:t>
            </a:r>
          </a:p>
          <a:p>
            <a:pPr lvl="1"/>
            <a:r>
              <a:t>&gt;= larger or equal</a:t>
            </a:r>
          </a:p>
        </p:txBody>
      </p:sp>
      <p:pic>
        <p:nvPicPr>
          <p:cNvPr id="149" name="Screen Shot 2018-07-23 at 1.37.18 PM.png" descr="Screen Shot 2018-07-23 at 1.37.18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32614" y="4286349"/>
            <a:ext cx="3261951" cy="45206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