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1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1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1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1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1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1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1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1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1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cs.scipy.org/doc/numpy/reference/ufuncs.html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umPy 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2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55" name="Scalar multiplic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Scalar multiplication</a:t>
            </a:r>
          </a:p>
        </p:txBody>
      </p:sp>
      <p:sp>
        <p:nvSpPr>
          <p:cNvPr id="156" name="&gt;&gt;&gt; v = np.array([5,3,-2,4])…"/>
          <p:cNvSpPr txBox="1"/>
          <p:nvPr/>
        </p:nvSpPr>
        <p:spPr>
          <a:xfrm>
            <a:off x="3244329" y="4159250"/>
            <a:ext cx="6729537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v = np.array([5,3,-2,4])</a:t>
            </a:r>
          </a:p>
          <a:p>
            <a:pPr/>
            <a:r>
              <a:t>&gt;&gt;&gt; 5*v</a:t>
            </a:r>
          </a:p>
          <a:p>
            <a:pPr/>
            <a:r>
              <a:t>array([ 25,  15, -10,  20])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59" name="Scalar multiplic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Scalar multiplication</a:t>
            </a:r>
          </a:p>
        </p:txBody>
      </p:sp>
      <p:sp>
        <p:nvSpPr>
          <p:cNvPr id="160" name="&gt;&gt;&gt; m1…"/>
          <p:cNvSpPr txBox="1"/>
          <p:nvPr/>
        </p:nvSpPr>
        <p:spPr>
          <a:xfrm>
            <a:off x="3964536" y="3682999"/>
            <a:ext cx="5075728" cy="410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m1</a:t>
            </a:r>
          </a:p>
          <a:p>
            <a:pPr/>
            <a:r>
              <a:t>array([[ 1,  2,  3],</a:t>
            </a:r>
          </a:p>
          <a:p>
            <a:pPr/>
            <a:r>
              <a:t>       [ 4,  5,  6],</a:t>
            </a:r>
          </a:p>
          <a:p>
            <a:pPr/>
            <a:r>
              <a:t>       [ 9, 10,  0]])</a:t>
            </a:r>
          </a:p>
          <a:p>
            <a:pPr/>
          </a:p>
          <a:p>
            <a:pPr/>
            <a:r>
              <a:t>&gt;&gt;&gt; 3*m1</a:t>
            </a:r>
          </a:p>
          <a:p>
            <a:pPr/>
            <a:r>
              <a:t>array([[ 3,  6,  9],</a:t>
            </a:r>
          </a:p>
          <a:p>
            <a:pPr/>
            <a:r>
              <a:t>       [12, 15, 18],</a:t>
            </a:r>
          </a:p>
          <a:p>
            <a:pPr/>
            <a:r>
              <a:t>       [27, 30,  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63" name="Element-wise multiplication is not matrix multiplic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Element-wise multiplication </a:t>
            </a:r>
            <a:r>
              <a:rPr b="1"/>
              <a:t>is not matrix multiplication</a:t>
            </a:r>
          </a:p>
        </p:txBody>
      </p:sp>
      <p:sp>
        <p:nvSpPr>
          <p:cNvPr id="164" name="&gt;&gt;&gt; m1…"/>
          <p:cNvSpPr txBox="1"/>
          <p:nvPr/>
        </p:nvSpPr>
        <p:spPr>
          <a:xfrm>
            <a:off x="4384691" y="3774006"/>
            <a:ext cx="5075729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&gt;&gt;&gt; m1</a:t>
            </a:r>
          </a:p>
          <a:p>
            <a:pPr/>
            <a:r>
              <a:t>array([[ 1,  2,  3],</a:t>
            </a:r>
          </a:p>
          <a:p>
            <a:pPr/>
            <a:r>
              <a:t>       [ 4,  5,  6],</a:t>
            </a:r>
          </a:p>
          <a:p>
            <a:pPr/>
            <a:r>
              <a:t>       [ 9, 10,  0]])</a:t>
            </a:r>
          </a:p>
          <a:p>
            <a:pPr/>
            <a:r>
              <a:t>&gt;&gt;&gt; m2</a:t>
            </a:r>
          </a:p>
          <a:p>
            <a:pPr/>
            <a:r>
              <a:t>array([[4, 2, 0],</a:t>
            </a:r>
          </a:p>
          <a:p>
            <a:pPr/>
            <a:r>
              <a:t>       [7, 3, 1],</a:t>
            </a:r>
          </a:p>
          <a:p>
            <a:pPr/>
            <a:r>
              <a:t>       [5, 1, 2]])</a:t>
            </a:r>
          </a:p>
          <a:p>
            <a:pPr/>
            <a:r>
              <a:t>&gt;&gt;&gt; m1*m2</a:t>
            </a:r>
          </a:p>
          <a:p>
            <a:pPr/>
            <a:r>
              <a:t>array([[ 4,  4,  0],</a:t>
            </a:r>
          </a:p>
          <a:p>
            <a:pPr/>
            <a:r>
              <a:t>       [28, 15,  6],</a:t>
            </a:r>
          </a:p>
          <a:p>
            <a:pPr/>
            <a:r>
              <a:t>       [45, 10,  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67" name="Matrix multiplication uses the (new) @ opera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/>
            </a:lvl1pPr>
          </a:lstStyle>
          <a:p>
            <a:pPr/>
            <a:r>
              <a:t>Matrix multiplication uses the (new) @ operator</a:t>
            </a:r>
          </a:p>
          <a:p>
            <a:pPr lvl="1"/>
            <a:r>
              <a:t>Python 3.5 and later</a:t>
            </a:r>
          </a:p>
        </p:txBody>
      </p:sp>
      <p:sp>
        <p:nvSpPr>
          <p:cNvPr id="168" name="&gt;&gt;&gt; m1…"/>
          <p:cNvSpPr txBox="1"/>
          <p:nvPr/>
        </p:nvSpPr>
        <p:spPr>
          <a:xfrm>
            <a:off x="3884513" y="4231461"/>
            <a:ext cx="5784504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&gt;&gt;&gt; m1</a:t>
            </a:r>
          </a:p>
          <a:p>
            <a:pPr/>
            <a:r>
              <a:t>array([[ 1,  2,  3],</a:t>
            </a:r>
          </a:p>
          <a:p>
            <a:pPr/>
            <a:r>
              <a:t>       [ 4,  5,  6],</a:t>
            </a:r>
          </a:p>
          <a:p>
            <a:pPr/>
            <a:r>
              <a:t>       [ 9, 10,  0]])</a:t>
            </a:r>
          </a:p>
          <a:p>
            <a:pPr/>
            <a:r>
              <a:t>&gt;&gt;&gt; m2</a:t>
            </a:r>
          </a:p>
          <a:p>
            <a:pPr/>
            <a:r>
              <a:t>array([[4, 2, 0],</a:t>
            </a:r>
          </a:p>
          <a:p>
            <a:pPr/>
            <a:r>
              <a:t>       [7, 3, 1],</a:t>
            </a:r>
          </a:p>
          <a:p>
            <a:pPr/>
            <a:r>
              <a:t>       [5, 1, 2]])</a:t>
            </a:r>
          </a:p>
          <a:p>
            <a:pPr/>
            <a:r>
              <a:t>&gt;&gt;&gt; </a:t>
            </a:r>
            <a:r>
              <a:rPr b="1"/>
              <a:t>m1@m2</a:t>
            </a:r>
            <a:endParaRPr b="1"/>
          </a:p>
          <a:p>
            <a:pPr/>
            <a:r>
              <a:t>array([[ 33,  11,   8],</a:t>
            </a:r>
          </a:p>
          <a:p>
            <a:pPr/>
            <a:r>
              <a:t>       [ 81,  29,  17],</a:t>
            </a:r>
          </a:p>
          <a:p>
            <a:pPr/>
            <a:r>
              <a:t>       [106,  48,  10]])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71" name="Can be used to multiply matrix and vec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be used to multiply matrix and vector</a:t>
            </a:r>
          </a:p>
          <a:p>
            <a:pPr/>
          </a:p>
          <a:p>
            <a:pPr/>
          </a:p>
          <a:p>
            <a:pPr/>
          </a:p>
          <a:p>
            <a:pPr/>
            <a:r>
              <a:t>Notice that the vector is in row form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e>
                  </m:d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</m:m>
                    </m:e>
                  </m:d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8,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e>
                  </m:d>
                </m:oMath>
              </m:oMathPara>
            </a14:m>
          </a:p>
          <a:p>
            <a:pPr/>
            <a:r>
              <a:t>Follows usage of matlab and Mathematica</a:t>
            </a:r>
          </a:p>
        </p:txBody>
      </p:sp>
      <p:sp>
        <p:nvSpPr>
          <p:cNvPr id="172" name="&gt;&gt;&gt; m = np.array([[2,3],[1,-1]])…"/>
          <p:cNvSpPr txBox="1"/>
          <p:nvPr/>
        </p:nvSpPr>
        <p:spPr>
          <a:xfrm>
            <a:off x="1378557" y="3653813"/>
            <a:ext cx="7674571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m = np.array([[2,3],[1,-1]])</a:t>
            </a:r>
          </a:p>
          <a:p>
            <a:pPr/>
            <a:r>
              <a:t>&gt;&gt;&gt; v = np.array([1,2])</a:t>
            </a:r>
          </a:p>
          <a:p>
            <a:pPr/>
            <a:r>
              <a:t>&gt;&gt;&gt; m@v</a:t>
            </a:r>
          </a:p>
          <a:p>
            <a:pPr/>
            <a:r>
              <a:t>array([ 8, -1])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75" name="Transpose with np.transpose or the .T operat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Transpose with np.transpose or the .T operator</a:t>
            </a:r>
          </a:p>
        </p:txBody>
      </p:sp>
      <p:sp>
        <p:nvSpPr>
          <p:cNvPr id="176" name="&gt;&gt;&gt; m…"/>
          <p:cNvSpPr txBox="1"/>
          <p:nvPr/>
        </p:nvSpPr>
        <p:spPr>
          <a:xfrm>
            <a:off x="4437053" y="4127500"/>
            <a:ext cx="4130694" cy="321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&gt;&gt;&gt; m</a:t>
            </a:r>
          </a:p>
          <a:p>
            <a:pPr/>
            <a:r>
              <a:t>array([[ 2,  3],</a:t>
            </a:r>
          </a:p>
          <a:p>
            <a:pPr/>
            <a:r>
              <a:t>       [ 1, -1]])</a:t>
            </a:r>
          </a:p>
          <a:p>
            <a:pPr/>
            <a:r>
              <a:t>&gt;&gt;&gt; m.T</a:t>
            </a:r>
          </a:p>
          <a:p>
            <a:pPr/>
            <a:r>
              <a:t>array([[ 2,  1],</a:t>
            </a:r>
          </a:p>
          <a:p>
            <a:pPr/>
            <a:r>
              <a:t>       [ 3, -1]])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79" name="Thus, could have us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Thus, could have used</a:t>
            </a:r>
          </a:p>
        </p:txBody>
      </p:sp>
      <p:sp>
        <p:nvSpPr>
          <p:cNvPr id="180" name="&gt;&gt;&gt; m@ v.T…"/>
          <p:cNvSpPr txBox="1"/>
          <p:nvPr/>
        </p:nvSpPr>
        <p:spPr>
          <a:xfrm>
            <a:off x="4673311" y="4141880"/>
            <a:ext cx="365817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&gt;&gt;&gt; m@ v.T</a:t>
            </a:r>
          </a:p>
          <a:p>
            <a:pPr/>
            <a:r>
              <a:t>array([ 8, -1])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83" name="We can use this to make a linear transform of a data se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use this to make a linear transform of a data set</a:t>
            </a:r>
          </a:p>
        </p:txBody>
      </p:sp>
      <p:sp>
        <p:nvSpPr>
          <p:cNvPr id="184" name="def transform(matrix, dataset):…"/>
          <p:cNvSpPr txBox="1"/>
          <p:nvPr/>
        </p:nvSpPr>
        <p:spPr>
          <a:xfrm>
            <a:off x="2247740" y="3941414"/>
            <a:ext cx="7674571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transform(matrix, dataset):</a:t>
            </a:r>
          </a:p>
          <a:p>
            <a:pPr/>
            <a:r>
              <a:t>    return (matrix@ dataset.T).T</a:t>
            </a:r>
          </a:p>
        </p:txBody>
      </p:sp>
      <p:sp>
        <p:nvSpPr>
          <p:cNvPr id="185" name="mat = np.array([[.1, .2, .3, .4],…"/>
          <p:cNvSpPr txBox="1"/>
          <p:nvPr/>
        </p:nvSpPr>
        <p:spPr>
          <a:xfrm>
            <a:off x="2422008" y="6160723"/>
            <a:ext cx="8147088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mat = np.array([[.1, .2, .3, .4], </a:t>
            </a:r>
          </a:p>
          <a:p>
            <a:pPr/>
            <a:r>
              <a:t>                [.2, .2, .3, .4], </a:t>
            </a:r>
          </a:p>
          <a:p>
            <a:pPr/>
            <a:r>
              <a:t>                [.1, -.1, .2, 3], </a:t>
            </a:r>
          </a:p>
          <a:p>
            <a:pPr/>
            <a:r>
              <a:t>                [3, 2, 1, -2]</a:t>
            </a:r>
          </a:p>
          <a:p>
            <a:pPr/>
            <a:r>
              <a:t>              ])</a:t>
            </a:r>
          </a:p>
          <a:p>
            <a:pPr/>
            <a:r>
              <a:t>print(transform(mat, iris))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88" name="Dot-product of two vector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Dot-product of two vectors:</a:t>
            </a:r>
          </a:p>
        </p:txBody>
      </p:sp>
      <p:sp>
        <p:nvSpPr>
          <p:cNvPr id="189" name="v = np.array([1, 2, 3, 4, 5])…"/>
          <p:cNvSpPr txBox="1"/>
          <p:nvPr/>
        </p:nvSpPr>
        <p:spPr>
          <a:xfrm>
            <a:off x="2356658" y="3544895"/>
            <a:ext cx="6965796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 = np.array([1, 2, 3, 4, 5])</a:t>
            </a:r>
          </a:p>
          <a:p>
            <a:pPr/>
            <a:r>
              <a:t>&gt;&gt;&gt; v@v.T</a:t>
            </a:r>
          </a:p>
          <a:p>
            <a:pPr/>
            <a:r>
              <a:t>55</a:t>
            </a:r>
          </a:p>
          <a:p>
            <a:pPr/>
            <a:r>
              <a:t>&gt;&gt;&gt; np.vdot(v,v)55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92" name="Can use linear algebra package in nump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linear algebra package in numpy</a:t>
            </a:r>
          </a:p>
          <a:p>
            <a:pPr lvl="1"/>
            <a:r>
              <a:t>numpy.linalg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sSup>
                    <m:e>
                      <m:d>
                        <m:d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ctrlP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baseJc m:val="center"/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</m:mPr>
                            <m:mr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243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243</m:t>
                            </m:r>
                          </m:e>
                        </m:mr>
                      </m:m>
                    </m:e>
                  </m:d>
                </m:oMath>
              </m:oMathPara>
            </a14:m>
          </a:p>
        </p:txBody>
      </p:sp>
      <p:sp>
        <p:nvSpPr>
          <p:cNvPr id="193" name="np.linalg.matrix_power(np.array([[1,2],[1,-1]]),10)…"/>
          <p:cNvSpPr txBox="1"/>
          <p:nvPr/>
        </p:nvSpPr>
        <p:spPr>
          <a:xfrm>
            <a:off x="420659" y="6446526"/>
            <a:ext cx="12163482" cy="1435101"/>
          </a:xfrm>
          <a:prstGeom prst="rect">
            <a:avLst/>
          </a:prstGeom>
          <a:solidFill>
            <a:srgbClr val="F8F4F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np.linalg.matrix_power(np.array([[1,2],[1,-1]]),10)</a:t>
            </a:r>
          </a:p>
          <a:p>
            <a:pPr/>
            <a:r>
              <a:t>array([[243,   0],</a:t>
            </a:r>
          </a:p>
          <a:p>
            <a:pPr/>
            <a:r>
              <a:t>       [  0, 243]])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 ebo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Free ebook</a:t>
            </a:r>
          </a:p>
        </p:txBody>
      </p:sp>
      <p:sp>
        <p:nvSpPr>
          <p:cNvPr id="123" name="https://riptutorial.com/ebook/num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https://riptutorial.com/ebook/numpy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96" name="Can calculate matrix inver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calculate matrix inverses</a:t>
            </a:r>
          </a:p>
          <a:p>
            <a:pPr lvl="1"/>
            <a:r>
              <a:t>Throws LinAlgError if singular</a:t>
            </a:r>
          </a:p>
        </p:txBody>
      </p:sp>
      <p:sp>
        <p:nvSpPr>
          <p:cNvPr id="197" name="&gt;&gt;&gt; np.linalg.inv( np.array([1,-2],[-2,4]) )…"/>
          <p:cNvSpPr txBox="1"/>
          <p:nvPr/>
        </p:nvSpPr>
        <p:spPr>
          <a:xfrm>
            <a:off x="1247563" y="4794249"/>
            <a:ext cx="10509673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np.linalg.inv( np.array([1,-2],[-2,4]) )</a:t>
            </a:r>
          </a:p>
          <a:p>
            <a:pPr/>
            <a:r>
              <a:t>Traceback (most recent call last):</a:t>
            </a:r>
          </a:p>
          <a:p>
            <a:pPr/>
            <a:r>
              <a:t>…</a:t>
            </a:r>
          </a:p>
          <a:p>
            <a:pPr/>
            <a:r>
              <a:t>numpy.linalg.LinAlgError: Singular matrix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200" name="Can directly solve linear equ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directly solve linear equations</a:t>
            </a:r>
          </a:p>
          <a:p>
            <a:pPr lvl="1"/>
            <a:r>
              <a:t>Solving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</m:oMath>
            </a14:m>
          </a:p>
          <a:p>
            <a:pPr lvl="2"/>
            <a:r>
              <a:t>With solution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9,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</m:oMath>
            </a14:m>
          </a:p>
          <a:p>
            <a:pPr lvl="1"/>
            <a:r>
              <a:t>Gives an error if matrix is not square or singular</a:t>
            </a:r>
          </a:p>
        </p:txBody>
      </p:sp>
      <p:sp>
        <p:nvSpPr>
          <p:cNvPr id="201" name="&gt;&gt;&gt; np.linalg.solve( np.array([[1,2],[1,-1]]) ,…"/>
          <p:cNvSpPr txBox="1"/>
          <p:nvPr/>
        </p:nvSpPr>
        <p:spPr>
          <a:xfrm>
            <a:off x="952500" y="6402959"/>
            <a:ext cx="11218448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np.linalg.solve( np.array([[1,2],[1,-1]]) ,</a:t>
            </a:r>
          </a:p>
          <a:p>
            <a:pPr/>
            <a:r>
              <a:t>		 np.array([2,3]) )</a:t>
            </a:r>
          </a:p>
          <a:p>
            <a:pPr/>
            <a:r>
              <a:t>array([ 2.66666667, -0.33333333])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204" name="There is a plethora of functions that can be applied to a numpy arra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is a plethora of functions that can be applied to a numpy array.</a:t>
            </a:r>
          </a:p>
          <a:p>
            <a:pPr/>
            <a:r>
              <a:t>These are much faster than the corresponding Python functions</a:t>
            </a:r>
          </a:p>
          <a:p>
            <a:pPr/>
            <a:r>
              <a:t>You can find a list in the numpy u-function manual</a:t>
            </a:r>
          </a:p>
          <a:p>
            <a:pPr lvl="1"/>
            <a:r>
              <a:rPr u="sng">
                <a:hlinkClick r:id="rId2" invalidUrl="" action="" tgtFrame="" tooltip="" history="1" highlightClick="0" endSnd="0"/>
              </a:rPr>
              <a:t>https://docs.scipy.org/doc/numpy/reference/ufuncs.html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207" name="There are universal functions around which the operations are wrapp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universal functions around which the operations are wrapped</a:t>
            </a:r>
          </a:p>
          <a:p>
            <a:pPr lvl="1"/>
            <a:r>
              <a:t>np.add, np.subtract, np.negative, np.multiply, np.divide, np.floor_divide, np.power, np.mod</a:t>
            </a:r>
          </a:p>
          <a:p>
            <a:pPr/>
            <a:r>
              <a:t>The absolute function is</a:t>
            </a:r>
          </a:p>
          <a:p>
            <a:pPr lvl="1"/>
            <a:r>
              <a:t>abs</a:t>
            </a:r>
          </a:p>
          <a:p>
            <a:pPr lvl="1"/>
            <a:r>
              <a:t>np.absolute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210" name="Trigonometric fun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Trigonometric functions</a:t>
            </a:r>
          </a:p>
          <a:p>
            <a:pPr lvl="1"/>
            <a:r>
              <a:t>np.sin, np.cos, np.tan, np.arcsin, np.arccos, np.arctan</a:t>
            </a:r>
          </a:p>
          <a:p>
            <a:pPr/>
            <a:r>
              <a:t>Exponents and logarithms</a:t>
            </a:r>
          </a:p>
          <a:p>
            <a:pPr lvl="1"/>
            <a:r>
              <a:t>np.log, np.log2 (base 2), np.log10 (base 10)</a:t>
            </a:r>
          </a:p>
          <a:p>
            <a:pPr lvl="1"/>
            <a:r>
              <a:t>np.expm1  (more exact for small arguments)</a:t>
            </a:r>
          </a:p>
          <a:p>
            <a:pPr lvl="1"/>
            <a:r>
              <a:t>np.log1p (more exact for small arguments)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213" name="Special u-func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Special u-functions:</a:t>
            </a:r>
          </a:p>
          <a:p>
            <a:pPr lvl="1"/>
            <a:r>
              <a:t>In addition, the submodule scipy.special contains many more specialized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216" name="Avoid creating temporary arra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Avoid creating temporary arrays</a:t>
            </a:r>
          </a:p>
          <a:p>
            <a:pPr lvl="1"/>
            <a:r>
              <a:t>If they are large, too much time spent on moving data</a:t>
            </a:r>
          </a:p>
          <a:p>
            <a:pPr lvl="1"/>
            <a:r>
              <a:t>Specify the array using the 'out' parameter</a:t>
            </a:r>
          </a:p>
        </p:txBody>
      </p:sp>
      <p:sp>
        <p:nvSpPr>
          <p:cNvPr id="217" name="&gt;&gt;&gt; y = np.empty(10)…"/>
          <p:cNvSpPr txBox="1"/>
          <p:nvPr/>
        </p:nvSpPr>
        <p:spPr>
          <a:xfrm>
            <a:off x="576895" y="5261136"/>
            <a:ext cx="11851010" cy="327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&gt;&gt;&gt; y = np.empty(10)</a:t>
            </a:r>
          </a:p>
          <a:p>
            <a:pPr>
              <a:defRPr sz="2200"/>
            </a:pPr>
            <a:r>
              <a:t>&gt;&gt;&gt; x = np.arange(1,11)</a:t>
            </a:r>
          </a:p>
          <a:p>
            <a:pPr>
              <a:defRPr sz="2200"/>
            </a:pPr>
            <a:r>
              <a:t>&gt;&gt;&gt; np.exp(x, </a:t>
            </a:r>
            <a:r>
              <a:rPr b="1"/>
              <a:t>out = y</a:t>
            </a:r>
            <a:r>
              <a:t>)</a:t>
            </a:r>
          </a:p>
          <a:p>
            <a:pPr>
              <a:defRPr sz="2200"/>
            </a:pPr>
            <a:r>
              <a:t>array([2.71828183e+00, 7.38905610e+00, 2.00855369e+01, 5.45981500e+01,</a:t>
            </a:r>
          </a:p>
          <a:p>
            <a:pPr>
              <a:defRPr sz="2200"/>
            </a:pPr>
            <a:r>
              <a:t>       1.48413159e+02, 4.03428793e+02, 1.09663316e+03, 2.98095799e+03,</a:t>
            </a:r>
          </a:p>
          <a:p>
            <a:pPr>
              <a:defRPr sz="2200"/>
            </a:pPr>
            <a:r>
              <a:t>       8.10308393e+03, 2.20264658e+04])</a:t>
            </a:r>
          </a:p>
          <a:p>
            <a:pPr>
              <a:defRPr sz="2200"/>
            </a:pPr>
            <a:r>
              <a:t>&gt;&gt;&gt; y</a:t>
            </a:r>
          </a:p>
          <a:p>
            <a:pPr>
              <a:defRPr sz="2200"/>
            </a:pPr>
            <a:r>
              <a:t>array([2.71828183e+00, 7.38905610e+00, 2.00855369e+01, 5.45981500e+01,</a:t>
            </a:r>
          </a:p>
          <a:p>
            <a:pPr>
              <a:defRPr sz="2200"/>
            </a:pPr>
            <a:r>
              <a:t>       1.48413159e+02, 4.03428793e+02, 1.09663316e+03, 2.98095799e+03,</a:t>
            </a:r>
          </a:p>
          <a:p>
            <a:pPr>
              <a:defRPr sz="2200"/>
            </a:pPr>
            <a:r>
              <a:t>       8.10308393e+03, 2.20264658e+04])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NumPy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NumPy: </a:t>
            </a:r>
          </a:p>
          <a:p>
            <a:pPr defTabSz="484886">
              <a:defRPr sz="6640"/>
            </a:pPr>
            <a:r>
              <a:t>Universal Array Functions</a:t>
            </a:r>
          </a:p>
        </p:txBody>
      </p:sp>
      <p:sp>
        <p:nvSpPr>
          <p:cNvPr id="220" name="Can use np.min, np.max, s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np.min, np.max, sum </a:t>
            </a:r>
          </a:p>
          <a:p>
            <a:pPr/>
            <a:r>
              <a:t>Use np.argmin, np.argmax to find the index of the maximum / minimum element</a:t>
            </a:r>
          </a:p>
          <a:p>
            <a:pPr/>
            <a:r>
              <a:t>Can use np.mean, np.std, np.var, np.median, mp.percentile to get statistics</a:t>
            </a:r>
          </a:p>
          <a:p>
            <a:pPr lvl="1"/>
            <a:r>
              <a:t>Not the only way, see the scipy module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sp>
        <p:nvSpPr>
          <p:cNvPr id="223" name="Operations can be also made between arrays of different siz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Operations can be also made between arrays of different sizes</a:t>
            </a:r>
          </a:p>
          <a:p>
            <a:pPr lvl="1"/>
            <a:r>
              <a:t>Example 1: adding a scalar (zero-dimensional) to a vector</a:t>
            </a:r>
          </a:p>
        </p:txBody>
      </p:sp>
      <p:sp>
        <p:nvSpPr>
          <p:cNvPr id="224" name="&gt;&gt;&gt; x = np.full(5,1)…"/>
          <p:cNvSpPr txBox="1"/>
          <p:nvPr/>
        </p:nvSpPr>
        <p:spPr>
          <a:xfrm>
            <a:off x="4097908" y="5422698"/>
            <a:ext cx="5311986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x = np.full(5,1)</a:t>
            </a:r>
          </a:p>
          <a:p>
            <a:pPr/>
            <a:r>
              <a:t>&gt;&gt;&gt; x+1</a:t>
            </a:r>
          </a:p>
          <a:p>
            <a:pPr/>
            <a:r>
              <a:t>array([2, 2, 2, 2, 2])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sp>
        <p:nvSpPr>
          <p:cNvPr id="227" name="Adding a vector to a matrix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Adding a vector to a matrix:</a:t>
            </a:r>
          </a:p>
          <a:p>
            <a:pPr lvl="1"/>
            <a:r>
              <a:t>Create a matrix</a:t>
            </a:r>
          </a:p>
          <a:p>
            <a:pPr lvl="1"/>
          </a:p>
          <a:p>
            <a:pPr lvl="1"/>
            <a:r>
              <a:t>Create a vector</a:t>
            </a:r>
          </a:p>
          <a:p>
            <a:pPr lvl="1"/>
          </a:p>
          <a:p>
            <a:pPr lvl="1"/>
            <a:r>
              <a:t>Add them together: The vector has been broadcast to a 2 by 5 matrix by doubling the single row</a:t>
            </a:r>
          </a:p>
        </p:txBody>
      </p:sp>
      <p:sp>
        <p:nvSpPr>
          <p:cNvPr id="228" name="&gt;&gt;&gt; matrix = np.arange(1,11).reshape((2,5))…"/>
          <p:cNvSpPr txBox="1"/>
          <p:nvPr/>
        </p:nvSpPr>
        <p:spPr>
          <a:xfrm>
            <a:off x="4903116" y="3087440"/>
            <a:ext cx="10273415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matrix = np.arange(1,11).reshape((2,5))</a:t>
            </a:r>
          </a:p>
          <a:p>
            <a:pPr/>
            <a:r>
              <a:t>&gt;&gt;&gt; matrix</a:t>
            </a:r>
          </a:p>
          <a:p>
            <a:pPr/>
            <a:r>
              <a:t>array([[ 1,  2,  3,  4,  5],</a:t>
            </a:r>
          </a:p>
          <a:p>
            <a:pPr/>
            <a:r>
              <a:t>       [ 6,  7,  8,  9, 10]])</a:t>
            </a:r>
          </a:p>
        </p:txBody>
      </p:sp>
      <p:sp>
        <p:nvSpPr>
          <p:cNvPr id="229" name="&gt;&gt;&gt; x = np.arange(1,6)…"/>
          <p:cNvSpPr txBox="1"/>
          <p:nvPr/>
        </p:nvSpPr>
        <p:spPr>
          <a:xfrm>
            <a:off x="4968467" y="4834540"/>
            <a:ext cx="5311987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x = np.arange(1,6)</a:t>
            </a:r>
          </a:p>
          <a:p>
            <a:pPr/>
            <a:r>
              <a:t>&gt;&gt;&gt; x</a:t>
            </a:r>
          </a:p>
          <a:p>
            <a:pPr/>
            <a:r>
              <a:t>array([1, 2, 3, 4, 5])</a:t>
            </a:r>
          </a:p>
        </p:txBody>
      </p:sp>
      <p:sp>
        <p:nvSpPr>
          <p:cNvPr id="230" name="&gt;&gt;&gt; matrix+x…"/>
          <p:cNvSpPr txBox="1"/>
          <p:nvPr/>
        </p:nvSpPr>
        <p:spPr>
          <a:xfrm>
            <a:off x="5055601" y="7492138"/>
            <a:ext cx="6965796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matrix+x</a:t>
            </a:r>
          </a:p>
          <a:p>
            <a:pPr/>
            <a:r>
              <a:t>array([[ 2,  4,  6,  8, 10],</a:t>
            </a:r>
          </a:p>
          <a:p>
            <a:pPr/>
            <a:r>
              <a:t>       [ 7,  9, 11, 13, 15]])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umPy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Operations</a:t>
            </a:r>
          </a:p>
        </p:txBody>
      </p:sp>
      <p:sp>
        <p:nvSpPr>
          <p:cNvPr id="126" name="Numpy allows fast operations on array ele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allows fast operations on array elements</a:t>
            </a:r>
          </a:p>
          <a:p>
            <a:pPr/>
            <a:r>
              <a:t>We can simply add, subtract, multiply or divide by a scalar</a:t>
            </a:r>
          </a:p>
        </p:txBody>
      </p:sp>
      <p:sp>
        <p:nvSpPr>
          <p:cNvPr id="127" name="&gt;&gt;&gt; vector = np.arange(20).reshape(4,5)…"/>
          <p:cNvSpPr txBox="1"/>
          <p:nvPr/>
        </p:nvSpPr>
        <p:spPr>
          <a:xfrm>
            <a:off x="3111500" y="4570070"/>
            <a:ext cx="9328380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&gt;&gt;&gt; vector = np.arange(20).reshape(4,5)</a:t>
            </a:r>
          </a:p>
          <a:p>
            <a:pPr/>
            <a:r>
              <a:t>&gt;&gt;&gt; vector</a:t>
            </a:r>
          </a:p>
          <a:p>
            <a:pPr/>
            <a:r>
              <a:t>array([[ 0,  1,  2,  3,  4],</a:t>
            </a:r>
          </a:p>
          <a:p>
            <a:pPr/>
            <a:r>
              <a:t>       [ 5,  6,  7,  8,  9],</a:t>
            </a:r>
          </a:p>
          <a:p>
            <a:pPr/>
            <a:r>
              <a:t>       [10, 11, 12, 13, 14],</a:t>
            </a:r>
          </a:p>
          <a:p>
            <a:pPr/>
            <a:r>
              <a:t>       [15, 16, 17, 18, 19]])</a:t>
            </a:r>
          </a:p>
          <a:p>
            <a:pPr/>
            <a:r>
              <a:t>&gt;&gt;&gt; vector += 1</a:t>
            </a:r>
          </a:p>
          <a:p>
            <a:pPr/>
            <a:r>
              <a:t>&gt;&gt;&gt; vector</a:t>
            </a:r>
          </a:p>
          <a:p>
            <a:pPr/>
            <a:r>
              <a:t>array([[ 1,  2,  3,  4,  5],</a:t>
            </a:r>
          </a:p>
          <a:p>
            <a:pPr/>
            <a:r>
              <a:t>       [ 6,  7,  8,  9, 10],</a:t>
            </a:r>
          </a:p>
          <a:p>
            <a:pPr/>
            <a:r>
              <a:t>       [11, 12, 13, 14, 15],</a:t>
            </a:r>
          </a:p>
          <a:p>
            <a:pPr/>
            <a:r>
              <a:t>       [16, 17, 18, 19, 20]])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sp>
        <p:nvSpPr>
          <p:cNvPr id="233" name="The broadcast rules: Expand a single coordinate in a dimension in one operand to the value in the oth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broadcast rules: Expand a single coordinate in a dimension in one operand to the value in the other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8876" y="3827252"/>
            <a:ext cx="5194301" cy="541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sp>
        <p:nvSpPr>
          <p:cNvPr id="237" name="Rule 1: If the two arrays differ in their number of dimensions, the shape of the one with fewer dimensions is padded with ones on its leading si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Rule 1: If the two arrays differ in their number of dimensions, the shape of the one with fewer dimensions is padded with ones on its leading site</a:t>
            </a:r>
          </a:p>
          <a:p>
            <a:pPr/>
            <a:r>
              <a:t>Rule 2: If the shape of two arrays does not match in any dimension, the array with shape equal to 1 in that dimension is stretched to match the other shape</a:t>
            </a:r>
          </a:p>
          <a:p>
            <a:pPr/>
            <a:r>
              <a:t>Rule 3: If in any dimensions the sizes disagree and neither is equal to 1, an error is raised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ea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Neat Example</a:t>
            </a:r>
          </a:p>
        </p:txBody>
      </p:sp>
      <p:sp>
        <p:nvSpPr>
          <p:cNvPr id="240" name="We combine broadcasting with mathplotli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combine broadcasting with mathplotlib</a:t>
            </a:r>
          </a:p>
          <a:p>
            <a:pPr lvl="1"/>
            <a:r>
              <a:t>Using IDLE, we need to call the show function at the end.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sp>
        <p:nvSpPr>
          <p:cNvPr id="243" name="import matplotlib.pyplot as plt…"/>
          <p:cNvSpPr txBox="1"/>
          <p:nvPr/>
        </p:nvSpPr>
        <p:spPr>
          <a:xfrm>
            <a:off x="1506686" y="5178376"/>
            <a:ext cx="12872257" cy="410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matplotlib.pyplot as plt</a:t>
            </a:r>
          </a:p>
          <a:p>
            <a:pPr/>
            <a:r>
              <a:t>def prob7():</a:t>
            </a:r>
          </a:p>
          <a:p>
            <a:pPr/>
            <a:r>
              <a:t>    x = np.linspace(0,5,51)</a:t>
            </a:r>
          </a:p>
          <a:p>
            <a:pPr/>
            <a:r>
              <a:t>    y = np.linspace(0,5,51).reshape(51,1)</a:t>
            </a:r>
          </a:p>
          <a:p>
            <a:pPr/>
            <a:r>
              <a:t>    </a:t>
            </a:r>
            <a:r>
              <a:rPr b="1"/>
              <a:t>z = np.sin(x)**5+np.cos(10+x*y)</a:t>
            </a:r>
          </a:p>
          <a:p>
            <a:pPr/>
            <a:r>
              <a:t>    plt.imshow(z, origin='lower', extent=[0, 5, 0, 5],</a:t>
            </a:r>
          </a:p>
          <a:p>
            <a:pPr/>
            <a:r>
              <a:t>           cmap='viridis')</a:t>
            </a:r>
          </a:p>
          <a:p>
            <a:pPr/>
            <a:r>
              <a:t>    plt.colorbar()</a:t>
            </a:r>
          </a:p>
          <a:p>
            <a:pPr/>
            <a:r>
              <a:t>    plt.show()</a:t>
            </a:r>
          </a:p>
        </p:txBody>
      </p:sp>
      <p:sp>
        <p:nvSpPr>
          <p:cNvPr id="244" name="Create a row and a column vector x and y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Create a row and a column vector x and y</a:t>
            </a:r>
          </a:p>
          <a:p>
            <a:pPr/>
            <a:r>
              <a:t>Then use broadcasting to combine them for something two-dimensional </a:t>
            </a:r>
          </a:p>
          <a:p>
            <a:pPr/>
            <a:r>
              <a:t>This will get displayed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NumPy: Broad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NumPy: Broadcasting</a:t>
            </a:r>
          </a:p>
        </p:txBody>
      </p:sp>
      <p:pic>
        <p:nvPicPr>
          <p:cNvPr id="247" name="Screen Shot 2019-12-27 at 8.59.12 PM.png" descr="Screen Shot 2019-12-27 at 8.59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383" y="2425700"/>
            <a:ext cx="817880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250" name="Fancy index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Fancy indexing:</a:t>
            </a:r>
          </a:p>
          <a:p>
            <a:pPr lvl="1"/>
            <a:r>
              <a:t>Use an array of indices in order to access a number of array elements at once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253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Create matrix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Fancy Indexing:</a:t>
            </a:r>
          </a:p>
        </p:txBody>
      </p:sp>
      <p:sp>
        <p:nvSpPr>
          <p:cNvPr id="254" name="&gt;&gt;&gt; mat = np.random.randint(0,10,(3,5))…"/>
          <p:cNvSpPr txBox="1"/>
          <p:nvPr/>
        </p:nvSpPr>
        <p:spPr>
          <a:xfrm>
            <a:off x="2528706" y="3714749"/>
            <a:ext cx="9328380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mat = np.random.randint(0,10,(3,5))</a:t>
            </a:r>
          </a:p>
          <a:p>
            <a:pPr/>
            <a:r>
              <a:t>&gt;&gt;&gt; mat</a:t>
            </a:r>
          </a:p>
          <a:p>
            <a:pPr/>
            <a:r>
              <a:t>array([[3, 2, 3, 3, 0],</a:t>
            </a:r>
          </a:p>
          <a:p>
            <a:pPr/>
            <a:r>
              <a:t>       [9, 5, 8, 3, 4],</a:t>
            </a:r>
          </a:p>
          <a:p>
            <a:pPr/>
            <a:r>
              <a:t>       [7, 5, 2, 4, 6]])</a:t>
            </a:r>
          </a:p>
        </p:txBody>
      </p:sp>
      <p:sp>
        <p:nvSpPr>
          <p:cNvPr id="255" name="&gt;&gt;&gt; mat[(1,2),(2,3)]…"/>
          <p:cNvSpPr txBox="1"/>
          <p:nvPr/>
        </p:nvSpPr>
        <p:spPr>
          <a:xfrm>
            <a:off x="2463355" y="7239000"/>
            <a:ext cx="483947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mat[(1,2),(2,3)]</a:t>
            </a:r>
          </a:p>
          <a:p>
            <a:pPr/>
            <a:r>
              <a:t>array([8, 4])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258" name="Applic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Application:</a:t>
            </a:r>
          </a:p>
          <a:p>
            <a:pPr lvl="1"/>
            <a:r>
              <a:t>Creating a sample of a number of points</a:t>
            </a:r>
          </a:p>
          <a:p>
            <a:pPr/>
            <a:r>
              <a:t>Create a large random array representing data points</a:t>
            </a:r>
          </a:p>
          <a:p>
            <a:pPr/>
          </a:p>
          <a:p>
            <a:pPr/>
            <a:r>
              <a:t>Select the x and y coordinates by slicing</a:t>
            </a:r>
          </a:p>
        </p:txBody>
      </p:sp>
      <p:sp>
        <p:nvSpPr>
          <p:cNvPr id="259" name="&gt;&gt;&gt; mat = np.random.normal(100,20, (200,2))"/>
          <p:cNvSpPr txBox="1"/>
          <p:nvPr/>
        </p:nvSpPr>
        <p:spPr>
          <a:xfrm>
            <a:off x="2338421" y="5017637"/>
            <a:ext cx="1027341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mat = np.random.normal(100,20, (200,2))</a:t>
            </a:r>
          </a:p>
        </p:txBody>
      </p:sp>
      <p:sp>
        <p:nvSpPr>
          <p:cNvPr id="260" name="&gt;&gt;&gt; x=mat[:,0]…"/>
          <p:cNvSpPr txBox="1"/>
          <p:nvPr/>
        </p:nvSpPr>
        <p:spPr>
          <a:xfrm>
            <a:off x="2136601" y="6276671"/>
            <a:ext cx="342192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x=mat[:,0]</a:t>
            </a:r>
          </a:p>
          <a:p>
            <a:pPr/>
            <a:r>
              <a:t>&gt;&gt;&gt; y=mat[:,1]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263" name="Create a matplotlib figure with a plot inside 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2"/>
            <a:r>
              <a:t>Create a matplotlib figure with a plot inside it</a:t>
            </a:r>
          </a:p>
        </p:txBody>
      </p:sp>
      <p:sp>
        <p:nvSpPr>
          <p:cNvPr id="264" name="&gt;&gt;&gt; fig = plt.figure()…"/>
          <p:cNvSpPr txBox="1"/>
          <p:nvPr/>
        </p:nvSpPr>
        <p:spPr>
          <a:xfrm>
            <a:off x="843638" y="3936999"/>
            <a:ext cx="7438313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fig = plt.figure()</a:t>
            </a:r>
          </a:p>
          <a:p>
            <a:pPr/>
            <a:r>
              <a:t>&gt;&gt;&gt; ax = fig.add_subplot(1,1,1)</a:t>
            </a:r>
          </a:p>
          <a:p>
            <a:pPr/>
            <a:r>
              <a:t>&gt;&gt;&gt; ax.scatter(x,y)</a:t>
            </a:r>
          </a:p>
          <a:p>
            <a:pPr/>
            <a:r>
              <a:t>&gt;&gt;&gt;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pic>
        <p:nvPicPr>
          <p:cNvPr id="267" name="Screen Shot 2019-12-27 at 9.32.00 PM.png" descr="Screen Shot 2019-12-27 at 9.32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0574" y="2279650"/>
            <a:ext cx="8128001" cy="692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NumPy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Operations</a:t>
            </a:r>
          </a:p>
        </p:txBody>
      </p:sp>
      <p:sp>
        <p:nvSpPr>
          <p:cNvPr id="130" name="Numpy also allows operations between array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also allows operations between arrays</a:t>
            </a:r>
          </a:p>
        </p:txBody>
      </p:sp>
      <p:sp>
        <p:nvSpPr>
          <p:cNvPr id="131" name="&gt;&gt;&gt; mat = np.random.normal(0,1,(4,5))…"/>
          <p:cNvSpPr txBox="1"/>
          <p:nvPr/>
        </p:nvSpPr>
        <p:spPr>
          <a:xfrm>
            <a:off x="1087517" y="3536950"/>
            <a:ext cx="10829765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900"/>
            </a:pPr>
            <a:r>
              <a:t>&gt;&gt;&gt; mat = np.random.normal(0,1,(4,5))</a:t>
            </a:r>
          </a:p>
          <a:p>
            <a:pPr>
              <a:defRPr sz="1900"/>
            </a:pPr>
            <a:r>
              <a:t>&gt;&gt;&gt; mat</a:t>
            </a:r>
          </a:p>
          <a:p>
            <a:pPr>
              <a:defRPr sz="1900"/>
            </a:pPr>
            <a:r>
              <a:t>array([[ 0.04646031, -1.32970787,  1.16764921, -0.48342653,  0.42295389],</a:t>
            </a:r>
          </a:p>
          <a:p>
            <a:pPr>
              <a:defRPr sz="1900"/>
            </a:pPr>
            <a:r>
              <a:t>       [ 0.70547825,  1.51980589,  1.46902433, -0.46742839,  1.42472386],</a:t>
            </a:r>
          </a:p>
          <a:p>
            <a:pPr>
              <a:defRPr sz="1900"/>
            </a:pPr>
            <a:r>
              <a:t>       [ 0.78756679, -0.39975927,  1.24411043, -0.67336526, -0.92416835],</a:t>
            </a:r>
          </a:p>
          <a:p>
            <a:pPr>
              <a:defRPr sz="1900"/>
            </a:pPr>
            <a:r>
              <a:t>       [ 0.4708628 , -0.29419976, -0.58634161,  0.29038393, -0.78814955]])</a:t>
            </a:r>
          </a:p>
          <a:p>
            <a:pPr>
              <a:defRPr sz="1900"/>
            </a:pPr>
            <a:r>
              <a:t>&gt;&gt;&gt; vector + mat</a:t>
            </a:r>
          </a:p>
          <a:p>
            <a:pPr>
              <a:defRPr sz="1900"/>
            </a:pPr>
            <a:r>
              <a:t>array([[ 1.04646031,  0.67029213,  4.16764921,  3.51657347,  5.42295389],</a:t>
            </a:r>
          </a:p>
          <a:p>
            <a:pPr>
              <a:defRPr sz="1900"/>
            </a:pPr>
            <a:r>
              <a:t>       [ 6.70547825,  8.51980589,  9.46902433,  8.53257161, 11.42472386],</a:t>
            </a:r>
          </a:p>
          <a:p>
            <a:pPr>
              <a:defRPr sz="1900"/>
            </a:pPr>
            <a:r>
              <a:t>       [11.78756679, 11.60024073, 14.24411043, 13.32663474, 14.07583165],</a:t>
            </a:r>
          </a:p>
          <a:p>
            <a:pPr>
              <a:defRPr sz="1900"/>
            </a:pPr>
            <a:r>
              <a:t>       [16.4708628 , 16.70580024, 17.41365839, 19.29038393, 19.21185045]])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270" name="Create a list of potential indi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list of potential indices</a:t>
            </a:r>
          </a:p>
          <a:p>
            <a:pPr/>
          </a:p>
          <a:p>
            <a:pPr/>
          </a:p>
          <a:p>
            <a:pPr/>
          </a:p>
          <a:p>
            <a:pPr/>
            <a:r>
              <a:t>Use fancy indexing to create the subset of points</a:t>
            </a:r>
          </a:p>
        </p:txBody>
      </p:sp>
      <p:sp>
        <p:nvSpPr>
          <p:cNvPr id="271" name="&gt;&gt;&gt; indices = np.random.choice(np.arange(0,200,1),10)…"/>
          <p:cNvSpPr txBox="1"/>
          <p:nvPr/>
        </p:nvSpPr>
        <p:spPr>
          <a:xfrm>
            <a:off x="386364" y="3479544"/>
            <a:ext cx="12635998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indices = np.random.choice(np.arange(0,200,1),10)</a:t>
            </a:r>
          </a:p>
          <a:p>
            <a:pPr/>
            <a:r>
              <a:t>&gt;&gt;&gt; indices</a:t>
            </a:r>
          </a:p>
          <a:p>
            <a:pPr/>
            <a:r>
              <a:t>array([ 32,  93, 172, 134,  90,  66, 109, 158, 188,  30])</a:t>
            </a:r>
          </a:p>
        </p:txBody>
      </p:sp>
      <p:sp>
        <p:nvSpPr>
          <p:cNvPr id="272" name="&gt;&gt;&gt; subset = mat[indices]"/>
          <p:cNvSpPr txBox="1"/>
          <p:nvPr/>
        </p:nvSpPr>
        <p:spPr>
          <a:xfrm>
            <a:off x="459265" y="6673190"/>
            <a:ext cx="602076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subset = mat[indices]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pic>
        <p:nvPicPr>
          <p:cNvPr id="275" name="Screen Shot 2019-12-27 at 9.41.36 PM.png" descr="Screen Shot 2019-12-27 at 9.41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4750" y="2336800"/>
            <a:ext cx="8115300" cy="680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278" name="Recall iris data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Recall iris data set</a:t>
            </a:r>
          </a:p>
          <a:p>
            <a:pPr lvl="1"/>
            <a:r>
              <a:t>After normalization</a:t>
            </a:r>
          </a:p>
        </p:txBody>
      </p:sp>
      <p:sp>
        <p:nvSpPr>
          <p:cNvPr id="279" name="&gt;&gt;&gt; iris…"/>
          <p:cNvSpPr txBox="1"/>
          <p:nvPr/>
        </p:nvSpPr>
        <p:spPr>
          <a:xfrm>
            <a:off x="256803" y="4584699"/>
            <a:ext cx="12491195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&gt;&gt;&gt; iris</a:t>
            </a:r>
          </a:p>
          <a:p>
            <a:pPr>
              <a:defRPr sz="2900"/>
            </a:pPr>
            <a:r>
              <a:t>array([[0.22222222, 0.625     , 0.06779661, 0.04166667],</a:t>
            </a:r>
          </a:p>
          <a:p>
            <a:pPr>
              <a:defRPr sz="2900"/>
            </a:pPr>
            <a:r>
              <a:t>       [0.16666667, 0.41666667, 0.06779661, 0.04166667],</a:t>
            </a:r>
          </a:p>
          <a:p>
            <a:pPr>
              <a:defRPr sz="2900"/>
            </a:pPr>
            <a:r>
              <a:t>       [0.11111111, 0.5       , 0.05084746, 0.04166667],</a:t>
            </a:r>
          </a:p>
          <a:p>
            <a:pPr>
              <a:defRPr sz="2900"/>
            </a:pPr>
            <a:r>
              <a:t>       [0.08333333, 0.45833333, 0.08474576, 0.04166667],</a:t>
            </a:r>
          </a:p>
          <a:p>
            <a:pPr>
              <a:defRPr sz="2900"/>
            </a:pPr>
            <a:r>
              <a:t>       [0.19444444, 0.66666667, 0.06779661, 0.04166667],</a:t>
            </a:r>
          </a:p>
          <a:p>
            <a:pPr>
              <a:defRPr sz="2900"/>
            </a:pPr>
            <a:r>
              <a:t>       [0.30555556, 0.79166667, 0.11864407, 0.125     ],</a:t>
            </a:r>
          </a:p>
          <a:p>
            <a:pPr>
              <a:defRPr sz="2900"/>
            </a:pPr>
            <a:r>
              <a:t>       [0.08333333, 0.58333333, 0.06779661, 0.08333333],</a:t>
            </a:r>
          </a:p>
          <a:p>
            <a:pPr>
              <a:defRPr sz="2900"/>
            </a:pPr>
            <a:r>
              <a:t>       [0.19444444, 0.58333333, 0.08474576, 0.04166667],</a:t>
            </a:r>
          </a:p>
          <a:p>
            <a:pPr>
              <a:defRPr sz="2900"/>
            </a:pPr>
            <a:r>
              <a:t>       [0.02777778, 0.375     , 0.06779661, 0.04166667],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282" name="Calculate average along of all val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Calculate average along of all values</a:t>
            </a:r>
          </a:p>
          <a:p>
            <a:pPr/>
          </a:p>
          <a:p>
            <a:pPr/>
          </a:p>
          <a:p>
            <a:pPr/>
            <a:r>
              <a:t>Much more important: calculate average </a:t>
            </a:r>
            <a:r>
              <a:rPr b="1"/>
              <a:t>along an axis</a:t>
            </a:r>
          </a:p>
        </p:txBody>
      </p:sp>
      <p:sp>
        <p:nvSpPr>
          <p:cNvPr id="283" name="&gt;&gt;&gt; np.mean(iris)…"/>
          <p:cNvSpPr txBox="1"/>
          <p:nvPr/>
        </p:nvSpPr>
        <p:spPr>
          <a:xfrm>
            <a:off x="4318923" y="3423022"/>
            <a:ext cx="436695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np.mean(iris)</a:t>
            </a:r>
          </a:p>
          <a:p>
            <a:pPr/>
            <a:r>
              <a:t>0.4483046924042686</a:t>
            </a:r>
          </a:p>
        </p:txBody>
      </p:sp>
      <p:sp>
        <p:nvSpPr>
          <p:cNvPr id="284" name="&gt;&gt;&gt; np.mean(iris, axis=0)…"/>
          <p:cNvSpPr txBox="1"/>
          <p:nvPr/>
        </p:nvSpPr>
        <p:spPr>
          <a:xfrm>
            <a:off x="1778886" y="5734050"/>
            <a:ext cx="10273414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np.mean(iris, axis=0)</a:t>
            </a:r>
          </a:p>
          <a:p>
            <a:pPr/>
            <a:r>
              <a:t>array([0.4287037 , 0.43916667, 0.46757062, 0.45777778])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287" name="Simularly: np.min, np.max, np.medi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Simularly: np.min, np.max, np.median</a:t>
            </a:r>
          </a:p>
          <a:p>
            <a:pPr lvl="1"/>
            <a:r>
              <a:t>With version in case nan (not a value) is present</a:t>
            </a:r>
          </a:p>
          <a:p>
            <a:pPr/>
            <a:r>
              <a:t>Example: Normalizing the iris data set</a:t>
            </a:r>
          </a:p>
        </p:txBody>
      </p:sp>
      <p:sp>
        <p:nvSpPr>
          <p:cNvPr id="288" name="def normalize(array):…"/>
          <p:cNvSpPr txBox="1"/>
          <p:nvPr/>
        </p:nvSpPr>
        <p:spPr>
          <a:xfrm>
            <a:off x="2310727" y="5113313"/>
            <a:ext cx="8383346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normalize(array):</a:t>
            </a:r>
          </a:p>
          <a:p>
            <a:pPr/>
            <a:r>
              <a:t>    maxs = np.max(array, axis = 0)</a:t>
            </a:r>
          </a:p>
          <a:p>
            <a:pPr/>
            <a:r>
              <a:t>    mins = np.min(array, axis = 0)</a:t>
            </a:r>
          </a:p>
          <a:p>
            <a:pPr/>
            <a:r>
              <a:t>    return (array-mins)/(maxs-mins)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291" name="Or normalize to have mean 0 and standard deviation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 normalize to have mean 0 and standard deviation 1</a:t>
            </a:r>
          </a:p>
        </p:txBody>
      </p:sp>
      <p:sp>
        <p:nvSpPr>
          <p:cNvPr id="292" name="def normalizeS(array):…"/>
          <p:cNvSpPr txBox="1"/>
          <p:nvPr/>
        </p:nvSpPr>
        <p:spPr>
          <a:xfrm>
            <a:off x="2835896" y="3936999"/>
            <a:ext cx="8619605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normalizeS(array):</a:t>
            </a:r>
          </a:p>
          <a:p>
            <a:pPr/>
            <a:r>
              <a:t>    means = np.mean(array, axis = 0)</a:t>
            </a:r>
          </a:p>
          <a:p>
            <a:pPr/>
            <a:r>
              <a:t>    stdevs = np.std(array, axis = 0)</a:t>
            </a:r>
          </a:p>
          <a:p>
            <a:pPr/>
            <a:r>
              <a:t>    return (array - means)/stdevs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295" name="Can determine percentiles and quantil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determine percentiles and quantiles</a:t>
            </a:r>
          </a:p>
        </p:txBody>
      </p:sp>
      <p:sp>
        <p:nvSpPr>
          <p:cNvPr id="296" name="&gt;&gt;&gt; iris[:5,:]…"/>
          <p:cNvSpPr txBox="1"/>
          <p:nvPr/>
        </p:nvSpPr>
        <p:spPr>
          <a:xfrm>
            <a:off x="1778886" y="3797182"/>
            <a:ext cx="8383347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iris[:5,:]</a:t>
            </a:r>
          </a:p>
          <a:p>
            <a:pPr/>
            <a:r>
              <a:t>array([[5.1, 3.5, 1.4, 0.2],</a:t>
            </a:r>
          </a:p>
          <a:p>
            <a:pPr/>
            <a:r>
              <a:t>       [4.9, 3. , 1.4, 0.2],</a:t>
            </a:r>
          </a:p>
          <a:p>
            <a:pPr/>
            <a:r>
              <a:t>       [4.7, 3.2, 1.3, 0.2],</a:t>
            </a:r>
          </a:p>
          <a:p>
            <a:pPr/>
            <a:r>
              <a:t>       [4.6, 3.1, 1.5, 0.2],</a:t>
            </a:r>
          </a:p>
          <a:p>
            <a:pPr/>
            <a:r>
              <a:t>       [5. , 3.6, 1.4, 0.2]])</a:t>
            </a:r>
          </a:p>
          <a:p>
            <a:pPr/>
            <a:r>
              <a:t>   ])</a:t>
            </a:r>
          </a:p>
          <a:p>
            <a:pPr/>
            <a:r>
              <a:t>&gt;&gt;&gt; np.percentile(iris, 5, axis=0)</a:t>
            </a:r>
          </a:p>
          <a:p>
            <a:pPr/>
            <a:r>
              <a:t>array([4.6  , 2.345, 1.3  , 0.2  ])</a:t>
            </a:r>
          </a:p>
          <a:p>
            <a:pPr/>
            <a:r>
              <a:t>np.percentile(iris, 95, axis=0)</a:t>
            </a:r>
          </a:p>
          <a:p>
            <a:pPr/>
            <a:r>
              <a:t>array([7.255, 3.8  , 6.1  , 2.3  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299" name="Getting the difference matrix of a vect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Getting the difference matrix of a vector</a:t>
            </a:r>
            <a14:m>
              <m:oMath>
                <m:d>
                  <m:d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4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</m:m>
                  </m:e>
                </m:d>
              </m:oMath>
            </a14:m>
          </a:p>
          <a:p>
            <a:pPr marL="0" indent="0">
              <a:buSzTx/>
              <a:buNone/>
            </a:pPr>
          </a:p>
          <a:p>
            <a:pPr lvl="1" marL="0" indent="444500">
              <a:buSzTx/>
              <a:buNone/>
            </a:pPr>
            <a14:m>
              <m:oMathPara>
                <m:oMathParaPr>
                  <m:jc m:val="left"/>
                </m:oMathParaPr>
                <m:oMath>
                  <m:d>
                    <m: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e>
                  </m:d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302" name="Because of broadcast rules, this will not wor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Because of broadcast rules, this will not work</a:t>
            </a:r>
          </a:p>
        </p:txBody>
      </p:sp>
      <p:sp>
        <p:nvSpPr>
          <p:cNvPr id="303" name="&gt;&gt;&gt; v = np.array([1,2,3,4,5,6,7])…"/>
          <p:cNvSpPr txBox="1"/>
          <p:nvPr/>
        </p:nvSpPr>
        <p:spPr>
          <a:xfrm>
            <a:off x="2546985" y="4159250"/>
            <a:ext cx="79108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v = np.array([1,2,3,4,5,6,7])</a:t>
            </a:r>
          </a:p>
          <a:p>
            <a:pPr/>
            <a:r>
              <a:t>&gt;&gt;&gt; v - v.T</a:t>
            </a:r>
          </a:p>
          <a:p>
            <a:pPr/>
            <a:r>
              <a:t>array([0, 0, 0, 0, 0, 0, 0])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306" name="But we can embed the vector into a two-dimensional vector in two different way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we can embed the vector into a two-dimensional vector in two different ways</a:t>
            </a:r>
          </a:p>
        </p:txBody>
      </p:sp>
      <p:sp>
        <p:nvSpPr>
          <p:cNvPr id="307" name="&gt;&gt;&gt; v[None,:]…"/>
          <p:cNvSpPr txBox="1"/>
          <p:nvPr/>
        </p:nvSpPr>
        <p:spPr>
          <a:xfrm>
            <a:off x="2901373" y="4330700"/>
            <a:ext cx="7202054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v[None,:]</a:t>
            </a:r>
          </a:p>
          <a:p>
            <a:pPr/>
            <a:r>
              <a:t>array([[1, 2, 3, 4, 5, 6, 7]])</a:t>
            </a:r>
          </a:p>
          <a:p>
            <a:pPr/>
            <a:r>
              <a:t>&gt;&gt;&gt; v[:,None]</a:t>
            </a:r>
          </a:p>
          <a:p>
            <a:pPr/>
            <a:r>
              <a:t>array([[1],</a:t>
            </a:r>
          </a:p>
          <a:p>
            <a:pPr/>
            <a:r>
              <a:t>       [2],</a:t>
            </a:r>
          </a:p>
          <a:p>
            <a:pPr/>
            <a:r>
              <a:t>       [3],</a:t>
            </a:r>
          </a:p>
          <a:p>
            <a:pPr/>
            <a:r>
              <a:t>       [4],</a:t>
            </a:r>
          </a:p>
          <a:p>
            <a:pPr/>
            <a:r>
              <a:t>       [5],</a:t>
            </a:r>
          </a:p>
          <a:p>
            <a:pPr/>
            <a:r>
              <a:t>       [6],</a:t>
            </a:r>
          </a:p>
          <a:p>
            <a:pPr/>
            <a:r>
              <a:t>       [7]])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umPy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Operations</a:t>
            </a:r>
          </a:p>
        </p:txBody>
      </p:sp>
      <p:sp>
        <p:nvSpPr>
          <p:cNvPr id="134" name="What happens if there is an error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happens if there is an error?</a:t>
            </a:r>
          </a:p>
          <a:p>
            <a:pPr lvl="1"/>
            <a:r>
              <a:t>Python would throw an exception, but not so NumPy</a:t>
            </a:r>
          </a:p>
          <a:p>
            <a:pPr lvl="2"/>
            <a:r>
              <a:t>Example: Create two vectors, one with a zero</a:t>
            </a:r>
          </a:p>
          <a:p>
            <a:pPr lvl="3"/>
          </a:p>
          <a:p>
            <a:pPr lvl="3"/>
            <a:r>
              <a:t>If we divide, we get a warning</a:t>
            </a:r>
          </a:p>
          <a:p>
            <a:pPr lvl="3"/>
            <a:r>
              <a:t>But the result exists, with an inf value for infinity</a:t>
            </a:r>
          </a:p>
        </p:txBody>
      </p:sp>
      <p:sp>
        <p:nvSpPr>
          <p:cNvPr id="135" name="&gt;&gt;&gt; vector = np.arange(5)…"/>
          <p:cNvSpPr txBox="1"/>
          <p:nvPr/>
        </p:nvSpPr>
        <p:spPr>
          <a:xfrm>
            <a:off x="3884513" y="4762500"/>
            <a:ext cx="672953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vector = np.arange(5)</a:t>
            </a:r>
          </a:p>
          <a:p>
            <a:pPr/>
            <a:r>
              <a:t>&gt;&gt;&gt; vector2 = np.arange(2,7)</a:t>
            </a:r>
          </a:p>
        </p:txBody>
      </p:sp>
      <p:sp>
        <p:nvSpPr>
          <p:cNvPr id="136" name="&gt;&gt;&gt; vec = vector2/vector…"/>
          <p:cNvSpPr txBox="1"/>
          <p:nvPr/>
        </p:nvSpPr>
        <p:spPr>
          <a:xfrm>
            <a:off x="317772" y="6476999"/>
            <a:ext cx="13055601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vec = vector2/vector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Warning (from warnings module):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  File "&lt;pyshell#11&gt;", line 1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RuntimeWarning: divide by zero encountered in true_divide</a:t>
            </a:r>
          </a:p>
          <a:p>
            <a:pPr/>
            <a:r>
              <a:t>&gt;&gt;&gt; vec</a:t>
            </a:r>
          </a:p>
          <a:p>
            <a:pPr/>
            <a:r>
              <a:t>array([       inf, 3.        , 2.        , 1.66666667, 1.5       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310" name="Now we can use broadcast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can use broadcasting</a:t>
            </a:r>
          </a:p>
        </p:txBody>
      </p:sp>
      <p:sp>
        <p:nvSpPr>
          <p:cNvPr id="311" name="&gt;&gt;&gt; v[:,None]-v[None,:]…"/>
          <p:cNvSpPr txBox="1"/>
          <p:nvPr/>
        </p:nvSpPr>
        <p:spPr>
          <a:xfrm>
            <a:off x="2074468" y="3905249"/>
            <a:ext cx="8855864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v[:,None]-v[None,:]</a:t>
            </a:r>
          </a:p>
          <a:p>
            <a:pPr/>
            <a:r>
              <a:t>array([[ 0, -1, -2, -3, -4, -5, -6],</a:t>
            </a:r>
          </a:p>
          <a:p>
            <a:pPr/>
            <a:r>
              <a:t>       [ 1,  0, -1, -2, -3, -4, -5],</a:t>
            </a:r>
          </a:p>
          <a:p>
            <a:pPr/>
            <a:r>
              <a:t>       [ 2,  1,  0, -1, -2, -3, -4],</a:t>
            </a:r>
          </a:p>
          <a:p>
            <a:pPr/>
            <a:r>
              <a:t>       [ 3,  2,  1,  0, -1, -2, -3],</a:t>
            </a:r>
          </a:p>
          <a:p>
            <a:pPr/>
            <a:r>
              <a:t>       [ 4,  3,  2,  1,  0, -1, -2],</a:t>
            </a:r>
          </a:p>
          <a:p>
            <a:pPr/>
            <a:r>
              <a:t>       [ 5,  4,  3,  2,  1,  0, -1],</a:t>
            </a:r>
          </a:p>
          <a:p>
            <a:pPr/>
            <a:r>
              <a:t>       [ 6,  5,  4,  3,  2,  1,  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ata.png" descr="d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2590800"/>
            <a:ext cx="95504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15" name="Given a set of data, can we cluster it even if we do not know its structure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a set of data, can we cluster it even if we do not know its structure?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6535" y="2574802"/>
            <a:ext cx="9571730" cy="7178798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19" name="Guess a number of clusters and pick k arbitrary points"/>
          <p:cNvSpPr txBox="1"/>
          <p:nvPr>
            <p:ph type="body" idx="1"/>
          </p:nvPr>
        </p:nvSpPr>
        <p:spPr>
          <a:xfrm>
            <a:off x="952500" y="2413000"/>
            <a:ext cx="11099800" cy="6464300"/>
          </a:xfrm>
          <a:prstGeom prst="rect">
            <a:avLst/>
          </a:prstGeom>
        </p:spPr>
        <p:txBody>
          <a:bodyPr anchor="t"/>
          <a:lstStyle/>
          <a:p>
            <a:pPr/>
            <a:r>
              <a:t>Guess a number of clusters and pick </a:t>
            </a:r>
            <a:r>
              <a:rPr i="1"/>
              <a:t>k</a:t>
            </a:r>
            <a:r>
              <a:t> arbitrary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6760" y="2845140"/>
            <a:ext cx="9211280" cy="690846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23" name="Classify all points according to which of the points they are closes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Classify all points according to which of the points they are closest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27" name="Calculate the mean of all the data points and set it as the new center"/>
          <p:cNvSpPr txBox="1"/>
          <p:nvPr>
            <p:ph type="body" idx="1"/>
          </p:nvPr>
        </p:nvSpPr>
        <p:spPr>
          <a:xfrm>
            <a:off x="952500" y="2205045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Calculate the mean of all the data points and set it as the new center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3157" y="2974735"/>
            <a:ext cx="9038486" cy="6778865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31" name="Reclassify all the points according to their closeness to the new cent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Reclassify all the points according to their closeness to the new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5191" y="2287786"/>
            <a:ext cx="9954418" cy="7465814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35" name="Now calculate the new centers of the group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calculate the new centers of the groups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2590800"/>
            <a:ext cx="95504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39" name="Repeat: Classify according to closeness to the new cent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Repeat: Classify according to closeness to the new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42" name="Contin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Continue</a:t>
            </a:r>
          </a:p>
          <a:p>
            <a:pPr lvl="1"/>
            <a:r>
              <a:t>The centers no longer move when points are no longer moved between different categories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45" name="Implem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Implementation</a:t>
            </a:r>
          </a:p>
          <a:p>
            <a:pPr lvl="1"/>
            <a:r>
              <a:t>Find starting points by random selection</a:t>
            </a:r>
          </a:p>
        </p:txBody>
      </p:sp>
      <p:sp>
        <p:nvSpPr>
          <p:cNvPr id="346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def cluster(data, k, limit):</a:t>
            </a:r>
          </a:p>
          <a:p>
            <a:pPr>
              <a:defRPr sz="2400"/>
            </a:pPr>
            <a:r>
              <a:t>    </a:t>
            </a:r>
            <a:r>
              <a:rPr b="1"/>
              <a:t>centers = data[ np.random.choice(np.arange(data.shape[0]), k, replace=False),: ]</a:t>
            </a:r>
            <a:endParaRPr b="1"/>
          </a:p>
          <a:p>
            <a:pPr>
              <a:defRPr sz="2400"/>
            </a:pPr>
            <a:r>
              <a:t>    for _ in range(limit):</a:t>
            </a:r>
          </a:p>
          <a:p>
            <a:pPr>
              <a:defRPr sz="2400"/>
            </a:pPr>
            <a:r>
              <a:t>        distances = ((data[:,:,None] - centers.T[None, :, :])**2).sum(axis=1)</a:t>
            </a:r>
          </a:p>
          <a:p>
            <a:pPr>
              <a:defRPr sz="2400"/>
            </a:pPr>
            <a:r>
              <a:t>        classification = np.argmin( distances, axis=1)</a:t>
            </a:r>
          </a:p>
          <a:p>
            <a:pPr>
              <a:defRPr sz="2400"/>
            </a:pPr>
            <a:r>
              <a:t>        new_centers = np.array([data[classification==j,:].mean(axis=0) for j in range(k)])</a:t>
            </a:r>
          </a:p>
          <a:p>
            <a:pPr>
              <a:defRPr sz="2400"/>
            </a:pPr>
            <a:r>
              <a:t>        if np.max(np.abs(new_centers - centers)) &lt; 0.01:</a:t>
            </a:r>
          </a:p>
          <a:p>
            <a:pPr>
              <a:defRPr sz="2400"/>
            </a:pPr>
            <a:r>
              <a:t>            break</a:t>
            </a:r>
          </a:p>
          <a:p>
            <a:pPr>
              <a:defRPr sz="2400"/>
            </a:pPr>
            <a:r>
              <a:t>        else:</a:t>
            </a:r>
          </a:p>
          <a:p>
            <a:pPr>
              <a:defRPr sz="2400"/>
            </a:pPr>
            <a:r>
              <a:t>            centers = new_centers</a:t>
            </a:r>
          </a:p>
          <a:p>
            <a:pPr>
              <a:defRPr sz="2400"/>
            </a:pPr>
            <a:r>
              <a:t>    else:  #loop did not end</a:t>
            </a:r>
          </a:p>
          <a:p>
            <a:pPr>
              <a:defRPr sz="2400"/>
            </a:pPr>
            <a:r>
              <a:t>        print('No convergence')</a:t>
            </a:r>
          </a:p>
          <a:p>
            <a:pPr>
              <a:defRPr sz="2400"/>
            </a:pPr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NumPy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Operations</a:t>
            </a:r>
          </a:p>
        </p:txBody>
      </p:sp>
      <p:sp>
        <p:nvSpPr>
          <p:cNvPr id="139" name="If we divide 0 by 0, we get an nan -- not a valu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divide 0 by 0, we get an nan -- not a value</a:t>
            </a:r>
          </a:p>
        </p:txBody>
      </p:sp>
      <p:sp>
        <p:nvSpPr>
          <p:cNvPr id="140" name="&gt;&gt;&gt; vec=np.arange(4)…"/>
          <p:cNvSpPr txBox="1"/>
          <p:nvPr/>
        </p:nvSpPr>
        <p:spPr>
          <a:xfrm>
            <a:off x="1323776" y="3422649"/>
            <a:ext cx="10745931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vec=np.arange(4)</a:t>
            </a:r>
          </a:p>
          <a:p>
            <a:pPr/>
            <a:r>
              <a:t>&gt;&gt;&gt; vec</a:t>
            </a:r>
          </a:p>
          <a:p>
            <a:pPr/>
            <a:r>
              <a:t>array([0, 1, 2, 3])</a:t>
            </a:r>
          </a:p>
          <a:p>
            <a:pPr/>
            <a:r>
              <a:t>&gt;&gt;&gt; vec/vec</a:t>
            </a:r>
          </a:p>
          <a:p>
            <a:pPr/>
          </a:p>
          <a:p>
            <a:pPr>
              <a:defRPr>
                <a:solidFill>
                  <a:srgbClr val="FF2600"/>
                </a:solidFill>
              </a:defRPr>
            </a:pPr>
            <a:r>
              <a:t>Warning (from warnings module):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  File "&lt;pyshell#15&gt;", line 1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RuntimeWarning: invalid value encountered in true_divide</a:t>
            </a:r>
          </a:p>
          <a:p>
            <a:pPr/>
            <a:r>
              <a:t>array([nan,  1.,  1.,  1.])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49" name="Enter a limited loop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Enter a limited loop:</a:t>
            </a:r>
          </a:p>
        </p:txBody>
      </p:sp>
      <p:sp>
        <p:nvSpPr>
          <p:cNvPr id="350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def cluster(data, k, limit):</a:t>
            </a:r>
          </a:p>
          <a:p>
            <a:pPr>
              <a:defRPr sz="2400"/>
            </a:pPr>
            <a:r>
              <a:t>    centers = data[ np.random.choice(np.arange(data.shape[0]), k, replace=False),: ]</a:t>
            </a:r>
          </a:p>
          <a:p>
            <a:pPr>
              <a:defRPr sz="2400"/>
            </a:pPr>
            <a:r>
              <a:t>    </a:t>
            </a:r>
            <a:r>
              <a:rPr b="1"/>
              <a:t>for _ in range(limit):</a:t>
            </a:r>
            <a:endParaRPr b="1"/>
          </a:p>
          <a:p>
            <a:pPr>
              <a:defRPr sz="2400"/>
            </a:pPr>
            <a:r>
              <a:t>        distances = ((data[:,:,None] - centers.T[None, :, :])**2).sum(axis=1)</a:t>
            </a:r>
          </a:p>
          <a:p>
            <a:pPr>
              <a:defRPr sz="2400"/>
            </a:pPr>
            <a:r>
              <a:t>        classification = np.argmin( distances, axis=1)</a:t>
            </a:r>
          </a:p>
          <a:p>
            <a:pPr>
              <a:defRPr sz="2400"/>
            </a:pPr>
            <a:r>
              <a:t>        new_centers = np.array([data[classification==j,:].mean(axis=0) for j in range(k)])</a:t>
            </a:r>
          </a:p>
          <a:p>
            <a:pPr>
              <a:defRPr sz="2400"/>
            </a:pPr>
            <a:r>
              <a:t>        if np.max(np.abs(new_centers - centers)) &lt; 0.01:</a:t>
            </a:r>
          </a:p>
          <a:p>
            <a:pPr>
              <a:defRPr sz="2400"/>
            </a:pPr>
            <a:r>
              <a:t>            break</a:t>
            </a:r>
          </a:p>
          <a:p>
            <a:pPr>
              <a:defRPr sz="2400"/>
            </a:pPr>
            <a:r>
              <a:t>        else:</a:t>
            </a:r>
          </a:p>
          <a:p>
            <a:pPr>
              <a:defRPr sz="2400"/>
            </a:pPr>
            <a:r>
              <a:t>            centers = new_centers</a:t>
            </a:r>
          </a:p>
          <a:p>
            <a:pPr>
              <a:defRPr sz="2400"/>
            </a:pPr>
            <a:r>
              <a:t>    else:  #loop did not end</a:t>
            </a:r>
          </a:p>
          <a:p>
            <a:pPr>
              <a:defRPr sz="2400"/>
            </a:pPr>
            <a:r>
              <a:t>        print('No convergence')</a:t>
            </a:r>
          </a:p>
          <a:p>
            <a:pPr>
              <a:defRPr sz="2400"/>
            </a:pPr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Use the previous trick to calculate the difference between all points and the centers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Use the previous trick to calculate the difference between all points and the centers</a:t>
            </a:r>
          </a:p>
        </p:txBody>
      </p:sp>
      <p:sp>
        <p:nvSpPr>
          <p:cNvPr id="353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def cluster(data, k, limit):</a:t>
            </a:r>
          </a:p>
          <a:p>
            <a:pPr>
              <a:defRPr sz="2400"/>
            </a:pPr>
            <a:r>
              <a:t>    centers = data[ np.random.choice(np.arange(data.shape[0]), k, replace=False),: ]</a:t>
            </a:r>
          </a:p>
          <a:p>
            <a:pPr>
              <a:defRPr sz="2400"/>
            </a:pPr>
            <a:r>
              <a:t>    for _ in range(limit):</a:t>
            </a:r>
            <a:endParaRPr b="1"/>
          </a:p>
          <a:p>
            <a:pPr>
              <a:defRPr sz="2400"/>
            </a:pPr>
            <a:r>
              <a:t>        </a:t>
            </a:r>
            <a:r>
              <a:rPr b="1"/>
              <a:t>distances = ((data[:,:,None] - centers.T[None, :, :])**2).sum(axis=1)</a:t>
            </a:r>
            <a:endParaRPr b="1"/>
          </a:p>
          <a:p>
            <a:pPr>
              <a:defRPr sz="2400"/>
            </a:pPr>
            <a:r>
              <a:t>        classification = np.argmin( distances, axis=1)</a:t>
            </a:r>
          </a:p>
          <a:p>
            <a:pPr>
              <a:defRPr sz="2400"/>
            </a:pPr>
            <a:r>
              <a:t>        new_centers = np.array([data[classification==j,:].mean(axis=0) for j in range(k)])</a:t>
            </a:r>
          </a:p>
          <a:p>
            <a:pPr>
              <a:defRPr sz="2400"/>
            </a:pPr>
            <a:r>
              <a:t>        if np.max(np.abs(new_centers - centers)) &lt; 0.01:</a:t>
            </a:r>
          </a:p>
          <a:p>
            <a:pPr>
              <a:defRPr sz="2400"/>
            </a:pPr>
            <a:r>
              <a:t>            break</a:t>
            </a:r>
          </a:p>
          <a:p>
            <a:pPr>
              <a:defRPr sz="2400"/>
            </a:pPr>
            <a:r>
              <a:t>        else:</a:t>
            </a:r>
          </a:p>
          <a:p>
            <a:pPr>
              <a:defRPr sz="2400"/>
            </a:pPr>
            <a:r>
              <a:t>            centers = new_centers</a:t>
            </a:r>
          </a:p>
          <a:p>
            <a:pPr>
              <a:defRPr sz="2400"/>
            </a:pPr>
            <a:r>
              <a:t>    else:  #loop did not end</a:t>
            </a:r>
          </a:p>
          <a:p>
            <a:pPr>
              <a:defRPr sz="2400"/>
            </a:pPr>
            <a:r>
              <a:t>        print('No convergence')</a:t>
            </a:r>
          </a:p>
          <a:p>
            <a:pPr>
              <a:defRPr sz="2400"/>
            </a:pPr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or each point, find the closest distance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For each point, find the closest distance</a:t>
            </a:r>
          </a:p>
        </p:txBody>
      </p:sp>
      <p:sp>
        <p:nvSpPr>
          <p:cNvPr id="356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def cluster(data, k, limit):</a:t>
            </a:r>
          </a:p>
          <a:p>
            <a:pPr>
              <a:defRPr sz="2400"/>
            </a:pPr>
            <a:r>
              <a:t>    centers = data[ np.random.choice(np.arange(data.shape[0]), k, replace=False),: ]</a:t>
            </a:r>
          </a:p>
          <a:p>
            <a:pPr>
              <a:defRPr sz="2400"/>
            </a:pPr>
            <a:r>
              <a:t>    for _ in range(limit):</a:t>
            </a:r>
            <a:endParaRPr b="1"/>
          </a:p>
          <a:p>
            <a:pPr>
              <a:defRPr sz="2400"/>
            </a:pPr>
            <a:r>
              <a:t>        distances = ((data[:,:,None] - centers.T[None, :, :])**2).sum(axis=1)</a:t>
            </a:r>
          </a:p>
          <a:p>
            <a:pPr>
              <a:defRPr sz="2400"/>
            </a:pPr>
            <a:r>
              <a:t>        </a:t>
            </a:r>
            <a:r>
              <a:rPr b="1"/>
              <a:t>classification = np.argmin( distances, axis=1)</a:t>
            </a:r>
            <a:endParaRPr b="1"/>
          </a:p>
          <a:p>
            <a:pPr>
              <a:defRPr sz="2400"/>
            </a:pPr>
            <a:r>
              <a:t>        new_centers = np.array([data[classification==j,:].mean(axis=0) for j in range(k)])</a:t>
            </a:r>
          </a:p>
          <a:p>
            <a:pPr>
              <a:defRPr sz="2400"/>
            </a:pPr>
            <a:r>
              <a:t>        if np.max(np.abs(new_centers - centers)) &lt; 0.01:</a:t>
            </a:r>
          </a:p>
          <a:p>
            <a:pPr>
              <a:defRPr sz="2400"/>
            </a:pPr>
            <a:r>
              <a:t>            break</a:t>
            </a:r>
          </a:p>
          <a:p>
            <a:pPr>
              <a:defRPr sz="2400"/>
            </a:pPr>
            <a:r>
              <a:t>        else:</a:t>
            </a:r>
          </a:p>
          <a:p>
            <a:pPr>
              <a:defRPr sz="2400"/>
            </a:pPr>
            <a:r>
              <a:t>            centers = new_centers</a:t>
            </a:r>
          </a:p>
          <a:p>
            <a:pPr>
              <a:defRPr sz="2400"/>
            </a:pPr>
            <a:r>
              <a:t>    else:  #loop did not end</a:t>
            </a:r>
          </a:p>
          <a:p>
            <a:pPr>
              <a:defRPr sz="2400"/>
            </a:pPr>
            <a:r>
              <a:t>        print('No convergence')</a:t>
            </a:r>
          </a:p>
          <a:p>
            <a:pPr>
              <a:defRPr sz="2400"/>
            </a:pPr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he new centers are obtained by taking the mean of the points with a given classification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The new centers are obtained by taking the mean of the points with a given classification</a:t>
            </a:r>
          </a:p>
        </p:txBody>
      </p:sp>
      <p:sp>
        <p:nvSpPr>
          <p:cNvPr id="359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def cluster(data, k, limit):</a:t>
            </a:r>
          </a:p>
          <a:p>
            <a:pPr>
              <a:defRPr sz="2400"/>
            </a:pPr>
            <a:r>
              <a:t>    centers = data[ np.random.choice(np.arange(data.shape[0]), k, replace=False),: ]</a:t>
            </a:r>
          </a:p>
          <a:p>
            <a:pPr>
              <a:defRPr sz="2400"/>
            </a:pPr>
            <a:r>
              <a:t>    for _ in range(limit):</a:t>
            </a:r>
            <a:endParaRPr b="1"/>
          </a:p>
          <a:p>
            <a:pPr>
              <a:defRPr sz="2400"/>
            </a:pPr>
            <a:r>
              <a:t>        distances = ((data[:,:,None] - centers.T[None, :, :])**2).sum(axis=1)</a:t>
            </a:r>
          </a:p>
          <a:p>
            <a:pPr>
              <a:defRPr sz="2400"/>
            </a:pPr>
            <a:r>
              <a:t>        classification = np.argmin( distances, axis=1)</a:t>
            </a:r>
          </a:p>
          <a:p>
            <a:pPr>
              <a:defRPr sz="2400"/>
            </a:pPr>
            <a:r>
              <a:t>        </a:t>
            </a:r>
            <a:r>
              <a:rPr b="1"/>
              <a:t>new_centers = np.array([data[classification==j,:].mean(axis=0) for j in range(k)])</a:t>
            </a:r>
            <a:endParaRPr b="1"/>
          </a:p>
          <a:p>
            <a:pPr>
              <a:defRPr sz="2400"/>
            </a:pPr>
            <a:r>
              <a:t>        if np.max(np.abs(new_centers - centers)) &lt; 0.01:</a:t>
            </a:r>
          </a:p>
          <a:p>
            <a:pPr>
              <a:defRPr sz="2400"/>
            </a:pPr>
            <a:r>
              <a:t>            break</a:t>
            </a:r>
          </a:p>
          <a:p>
            <a:pPr>
              <a:defRPr sz="2400"/>
            </a:pPr>
            <a:r>
              <a:t>        else:</a:t>
            </a:r>
          </a:p>
          <a:p>
            <a:pPr>
              <a:defRPr sz="2400"/>
            </a:pPr>
            <a:r>
              <a:t>            centers = new_centers</a:t>
            </a:r>
          </a:p>
          <a:p>
            <a:pPr>
              <a:defRPr sz="2400"/>
            </a:pPr>
            <a:r>
              <a:t>    else:  #loop did not end</a:t>
            </a:r>
          </a:p>
          <a:p>
            <a:pPr>
              <a:defRPr sz="2400"/>
            </a:pPr>
            <a:r>
              <a:t>        print('No convergence')</a:t>
            </a:r>
          </a:p>
          <a:p>
            <a:pPr>
              <a:defRPr sz="2400"/>
            </a:pPr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If the centers do not move, we are done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If the centers do not move, we are done</a:t>
            </a:r>
          </a:p>
        </p:txBody>
      </p:sp>
      <p:sp>
        <p:nvSpPr>
          <p:cNvPr id="362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def cluster(data, k, limit):</a:t>
            </a:r>
          </a:p>
          <a:p>
            <a:pPr>
              <a:defRPr sz="2400"/>
            </a:pPr>
            <a:r>
              <a:t>    centers = data[ np.random.choice(np.arange(data.shape[0]), k, replace=False),: ]</a:t>
            </a:r>
          </a:p>
          <a:p>
            <a:pPr>
              <a:defRPr sz="2400"/>
            </a:pPr>
            <a:r>
              <a:t>    for _ in range(limit):</a:t>
            </a:r>
            <a:endParaRPr b="1"/>
          </a:p>
          <a:p>
            <a:pPr>
              <a:defRPr sz="2400"/>
            </a:pPr>
            <a:r>
              <a:t>        distances = ((data[:,:,None] - centers.T[None, :, :])**2).sum(axis=1)</a:t>
            </a:r>
            <a:endParaRPr b="1"/>
          </a:p>
          <a:p>
            <a:pPr>
              <a:defRPr sz="2400"/>
            </a:pPr>
            <a:r>
              <a:t>        classification = np.argmin( distances, axis=1)</a:t>
            </a:r>
          </a:p>
          <a:p>
            <a:pPr>
              <a:defRPr sz="2400"/>
            </a:pPr>
            <a:r>
              <a:t>        new_centers = np.array([data[classification==j,:].mean(axis=0) for j in range(k)])</a:t>
            </a:r>
          </a:p>
          <a:p>
            <a:pPr>
              <a:defRPr sz="2400"/>
            </a:pPr>
            <a:r>
              <a:t>        </a:t>
            </a:r>
            <a:r>
              <a:rPr b="1"/>
              <a:t>if np.max(np.abs(new_centers - centers)) &lt; 0.01:</a:t>
            </a:r>
            <a:endParaRPr b="1"/>
          </a:p>
          <a:p>
            <a:pPr>
              <a:defRPr b="1" sz="2400"/>
            </a:pPr>
            <a:r>
              <a:t>            break</a:t>
            </a:r>
          </a:p>
          <a:p>
            <a:pPr>
              <a:defRPr b="1" sz="2400"/>
            </a:pPr>
            <a:r>
              <a:t>        else:</a:t>
            </a:r>
          </a:p>
          <a:p>
            <a:pPr>
              <a:defRPr b="1" sz="2400"/>
            </a:pPr>
            <a:r>
              <a:t>            centers = new_centers</a:t>
            </a:r>
          </a:p>
          <a:p>
            <a:pPr>
              <a:defRPr sz="2400"/>
            </a:pPr>
            <a:r>
              <a:t>    else:  #loop did not end</a:t>
            </a:r>
          </a:p>
          <a:p>
            <a:pPr>
              <a:defRPr sz="2400"/>
            </a:pPr>
            <a:r>
              <a:t>        print('No convergence')</a:t>
            </a:r>
          </a:p>
          <a:p>
            <a:pPr>
              <a:defRPr sz="2400"/>
            </a:pPr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ossible to not have convergence…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Possible to not have convergence</a:t>
            </a:r>
          </a:p>
          <a:p>
            <a:pPr lvl="1"/>
            <a:r>
              <a:t>For production quality code: consider raising an exception</a:t>
            </a:r>
          </a:p>
        </p:txBody>
      </p:sp>
      <p:sp>
        <p:nvSpPr>
          <p:cNvPr id="365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def cluster(data, k, limit):</a:t>
            </a:r>
          </a:p>
          <a:p>
            <a:pPr>
              <a:defRPr sz="2400"/>
            </a:pPr>
            <a:r>
              <a:t>    centers = data[ np.random.choice(np.arange(data.shape[0]), k, replace=False),: ]</a:t>
            </a:r>
          </a:p>
          <a:p>
            <a:pPr>
              <a:defRPr sz="2400"/>
            </a:pPr>
            <a:r>
              <a:t>    for _ in range(limit):</a:t>
            </a:r>
            <a:endParaRPr b="1"/>
          </a:p>
          <a:p>
            <a:pPr>
              <a:defRPr sz="2400"/>
            </a:pPr>
            <a:r>
              <a:t>        distances = ((data[:,:,None] - centers.T[None, :, :])**2).sum(axis=1)</a:t>
            </a:r>
          </a:p>
          <a:p>
            <a:pPr>
              <a:defRPr sz="2400"/>
            </a:pPr>
            <a:r>
              <a:t>        classification = np.argmin( distances, axis=1)</a:t>
            </a:r>
          </a:p>
          <a:p>
            <a:pPr>
              <a:defRPr sz="2400"/>
            </a:pPr>
            <a:r>
              <a:t>        new_centers = np.array([data[classification==j,:].mean(axis=0) for j in range(k)])</a:t>
            </a:r>
          </a:p>
          <a:p>
            <a:pPr>
              <a:defRPr sz="2400"/>
            </a:pPr>
            <a:r>
              <a:t>        if np.max(np.abs(new_centers - centers)) &lt; 0.01:</a:t>
            </a:r>
          </a:p>
          <a:p>
            <a:pPr>
              <a:defRPr sz="2400"/>
            </a:pPr>
            <a:r>
              <a:t>            break</a:t>
            </a:r>
          </a:p>
          <a:p>
            <a:pPr>
              <a:defRPr sz="2400"/>
            </a:pPr>
            <a:r>
              <a:t>        else:</a:t>
            </a:r>
          </a:p>
          <a:p>
            <a:pPr>
              <a:defRPr sz="2400"/>
            </a:pPr>
            <a:r>
              <a:t>            centers = new_centers</a:t>
            </a:r>
          </a:p>
          <a:p>
            <a:pPr>
              <a:defRPr sz="2400"/>
            </a:pPr>
            <a:r>
              <a:t>    </a:t>
            </a:r>
            <a:r>
              <a:rPr b="1"/>
              <a:t>else:  #loop did not end</a:t>
            </a:r>
            <a:endParaRPr b="1"/>
          </a:p>
          <a:p>
            <a:pPr>
              <a:defRPr b="1" sz="2400"/>
            </a:pPr>
            <a:r>
              <a:t>        print('No convergence')</a:t>
            </a:r>
          </a:p>
          <a:p>
            <a:pPr>
              <a:defRPr sz="2400"/>
            </a:pPr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he loop stabilized, we are done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The loop stabilized, we are done</a:t>
            </a:r>
          </a:p>
        </p:txBody>
      </p:sp>
      <p:sp>
        <p:nvSpPr>
          <p:cNvPr id="368" name="def cluster(data, k, limit):…"/>
          <p:cNvSpPr txBox="1"/>
          <p:nvPr/>
        </p:nvSpPr>
        <p:spPr>
          <a:xfrm>
            <a:off x="-1" y="3822699"/>
            <a:ext cx="13055601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def cluster(data, k, limit):</a:t>
            </a:r>
          </a:p>
          <a:p>
            <a:pPr>
              <a:defRPr sz="2400"/>
            </a:pPr>
            <a:r>
              <a:t>    centers = data[ np.random.choice(np.arange(data.shape[0]), k, replace=False),: ]</a:t>
            </a:r>
          </a:p>
          <a:p>
            <a:pPr>
              <a:defRPr sz="2400"/>
            </a:pPr>
            <a:r>
              <a:t>    for _ in range(limit):</a:t>
            </a:r>
            <a:endParaRPr b="1"/>
          </a:p>
          <a:p>
            <a:pPr>
              <a:defRPr sz="2400"/>
            </a:pPr>
            <a:r>
              <a:t>        distances = ((data[:,:,None] - centers.T[None, :, :])**2).sum(axis=1)</a:t>
            </a:r>
          </a:p>
          <a:p>
            <a:pPr>
              <a:defRPr sz="2400"/>
            </a:pPr>
            <a:r>
              <a:t>        classification = np.argmin( distances, axis=1)</a:t>
            </a:r>
          </a:p>
          <a:p>
            <a:pPr>
              <a:defRPr sz="2400"/>
            </a:pPr>
            <a:r>
              <a:t>        new_centers = np.array([data[classification==j,:].mean(axis=0) for j in range(k)])</a:t>
            </a:r>
          </a:p>
          <a:p>
            <a:pPr>
              <a:defRPr sz="2400"/>
            </a:pPr>
            <a:r>
              <a:t>        if np.max(np.abs(new_centers - centers)) &lt; 0.01:</a:t>
            </a:r>
          </a:p>
          <a:p>
            <a:pPr>
              <a:defRPr sz="2400"/>
            </a:pPr>
            <a:r>
              <a:t>            break</a:t>
            </a:r>
          </a:p>
          <a:p>
            <a:pPr>
              <a:defRPr sz="2400"/>
            </a:pPr>
            <a:r>
              <a:t>        else:</a:t>
            </a:r>
          </a:p>
          <a:p>
            <a:pPr>
              <a:defRPr sz="2400"/>
            </a:pPr>
            <a:r>
              <a:t>            centers = new_centers</a:t>
            </a:r>
          </a:p>
          <a:p>
            <a:pPr>
              <a:defRPr sz="2400"/>
            </a:pPr>
            <a:r>
              <a:t>    else:  #loop did not end</a:t>
            </a:r>
          </a:p>
          <a:p>
            <a:pPr>
              <a:defRPr sz="2400"/>
            </a:pPr>
            <a:r>
              <a:t>        print('No convergence')</a:t>
            </a:r>
          </a:p>
          <a:p>
            <a:pPr>
              <a:defRPr sz="2400"/>
            </a:pPr>
            <a:r>
              <a:t>   </a:t>
            </a:r>
            <a:r>
              <a:rPr b="1"/>
              <a:t> return centers</a:t>
            </a:r>
            <a:endParaRPr b="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71" name="Final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result</a:t>
            </a:r>
          </a:p>
        </p:txBody>
      </p:sp>
      <p:pic>
        <p:nvPicPr>
          <p:cNvPr id="37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251" y="3142877"/>
            <a:ext cx="8814298" cy="6610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75" name="This worked because I used normalvariate to generate points around (2,4), (8,1), and (6,6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worked because I used normalvariate to generate points around (2,4), (8,1), and (6,6)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595" y="3236393"/>
            <a:ext cx="8689610" cy="6517207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79" name="What happens if we use a different k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happens if we use a different </a:t>
            </a:r>
            <a:r>
              <a:rPr i="1"/>
              <a:t>k?</a:t>
            </a:r>
            <a:endParaRPr i="1"/>
          </a:p>
          <a:p>
            <a:pPr/>
            <a:r>
              <a:rPr i="1"/>
              <a:t>k</a:t>
            </a:r>
            <a:r>
              <a:t>=5:  A cluster gets arbitrarily split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Py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Operations</a:t>
            </a:r>
          </a:p>
        </p:txBody>
      </p:sp>
      <p:sp>
        <p:nvSpPr>
          <p:cNvPr id="143" name="There are rules for how to define operations with nan and inf, that make intuitive sen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rules for how to define operations with nan and inf, that make intuitive sense</a:t>
            </a:r>
          </a:p>
          <a:p>
            <a:pPr lvl="1"/>
            <a:r>
              <a:t>IEEE Standard for Binary Floating-Point Arithmetic (IEEE 754)</a:t>
            </a:r>
          </a:p>
          <a:p>
            <a:pPr/>
            <a:r>
              <a:t>We can create inf directly by saying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np.inf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Example: Infinity divided by infinity is not defined</a:t>
            </a:r>
          </a:p>
        </p:txBody>
      </p:sp>
      <p:sp>
        <p:nvSpPr>
          <p:cNvPr id="144" name="&gt;&gt;&gt; np.inf/np.inf…"/>
          <p:cNvSpPr txBox="1"/>
          <p:nvPr/>
        </p:nvSpPr>
        <p:spPr>
          <a:xfrm>
            <a:off x="3958530" y="6896100"/>
            <a:ext cx="413069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np.inf/np.inf</a:t>
            </a:r>
          </a:p>
          <a:p>
            <a:pPr/>
            <a:r>
              <a:t>nan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387" y="2693080"/>
            <a:ext cx="9414026" cy="7060520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83" name="k=2 Two clusters get merg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i="1"/>
            </a:pPr>
            <a:r>
              <a:t>k=2</a:t>
            </a:r>
            <a:r>
              <a:rPr i="0"/>
              <a:t> Two clusters get merged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86" name="Let's try this out on the Iris data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try this out on the Iris data set</a:t>
            </a:r>
          </a:p>
          <a:p>
            <a:pPr lvl="1"/>
            <a:r>
              <a:t>We only keep the measurements</a:t>
            </a:r>
          </a:p>
          <a:p>
            <a:pPr lvl="1"/>
            <a:r>
              <a:t>We can normalize data using the min-max method</a:t>
            </a:r>
          </a:p>
        </p:txBody>
      </p:sp>
      <p:sp>
        <p:nvSpPr>
          <p:cNvPr id="387" name="def normalize(array):…"/>
          <p:cNvSpPr txBox="1"/>
          <p:nvPr/>
        </p:nvSpPr>
        <p:spPr>
          <a:xfrm>
            <a:off x="2310727" y="5734049"/>
            <a:ext cx="8383346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normalize(array):</a:t>
            </a:r>
          </a:p>
          <a:p>
            <a:pPr/>
            <a:r>
              <a:t>    maxs = np.max(array, axis = 0)</a:t>
            </a:r>
          </a:p>
          <a:p>
            <a:pPr/>
            <a:r>
              <a:t>    mins = np.min(array, axis = 0)</a:t>
            </a:r>
          </a:p>
          <a:p>
            <a:pPr/>
            <a:r>
              <a:t>    return (array-mins)/(maxs-mins)</a:t>
            </a:r>
          </a:p>
          <a:p>
            <a:pPr/>
            <a:r>
              <a:t>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90" name="Now we try clustering without normaliz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try clustering without normalizing</a:t>
            </a:r>
          </a:p>
          <a:p>
            <a:pPr lvl="1"/>
            <a:r>
              <a:t>The first 50 are 'Setosa', the next 50 are 'Virginica', then 'Variegata'</a:t>
            </a:r>
          </a:p>
          <a:p>
            <a:pPr lvl="1"/>
            <a:r>
              <a:t>Sample with </a:t>
            </a:r>
            <a:r>
              <a:rPr i="1"/>
              <a:t>k</a:t>
            </a:r>
            <a:r>
              <a:t> = 5:</a:t>
            </a:r>
          </a:p>
          <a:p>
            <a:pPr lvl="2"/>
            <a:r>
              <a:t>Recognizes 'Setosa' cluster, but not the other two</a:t>
            </a:r>
          </a:p>
        </p:txBody>
      </p:sp>
      <p:sp>
        <p:nvSpPr>
          <p:cNvPr id="391" name="[1 1 1 1 1 1 1 1 1 1 1 1 1 1 1 1 1 1 1 1 1 1 1 1 1 1 1 1 1 1 1 1 1 1 1 1 1…"/>
          <p:cNvSpPr txBox="1"/>
          <p:nvPr/>
        </p:nvSpPr>
        <p:spPr>
          <a:xfrm>
            <a:off x="241560" y="6537362"/>
            <a:ext cx="1252168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[1 1 1 1 1 1 1 1 1 1 1 1 1 1 1 1 1 1 1 1 1 1 1 1 1 1 1 1 1 1 1 1 1 1 1 1 1</a:t>
            </a:r>
          </a:p>
          <a:p>
            <a:pPr>
              <a:defRPr sz="2200"/>
            </a:pPr>
            <a:r>
              <a:t> 1 1 1 1 1 1 1 1 1 1 1 1 1 0 0 0 4 0 4 0 2 0 4 2 4 4 0 4 0 4 4 0 4 0 4 0 0</a:t>
            </a:r>
          </a:p>
          <a:p>
            <a:pPr>
              <a:defRPr sz="2200"/>
            </a:pPr>
            <a:r>
              <a:t> 0 0 0 0 0 4 4 4 4 0 4 0 0 0 4 4 4 0 4 2 4 4 4 0 2 4 3 0 3 3 3 3 4 3 3 3 0</a:t>
            </a:r>
          </a:p>
          <a:p>
            <a:pPr>
              <a:defRPr sz="2200"/>
            </a:pPr>
            <a:r>
              <a:t> 0 3 0 0 3 3 3 3 0 3 0 3 0 3 3 0 0 3 3 3 3 3 0 0 3 3 3 0 3 3 3 0 3 3 3 0 0</a:t>
            </a:r>
          </a:p>
          <a:p>
            <a:pPr>
              <a:defRPr sz="2200"/>
            </a:pPr>
            <a:r>
              <a:t> 3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94" name="With k = 3: looks a bit better, but still cannot recognize Virginia and Variegat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</a:t>
            </a:r>
            <a:r>
              <a:rPr i="1"/>
              <a:t>k</a:t>
            </a:r>
            <a:r>
              <a:t> = 3: looks a bit better, but still cannot recognize Virginia and Variegata</a:t>
            </a:r>
          </a:p>
        </p:txBody>
      </p:sp>
      <p:sp>
        <p:nvSpPr>
          <p:cNvPr id="395" name="[2 2 2 2 2 2 2 2 2 2 2 2 2 2 2 2 2 2 2 2 2 2 2 2 2 2 2 2 2 2 2 2 2 2 2 2 2…"/>
          <p:cNvSpPr txBox="1"/>
          <p:nvPr/>
        </p:nvSpPr>
        <p:spPr>
          <a:xfrm>
            <a:off x="241560" y="4032249"/>
            <a:ext cx="1252168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[2 2 2 2 2 2 2 2 2 2 2 2 2 2 2 2 2 2 2 2 2 2 2 2 2 2 2 2 2 2 2 2 2 2 2 2 2</a:t>
            </a:r>
          </a:p>
          <a:p>
            <a:pPr>
              <a:defRPr sz="2200"/>
            </a:pPr>
            <a:r>
              <a:t> 2 2 2 2 2 2 2 2 2 2 2 2 2 1 0 1 0 0 0 0 0 0 0 0 0 0 0 0 0 0 0 0 0 0 0 0 0</a:t>
            </a:r>
          </a:p>
          <a:p>
            <a:pPr>
              <a:defRPr sz="2200"/>
            </a:pPr>
            <a:r>
              <a:t> 0 0 0 1 0 0 0 0 0 0 0 0 0 0 0 0 0 0 0 0 0 0 0 0 0 0 1 0 1 1 1 1 0 1 1 1 1</a:t>
            </a:r>
          </a:p>
          <a:p>
            <a:pPr>
              <a:defRPr sz="2200"/>
            </a:pPr>
            <a:r>
              <a:t> 1 1 0 0 1 1 1 1 0 1 0 1 0 1 1 0 0 1 1 1 1 1 0 1 1 1 1 0 1 1 1 0 1 1 1 0 1</a:t>
            </a:r>
          </a:p>
          <a:p>
            <a:pPr>
              <a:defRPr sz="2200"/>
            </a:pPr>
            <a:r>
              <a:t> 1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98" name="Best results with k = 2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Best results with </a:t>
            </a:r>
            <a:r>
              <a:rPr i="1"/>
              <a:t>k</a:t>
            </a:r>
            <a:r>
              <a:t> = 2: </a:t>
            </a:r>
          </a:p>
        </p:txBody>
      </p:sp>
      <p:sp>
        <p:nvSpPr>
          <p:cNvPr id="399" name="[1 1 1 1 1 1 1 1 1 1 1 1 1 1 1 1 1 1 1 1 1 1 1 1 1 1 1 1 1 1 1 1 1 1 1 1 1…"/>
          <p:cNvSpPr txBox="1"/>
          <p:nvPr/>
        </p:nvSpPr>
        <p:spPr>
          <a:xfrm>
            <a:off x="241560" y="3444093"/>
            <a:ext cx="1252168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[1 1 1 1 1 1 1 1 1 1 1 1 1 1 1 1 1 1 1 1 1 1 1 1 1 1 1 1 1 1 1 1 1 1 1 1 1</a:t>
            </a:r>
          </a:p>
          <a:p>
            <a:pPr>
              <a:defRPr sz="2200"/>
            </a:pPr>
            <a:r>
              <a:t> 1 1 1 1 1 1 1 1 1 1 1 1 1 0 0 0 0 0 0 0 1 0 0 0 0 0 0 0 0 0 0 0 0 0 0 0 0</a:t>
            </a:r>
          </a:p>
          <a:p>
            <a:pPr>
              <a:defRPr sz="2200"/>
            </a:pPr>
            <a:r>
              <a:t> 0 0 0 0 0 0 0 0 0 0 0 0 0 0 0 0 0 0 0 1 0 0 0 0 1 0 0 0 0 0 0 0 0 0 0 0 0</a:t>
            </a:r>
          </a:p>
          <a:p>
            <a:pPr>
              <a:defRPr sz="2200"/>
            </a:pPr>
            <a:r>
              <a:t> 0 0 0 0 0 0 0 0 0 0 0 0 0 0 0 0 0 0 0 0 0 0 0 0 0 0 0 0 0 0 0 0 0 0 0 0 0</a:t>
            </a:r>
          </a:p>
          <a:p>
            <a:pPr>
              <a:defRPr sz="2200"/>
            </a:pPr>
            <a:r>
              <a:t> 0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402" name="With mean-std normalization, results are more encouraging, but still not satisfactor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mean-std normalization, results are more encouraging, but still not satisfactory</a:t>
            </a:r>
          </a:p>
        </p:txBody>
      </p:sp>
      <p:sp>
        <p:nvSpPr>
          <p:cNvPr id="403" name="[2 2 2 2 2 2 2 2 2 2 2 2 2 2 2 2 2 2 2 2 2 2 2 2 2 2 2 2 2 2 2 2 2 2 2 2 2…"/>
          <p:cNvSpPr txBox="1"/>
          <p:nvPr/>
        </p:nvSpPr>
        <p:spPr>
          <a:xfrm>
            <a:off x="241560" y="4361705"/>
            <a:ext cx="12521680" cy="486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[2 2 2 2 2 2 2 2 2 2 2 2 2 2 2 2 2 2 2 2 2 2 2 2 2 2 2 2 2 2 2 2 2 2 2 2 2</a:t>
            </a:r>
          </a:p>
          <a:p>
            <a:pPr>
              <a:defRPr sz="2200"/>
            </a:pPr>
            <a:r>
              <a:t> 2 2 2 2 0 2 2 2 2 2 2 2 2 1 1 1 0 1 0 1 0 1 0 0 0 0 0 0 1 0 0 0 0 1 0 0 0</a:t>
            </a:r>
          </a:p>
          <a:p>
            <a:pPr>
              <a:defRPr sz="2200"/>
            </a:pPr>
            <a:r>
              <a:t> 0 1 1 1 0 0 0 0 0 0 0 1 1 0 0 0 0 0 0 0 0 0 0 0 0 0 1 0 1 1 1 1 0 1 1 1 1</a:t>
            </a:r>
          </a:p>
          <a:p>
            <a:pPr>
              <a:defRPr sz="2200"/>
            </a:pPr>
            <a:r>
              <a:t> 1 1 0 1 1 1 1 1 0 1 0 1 1 1 1 1 1 1 1 1 1 1 1 0 1 1 1 1 1 1 1 0 1 1 1 0 1</a:t>
            </a:r>
          </a:p>
          <a:p>
            <a:pPr>
              <a:defRPr sz="2200"/>
            </a:pPr>
            <a:r>
              <a:t> 1 1]</a:t>
            </a:r>
          </a:p>
          <a:p>
            <a:pPr>
              <a:defRPr sz="2200"/>
            </a:pPr>
            <a:r>
              <a:t>[1 1 1 1 1 1 1 1 1 1 1 1 1 1 1 1 1 1 1 1 1 1 1 1 1 1 1 1 1 1 1 1 1 1 1 1 1</a:t>
            </a:r>
          </a:p>
          <a:p>
            <a:pPr>
              <a:defRPr sz="2200"/>
            </a:pPr>
            <a:r>
              <a:t> 1 1 1 1 1 1 1 1 1 1 1 1 1 2 2 2 0 0 0 2 0 0 0 0 0 0 0 0 2 0 0 0 0 2 0 0 0</a:t>
            </a:r>
          </a:p>
          <a:p>
            <a:pPr>
              <a:defRPr sz="2200"/>
            </a:pPr>
            <a:r>
              <a:t> 0 2 2 2 0 0 0 0 0 0 0 2 2 0 0 0 0 0 0 0 0 0 0 0 0 0 2 0 2 2 2 2 0 2 0 2 2</a:t>
            </a:r>
          </a:p>
          <a:p>
            <a:pPr>
              <a:defRPr sz="2200"/>
            </a:pPr>
            <a:r>
              <a:t> 0 2 0 0 2 2 2 2 0 2 0 2 0 2 2 0 0 2 2 2 2 2 0 0 2 2 2 0 2 2 2 0 2 2 2 0 2</a:t>
            </a:r>
          </a:p>
          <a:p>
            <a:pPr>
              <a:defRPr sz="2200"/>
            </a:pPr>
            <a:r>
              <a:t> 2 0]</a:t>
            </a:r>
          </a:p>
          <a:p>
            <a:pPr>
              <a:defRPr sz="2200"/>
            </a:pPr>
            <a:r>
              <a:t>[1 2 2 2 1 1 2 2 2 2 1 2 2 2 1 1 1 1 1 1 2 1 2 2 2 2 2 1 2 2 2 2 1 1 2 2 1</a:t>
            </a:r>
          </a:p>
          <a:p>
            <a:pPr>
              <a:defRPr sz="2200"/>
            </a:pPr>
            <a:r>
              <a:t> 2 2 2 2 2 2 2 1 2 1 2 1 2 0 0 0 0 0 0 0 0 0 0 0 0 0 0 0 0 0 0 0 0 0 0 0 0</a:t>
            </a:r>
          </a:p>
          <a:p>
            <a:pPr>
              <a:defRPr sz="2200"/>
            </a:pPr>
            <a:r>
              <a:t> 0 0 0 0 0 0 0 0 0 0 0 0 0 0 0 0 0 0 0 0 0 0 0 0 0 0 0 0 0 0 0 0 0 0 0 0 0</a:t>
            </a:r>
          </a:p>
          <a:p>
            <a:pPr>
              <a:defRPr sz="2200"/>
            </a:pPr>
            <a:r>
              <a:t> 0 0 0 0 0 0 0 0 0 0 0 0 0 0 0 0 0 0 0 0 0 0 0 0 0 0 0 0 0 0 0 0 0 0 0 0 0</a:t>
            </a:r>
          </a:p>
          <a:p>
            <a:pPr>
              <a:defRPr sz="2200"/>
            </a:pPr>
            <a:r>
              <a:t> 0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406" name="With k = 2, we cluster into Setosa and not-Setos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</a:t>
            </a:r>
            <a:r>
              <a:rPr i="1"/>
              <a:t>k</a:t>
            </a:r>
            <a:r>
              <a:t> = 2, we cluster into Setosa and not-Setosa</a:t>
            </a:r>
          </a:p>
        </p:txBody>
      </p:sp>
      <p:sp>
        <p:nvSpPr>
          <p:cNvPr id="407" name="[1 1 1 1 1 1 1 1 1 1 1 1 1 1 1 1 1 1 1 1 1 1 1 1 1 1 1 1 1 1 1 1 1 1 1 1 1…"/>
          <p:cNvSpPr txBox="1"/>
          <p:nvPr/>
        </p:nvSpPr>
        <p:spPr>
          <a:xfrm>
            <a:off x="952500" y="3920481"/>
            <a:ext cx="11393736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[1 1 1 1 1 1 1 1 1 1 1 1 1 1 1 1 1 1 1 1 1 1 1 1 1 1 1 1 1 1 1 1 1 1 1 1 1</a:t>
            </a:r>
          </a:p>
          <a:p>
            <a:pPr>
              <a:defRPr sz="2000"/>
            </a:pPr>
            <a:r>
              <a:t> 1 1 1 1 1 1 1 1 1 1 1 1 1 0 0 0 0 0 0 0 0 0 0 0 0 0 0 0 0 0 0 0 0 0 0 0 0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0]</a:t>
            </a:r>
          </a:p>
          <a:p>
            <a:pPr>
              <a:defRPr sz="2000"/>
            </a:pPr>
            <a:r>
              <a:t>[1 1 1 1 1 1 1 1 1 1 1 1 1 1 1 1 1 1 1 1 1 1 1 1 1 1 1 1 1 1 1 1 1 1 1 1 1</a:t>
            </a:r>
          </a:p>
          <a:p>
            <a:pPr>
              <a:defRPr sz="2000"/>
            </a:pPr>
            <a:r>
              <a:t> 1 1 1 1 1 1 1 1 1 1 1 1 1 0 0 0 0 0 0 0 0 0 0 0 0 0 0 0 0 0 0 0 0 0 0 0 0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0]</a:t>
            </a:r>
          </a:p>
          <a:p>
            <a:pPr>
              <a:defRPr sz="2000"/>
            </a:pPr>
            <a:r>
              <a:t>[0 0 0 0 0 0 0 0 0 0 0 0 0 0 0 0 0 0 0 0 0 0 0 0 0 0 0 0 0 0 0 0 0 0 0 0 0</a:t>
            </a:r>
          </a:p>
          <a:p>
            <a:pPr>
              <a:defRPr sz="2000"/>
            </a:pPr>
            <a:r>
              <a:t> 0 0 0 0 0 0 0 0 0 0 0 0 0 1 1 1 1 1 1 1 1 1 1 1 1 1 1 1 1 1 1 1 1 1 1 1 1</a:t>
            </a:r>
          </a:p>
          <a:p>
            <a:pPr>
              <a:defRPr sz="2000"/>
            </a:pPr>
            <a:r>
              <a:t> 1 1 1 1 1 1 1 1 1 1 1 1 1 1 1 1 1 1 1 1 1 1 1 1 1 1 1 1 1 1 1 1 1 1 1 1 1</a:t>
            </a:r>
          </a:p>
          <a:p>
            <a:pPr>
              <a:defRPr sz="2000"/>
            </a:pPr>
            <a:r>
              <a:t> 1 1 1 1 1 1 1 1 1 1 1 1 1 1 1 1 1 1 1 1 1 1 1 1 1 1 1 1 1 1 1 1 1 1 1 1 1</a:t>
            </a:r>
          </a:p>
          <a:p>
            <a:pPr>
              <a:defRPr sz="2000"/>
            </a:pPr>
            <a:r>
              <a:t> 1 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410" name="With k=4: still no separ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</a:t>
            </a:r>
            <a:r>
              <a:rPr i="1"/>
              <a:t>k=</a:t>
            </a:r>
            <a:r>
              <a:t>4: still no separation</a:t>
            </a:r>
          </a:p>
        </p:txBody>
      </p:sp>
      <p:sp>
        <p:nvSpPr>
          <p:cNvPr id="411" name="[0 3 3 3 0 0 3 0 3 3 0 3 3 3 0 0 0 0 0 0 0 0 0 3 3 3 0 0 0 3 3 0 0 0 3 3 0…"/>
          <p:cNvSpPr txBox="1"/>
          <p:nvPr/>
        </p:nvSpPr>
        <p:spPr>
          <a:xfrm>
            <a:off x="952500" y="4203668"/>
            <a:ext cx="11393736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[0 3 3 3 0 0 3 0 3 3 0 3 3 3 0 0 0 0 0 0 0 0 0 3 3 3 0 0 0 3 3 0 0 0 3 3 0</a:t>
            </a:r>
          </a:p>
          <a:p>
            <a:pPr>
              <a:defRPr sz="2000"/>
            </a:pPr>
            <a:r>
              <a:t> 3 3 0 0 3 3 0 0 3 0 3 0 3 2 2 2 1 1 1 2 1 1 1 1 1 1 1 1 2 1 1 1 1 2 1 1 1</a:t>
            </a:r>
          </a:p>
          <a:p>
            <a:pPr>
              <a:defRPr sz="2000"/>
            </a:pPr>
            <a:r>
              <a:t> 1 2 2 2 1 1 1 1 1 1 1 2 2 1 1 1 1 1 1 1 1 1 1 1 1 1 2 1 2 2 2 2 1 2 2 2 2</a:t>
            </a:r>
          </a:p>
          <a:p>
            <a:pPr>
              <a:defRPr sz="2000"/>
            </a:pPr>
            <a:r>
              <a:t> 2 2 1 1 2 2 2 2 1 2 1 2 1 2 2 1 2 2 2 2 2 2 1 1 2 2 2 1 2 2 2 1 2 2 2 1 2</a:t>
            </a:r>
          </a:p>
          <a:p>
            <a:pPr>
              <a:defRPr sz="2000"/>
            </a:pPr>
            <a:r>
              <a:t> 2 1]</a:t>
            </a:r>
          </a:p>
          <a:p>
            <a:pPr>
              <a:defRPr sz="2000"/>
            </a:pPr>
            <a:r>
              <a:t>[2 2 2 2 2 2 2 2 2 2 2 2 2 2 2 2 2 2 2 2 2 2 2 2 2 2 2 2 2 2 2 2 2 2 2 2 2</a:t>
            </a:r>
          </a:p>
          <a:p>
            <a:pPr>
              <a:defRPr sz="2000"/>
            </a:pPr>
            <a:r>
              <a:t> 2 2 2 2 2 2 2 2 2 2 2 2 2 0 0 0 1 0 1 0 1 0 1 1 1 1 0 1 0 1 1 1 1 0 1 1 1</a:t>
            </a:r>
          </a:p>
          <a:p>
            <a:pPr>
              <a:defRPr sz="2000"/>
            </a:pPr>
            <a:r>
              <a:t> 0 0 0 0 1 1 1 1 1 1 1 0 0 1 1 1 1 0 1 1 1 1 1 1 1 1 0 1 3 0 0 3 1 3 0 3 0</a:t>
            </a:r>
          </a:p>
          <a:p>
            <a:pPr>
              <a:defRPr sz="2000"/>
            </a:pPr>
            <a:r>
              <a:t> 0 0 1 0 0 0 3 3 1 3 1 3 0 0 3 0 0 0 3 3 3 0 0 1 3 0 0 0 0 0 0 1 3 3 0 1 0</a:t>
            </a:r>
          </a:p>
          <a:p>
            <a:pPr>
              <a:defRPr sz="2000"/>
            </a:pPr>
            <a:r>
              <a:t> 0 0]</a:t>
            </a:r>
          </a:p>
          <a:p>
            <a:pPr>
              <a:defRPr sz="2000"/>
            </a:pPr>
            <a:r>
              <a:t>[2 1 1 1 2 3 2 2 1 1 2 2 1 1 3 3 3 2 3 2 2 2 2 2 2 1 2 2 2 1 1 2 3 3 1 2 2</a:t>
            </a:r>
          </a:p>
          <a:p>
            <a:pPr>
              <a:defRPr sz="2000"/>
            </a:pPr>
            <a:r>
              <a:t> 1 1 2 2 1 1 2 2 1 2 1 2 2 0 0 0 0 0 0 0 1 0 0 1 0 0 0 0 0 0 0 0 0 0 0 0 0</a:t>
            </a:r>
          </a:p>
          <a:p>
            <a:pPr>
              <a:defRPr sz="2000"/>
            </a:pPr>
            <a:r>
              <a:t> 0 0 0 0 0 0 0 0 0 0 0 0 0 0 0 0 0 0 0 1 0 0 0 0 1 0 0 0 0 0 0 0 0 0 0 0 0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414" name="Mora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Morale:</a:t>
            </a:r>
          </a:p>
          <a:p>
            <a:pPr lvl="1"/>
            <a:r>
              <a:t>With k-means clustering</a:t>
            </a:r>
          </a:p>
          <a:p>
            <a:pPr lvl="2"/>
            <a:r>
              <a:t>Definitely need to normalize data set</a:t>
            </a:r>
          </a:p>
          <a:p>
            <a:pPr lvl="2"/>
            <a:r>
              <a:t>Need to repeat method many times</a:t>
            </a:r>
          </a:p>
          <a:p>
            <a:pPr lvl="3"/>
            <a:r>
              <a:t>Pick the one with the lowest sum of Euclidean distances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47" name="Adding two vector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Adding two vectors:</a:t>
            </a:r>
          </a:p>
        </p:txBody>
      </p:sp>
      <p:sp>
        <p:nvSpPr>
          <p:cNvPr id="148" name="&gt;&gt;&gt; v1 = np.array([1,2,3])…"/>
          <p:cNvSpPr txBox="1"/>
          <p:nvPr/>
        </p:nvSpPr>
        <p:spPr>
          <a:xfrm>
            <a:off x="3095079" y="4794249"/>
            <a:ext cx="625702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v1 = np.array([1,2,3])</a:t>
            </a:r>
          </a:p>
          <a:p>
            <a:pPr/>
            <a:r>
              <a:t>&gt;&gt;&gt; v2 = np.array([5,4,3])</a:t>
            </a:r>
          </a:p>
          <a:p>
            <a:pPr/>
            <a:r>
              <a:t>&gt;&gt;&gt; v1 + v2</a:t>
            </a:r>
          </a:p>
          <a:p>
            <a:pPr/>
            <a:r>
              <a:t>array([6, 6, 6])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perations between Vectors and Matr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Operations between Vectors and Matrices</a:t>
            </a:r>
          </a:p>
        </p:txBody>
      </p:sp>
      <p:sp>
        <p:nvSpPr>
          <p:cNvPr id="151" name="Adding two matric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Adding two matrices</a:t>
            </a:r>
          </a:p>
        </p:txBody>
      </p:sp>
      <p:sp>
        <p:nvSpPr>
          <p:cNvPr id="152" name="&gt;&gt;&gt; m1 = np.array([[1,2,3],[4,5,6],[9,10,0]])…"/>
          <p:cNvSpPr txBox="1"/>
          <p:nvPr/>
        </p:nvSpPr>
        <p:spPr>
          <a:xfrm>
            <a:off x="2335237" y="2908299"/>
            <a:ext cx="10745931" cy="632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m1 = np.array([[1,2,3],[4,5,6],[9,10,0]])</a:t>
            </a:r>
          </a:p>
          <a:p>
            <a:pPr/>
            <a:r>
              <a:t>&gt;&gt;&gt; m1</a:t>
            </a:r>
          </a:p>
          <a:p>
            <a:pPr/>
            <a:r>
              <a:t>array([[ 1,  2,  3],</a:t>
            </a:r>
          </a:p>
          <a:p>
            <a:pPr/>
            <a:r>
              <a:t>       [ 4,  5,  6],</a:t>
            </a:r>
          </a:p>
          <a:p>
            <a:pPr/>
            <a:r>
              <a:t>       [ 9, 10,  0]])</a:t>
            </a:r>
          </a:p>
          <a:p>
            <a:pPr/>
            <a:r>
              <a:t>&gt;&gt;&gt; m2 = np.array([[4,2,0],[7,3,1],[5,1,2]])</a:t>
            </a:r>
          </a:p>
          <a:p>
            <a:pPr/>
            <a:r>
              <a:t>&gt;&gt;&gt; m2</a:t>
            </a:r>
          </a:p>
          <a:p>
            <a:pPr/>
            <a:r>
              <a:t>array([[4, 2, 0],</a:t>
            </a:r>
          </a:p>
          <a:p>
            <a:pPr/>
            <a:r>
              <a:t>       [7, 3, 1],</a:t>
            </a:r>
          </a:p>
          <a:p>
            <a:pPr/>
            <a:r>
              <a:t>       [5, 1, 2]])</a:t>
            </a:r>
          </a:p>
          <a:p>
            <a:pPr/>
            <a:r>
              <a:t>&gt;&gt;&gt; m1+m2</a:t>
            </a:r>
          </a:p>
          <a:p>
            <a:pPr/>
            <a:r>
              <a:t>array([[ 5,  4,  3],</a:t>
            </a:r>
          </a:p>
          <a:p>
            <a:pPr/>
            <a:r>
              <a:t>       [11,  8,  7],</a:t>
            </a:r>
          </a:p>
          <a:p>
            <a:pPr/>
            <a:r>
              <a:t>       [14, 11,  2]])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