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Dimensionality Reduction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Dimensionality Reduction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rincipal Component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Principal Component Analysis </a:t>
            </a:r>
          </a:p>
        </p:txBody>
      </p:sp>
      <p:sp>
        <p:nvSpPr>
          <p:cNvPr id="151" name="Assume    is such a basi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31165" indent="-431165" defTabSz="566674">
              <a:spcBef>
                <a:spcPts val="2100"/>
              </a:spcBef>
              <a:defRPr sz="3104"/>
            </a:pPr>
            <a:r>
              <a:t>Assume 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m:rPr>
                        <m:sty m:val="b"/>
                      </m:rP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|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1,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is such a basis</a:t>
            </a:r>
          </a:p>
          <a:p>
            <a:pPr lvl="1" marL="862330" indent="-431165" defTabSz="566674">
              <a:spcBef>
                <a:spcPts val="2100"/>
              </a:spcBef>
              <a:defRPr sz="3104"/>
            </a:pPr>
            <a:r>
              <a:t>Then    </a:t>
            </a:r>
            <a14:m>
              <m:oMath>
                <m:sSub>
                  <m:e>
                    <m:r>
                      <m:rPr>
                        <m:sty m:val="b"/>
                      </m:rP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sSub>
                  <m:e>
                    <m:r>
                      <m:rPr>
                        <m:sty m:val="b"/>
                      </m:rP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j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j</m:t>
                    </m:r>
                  </m:sub>
                </m:sSub>
              </m:oMath>
            </a14:m>
            <a:r>
              <a:t> </a:t>
            </a:r>
          </a:p>
          <a:p>
            <a:pPr lvl="1" marL="862330" indent="-431165" defTabSz="566674">
              <a:spcBef>
                <a:spcPts val="2100"/>
              </a:spcBef>
              <a:defRPr sz="3104"/>
            </a:pPr>
            <a:r>
              <a:t>Actually, any </a:t>
            </a:r>
            <a14:m>
              <m:oMath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 vectors of length one with this property are a basis</a:t>
            </a:r>
          </a:p>
          <a:p>
            <a:pPr lvl="2" marL="0" indent="0" defTabSz="566674">
              <a:spcBef>
                <a:spcPts val="2100"/>
              </a:spcBef>
              <a:buSzTx/>
              <a:buNone/>
              <a:defRPr sz="3104"/>
            </a:pPr>
            <a:r>
              <a:t>         Proof:  If </a:t>
            </a:r>
            <a14:m>
              <m:oMath>
                <m:limUpp>
                  <m:e>
                    <m:limLow>
                      <m:e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lim>
                </m:limUpp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sSub>
                  <m:e>
                    <m:r>
                      <m:rPr>
                        <m:sty m:val="b"/>
                      </m:rP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, then </a:t>
            </a:r>
          </a:p>
          <a:p>
            <a:pPr lvl="2" marL="0" indent="0" defTabSz="566674">
              <a:spcBef>
                <a:spcPts val="2100"/>
              </a:spcBef>
              <a:buSzTx/>
              <a:buNone/>
              <a:defRPr sz="3104"/>
            </a:pPr>
            <a:r>
              <a:t>                   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>
                  <m:e>
                    <m:r>
                      <m:rPr>
                        <m:sty m:val="b"/>
                      </m:rP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j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limUpp>
                  <m:e>
                    <m:limLow>
                      <m:e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lim>
                </m:limUpp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sSub>
                  <m:e>
                    <m:r>
                      <m:rPr>
                        <m:sty m:val="b"/>
                      </m:rP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j</m:t>
                    </m:r>
                  </m:sub>
                </m:sSub>
              </m:oMath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rincipal Component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Principal Component Analysis </a:t>
            </a:r>
          </a:p>
        </p:txBody>
      </p:sp>
      <p:sp>
        <p:nvSpPr>
          <p:cNvPr id="154" name="Write the vectors in an orthonormal basis as column vectors of a matrix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Write the vectors in an orthonormal basis as column vectors of a matrix</a:t>
            </a:r>
          </a:p>
          <a:p>
            <a:pPr lvl="1" marL="0" indent="444500">
              <a:buSzTx/>
              <a:buNone/>
            </a:pPr>
            <a:r>
              <a:t>               </a:t>
            </a:r>
            <a14:m>
              <m:oMath>
                <m:r>
                  <m:rPr>
                    <m:sty m:val="b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d>
                  <m:d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m>
                      <m:m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baseJc m:val="center"/>
                        <m:plcHide m:val="on"/>
                        <m:mcs>
                          <m:mc>
                            <m:mcPr>
                              <m:count m:val="4"/>
                              <m:mcJc m:val="center"/>
                            </m:mcPr>
                          </m:mc>
                        </m:mcs>
                      </m:mPr>
                      <m:mr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</m:e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</m:mr>
                      <m:mr>
                        <m:e>
                          <m:sSub>
                            <m:e>
                              <m:argPr>
                                <m:scrLvl m:val="0"/>
                              </m:argPr>
                              <m:r>
                                <m:rPr>
                                  <m:sty m:val="b"/>
                                </m:rP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u</m:t>
                              </m:r>
                            </m:e>
                            <m:sub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e>
                          <m:sSub>
                            <m:e>
                              <m:argPr>
                                <m:scrLvl m:val="0"/>
                              </m:argPr>
                              <m:r>
                                <m:rPr>
                                  <m:sty m:val="b"/>
                                </m:rP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u</m:t>
                              </m:r>
                            </m:e>
                            <m:sub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</m:e>
                        <m:e>
                          <m:sSub>
                            <m:e>
                              <m:argPr>
                                <m:scrLvl m:val="0"/>
                              </m:argPr>
                              <m:r>
                                <m:rPr>
                                  <m:sty m:val="b"/>
                                </m:rP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u</m:t>
                              </m:r>
                            </m:e>
                            <m:sub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</m:sub>
                          </m:sSub>
                        </m:e>
                      </m:mr>
                      <m:mr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</m:e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</m:mr>
                    </m:m>
                  </m:e>
                </m:d>
              </m:oMath>
            </a14:m>
          </a:p>
          <a:p>
            <a:pPr marL="0" indent="0">
              <a:buSzTx/>
              <a:buNone/>
            </a:pPr>
            <a:r>
              <a:t>Then: </a:t>
            </a:r>
            <a14:m>
              <m:oMath>
                <m:sSubSup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bSup>
                <m:sSub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j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j</m:t>
                    </m:r>
                  </m:sub>
                </m:sSub>
              </m:oMath>
            </a14:m>
            <a:r>
              <a:t> implies:</a:t>
            </a:r>
          </a:p>
          <a:p>
            <a:pPr lvl="2" marL="0" indent="889000">
              <a:buSzTx/>
              <a:buNone/>
            </a:pPr>
            <a:r>
              <a:t>                  </a:t>
            </a:r>
            <a:r>
              <a:rPr sz="4000"/>
              <a:t>   </a:t>
            </a:r>
            <a14:m>
              <m:oMath>
                <m:sSup>
                  <m:e>
                    <m:r>
                      <m:rPr>
                        <m:sty m:val="b"/>
                      </m:rP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p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r>
                  <m:rPr>
                    <m:sty m:val="b"/>
                  </m:rP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>
                  <m:e>
                    <m:r>
                      <m:rPr>
                        <m:sty m:val="b"/>
                      </m:rP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e>
                  <m: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sub>
                </m:sSub>
              </m:oMath>
            </a14:m>
            <a:endParaRPr sz="40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rincipal Component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Principal Component Analysis </a:t>
            </a:r>
          </a:p>
        </p:txBody>
      </p:sp>
      <p:sp>
        <p:nvSpPr>
          <p:cNvPr id="157" name="A feature vector     is a linear combination   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>
              <a:buSzTx/>
              <a:buNone/>
            </a:pPr>
            <a:r>
              <a:t>A feature vector  </a:t>
            </a:r>
            <a14:m>
              <m:oMath>
                <m:r>
                  <m:rPr>
                    <m:sty m:val="b"/>
                  </m:rP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 is a linear combination </a:t>
            </a:r>
            <a14:m>
              <m:oMath>
                <m:r>
                  <m:rPr>
                    <m:sty m:val="b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limUpp>
                  <m:e>
                    <m:limLow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lim>
                </m:limUpp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sSub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</m:oMath>
            </a14:m>
            <a:r>
              <a:t> .</a:t>
            </a:r>
          </a:p>
          <a:p>
            <a:pPr marL="0" indent="0">
              <a:buSzTx/>
              <a:buNone/>
            </a:pPr>
            <a:r>
              <a:t>    Write:  </a:t>
            </a:r>
            <a14:m>
              <m:oMath>
                <m:r>
                  <m:rPr>
                    <m:sty m:val="b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marL="0" indent="0">
              <a:buSzTx/>
              <a:buNone/>
            </a:pPr>
            <a:r>
              <a:t>    Then </a:t>
            </a:r>
            <a14:m>
              <m:oMath>
                <m:r>
                  <m:rPr>
                    <m:sty m:val="b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b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sSup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</m:oMath>
            </a14:m>
            <a:r>
              <a:t>  or equivalently </a:t>
            </a:r>
            <a14:m>
              <m:oMath>
                <m:sSup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b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sSup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rincipal Component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Principal Component Analysis </a:t>
            </a:r>
          </a:p>
        </p:txBody>
      </p:sp>
      <p:sp>
        <p:nvSpPr>
          <p:cNvPr id="160" name="is an orthonormal basis of…"/>
          <p:cNvSpPr txBox="1"/>
          <p:nvPr>
            <p:ph type="body" idx="1"/>
          </p:nvPr>
        </p:nvSpPr>
        <p:spPr>
          <a:xfrm>
            <a:off x="952500" y="2309967"/>
            <a:ext cx="11099800" cy="6671989"/>
          </a:xfrm>
          <a:prstGeom prst="rect">
            <a:avLst/>
          </a:prstGeom>
        </p:spPr>
        <p:txBody>
          <a:bodyPr anchor="t"/>
          <a:lstStyle/>
          <a:p>
            <a:pPr marL="0" indent="0">
              <a:buSzTx/>
              <a:buNone/>
            </a:pP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ad>
                      <m:rad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degHide m:val="on"/>
                      </m:radPr>
                      <m:deg/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den>
                </m:f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,0,</m:t>
                </m:r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ad>
                      <m:rad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degHide m:val="on"/>
                      </m:radPr>
                      <m:deg/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den>
                </m:f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ad>
                      <m:rad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degHide m:val="on"/>
                      </m:radPr>
                      <m:deg/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</m:den>
                </m:f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ad>
                      <m:rad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degHide m:val="on"/>
                      </m:radPr>
                      <m:deg/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num>
                  <m:den>
                    <m:rad>
                      <m:rad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degHide m:val="on"/>
                      </m:radPr>
                      <m:deg/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den>
                </m:f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ad>
                      <m:rad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degHide m:val="on"/>
                      </m:radPr>
                      <m:deg/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</m:den>
                </m:f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ad>
                      <m:rad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degHide m:val="on"/>
                      </m:radPr>
                      <m:deg/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den>
                </m:f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ad>
                      <m:rad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degHide m:val="on"/>
                      </m:radPr>
                      <m:deg/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den>
                </m:f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ad>
                      <m:rad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degHide m:val="on"/>
                      </m:radPr>
                      <m:deg/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den>
                </m:f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is an orthonormal basis of </a:t>
            </a:r>
            <a14:m>
              <m:oMath>
                <m:sSup>
                  <m:e>
                    <m:r>
                      <m:rPr>
                        <m:sty m:val="p"/>
                        <m:scr m:val="double-struck"/>
                      </m:rPr>
                      <a:rPr xmlns:a="http://schemas.openxmlformats.org/drawingml/2006/main" sz="4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e>
                  <m:sup>
                    <m:r>
                      <a:rPr xmlns:a="http://schemas.openxmlformats.org/drawingml/2006/main" sz="4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p>
                </m:sSup>
              </m:oMath>
            </a14:m>
          </a:p>
          <a:p>
            <a:pPr lvl="1" marL="0" indent="0">
              <a:buSzTx/>
              <a:buNone/>
            </a:pPr>
            <a:r>
              <a:t>Matrix is   </a:t>
            </a:r>
            <a14:m>
              <m:oMath>
                <m:r>
                  <m:rPr>
                    <m:sty m:val="b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d>
                  <m:d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m>
                      <m:m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baseJc m:val="center"/>
                        <m:plcHide m:val="on"/>
                        <m:mcs>
                          <m:mc>
                            <m:mcPr>
                              <m:count m:val="3"/>
                              <m:mcJc m:val="center"/>
                            </m:mcPr>
                          </m:mc>
                        </m:mcs>
                      </m:mPr>
                      <m:mr>
                        <m:e>
                          <m:f>
                            <m:fPr>
                              <m:ctrlP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type m:val="bar"/>
                            </m:fPr>
                            <m:num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argPr>
                                <m:scrLvl m:val="0"/>
                              </m:argPr>
                              <m:rad>
                                <m:radPr>
                                  <m:ctrlP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  <m:degHide m:val="on"/>
                                </m:radPr>
                                <m:deg>
                                  <m:argPr>
                                    <m:scrLvl m:val="0"/>
                                  </m:argPr>
                                </m:deg>
                                <m:e>
                                  <m:argPr>
                                    <m:scrLvl m:val="0"/>
                                  </m:argPr>
                                  <m: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</m:e>
                        <m:e>
                          <m:f>
                            <m:fPr>
                              <m:ctrlP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type m:val="bar"/>
                            </m:fPr>
                            <m:num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argPr>
                                <m:scrLvl m:val="0"/>
                              </m:argPr>
                              <m:rad>
                                <m:radPr>
                                  <m:ctrlP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  <m:degHide m:val="on"/>
                                </m:radPr>
                                <m:deg>
                                  <m:argPr>
                                    <m:scrLvl m:val="0"/>
                                  </m:argPr>
                                </m:deg>
                                <m:e>
                                  <m:argPr>
                                    <m:scrLvl m:val="0"/>
                                  </m:argPr>
                                  <m: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e>
                              </m:rad>
                            </m:den>
                          </m:f>
                        </m:e>
                        <m:e>
                          <m:f>
                            <m:fPr>
                              <m:ctrlP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type m:val="bar"/>
                            </m:fPr>
                            <m:num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argPr>
                                <m:scrLvl m:val="0"/>
                              </m:argPr>
                              <m:rad>
                                <m:radPr>
                                  <m:ctrlP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  <m:degHide m:val="on"/>
                                </m:radPr>
                                <m:deg>
                                  <m:argPr>
                                    <m:scrLvl m:val="0"/>
                                  </m:argPr>
                                </m:deg>
                                <m:e>
                                  <m:argPr>
                                    <m:scrLvl m:val="0"/>
                                  </m:argPr>
                                  <m: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den>
                          </m:f>
                        </m:e>
                      </m:mr>
                      <m:mr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f>
                            <m:fPr>
                              <m:ctrlP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type m:val="bar"/>
                            </m:fPr>
                            <m:num>
                              <m:argPr>
                                <m:scrLvl m:val="0"/>
                              </m:argPr>
                              <m:rad>
                                <m:radPr>
                                  <m:ctrlP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  <m:degHide m:val="on"/>
                                </m:radPr>
                                <m:deg>
                                  <m:argPr>
                                    <m:scrLvl m:val="0"/>
                                  </m:argPr>
                                </m:deg>
                                <m:e>
                                  <m:argPr>
                                    <m:scrLvl m:val="0"/>
                                  </m:argPr>
                                  <m: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argPr>
                                <m:scrLvl m:val="0"/>
                              </m:argPr>
                              <m:rad>
                                <m:radPr>
                                  <m:ctrlP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  <m:degHide m:val="on"/>
                                </m:radPr>
                                <m:deg>
                                  <m:argPr>
                                    <m:scrLvl m:val="0"/>
                                  </m:argPr>
                                </m:deg>
                                <m:e>
                                  <m:argPr>
                                    <m:scrLvl m:val="0"/>
                                  </m:argPr>
                                  <m: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den>
                          </m:f>
                        </m:e>
                        <m:e>
                          <m:f>
                            <m:fPr>
                              <m:ctrlP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type m:val="bar"/>
                            </m:fPr>
                            <m:num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-</m:t>
                              </m: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argPr>
                                <m:scrLvl m:val="0"/>
                              </m:argPr>
                              <m:rad>
                                <m:radPr>
                                  <m:ctrlP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  <m:degHide m:val="on"/>
                                </m:radPr>
                                <m:deg>
                                  <m:argPr>
                                    <m:scrLvl m:val="0"/>
                                  </m:argPr>
                                </m:deg>
                                <m:e>
                                  <m:argPr>
                                    <m:scrLvl m:val="0"/>
                                  </m:argPr>
                                  <m: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den>
                          </m:f>
                        </m:e>
                      </m:mr>
                      <m:mr>
                        <m:e>
                          <m:f>
                            <m:fPr>
                              <m:ctrlP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type m:val="bar"/>
                            </m:fPr>
                            <m:num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-</m:t>
                              </m: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argPr>
                                <m:scrLvl m:val="0"/>
                              </m:argPr>
                              <m:rad>
                                <m:radPr>
                                  <m:ctrlP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  <m:degHide m:val="on"/>
                                </m:radPr>
                                <m:deg>
                                  <m:argPr>
                                    <m:scrLvl m:val="0"/>
                                  </m:argPr>
                                </m:deg>
                                <m:e>
                                  <m:argPr>
                                    <m:scrLvl m:val="0"/>
                                  </m:argPr>
                                  <m: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</m:e>
                        <m:e>
                          <m:f>
                            <m:fPr>
                              <m:ctrlP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type m:val="bar"/>
                            </m:fPr>
                            <m:num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argPr>
                                <m:scrLvl m:val="0"/>
                              </m:argPr>
                              <m:rad>
                                <m:radPr>
                                  <m:ctrlP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  <m:degHide m:val="on"/>
                                </m:radPr>
                                <m:deg>
                                  <m:argPr>
                                    <m:scrLvl m:val="0"/>
                                  </m:argPr>
                                </m:deg>
                                <m:e>
                                  <m:argPr>
                                    <m:scrLvl m:val="0"/>
                                  </m:argPr>
                                  <m: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e>
                              </m:rad>
                            </m:den>
                          </m:f>
                        </m:e>
                        <m:e>
                          <m:f>
                            <m:fPr>
                              <m:ctrlP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type m:val="bar"/>
                            </m:fPr>
                            <m:num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argPr>
                                <m:scrLvl m:val="0"/>
                              </m:argPr>
                              <m:rad>
                                <m:radPr>
                                  <m:ctrlP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  <m:degHide m:val="on"/>
                                </m:radPr>
                                <m:deg>
                                  <m:argPr>
                                    <m:scrLvl m:val="0"/>
                                  </m:argPr>
                                </m:deg>
                                <m:e>
                                  <m:argPr>
                                    <m:scrLvl m:val="0"/>
                                  </m:argPr>
                                  <m: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den>
                          </m:f>
                        </m:e>
                      </m:mr>
                    </m:m>
                  </m:e>
                </m:d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rincipal Component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Principal Component Analysis </a:t>
            </a:r>
          </a:p>
        </p:txBody>
      </p:sp>
      <p:sp>
        <p:nvSpPr>
          <p:cNvPr id="163" name="Column vector    is a linear combination of the column vectors of   .…"/>
          <p:cNvSpPr txBox="1"/>
          <p:nvPr>
            <p:ph type="body" idx="1"/>
          </p:nvPr>
        </p:nvSpPr>
        <p:spPr>
          <a:xfrm>
            <a:off x="952500" y="2590800"/>
            <a:ext cx="11099800" cy="6877289"/>
          </a:xfrm>
          <a:prstGeom prst="rect">
            <a:avLst/>
          </a:prstGeom>
        </p:spPr>
        <p:txBody>
          <a:bodyPr anchor="t"/>
          <a:lstStyle/>
          <a:p>
            <a:pPr marL="0" indent="0" defTabSz="438150">
              <a:spcBef>
                <a:spcPts val="1600"/>
              </a:spcBef>
              <a:buSzTx/>
              <a:buNone/>
              <a:defRPr sz="2400"/>
            </a:pPr>
            <a:r>
              <a:t>Column vector  </a:t>
            </a:r>
            <a14:m>
              <m:oMath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2,1,3</m:t>
                </m:r>
                <m:sSup>
                  <m:e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</m:oMath>
            </a14:m>
            <a:r>
              <a:t> is a linear combination of the column vectors of </a:t>
            </a:r>
            <a14:m>
              <m:oMath>
                <m:r>
                  <m:rPr>
                    <m:sty m:val="b"/>
                  </m:rP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</m:oMath>
            </a14:m>
            <a:r>
              <a:t> .</a:t>
            </a:r>
          </a:p>
          <a:p>
            <a:pPr marL="0" indent="0" defTabSz="438150">
              <a:spcBef>
                <a:spcPts val="1600"/>
              </a:spcBef>
              <a:buSzTx/>
              <a:buNone/>
              <a:defRPr sz="2400"/>
            </a:pPr>
            <a:r>
              <a:t>         Use </a:t>
            </a:r>
            <a14:m>
              <m:oMath>
                <m:d>
                  <m:dPr>
                    <m:ctrlP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eqArr>
                      <m:eqArrPr>
                        <m:ctrlP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eqArrPr>
                      <m:e>
                        <m: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e>
                        <m: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e>
                        <m: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eqArr>
                  </m:e>
                </m:d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b"/>
                  </m:rP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sSup>
                  <m:e>
                    <m:r>
                      <m:rPr>
                        <m:sty m:val="b"/>
                      </m:rP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p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</m:oMath>
            </a14:m>
          </a:p>
          <a:p>
            <a:pPr marL="0" indent="0" defTabSz="438150">
              <a:spcBef>
                <a:spcPts val="1600"/>
              </a:spcBef>
              <a:buSzTx/>
              <a:buNone/>
              <a:defRPr sz="2400"/>
            </a:pPr>
            <a:r>
              <a:t>Multiply with </a:t>
            </a:r>
            <a14:m>
              <m:oMath>
                <m:sSup>
                  <m:e>
                    <m:r>
                      <m:rPr>
                        <m:sty m:val="b"/>
                      </m:rP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p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</m:oMath>
            </a14:m>
          </a:p>
          <a:p>
            <a:pPr marL="0" indent="0" defTabSz="438150">
              <a:spcBef>
                <a:spcPts val="1600"/>
              </a:spcBef>
              <a:buSzTx/>
              <a:buNone/>
              <a:defRPr sz="2400"/>
            </a:pPr>
            <a14:m>
              <m:oMath>
                <m:d>
                  <m:dPr>
                    <m:ctrlP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m>
                      <m:mPr>
                        <m:ctrlP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baseJc m:val="center"/>
                        <m:plcHide m:val="on"/>
                        <m:mcs>
                          <m:mc>
                            <m:mcPr>
                              <m:count m:val="3"/>
                              <m:mcJc m:val="center"/>
                            </m:mcPr>
                          </m:mc>
                        </m:mcs>
                      </m:mPr>
                      <m:mr>
                        <m:e>
                          <m:f>
                            <m:fPr>
                              <m:ctrlP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type m:val="bar"/>
                            </m:fPr>
                            <m:num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argPr>
                                <m:scrLvl m:val="0"/>
                              </m:argPr>
                              <m:rad>
                                <m:radPr>
                                  <m:ctrlPr>
                                    <a:rPr xmlns:a="http://schemas.openxmlformats.org/drawingml/2006/main" sz="29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  <m:degHide m:val="on"/>
                                </m:radPr>
                                <m:deg>
                                  <m:argPr>
                                    <m:scrLvl m:val="0"/>
                                  </m:argPr>
                                </m:deg>
                                <m:e>
                                  <m:argPr>
                                    <m:scrLvl m:val="0"/>
                                  </m:argPr>
                                  <m:r>
                                    <a:rPr xmlns:a="http://schemas.openxmlformats.org/drawingml/2006/main" sz="29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</m:e>
                        <m:e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f>
                            <m:fPr>
                              <m:ctrlP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type m:val="bar"/>
                            </m:fPr>
                            <m:num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-</m:t>
                              </m:r>
                              <m: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argPr>
                                <m:scrLvl m:val="0"/>
                              </m:argPr>
                              <m:rad>
                                <m:radPr>
                                  <m:ctrlPr>
                                    <a:rPr xmlns:a="http://schemas.openxmlformats.org/drawingml/2006/main" sz="29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  <m:degHide m:val="on"/>
                                </m:radPr>
                                <m:deg>
                                  <m:argPr>
                                    <m:scrLvl m:val="0"/>
                                  </m:argPr>
                                </m:deg>
                                <m:e>
                                  <m:argPr>
                                    <m:scrLvl m:val="0"/>
                                  </m:argPr>
                                  <m:r>
                                    <a:rPr xmlns:a="http://schemas.openxmlformats.org/drawingml/2006/main" sz="29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</m:e>
                      </m:mr>
                      <m:mr>
                        <m:e>
                          <m:f>
                            <m:fPr>
                              <m:ctrlP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type m:val="bar"/>
                            </m:fPr>
                            <m:num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argPr>
                                <m:scrLvl m:val="0"/>
                              </m:argPr>
                              <m:rad>
                                <m:radPr>
                                  <m:ctrlPr>
                                    <a:rPr xmlns:a="http://schemas.openxmlformats.org/drawingml/2006/main" sz="29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  <m:degHide m:val="on"/>
                                </m:radPr>
                                <m:deg>
                                  <m:argPr>
                                    <m:scrLvl m:val="0"/>
                                  </m:argPr>
                                </m:deg>
                                <m:e>
                                  <m:argPr>
                                    <m:scrLvl m:val="0"/>
                                  </m:argPr>
                                  <m:r>
                                    <a:rPr xmlns:a="http://schemas.openxmlformats.org/drawingml/2006/main" sz="29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e>
                              </m:rad>
                            </m:den>
                          </m:f>
                        </m:e>
                        <m:e>
                          <m:f>
                            <m:fPr>
                              <m:ctrlP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type m:val="bar"/>
                            </m:fPr>
                            <m:num>
                              <m:argPr>
                                <m:scrLvl m:val="0"/>
                              </m:argPr>
                              <m:rad>
                                <m:radPr>
                                  <m:ctrlPr>
                                    <a:rPr xmlns:a="http://schemas.openxmlformats.org/drawingml/2006/main" sz="29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  <m:degHide m:val="on"/>
                                </m:radPr>
                                <m:deg>
                                  <m:argPr>
                                    <m:scrLvl m:val="0"/>
                                  </m:argPr>
                                </m:deg>
                                <m:e>
                                  <m:argPr>
                                    <m:scrLvl m:val="0"/>
                                  </m:argPr>
                                  <m:r>
                                    <a:rPr xmlns:a="http://schemas.openxmlformats.org/drawingml/2006/main" sz="29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argPr>
                                <m:scrLvl m:val="0"/>
                              </m:argPr>
                              <m:rad>
                                <m:radPr>
                                  <m:ctrlPr>
                                    <a:rPr xmlns:a="http://schemas.openxmlformats.org/drawingml/2006/main" sz="29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  <m:degHide m:val="on"/>
                                </m:radPr>
                                <m:deg>
                                  <m:argPr>
                                    <m:scrLvl m:val="0"/>
                                  </m:argPr>
                                </m:deg>
                                <m:e>
                                  <m:argPr>
                                    <m:scrLvl m:val="0"/>
                                  </m:argPr>
                                  <m:r>
                                    <a:rPr xmlns:a="http://schemas.openxmlformats.org/drawingml/2006/main" sz="29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den>
                          </m:f>
                        </m:e>
                        <m:e>
                          <m:f>
                            <m:fPr>
                              <m:ctrlP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type m:val="bar"/>
                            </m:fPr>
                            <m:num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argPr>
                                <m:scrLvl m:val="0"/>
                              </m:argPr>
                              <m:rad>
                                <m:radPr>
                                  <m:ctrlPr>
                                    <a:rPr xmlns:a="http://schemas.openxmlformats.org/drawingml/2006/main" sz="29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  <m:degHide m:val="on"/>
                                </m:radPr>
                                <m:deg>
                                  <m:argPr>
                                    <m:scrLvl m:val="0"/>
                                  </m:argPr>
                                </m:deg>
                                <m:e>
                                  <m:argPr>
                                    <m:scrLvl m:val="0"/>
                                  </m:argPr>
                                  <m:r>
                                    <a:rPr xmlns:a="http://schemas.openxmlformats.org/drawingml/2006/main" sz="29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e>
                              </m:rad>
                            </m:den>
                          </m:f>
                        </m:e>
                      </m:mr>
                      <m:mr>
                        <m:e>
                          <m:f>
                            <m:fPr>
                              <m:ctrlP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type m:val="bar"/>
                            </m:fPr>
                            <m:num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argPr>
                                <m:scrLvl m:val="0"/>
                              </m:argPr>
                              <m:rad>
                                <m:radPr>
                                  <m:ctrlPr>
                                    <a:rPr xmlns:a="http://schemas.openxmlformats.org/drawingml/2006/main" sz="29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  <m:degHide m:val="on"/>
                                </m:radPr>
                                <m:deg>
                                  <m:argPr>
                                    <m:scrLvl m:val="0"/>
                                  </m:argPr>
                                </m:deg>
                                <m:e>
                                  <m:argPr>
                                    <m:scrLvl m:val="0"/>
                                  </m:argPr>
                                  <m:r>
                                    <a:rPr xmlns:a="http://schemas.openxmlformats.org/drawingml/2006/main" sz="29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den>
                          </m:f>
                        </m:e>
                        <m:e>
                          <m:f>
                            <m:fPr>
                              <m:ctrlP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type m:val="bar"/>
                            </m:fPr>
                            <m:num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-</m:t>
                              </m:r>
                              <m: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argPr>
                                <m:scrLvl m:val="0"/>
                              </m:argPr>
                              <m:rad>
                                <m:radPr>
                                  <m:ctrlPr>
                                    <a:rPr xmlns:a="http://schemas.openxmlformats.org/drawingml/2006/main" sz="29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  <m:degHide m:val="on"/>
                                </m:radPr>
                                <m:deg>
                                  <m:argPr>
                                    <m:scrLvl m:val="0"/>
                                  </m:argPr>
                                </m:deg>
                                <m:e>
                                  <m:argPr>
                                    <m:scrLvl m:val="0"/>
                                  </m:argPr>
                                  <m:r>
                                    <a:rPr xmlns:a="http://schemas.openxmlformats.org/drawingml/2006/main" sz="29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den>
                          </m:f>
                        </m:e>
                        <m:e>
                          <m:f>
                            <m:fPr>
                              <m:ctrlP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type m:val="bar"/>
                            </m:fPr>
                            <m:num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argPr>
                                <m:scrLvl m:val="0"/>
                              </m:argPr>
                              <m:rad>
                                <m:radPr>
                                  <m:ctrlPr>
                                    <a:rPr xmlns:a="http://schemas.openxmlformats.org/drawingml/2006/main" sz="29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  <m:degHide m:val="on"/>
                                </m:radPr>
                                <m:deg>
                                  <m:argPr>
                                    <m:scrLvl m:val="0"/>
                                  </m:argPr>
                                </m:deg>
                                <m:e>
                                  <m:argPr>
                                    <m:scrLvl m:val="0"/>
                                  </m:argPr>
                                  <m:r>
                                    <a:rPr xmlns:a="http://schemas.openxmlformats.org/drawingml/2006/main" sz="29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den>
                          </m:f>
                        </m:e>
                      </m:mr>
                    </m:m>
                  </m:e>
                </m:d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d>
                  <m:dPr>
                    <m:ctrlP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eqArr>
                      <m:eqArrPr>
                        <m:ctrlP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eqArrPr>
                      <m:e>
                        <m: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e>
                        <m: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e>
                        <m: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eqArr>
                  </m:e>
                </m:d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m:rPr>
                        <m:sty m:val="b"/>
                      </m:rP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p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r>
                  <m:rPr>
                    <m:sty m:val="b"/>
                  </m:rP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r>
                  <m:rPr>
                    <m:sty m:val="b"/>
                  </m:rP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m:rPr>
                        <m:sty m:val="b"/>
                      </m:rP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p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</m:oMath>
            </a14:m>
            <a:r>
              <a:t> </a:t>
            </a:r>
          </a:p>
          <a:p>
            <a:pPr marL="0" indent="0" defTabSz="438150">
              <a:spcBef>
                <a:spcPts val="1600"/>
              </a:spcBef>
              <a:buSzTx/>
              <a:buNone/>
              <a:defRPr sz="2400"/>
            </a:pPr>
            <a:r>
              <a:t>Obtain: </a:t>
            </a:r>
            <a14:m>
              <m:oMath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f>
                  <m:fPr>
                    <m:ctrlP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num>
                  <m:den>
                    <m:rad>
                      <m:radPr>
                        <m:ctrlP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degHide m:val="on"/>
                      </m:radPr>
                      <m:deg/>
                      <m:e>
                        <m: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den>
                </m:f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ad>
                  <m:radPr>
                    <m:ctrlP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</m:rad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,2</m:t>
                </m:r>
                <m:rad>
                  <m:radPr>
                    <m:ctrlP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f>
                      <m:fPr>
                        <m:ctrlP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bar"/>
                      </m:fPr>
                      <m:num>
                        <m: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e>
                </m:rad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ad>
                  <m:radPr>
                    <m:ctrlP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f>
                      <m:fPr>
                        <m:ctrlP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bar"/>
                      </m:fPr>
                      <m:num>
                        <m: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e>
                </m:rad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f>
                  <m:fPr>
                    <m:ctrlP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ad>
                      <m:radPr>
                        <m:ctrlP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degHide m:val="on"/>
                      </m:radPr>
                      <m:deg/>
                      <m:e>
                        <m:r>
                          <a:rPr xmlns:a="http://schemas.openxmlformats.org/drawingml/2006/main" sz="2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den>
                </m:f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ad>
                  <m:radPr>
                    <m:ctrlP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e>
                </m:rad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b"/>
                  </m:rP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rincipal Component Analysis: Projection on Subspa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43991">
              <a:defRPr sz="6080"/>
            </a:lvl1pPr>
          </a:lstStyle>
          <a:p>
            <a:pPr/>
            <a:r>
              <a:t>Principal Component Analysis: Projection on Subspace</a:t>
            </a:r>
          </a:p>
        </p:txBody>
      </p:sp>
      <p:sp>
        <p:nvSpPr>
          <p:cNvPr id="166" name="Write a data point a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 defTabSz="519937">
              <a:spcBef>
                <a:spcPts val="1900"/>
              </a:spcBef>
              <a:buSzTx/>
              <a:buNone/>
              <a:defRPr sz="2848"/>
            </a:pPr>
            <a:r>
              <a:t>Write a data point as </a:t>
            </a:r>
            <a14:m>
              <m:oMath>
                <m:r>
                  <m:rPr>
                    <m:sty m:val="b"/>
                  </m:rP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limUpp>
                  <m:e>
                    <m:limLow>
                      <m:e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lim>
                </m:limUpp>
                <m:sSub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sSub>
                  <m:e>
                    <m:r>
                      <m:rPr>
                        <m:sty m:val="b"/>
                      </m:rP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.</m:t>
                </m:r>
              </m:oMath>
            </a14:m>
          </a:p>
          <a:p>
            <a:pPr marL="0" indent="0" defTabSz="519937">
              <a:spcBef>
                <a:spcPts val="1900"/>
              </a:spcBef>
              <a:buSzTx/>
              <a:buNone/>
              <a:defRPr sz="2848"/>
            </a:pPr>
            <a:r>
              <a:t>Assume that we have ordered the basis by importance</a:t>
            </a:r>
          </a:p>
          <a:p>
            <a:pPr marL="0" indent="0" defTabSz="519937">
              <a:spcBef>
                <a:spcPts val="1900"/>
              </a:spcBef>
              <a:buSzTx/>
              <a:buNone/>
              <a:defRPr sz="2848"/>
            </a:pPr>
            <a:r>
              <a:t>We select only the first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 components:</a:t>
            </a:r>
          </a:p>
          <a:p>
            <a:pPr marL="0" indent="0" defTabSz="519937">
              <a:spcBef>
                <a:spcPts val="1900"/>
              </a:spcBef>
              <a:buSzTx/>
              <a:buNone/>
              <a:defRPr sz="2848"/>
            </a:pPr>
            <a:r>
              <a:t>        Write: </a:t>
            </a:r>
            <a14:m>
              <m:oMath>
                <m:sSub>
                  <m:e>
                    <m:r>
                      <m:rPr>
                        <m:sty m:val="b"/>
                      </m:rP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d>
                  <m:dPr>
                    <m:ctrlP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m>
                      <m:mPr>
                        <m:ctrlPr>
                          <a:rPr xmlns:a="http://schemas.openxmlformats.org/drawingml/2006/main" sz="34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baseJc m:val="center"/>
                        <m:plcHide m:val="on"/>
                        <m:mcs>
                          <m:mc>
                            <m:mcPr>
                              <m:count m:val="4"/>
                              <m:mcJc m:val="center"/>
                            </m:mcPr>
                          </m:mc>
                        </m:mcs>
                      </m:mPr>
                      <m:mr>
                        <m:e>
                          <m:r>
                            <a:rPr xmlns:a="http://schemas.openxmlformats.org/drawingml/2006/main" sz="3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  <m:e>
                          <m:r>
                            <a:rPr xmlns:a="http://schemas.openxmlformats.org/drawingml/2006/main" sz="3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  <m:e>
                          <m:r>
                            <a:rPr xmlns:a="http://schemas.openxmlformats.org/drawingml/2006/main" sz="3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</m:e>
                        <m:e>
                          <m:r>
                            <a:rPr xmlns:a="http://schemas.openxmlformats.org/drawingml/2006/main" sz="3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</m:mr>
                      <m:mr>
                        <m:e>
                          <m:sSub>
                            <m:e>
                              <m:argPr>
                                <m:scrLvl m:val="0"/>
                              </m:argPr>
                              <m:r>
                                <m:rPr>
                                  <m:sty m:val="b"/>
                                </m:rPr>
                                <a:rPr xmlns:a="http://schemas.openxmlformats.org/drawingml/2006/main" sz="34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u</m:t>
                              </m:r>
                            </m:e>
                            <m:sub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4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e>
                          <m:sSub>
                            <m:e>
                              <m:argPr>
                                <m:scrLvl m:val="0"/>
                              </m:argPr>
                              <m:r>
                                <m:rPr>
                                  <m:sty m:val="b"/>
                                </m:rPr>
                                <a:rPr xmlns:a="http://schemas.openxmlformats.org/drawingml/2006/main" sz="34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u</m:t>
                              </m:r>
                            </m:e>
                            <m:sub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4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  <m:e>
                          <m:r>
                            <a:rPr xmlns:a="http://schemas.openxmlformats.org/drawingml/2006/main" sz="3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</m:e>
                        <m:e>
                          <m:sSub>
                            <m:e>
                              <m:argPr>
                                <m:scrLvl m:val="0"/>
                              </m:argPr>
                              <m:r>
                                <m:rPr>
                                  <m:sty m:val="b"/>
                                </m:rPr>
                                <a:rPr xmlns:a="http://schemas.openxmlformats.org/drawingml/2006/main" sz="34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u</m:t>
                              </m:r>
                            </m:e>
                            <m:sub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4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sub>
                          </m:sSub>
                        </m:e>
                      </m:mr>
                      <m:mr>
                        <m:e>
                          <m:r>
                            <a:rPr xmlns:a="http://schemas.openxmlformats.org/drawingml/2006/main" sz="3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  <m:e>
                          <m:r>
                            <a:rPr xmlns:a="http://schemas.openxmlformats.org/drawingml/2006/main" sz="3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  <m:e>
                          <m:r>
                            <a:rPr xmlns:a="http://schemas.openxmlformats.org/drawingml/2006/main" sz="3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</m:e>
                        <m:e>
                          <m:r>
                            <a:rPr xmlns:a="http://schemas.openxmlformats.org/drawingml/2006/main" sz="34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</m:mr>
                    </m:m>
                  </m:e>
                </m:d>
              </m:oMath>
            </a14:m>
            <a:r>
              <a:t>  </a:t>
            </a:r>
          </a:p>
          <a:p>
            <a:pPr marL="0" indent="0" defTabSz="519937">
              <a:spcBef>
                <a:spcPts val="1900"/>
              </a:spcBef>
              <a:buSzTx/>
              <a:buNone/>
              <a:defRPr sz="2848"/>
            </a:pPr>
            <a:r>
              <a:t> Then set </a:t>
            </a:r>
            <a14:m>
              <m:oMath>
                <m:sSub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b"/>
                  </m:rP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limUpp>
                  <m:e>
                    <m:limLow>
                      <m:e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lim>
                </m:limUpp>
                <m:sSub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sSub>
                  <m:e>
                    <m:r>
                      <m:rPr>
                        <m:sty m:val="b"/>
                      </m:rP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>
                  <m:e>
                    <m:r>
                      <m:rPr>
                        <m:sty m:val="b"/>
                      </m:rP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  <m:sSup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</m:oMath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rincipal Component Analysis: Projection on Subspa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43991">
              <a:defRPr sz="6080"/>
            </a:lvl1pPr>
          </a:lstStyle>
          <a:p>
            <a:pPr/>
            <a:r>
              <a:t>Principal Component Analysis: Projection on Subspace</a:t>
            </a:r>
          </a:p>
        </p:txBody>
      </p:sp>
      <p:sp>
        <p:nvSpPr>
          <p:cNvPr id="169" name="Since  , it follows        an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>
              <a:buSzTx/>
              <a:buNone/>
            </a:pPr>
            <a:r>
              <a:t>Since </a:t>
            </a:r>
            <a14:m>
              <m:oMath>
                <m:sSup>
                  <m:e>
                    <m:r>
                      <m:rPr>
                        <m:sty m:val="b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m:rPr>
                        <m:sty m:val="b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r>
                  <m:rPr>
                    <m:sty m:val="b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, it follows     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Sup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bSup>
                <m:sSup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</m:oMath>
            </a14:m>
            <a:r>
              <a:t> and</a:t>
            </a:r>
          </a:p>
          <a:p>
            <a:pPr marL="0" indent="0">
              <a:buSzTx/>
              <a:buNone/>
            </a:pPr>
            <a:r>
              <a:t>       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  <m:sSubSup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bSup>
                <m:sSup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</m:oMath>
            </a14:m>
          </a:p>
          <a:p>
            <a:pPr marL="0" indent="0">
              <a:buSzTx/>
              <a:buNone/>
            </a:pPr>
          </a:p>
          <a:p>
            <a:pPr marL="0" indent="0">
              <a:buSzTx/>
              <a:buNone/>
            </a:pPr>
            <a14:m>
              <m:oMath>
                <m:sSub>
                  <m:e>
                    <m:r>
                      <m:rPr>
                        <m:sty m:val="p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  <m:sSubSup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bSup>
              </m:oMath>
            </a14:m>
            <a:r>
              <a:t>  is called the projection matrix since</a:t>
            </a:r>
          </a:p>
          <a:p>
            <a:pPr marL="0" indent="0">
              <a:buSzTx/>
              <a:buNone/>
            </a:pPr>
            <a:r>
              <a:t>               (a)  </a:t>
            </a:r>
            <a14:m>
              <m:oMath>
                <m:sSub>
                  <m:e>
                    <m:r>
                      <m:rPr>
                        <m:sty m:val="p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sSub>
                  <m:e>
                    <m:r>
                      <m:rPr>
                        <m:sty m:val="p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  <m:sSubSup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bSup>
                <m:sSub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  <m:sSubSup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b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  <m:sSubSup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bSup>
              </m:oMath>
            </a14:m>
          </a:p>
          <a:p>
            <a:pPr marL="0" indent="0">
              <a:buSzTx/>
              <a:buNone/>
            </a:pPr>
            <a:r>
              <a:t>               (b)  </a:t>
            </a:r>
            <a14:m>
              <m:oMath>
                <m:sSubSup>
                  <m:e>
                    <m:r>
                      <m:rPr>
                        <m:sty m:val="p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b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  <m:sSubSup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bSup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sSubSup>
                      <m:e>
                        <m:r>
                          <m:rPr>
                            <m:sty m:val="b"/>
                          </m:r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U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  <m:sup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bSup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sSup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  <m:sSubSup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bSup>
                <m:sSub>
                  <m:e>
                    <m:r>
                      <m:rPr>
                        <m:sty m:val="p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  <m:sSubSup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bSup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rincipal Component Analysis: Projection on Subspa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43991">
              <a:defRPr sz="6080"/>
            </a:lvl1pPr>
          </a:lstStyle>
          <a:p>
            <a:pPr/>
            <a:r>
              <a:t>Principal Component Analysis: Projection on Subspace</a:t>
            </a:r>
          </a:p>
        </p:txBody>
      </p:sp>
      <p:sp>
        <p:nvSpPr>
          <p:cNvPr id="172" name="Example (continued):  Project on the first two coordinates with respect to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>
              <a:buSzTx/>
              <a:buNone/>
            </a:pPr>
            <a:r>
              <a:t>Example (continued):  Project on the first two coordinates with respect to </a:t>
            </a:r>
            <a14:m>
              <m:oMath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</m:oMath>
            </a14:m>
          </a:p>
          <a:p>
            <a:pPr marL="0" indent="0">
              <a:buSzTx/>
              <a:buNone/>
            </a:pPr>
            <a:r>
              <a:t>  </a:t>
            </a:r>
            <a14:m>
              <m:oMath>
                <m:sSub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d>
                  <m:d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m>
                      <m:m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baseJc m:val="center"/>
                        <m:plcHide m:val="on"/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</m:mPr>
                      <m:mr>
                        <m:e>
                          <m:f>
                            <m:fPr>
                              <m:ctrlP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type m:val="bar"/>
                            </m:fPr>
                            <m:num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argPr>
                                <m:scrLvl m:val="0"/>
                              </m:argPr>
                              <m:rad>
                                <m:radPr>
                                  <m:ctrlP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  <m:degHide m:val="on"/>
                                </m:radPr>
                                <m:deg>
                                  <m:argPr>
                                    <m:scrLvl m:val="0"/>
                                  </m:argPr>
                                </m:deg>
                                <m:e>
                                  <m:argPr>
                                    <m:scrLvl m:val="0"/>
                                  </m:argPr>
                                  <m: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</m:e>
                        <m:e>
                          <m:f>
                            <m:fPr>
                              <m:ctrlP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type m:val="bar"/>
                            </m:fPr>
                            <m:num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argPr>
                                <m:scrLvl m:val="0"/>
                              </m:argPr>
                              <m:rad>
                                <m:radPr>
                                  <m:ctrlP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  <m:degHide m:val="on"/>
                                </m:radPr>
                                <m:deg>
                                  <m:argPr>
                                    <m:scrLvl m:val="0"/>
                                  </m:argPr>
                                </m:deg>
                                <m:e>
                                  <m:argPr>
                                    <m:scrLvl m:val="0"/>
                                  </m:argPr>
                                  <m: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e>
                              </m:rad>
                            </m:den>
                          </m:f>
                        </m:e>
                      </m:mr>
                      <m:mr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f>
                            <m:fPr>
                              <m:ctrlP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type m:val="bar"/>
                            </m:fPr>
                            <m:num>
                              <m:argPr>
                                <m:scrLvl m:val="0"/>
                              </m:argPr>
                              <m:rad>
                                <m:radPr>
                                  <m:ctrlP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  <m:degHide m:val="on"/>
                                </m:radPr>
                                <m:deg>
                                  <m:argPr>
                                    <m:scrLvl m:val="0"/>
                                  </m:argPr>
                                </m:deg>
                                <m:e>
                                  <m:argPr>
                                    <m:scrLvl m:val="0"/>
                                  </m:argPr>
                                  <m: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argPr>
                                <m:scrLvl m:val="0"/>
                              </m:argPr>
                              <m:rad>
                                <m:radPr>
                                  <m:ctrlP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  <m:degHide m:val="on"/>
                                </m:radPr>
                                <m:deg>
                                  <m:argPr>
                                    <m:scrLvl m:val="0"/>
                                  </m:argPr>
                                </m:deg>
                                <m:e>
                                  <m:argPr>
                                    <m:scrLvl m:val="0"/>
                                  </m:argPr>
                                  <m: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den>
                          </m:f>
                        </m:e>
                      </m:mr>
                      <m:mr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-</m:t>
                          </m:r>
                          <m:f>
                            <m:fPr>
                              <m:ctrlP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type m:val="bar"/>
                            </m:fPr>
                            <m:num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argPr>
                                <m:scrLvl m:val="0"/>
                              </m:argPr>
                              <m:rad>
                                <m:radPr>
                                  <m:ctrlP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  <m:degHide m:val="on"/>
                                </m:radPr>
                                <m:deg>
                                  <m:argPr>
                                    <m:scrLvl m:val="0"/>
                                  </m:argPr>
                                </m:deg>
                                <m:e>
                                  <m:argPr>
                                    <m:scrLvl m:val="0"/>
                                  </m:argPr>
                                  <m: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</m:e>
                        <m:e>
                          <m:f>
                            <m:fPr>
                              <m:ctrlP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  <m:type m:val="bar"/>
                            </m:fPr>
                            <m:num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argPr>
                                <m:scrLvl m:val="0"/>
                              </m:argPr>
                              <m:rad>
                                <m:radPr>
                                  <m:ctrlP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  <m:degHide m:val="on"/>
                                </m:radPr>
                                <m:deg>
                                  <m:argPr>
                                    <m:scrLvl m:val="0"/>
                                  </m:argPr>
                                </m:deg>
                                <m:e>
                                  <m:argPr>
                                    <m:scrLvl m:val="0"/>
                                  </m:argPr>
                                  <m:r>
                                    <a:rPr xmlns:a="http://schemas.openxmlformats.org/drawingml/2006/main" sz="385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e>
                              </m:rad>
                            </m:den>
                          </m:f>
                        </m:e>
                      </m:mr>
                    </m:m>
                  </m:e>
                </m:d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rincipal Component Analysis: Projection on Subspa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43991">
              <a:defRPr sz="6080"/>
            </a:lvl1pPr>
          </a:lstStyle>
          <a:p>
            <a:pPr/>
            <a:r>
              <a:t>Principal Component Analysis: Projection on Subspace</a:t>
            </a:r>
          </a:p>
        </p:txBody>
      </p:sp>
      <p:sp>
        <p:nvSpPr>
          <p:cNvPr id="175" name="Then we calculate the projection matrix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>
              <a:buSzTx/>
              <a:buNone/>
            </a:pPr>
            <a:r>
              <a:t>Then we calculate the projection matrix</a:t>
            </a:r>
          </a:p>
          <a:p>
            <a:pPr marL="0" indent="0">
              <a:buSzTx/>
              <a:buNone/>
            </a:pPr>
          </a:p>
          <a:p>
            <a:pPr marL="0" indent="0">
              <a:buSzTx/>
              <a:buNone/>
            </a:pPr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Π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sSubSup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  <m:sup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p>
                  </m:sSubSup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d>
                    <m:d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dPr>
                    <m:e>
                      <m:m>
                        <m:mPr>
                          <m:ctrl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baseJc m:val="center"/>
                          <m:plcHide m:val="on"/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</m:mPr>
                        <m:mr>
                          <m:e>
                            <m:f>
                              <m:fPr>
                                <m:ctrlP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  <m:type m:val="bar"/>
                              </m:fPr>
                              <m:num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  <m:e>
                            <m:f>
                              <m:fPr>
                                <m:ctrlP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  <m:type m:val="bar"/>
                              </m:fPr>
                              <m:num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  <m:e>
                            <m:f>
                              <m:fPr>
                                <m:ctrlP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  <m:type m:val="bar"/>
                              </m:fPr>
                              <m:num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-</m:t>
                                </m:r>
                                <m: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  <m:type m:val="bar"/>
                              </m:fPr>
                              <m:num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  <m:e>
                            <m:f>
                              <m:fPr>
                                <m:ctrlP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  <m:type m:val="bar"/>
                              </m:fPr>
                              <m:num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  <m:e>
                            <m:f>
                              <m:fPr>
                                <m:ctrlP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  <m:type m:val="bar"/>
                              </m:fPr>
                              <m:num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  <m:type m:val="bar"/>
                              </m:fPr>
                              <m:num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-</m:t>
                                </m:r>
                                <m: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  <m:e>
                            <m:f>
                              <m:fPr>
                                <m:ctrlP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  <m:type m:val="bar"/>
                              </m:fPr>
                              <m:num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  <m:e>
                            <m:f>
                              <m:fPr>
                                <m:ctrlP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  <m:type m:val="bar"/>
                              </m:fPr>
                              <m:num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argPr>
                                  <m:scrLvl m:val="0"/>
                                </m:argPr>
                                <m:r>
                                  <a:rPr xmlns:a="http://schemas.openxmlformats.org/drawingml/2006/main" sz="385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mr>
                      </m:m>
                    </m:e>
                  </m:d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rincipal Component Analysis: Projection on Subspa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43991">
              <a:defRPr sz="6080"/>
            </a:lvl1pPr>
          </a:lstStyle>
          <a:p>
            <a:pPr/>
            <a:r>
              <a:t>Principal Component Analysis: Projection on Subspace</a:t>
            </a:r>
          </a:p>
        </p:txBody>
      </p:sp>
      <p:sp>
        <p:nvSpPr>
          <p:cNvPr id="178" name="Projection of   i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>
              <a:buSzTx/>
              <a:buNone/>
            </a:pPr>
            <a:r>
              <a:t>Projection of </a:t>
            </a:r>
            <a14:m>
              <m:oMath>
                <m:sSup>
                  <m:e>
                    <m:r>
                      <m:rPr>
                        <m:sty m:val="b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2,1,3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is</a:t>
            </a:r>
          </a:p>
          <a:p>
            <a:pPr marL="0" indent="0">
              <a:buSzTx/>
              <a:buNone/>
            </a:pPr>
            <a:r>
              <a:t>                      </a:t>
            </a:r>
            <a14:m>
              <m:oMath>
                <m:sSub>
                  <m:e>
                    <m:r>
                      <m:rPr>
                        <m:sty m:val="p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d>
                  <m:d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eqArr>
                      <m:eqArr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eqArrPr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eqArr>
                  </m:e>
                </m:d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d>
                  <m:d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eqArr>
                      <m:eqArr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eqArrPr>
                      <m:e>
                        <m:f>
                          <m:fPr>
                            <m:ctrlPr>
                              <a:rPr xmlns:a="http://schemas.openxmlformats.org/drawingml/2006/main" sz="38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argPr>
                              <m:scrLvl m:val="0"/>
                            </m:argPr>
                            <m:r>
                              <a:rPr xmlns:a="http://schemas.openxmlformats.org/drawingml/2006/main" sz="38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argPr>
                              <m:scrLvl m:val="0"/>
                            </m:argPr>
                            <m:r>
                              <a:rPr xmlns:a="http://schemas.openxmlformats.org/drawingml/2006/main" sz="38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  <m:e>
                        <m:f>
                          <m:fPr>
                            <m:ctrlPr>
                              <a:rPr xmlns:a="http://schemas.openxmlformats.org/drawingml/2006/main" sz="38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argPr>
                              <m:scrLvl m:val="0"/>
                            </m:argPr>
                            <m:r>
                              <a:rPr xmlns:a="http://schemas.openxmlformats.org/drawingml/2006/main" sz="38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argPr>
                              <m:scrLvl m:val="0"/>
                            </m:argPr>
                            <m:r>
                              <a:rPr xmlns:a="http://schemas.openxmlformats.org/drawingml/2006/main" sz="38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  <m:e>
                        <m:f>
                          <m:fPr>
                            <m:ctrlPr>
                              <a:rPr xmlns:a="http://schemas.openxmlformats.org/drawingml/2006/main" sz="38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argPr>
                              <m:scrLvl m:val="0"/>
                            </m:argPr>
                            <m:r>
                              <a:rPr xmlns:a="http://schemas.openxmlformats.org/drawingml/2006/main" sz="38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argPr>
                              <m:scrLvl m:val="0"/>
                            </m:argPr>
                            <m:r>
                              <a:rPr xmlns:a="http://schemas.openxmlformats.org/drawingml/2006/main" sz="38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eqArr>
                  </m:e>
                </m:d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Introdu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Introduction</a:t>
            </a:r>
          </a:p>
        </p:txBody>
      </p:sp>
      <p:sp>
        <p:nvSpPr>
          <p:cNvPr id="123" name="Feature selection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Feature selection</a:t>
            </a:r>
          </a:p>
          <a:p>
            <a:pPr lvl="1"/>
            <a:r>
              <a:t>Data sets contain often large numbers of features</a:t>
            </a:r>
          </a:p>
          <a:p>
            <a:pPr lvl="2"/>
            <a:r>
              <a:t>Some of the features depend on each other</a:t>
            </a:r>
          </a:p>
          <a:p>
            <a:pPr lvl="2"/>
            <a:r>
              <a:t>Selecting features </a:t>
            </a:r>
          </a:p>
          <a:p>
            <a:pPr lvl="3"/>
            <a:r>
              <a:t>makes current classification fast</a:t>
            </a:r>
          </a:p>
          <a:p>
            <a:pPr lvl="3"/>
            <a:r>
              <a:t>can generalize better from training to general data</a:t>
            </a:r>
          </a:p>
          <a:p>
            <a:pPr lvl="2"/>
            <a:r>
              <a:t>This even works with Neural Networks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rincipal Component Analysis: Projection on Subspa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43991">
              <a:defRPr sz="6080"/>
            </a:lvl1pPr>
          </a:lstStyle>
          <a:p>
            <a:pPr/>
            <a:r>
              <a:t>Principal Component Analysis: Projection on Subspace</a:t>
            </a:r>
          </a:p>
        </p:txBody>
      </p:sp>
      <p:sp>
        <p:nvSpPr>
          <p:cNvPr id="181" name="Now we know how to projec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we know how to project</a:t>
            </a:r>
          </a:p>
          <a:p>
            <a:pPr lvl="1"/>
            <a:r>
              <a:t>Need to find the best orthonormal matrix for the projection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ingle Principal Component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Single Principal Component Analysis</a:t>
            </a:r>
          </a:p>
        </p:txBody>
      </p:sp>
      <p:sp>
        <p:nvSpPr>
          <p:cNvPr id="184" name="There are infinitely many choices of orthonormal bas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 are infinitely many choices of orthonormal bases</a:t>
            </a:r>
          </a:p>
          <a:p>
            <a:pPr/>
            <a:r>
              <a:t>Start out with reduction to a single dimension</a:t>
            </a:r>
          </a:p>
          <a:p>
            <a:pPr/>
            <a:r>
              <a:t>First step:  Center the data set</a:t>
            </a:r>
          </a:p>
          <a:p>
            <a:pPr lvl="1"/>
            <a:r>
              <a:t>By subtracting the mean of the data set</a:t>
            </a:r>
          </a:p>
          <a:p>
            <a:pPr/>
            <a:r>
              <a:t>Therefore: </a:t>
            </a:r>
            <a:r>
              <a:rPr b="1"/>
              <a:t>The mean of the data set is zero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ingle Principal Component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Single Principal Component Analysis</a:t>
            </a:r>
          </a:p>
        </p:txBody>
      </p:sp>
      <p:sp>
        <p:nvSpPr>
          <p:cNvPr id="187" name="If we reduce to a single dimension, than the partial basis is given by a single vector  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If we reduce to a single dimension, than the partial basis is given by a </a:t>
            </a:r>
            <a:r>
              <a:rPr b="1"/>
              <a:t>single</a:t>
            </a:r>
            <a:r>
              <a:t> vector </a:t>
            </a:r>
            <a14:m>
              <m:oMath>
                <m:r>
                  <m:rPr>
                    <m:sty m:val="b"/>
                  </m:rP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</m:oMath>
            </a14:m>
            <a:r>
              <a:t>.</a:t>
            </a:r>
          </a:p>
          <a:p>
            <a:pPr/>
            <a:r>
              <a:t> </a:t>
            </a:r>
            <a:r>
              <a:rPr i="1"/>
              <a:t>Optimality criterion: </a:t>
            </a:r>
            <a:r>
              <a:t>Projection maximizes the variance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ingle Principal Component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Single Principal Component Analysis</a:t>
            </a:r>
          </a:p>
        </p:txBody>
      </p:sp>
      <p:sp>
        <p:nvSpPr>
          <p:cNvPr id="190" name="Double-click to edit"/>
          <p:cNvSpPr txBox="1"/>
          <p:nvPr>
            <p:ph type="body" idx="1"/>
          </p:nvPr>
        </p:nvSpPr>
        <p:spPr>
          <a:xfrm>
            <a:off x="952500" y="2590800"/>
            <a:ext cx="11099800" cy="6773493"/>
          </a:xfrm>
          <a:prstGeom prst="rect">
            <a:avLst/>
          </a:prstGeom>
        </p:spPr>
        <p:txBody>
          <a:bodyPr anchor="t"/>
          <a:lstStyle/>
          <a:p>
            <a:pPr marL="0" indent="0" defTabSz="484886">
              <a:spcBef>
                <a:spcPts val="1800"/>
              </a:spcBef>
              <a:buSzTx/>
              <a:buNone/>
              <a:defRPr sz="2656"/>
            </a:pPr>
            <a14:m>
              <m:oMathPara>
                <m:oMathParaPr>
                  <m:jc m:val="left"/>
                </m:oMathParaPr>
                <m:oMath>
                  <m:r>
                    <m:rPr>
                      <m:nor/>
                    </m:rP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var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sSup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</m:e>
                    <m:sup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p>
                  </m:sSup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∈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1,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den>
                  </m:f>
                  <m:limUpp>
                    <m:e>
                      <m:limLow>
                        <m:e>
                          <m:r>
                            <a:rPr xmlns:a="http://schemas.openxmlformats.org/drawingml/2006/main" sz="31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31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1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1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lim>
                  </m:limUpp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</m:e>
                    <m:sup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p>
                  </m:sSup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p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</m:e>
                    <m:sup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p>
                  </m:sSup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bar>
                    <m:barPr>
                      <m:ctrl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pos m:val="top"/>
                    </m:barPr>
                    <m:e>
                      <m:r>
                        <m:rPr>
                          <m:sty m:val="b"/>
                        </m:rP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</m:bar>
                  <m:r>
                    <a:rPr xmlns:a="http://schemas.openxmlformats.org/drawingml/2006/main" sz="31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sSup>
                    <m:e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sup>
                      <m:r>
                        <a:rPr xmlns:a="http://schemas.openxmlformats.org/drawingml/2006/main" sz="31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</m:oMath>
              </m:oMathPara>
            </a14:m>
          </a:p>
          <a:p>
            <a:pPr marL="0" indent="0" defTabSz="484886">
              <a:spcBef>
                <a:spcPts val="1800"/>
              </a:spcBef>
              <a:buSzTx/>
              <a:buNone/>
              <a:defRPr sz="2656"/>
            </a:pPr>
            <a:r>
              <a:t>                                   </a:t>
            </a:r>
            <a14:m>
              <m:oMath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den>
                </m:f>
                <m:limUpp>
                  <m:e>
                    <m:limLow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lim>
                </m:limUpp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m:rPr>
                        <m:sty m:val="b"/>
                      </m:rP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p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sSub>
                  <m:e>
                    <m:r>
                      <m:rPr>
                        <m:sty m:val="b"/>
                      </m:rP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sSup>
                  <m:e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m:rPr>
                    <m:nor/>
                  </m:rP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(Average is zero)</m:t>
                </m:r>
              </m:oMath>
            </a14:m>
          </a:p>
          <a:p>
            <a:pPr marL="0" indent="0" defTabSz="484886">
              <a:spcBef>
                <a:spcPts val="1800"/>
              </a:spcBef>
              <a:buSzTx/>
              <a:buNone/>
              <a:defRPr sz="2656"/>
            </a:pPr>
            <a:r>
              <a:t>                                   </a:t>
            </a:r>
            <a14:m>
              <m:oMath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den>
                </m:f>
                <m:limUpp>
                  <m:e>
                    <m:limLow>
                      <m:e>
                        <m: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lim>
                </m:limUpp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m:rPr>
                        <m:sty m:val="b"/>
                      </m:rP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p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sSub>
                  <m:e>
                    <m:r>
                      <m:rPr>
                        <m:sty m:val="b"/>
                      </m:rP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m:rPr>
                        <m:sty m:val="b"/>
                      </m:rP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p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sSub>
                  <m:e>
                    <m:r>
                      <m:rPr>
                        <m:sty m:val="b"/>
                      </m:rP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sSup>
                  <m:e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</m:oMath>
            </a14:m>
          </a:p>
          <a:p>
            <a:pPr marL="0" indent="0" defTabSz="484886">
              <a:spcBef>
                <a:spcPts val="1800"/>
              </a:spcBef>
              <a:buSzTx/>
              <a:buNone/>
              <a:defRPr sz="2656"/>
            </a:pPr>
            <a:r>
              <a:t>                                    </a:t>
            </a:r>
            <a14:m>
              <m:oMath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den>
                </m:f>
                <m:limUpp>
                  <m:e>
                    <m:limLow>
                      <m:e>
                        <m: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lim>
                </m:limUpp>
                <m:sSup>
                  <m:e>
                    <m:r>
                      <m:rPr>
                        <m:sty m:val="b"/>
                      </m:rP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p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sSub>
                  <m:e>
                    <m:r>
                      <m:rPr>
                        <m:sty m:val="b"/>
                      </m:rP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sSubSup>
                  <m:e>
                    <m:r>
                      <m:rPr>
                        <m:sty m:val="b"/>
                      </m:rP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  <m:sup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bSup>
                <m:r>
                  <m:rPr>
                    <m:sty m:val="b"/>
                  </m:rP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</m:oMath>
            </a14:m>
          </a:p>
          <a:p>
            <a:pPr marL="0" indent="0" defTabSz="484886">
              <a:spcBef>
                <a:spcPts val="1800"/>
              </a:spcBef>
              <a:buSzTx/>
              <a:buNone/>
              <a:defRPr sz="2656"/>
            </a:pPr>
            <a:r>
              <a:t>                                    </a:t>
            </a:r>
            <a14:m>
              <m:oMath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m:rPr>
                        <m:sty m:val="b"/>
                      </m:rP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p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d>
                  <m:dPr>
                    <m:ctrlP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limUpp>
                      <m:e>
                        <m:limLow>
                          <m:e>
                            <m:r>
                              <a:rPr xmlns:a="http://schemas.openxmlformats.org/drawingml/2006/main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∑</m:t>
                            </m:r>
                          </m:e>
                          <m:lim>
                            <m:r>
                              <a:rPr xmlns:a="http://schemas.openxmlformats.org/drawingml/2006/main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i</m:t>
                            </m:r>
                            <m:r>
                              <a:rPr xmlns:a="http://schemas.openxmlformats.org/drawingml/2006/main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xmlns:a="http://schemas.openxmlformats.org/drawingml/2006/main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lim>
                        </m:limLow>
                      </m:e>
                      <m:lim>
                        <m: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lim>
                    </m:limUpp>
                    <m:sSub>
                      <m:e>
                        <m:r>
                          <m:rPr>
                            <m:sty m:val="b"/>
                          </m:rP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sSubSup>
                      <m:e>
                        <m:r>
                          <m:rPr>
                            <m:sty m:val="b"/>
                          </m:rP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  <m:sup>
                        <m:r>
                          <a:rPr xmlns:a="http://schemas.openxmlformats.org/drawingml/2006/main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bSup>
                  </m:e>
                </m:d>
                <m:r>
                  <m:rPr>
                    <m:sty m:val="b"/>
                  </m:rP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m:rPr>
                        <m:sty m:val="b"/>
                      </m:rP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p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r>
                  <m:rPr>
                    <m:sty m:val="p"/>
                  </m:rP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Σ</m:t>
                </m:r>
                <m:r>
                  <m:rPr>
                    <m:sty m:val="b"/>
                  </m:rP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</m:oMath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ingle Principal Component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Single Principal Component Analysis</a:t>
            </a:r>
          </a:p>
        </p:txBody>
      </p:sp>
      <p:sp>
        <p:nvSpPr>
          <p:cNvPr id="193" name="Therefore:              subject t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Therefore:      </a:t>
            </a:r>
            <a14:m>
              <m:oMath>
                <m:sSup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r>
                  <m:rPr>
                    <m:sty m:val="p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Σ</m:t>
                </m:r>
                <m:r>
                  <m:rPr>
                    <m:sty m:val="b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⟶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max</m:t>
                </m:r>
              </m:oMath>
            </a14:m>
            <a:r>
              <a:t>       subject to   </a:t>
            </a:r>
            <a14:m>
              <m:oMath>
                <m:sSup>
                  <m:e>
                    <m:r>
                      <m:rPr>
                        <m:sty m:val="b"/>
                      </m:rP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p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r>
                  <m:rPr>
                    <m:sty m:val="b"/>
                  </m:rP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</a:p>
          <a:p>
            <a:pPr/>
          </a:p>
          <a:p>
            <a:pPr/>
            <a:r>
              <a:t>Use Lagrange multiplier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λ</m:t>
                </m:r>
              </m:oMath>
            </a14:m>
            <a:r>
              <a:t> and now maximize</a:t>
            </a:r>
          </a:p>
          <a:p>
            <a:pPr marL="0" indent="0">
              <a:buSzTx/>
              <a:buNone/>
            </a:pPr>
            <a:r>
              <a:t>                   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J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b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r>
                  <m:rPr>
                    <m:sty m:val="p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Σ</m:t>
                </m:r>
                <m:r>
                  <m:rPr>
                    <m:sty m:val="b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λ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r>
                  <m:rPr>
                    <m:sty m:val="b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marL="0" indent="0">
              <a:buSzTx/>
              <a:buNone/>
            </a:pPr>
          </a:p>
          <a:p>
            <a:pPr/>
            <a:r>
              <a:t>So, we differentiate:</a:t>
            </a:r>
          </a:p>
          <a:p>
            <a:pPr marL="0" indent="0">
              <a:buSzTx/>
              <a:buNone/>
            </a:pPr>
            <a:r>
              <a:t>                     </a:t>
            </a:r>
            <a14:m>
              <m:oMath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num>
                  <m:den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den>
                </m:f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J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b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m:rPr>
                    <m:sty m:val="p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Σ</m:t>
                </m:r>
                <m:r>
                  <m:rPr>
                    <m:sty m:val="b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λ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ingle Principal Component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Single Principal Component Analysis</a:t>
            </a:r>
          </a:p>
        </p:txBody>
      </p:sp>
      <p:sp>
        <p:nvSpPr>
          <p:cNvPr id="196" name="Result: Maximum obtained if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Result: Maximum obtained if </a:t>
            </a:r>
            <a14:m>
              <m:oMath>
                <m:r>
                  <m:rPr>
                    <m:sty m:val="p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Σ</m:t>
                </m:r>
                <m:r>
                  <m:rPr>
                    <m:sty m:val="b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λ</m:t>
                </m:r>
                <m:r>
                  <m:rPr>
                    <m:sty m:val="b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</m:oMath>
            </a14:m>
          </a:p>
          <a:p>
            <a:pPr/>
            <a:r>
              <a:t>With other words:  </a:t>
            </a:r>
            <a14:m>
              <m:oMath>
                <m:r>
                  <m:rPr>
                    <m:sty m:val="b"/>
                  </m:rP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</m:oMath>
            </a14:m>
            <a:r>
              <a:t>  has to be an eigenvector of </a:t>
            </a:r>
            <a14:m>
              <m:oMath>
                <m:r>
                  <m:rPr>
                    <m:sty m:val="p"/>
                  </m:rP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Σ</m:t>
                </m:r>
              </m:oMath>
            </a14:m>
            <a:r>
              <a:t> with eigenvalue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λ</m:t>
                </m:r>
              </m:oMath>
            </a14:m>
            <a:r>
              <a:t>.</a:t>
            </a:r>
          </a:p>
          <a:p>
            <a:pPr/>
            <a:r>
              <a:t>And to maximize, we want the eigenvector with the largest eigenvalue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ingle Principal Component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Single Principal Component Analysis</a:t>
            </a:r>
          </a:p>
        </p:txBody>
      </p:sp>
      <p:sp>
        <p:nvSpPr>
          <p:cNvPr id="199" name="Turns out that finding the maximum eigenvector and eigenvalue is quite si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Turns out that finding the maximum eigenvector and eigenvalue is quite simple:</a:t>
            </a:r>
          </a:p>
          <a:p>
            <a:pPr lvl="1"/>
            <a:r>
              <a:t>Write any non-zero vector as a combination of eigen-vectors</a:t>
            </a:r>
          </a:p>
          <a:p>
            <a:pPr lvl="1"/>
            <a:r>
              <a:t>Then repeatedly apply the matrix, but always normalize the product</a:t>
            </a:r>
          </a:p>
          <a:p>
            <a:pPr lvl="1"/>
            <a:r>
              <a:t>The coefficient corresponding to the largest eigenvalue gets more and more magnified</a:t>
            </a:r>
          </a:p>
          <a:p>
            <a:pPr lvl="1"/>
            <a:r>
              <a:t>And in the limit, the product will be the eigenvector corresponding to the largest eigenvalue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ingle Principal Component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Single Principal Component Analysis</a:t>
            </a:r>
          </a:p>
        </p:txBody>
      </p:sp>
      <p:sp>
        <p:nvSpPr>
          <p:cNvPr id="202" name="Another goodness criter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Another goodness criterion:</a:t>
            </a:r>
          </a:p>
          <a:p>
            <a:pPr lvl="1"/>
            <a:r>
              <a:t>Minimize the sum of squares of the differences between projected values and original values of the feature vector</a:t>
            </a:r>
          </a:p>
          <a:p>
            <a:pPr lvl="1"/>
            <a:r>
              <a:t>Error is </a:t>
            </a:r>
          </a:p>
          <a:p>
            <a:pPr lvl="1" marL="0" indent="0">
              <a:buSzTx/>
              <a:buNone/>
            </a:pPr>
            <a:r>
              <a:t>              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|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|</m:t>
                </m:r>
                <m:r>
                  <m:rPr>
                    <m:sty m:val="b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sSub>
                  <m:e>
                    <m:r>
                      <m:rPr>
                        <m:sty m:val="p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b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|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|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b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sSub>
                  <m:e>
                    <m:r>
                      <m:rPr>
                        <m:sty m:val="p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b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b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sSub>
                  <m:e>
                    <m:r>
                      <m:rPr>
                        <m:sty m:val="p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b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ingle Principal Component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Single Principal Component Analysis</a:t>
            </a:r>
          </a:p>
        </p:txBody>
      </p:sp>
      <p:sp>
        <p:nvSpPr>
          <p:cNvPr id="205" name="Double-click to edi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 defTabSz="578358">
              <a:spcBef>
                <a:spcPts val="2100"/>
              </a:spcBef>
              <a:buSzTx/>
              <a:buNone/>
              <a:defRPr sz="3168"/>
            </a:pPr>
            <a:r>
              <a:t>     </a:t>
            </a:r>
            <a14:m>
              <m:oMath>
                <m:limUpp>
                  <m:e>
                    <m:limLow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lim>
                </m:limUp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|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|</m:t>
                </m:r>
                <m:sSub>
                  <m:e>
                    <m:r>
                      <m:rPr>
                        <m:sty m:val="b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sSub>
                  <m:e>
                    <m:r>
                      <m:rPr>
                        <m:sty m:val="p"/>
                      </m:r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b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|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|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</m:oMath>
            </a14:m>
          </a:p>
          <a:p>
            <a:pPr marL="0" indent="0" defTabSz="578358">
              <a:spcBef>
                <a:spcPts val="2100"/>
              </a:spcBef>
              <a:buSzTx/>
              <a:buNone/>
              <a:defRPr sz="3168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limUpp>
                    <m:e>
                      <m:limLow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lim>
                  </m:limUpp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Π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sSup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sup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p>
                  </m:sSup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Π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marL="0" indent="0" defTabSz="578358">
              <a:spcBef>
                <a:spcPts val="2100"/>
              </a:spcBef>
              <a:buSzTx/>
              <a:buNone/>
              <a:defRPr sz="3168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limUpp>
                    <m:e>
                      <m:limLow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lim>
                  </m:limUpp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sSup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</m:e>
                    <m:sup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sSubSup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  <m:sup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p>
                  </m:sSubSup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Π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Π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m:rPr>
                      <m:sty m:val="b"/>
                    </m:rP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sSup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sup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p>
                  </m:sSup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Π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m:rPr>
                      <m:sty m:val="b"/>
                    </m:rP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marL="0" indent="0" defTabSz="578358">
              <a:spcBef>
                <a:spcPts val="2100"/>
              </a:spcBef>
              <a:buSzTx/>
              <a:buNone/>
              <a:defRPr sz="3168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limUpp>
                    <m:e>
                      <m:limLow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lim>
                  </m:limUpp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sSup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</m:e>
                    <m:sup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</m:e>
                    <m:sup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p>
                  </m:sSup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Sup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  <m:sup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p>
                  </m:sSubSup>
                  <m:r>
                    <m:rPr>
                      <m:sty m:val="b"/>
                    </m:rP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u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</m:e>
                    <m:sup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p>
                  </m:sSup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</m:e>
                    <m:sup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p>
                  </m:sSup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sSup>
                    <m:e>
                      <m:r>
                        <m:rPr>
                          <m:sty m:val="b"/>
                        </m:r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</m:e>
                    <m:sup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p>
                  </m:sSup>
                  <m:r>
                    <m:rPr>
                      <m:sty m:val="b"/>
                    </m:rP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u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Double-click to edit"/>
          <p:cNvSpPr txBox="1"/>
          <p:nvPr>
            <p:ph type="body" idx="1"/>
          </p:nvPr>
        </p:nvSpPr>
        <p:spPr>
          <a:xfrm>
            <a:off x="952500" y="538651"/>
            <a:ext cx="11099800" cy="9036099"/>
          </a:xfrm>
          <a:prstGeom prst="rect">
            <a:avLst/>
          </a:prstGeom>
        </p:spPr>
        <p:txBody>
          <a:bodyPr anchor="t"/>
          <a:lstStyle/>
          <a:p>
            <a:pPr marL="0" indent="0" defTabSz="566674">
              <a:spcBef>
                <a:spcPts val="2100"/>
              </a:spcBef>
              <a:buSzTx/>
              <a:buNone/>
              <a:defRPr sz="3104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limUpp>
                    <m:e>
                      <m:limLow>
                        <m:e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lim>
                  </m:limUpp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sSup>
                    <m:e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</m:e>
                    <m:sup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m:rPr>
                          <m:sty m:val="b"/>
                        </m:rP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</m:e>
                    <m:sup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p>
                  </m:sSup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Sup>
                    <m:e>
                      <m:r>
                        <m:rPr>
                          <m:sty m:val="b"/>
                        </m:rP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  <m:sup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p>
                  </m:sSubSup>
                  <m:r>
                    <m:rPr>
                      <m:sty m:val="b"/>
                    </m:rP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u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m:rPr>
                          <m:sty m:val="b"/>
                        </m:rP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</m:e>
                    <m:sup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p>
                  </m:sSup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m:rPr>
                          <m:sty m:val="b"/>
                        </m:rP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</m:e>
                    <m:sup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p>
                  </m:sSup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marL="0" indent="0" defTabSz="566674">
              <a:spcBef>
                <a:spcPts val="2100"/>
              </a:spcBef>
              <a:buSzTx/>
              <a:buNone/>
              <a:defRPr sz="3104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limUpp>
                    <m:e>
                      <m:limLow>
                        <m:e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lim>
                  </m:limUpp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sSup>
                    <m:e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</m:e>
                    <m:sup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m:rPr>
                          <m:sty m:val="b"/>
                        </m:rP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</m:e>
                    <m:sup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p>
                  </m:sSup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Sup>
                    <m:e>
                      <m:r>
                        <m:rPr>
                          <m:sty m:val="b"/>
                        </m:rP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  <m:sup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p>
                  </m:sSubSup>
                  <m:r>
                    <m:rPr>
                      <m:sty m:val="b"/>
                    </m:rP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u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marL="0" indent="0" defTabSz="566674">
              <a:spcBef>
                <a:spcPts val="2100"/>
              </a:spcBef>
              <a:buSzTx/>
              <a:buNone/>
              <a:defRPr sz="3104"/>
            </a:pP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limUpp>
                  <m:e>
                    <m:limLow>
                      <m:e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lim>
                </m:limUpp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|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|</m:t>
                </m:r>
                <m:sSub>
                  <m:e>
                    <m:r>
                      <m:rPr>
                        <m:sty m:val="b"/>
                      </m:rP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|</m:t>
                </m:r>
                <m:sSup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|</m:t>
                    </m:r>
                  </m:e>
                  <m:sup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limUpp>
                  <m:e>
                    <m:limLow>
                      <m:e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lim>
                </m:limUpp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m:rPr>
                        <m:sty m:val="b"/>
                      </m:rP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p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sSub>
                  <m:e>
                    <m:r>
                      <m:rPr>
                        <m:sty m:val="b"/>
                      </m:rP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sSubSup>
                  <m:e>
                    <m:r>
                      <m:rPr>
                        <m:sty m:val="b"/>
                      </m:rP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  <m:sup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bSup>
                <m:r>
                  <m:rPr>
                    <m:sty m:val="b"/>
                  </m:rP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br/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limUpp>
                  <m:e>
                    <m:limLow>
                      <m:e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lim>
                </m:limUpp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|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|</m:t>
                </m:r>
                <m:sSub>
                  <m:e>
                    <m:r>
                      <m:rPr>
                        <m:sty m:val="b"/>
                      </m:rP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|</m:t>
                </m:r>
                <m:sSup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|</m:t>
                    </m:r>
                  </m:e>
                  <m:sup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sSup>
                  <m:e>
                    <m:r>
                      <m:rPr>
                        <m:sty m:val="b"/>
                      </m:rP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u</m:t>
                    </m:r>
                  </m:e>
                  <m:sup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p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limUpp>
                  <m:e>
                    <m:limLow>
                      <m:e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7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lim>
                </m:limUpp>
                <m:sSub>
                  <m:e>
                    <m:r>
                      <m:rPr>
                        <m:sty m:val="b"/>
                      </m:rP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sSubSup>
                  <m:e>
                    <m:r>
                      <m:rPr>
                        <m:sty m:val="b"/>
                      </m:rP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  <m:sup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p>
                </m:sSubSup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m:rPr>
                    <m:sty m:val="b"/>
                  </m:rP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</m:oMath>
            </a14:m>
          </a:p>
          <a:p>
            <a:pPr marL="0" indent="0" defTabSz="566674">
              <a:spcBef>
                <a:spcPts val="2100"/>
              </a:spcBef>
              <a:buSzTx/>
              <a:buNone/>
              <a:defRPr sz="3104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limUpp>
                    <m:e>
                      <m:limLow>
                        <m:e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lim>
                  </m:limUpp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sSup>
                    <m:e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</m:e>
                    <m:sup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p>
                    <m:e>
                      <m:r>
                        <m:rPr>
                          <m:sty m:val="b"/>
                        </m:rP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</m:e>
                    <m:sup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p>
                  </m:sSup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limUpp>
                    <m:e>
                      <m:limLow>
                        <m:e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lim>
                  </m:limUpp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sSubSup>
                    <m:e>
                      <m:r>
                        <m:rPr>
                          <m:sty m:val="b"/>
                        </m:rP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  <m:sup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p>
                  </m:sSubSup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m:rPr>
                      <m:sty m:val="b"/>
                    </m:rP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u</m:t>
                  </m:r>
                </m:oMath>
              </m:oMathPara>
            </a14:m>
          </a:p>
          <a:p>
            <a:pPr marL="0" indent="0" defTabSz="566674">
              <a:spcBef>
                <a:spcPts val="2100"/>
              </a:spcBef>
              <a:buSzTx/>
              <a:buNone/>
              <a:defRPr sz="3104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limUpp>
                    <m:e>
                      <m:limLow>
                        <m:e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lim>
                  </m:limUpp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sSub>
                    <m:e>
                      <m:r>
                        <m:rPr>
                          <m:sty m:val="b"/>
                        </m:rP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sSup>
                    <m:e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</m:e>
                    <m:sup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sSup>
                    <m:e>
                      <m:r>
                        <m:rPr>
                          <m:sty m:val="b"/>
                        </m:rP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</m:e>
                    <m:sup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p>
                  </m:sSup>
                  <m:r>
                    <m:rPr>
                      <m:sty m:val="p"/>
                    </m:rP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Σ</m:t>
                  </m:r>
                  <m:r>
                    <m:rPr>
                      <m:sty m:val="b"/>
                    </m:rP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u</m:t>
                  </m:r>
                </m:oMath>
              </m:oMathPara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Introdu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Introduction</a:t>
            </a:r>
          </a:p>
        </p:txBody>
      </p:sp>
      <p:sp>
        <p:nvSpPr>
          <p:cNvPr id="126" name="Feature Combina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Feature Combination:</a:t>
            </a:r>
          </a:p>
          <a:p>
            <a:pPr lvl="1"/>
            <a:r>
              <a:t>Generate artificial features by combining features</a:t>
            </a:r>
          </a:p>
          <a:p>
            <a:pPr lvl="2"/>
            <a:r>
              <a:t>Then do away with (some of the) old features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ingle Principal Component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Single Principal Component Analysis</a:t>
            </a:r>
          </a:p>
        </p:txBody>
      </p:sp>
      <p:sp>
        <p:nvSpPr>
          <p:cNvPr id="210" name="This mean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means:</a:t>
            </a:r>
          </a:p>
          <a:p>
            <a:pPr lvl="1"/>
            <a:r>
              <a:t>In order to minimize the sum of squared errors, </a:t>
            </a:r>
          </a:p>
          <a:p>
            <a:pPr lvl="1"/>
            <a:r>
              <a:t>Need to minimize the projected variance</a:t>
            </a:r>
          </a:p>
          <a:p>
            <a:pPr/>
            <a:r>
              <a:t>Our two criteria are the </a:t>
            </a:r>
            <a:r>
              <a:rPr b="1"/>
              <a:t>same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Dual Principal Component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Dual Principal Component Analysis</a:t>
            </a:r>
          </a:p>
        </p:txBody>
      </p:sp>
      <p:sp>
        <p:nvSpPr>
          <p:cNvPr id="213" name="We can redo our calculation for two dimens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redo our calculation for two dimensions</a:t>
            </a:r>
          </a:p>
          <a:p>
            <a:pPr/>
            <a:r>
              <a:t>Calculate just as before the minimum variance</a:t>
            </a:r>
          </a:p>
          <a:p>
            <a:pPr/>
            <a:r>
              <a:t>Obtain: minimum variance is the sum of the two largest eigenvalues</a:t>
            </a:r>
          </a:p>
          <a:p>
            <a:pPr/>
            <a:r>
              <a:t>Need to pick the two eigenvectors with the two largest eigenvalues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CA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PCA in Python</a:t>
            </a:r>
          </a:p>
        </p:txBody>
      </p:sp>
      <p:sp>
        <p:nvSpPr>
          <p:cNvPr id="216" name="Part of sklearn.decomposi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Part of sklearn.decomposition</a:t>
            </a:r>
          </a:p>
          <a:p>
            <a:pPr lvl="1"/>
            <a:r>
              <a:t>Import bunch of modules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  <a:r>
              <a:t>Create random, but skewed data set</a:t>
            </a:r>
          </a:p>
        </p:txBody>
      </p:sp>
      <p:sp>
        <p:nvSpPr>
          <p:cNvPr id="217" name="import numpy as np…"/>
          <p:cNvSpPr txBox="1"/>
          <p:nvPr/>
        </p:nvSpPr>
        <p:spPr>
          <a:xfrm>
            <a:off x="2215461" y="4218978"/>
            <a:ext cx="8573878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import numpy as np</a:t>
            </a:r>
          </a:p>
          <a:p>
            <a:pPr/>
            <a:r>
              <a:t>import matplotlib.pyplot as plt</a:t>
            </a:r>
          </a:p>
          <a:p>
            <a:pPr/>
            <a:r>
              <a:t>import seaborn as sns</a:t>
            </a:r>
          </a:p>
          <a:p>
            <a:pPr/>
            <a:r>
              <a:t>from sklearn.decomposition import PCA</a:t>
            </a:r>
          </a:p>
          <a:p>
            <a:pPr/>
          </a:p>
          <a:p>
            <a:pPr/>
            <a:r>
              <a:t>, </a:t>
            </a:r>
          </a:p>
        </p:txBody>
      </p:sp>
      <p:sp>
        <p:nvSpPr>
          <p:cNvPr id="218" name="rng = np.random.RandomState(2020716)…"/>
          <p:cNvSpPr txBox="1"/>
          <p:nvPr/>
        </p:nvSpPr>
        <p:spPr>
          <a:xfrm>
            <a:off x="1468028" y="7152391"/>
            <a:ext cx="10860250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rng = np.random.RandomState(2020716)</a:t>
            </a:r>
          </a:p>
          <a:p>
            <a:pPr/>
            <a:r>
              <a:t>X = np.dot(rng.rand(2, 2), rng.randn(2, 200)).T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CA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PCA in Python</a:t>
            </a:r>
          </a:p>
        </p:txBody>
      </p:sp>
      <p:sp>
        <p:nvSpPr>
          <p:cNvPr id="221" name="Here is some code to draw a vector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Here is some code to draw a vector</a:t>
            </a:r>
          </a:p>
        </p:txBody>
      </p:sp>
      <p:sp>
        <p:nvSpPr>
          <p:cNvPr id="222" name="def draw_vector(v0, v1, ax=None):…"/>
          <p:cNvSpPr txBox="1"/>
          <p:nvPr/>
        </p:nvSpPr>
        <p:spPr>
          <a:xfrm>
            <a:off x="729319" y="3970612"/>
            <a:ext cx="11546162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draw_vector(v0, v1, ax=None):</a:t>
            </a:r>
          </a:p>
          <a:p>
            <a:pPr/>
            <a:r>
              <a:t>    ax = ax or plt.gca()</a:t>
            </a:r>
          </a:p>
          <a:p>
            <a:pPr/>
            <a:r>
              <a:t>    arrowprops=dict(arrowstyle='-&gt;',</a:t>
            </a:r>
          </a:p>
          <a:p>
            <a:pPr/>
            <a:r>
              <a:t>                    linewidth=1,</a:t>
            </a:r>
          </a:p>
          <a:p>
            <a:pPr/>
            <a:r>
              <a:t>                    shrinkA=0, shrinkB=0)</a:t>
            </a:r>
          </a:p>
          <a:p>
            <a:pPr/>
            <a:r>
              <a:t>    ax.annotate('', v1, v0, arrowprops=arrowprops)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CA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PCA in Python</a:t>
            </a:r>
          </a:p>
        </p:txBody>
      </p:sp>
      <p:sp>
        <p:nvSpPr>
          <p:cNvPr id="225" name="Calculate the PCA (with two components)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Calculate the PCA (with two components)</a:t>
            </a:r>
          </a:p>
        </p:txBody>
      </p:sp>
      <p:sp>
        <p:nvSpPr>
          <p:cNvPr id="226" name="pca = PCA(n_components=2)…"/>
          <p:cNvSpPr txBox="1"/>
          <p:nvPr/>
        </p:nvSpPr>
        <p:spPr>
          <a:xfrm>
            <a:off x="2467879" y="3473450"/>
            <a:ext cx="6973417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pca = PCA(n_components=2)</a:t>
            </a:r>
          </a:p>
          <a:p>
            <a:pPr/>
            <a:r>
              <a:t>pca.fit(X)</a:t>
            </a:r>
          </a:p>
          <a:p>
            <a:pPr/>
          </a:p>
          <a:p>
            <a:pPr/>
            <a:r>
              <a:t>print(pca.components_)</a:t>
            </a:r>
          </a:p>
          <a:p>
            <a:pPr/>
            <a:r>
              <a:t>print(pca.explained_variance_)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CA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PCA in Python</a:t>
            </a:r>
          </a:p>
        </p:txBody>
      </p:sp>
      <p:sp>
        <p:nvSpPr>
          <p:cNvPr id="229" name="First component has almost all the variance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First component has almost all the variance:</a:t>
            </a:r>
          </a:p>
        </p:txBody>
      </p:sp>
      <p:sp>
        <p:nvSpPr>
          <p:cNvPr id="230" name="[[-0.99638832 -0.08491358]…"/>
          <p:cNvSpPr txBox="1"/>
          <p:nvPr/>
        </p:nvSpPr>
        <p:spPr>
          <a:xfrm>
            <a:off x="2370098" y="3982739"/>
            <a:ext cx="6287506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[[-0.99638832 -0.08491358]</a:t>
            </a:r>
          </a:p>
          <a:p>
            <a:pPr/>
            <a:r>
              <a:t> [-0.08491358  0.99638832]]</a:t>
            </a:r>
          </a:p>
          <a:p>
            <a:pPr/>
            <a:r>
              <a:t>[0.89143208 0.01057402]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CA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PCA in Python</a:t>
            </a:r>
          </a:p>
        </p:txBody>
      </p:sp>
      <p:sp>
        <p:nvSpPr>
          <p:cNvPr id="233" name="Draw everything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Draw everything:</a:t>
            </a:r>
          </a:p>
        </p:txBody>
      </p:sp>
      <p:sp>
        <p:nvSpPr>
          <p:cNvPr id="234" name="plt.scatter(X[:, 0], X[:, 1], s=2, c='blue')…"/>
          <p:cNvSpPr txBox="1"/>
          <p:nvPr/>
        </p:nvSpPr>
        <p:spPr>
          <a:xfrm>
            <a:off x="952500" y="3956050"/>
            <a:ext cx="11774798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plt.scatter(X[:, 0], X[:, 1], s=2, c='blue')</a:t>
            </a:r>
          </a:p>
          <a:p>
            <a:pPr/>
            <a:r>
              <a:t>for length, vector in zip(pca.explained_variance_, pca.components_):</a:t>
            </a:r>
          </a:p>
          <a:p>
            <a:pPr/>
            <a:r>
              <a:t>    v = vector * 2.3 * np.sqrt(length)</a:t>
            </a:r>
          </a:p>
          <a:p>
            <a:pPr/>
            <a:r>
              <a:t>    draw_vector(pca.mean_, pca.mean_ + v)</a:t>
            </a:r>
          </a:p>
          <a:p>
            <a:pPr/>
            <a:r>
              <a:t>    </a:t>
            </a:r>
          </a:p>
          <a:p>
            <a:pPr/>
            <a:r>
              <a:t>plt.axis('equal')</a:t>
            </a:r>
          </a:p>
          <a:p>
            <a:pPr/>
            <a:r>
              <a:t>plt.show()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CA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PCA in Python</a:t>
            </a:r>
          </a:p>
        </p:txBody>
      </p:sp>
      <p:pic>
        <p:nvPicPr>
          <p:cNvPr id="237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91962" y="1937943"/>
            <a:ext cx="10420876" cy="781565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CA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PCA in Python</a:t>
            </a:r>
          </a:p>
        </p:txBody>
      </p:sp>
      <p:sp>
        <p:nvSpPr>
          <p:cNvPr id="240" name="Can express data points in the new coordinates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express data points in the new coordinates:</a:t>
            </a:r>
          </a:p>
        </p:txBody>
      </p:sp>
      <p:sp>
        <p:nvSpPr>
          <p:cNvPr id="241" name="pca = PCA(n_components=2, whiten=True)…"/>
          <p:cNvSpPr txBox="1"/>
          <p:nvPr/>
        </p:nvSpPr>
        <p:spPr>
          <a:xfrm>
            <a:off x="2101143" y="3905249"/>
            <a:ext cx="8802514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pca = PCA(n_components=2, </a:t>
            </a:r>
            <a:r>
              <a:rPr b="1"/>
              <a:t>whiten=True</a:t>
            </a:r>
            <a:r>
              <a:t>)</a:t>
            </a:r>
          </a:p>
          <a:p>
            <a:pPr/>
            <a:r>
              <a:t>pca.fit(X)</a:t>
            </a:r>
          </a:p>
          <a:p>
            <a:pPr/>
          </a:p>
          <a:p>
            <a:pPr/>
            <a:r>
              <a:t>X_pca = pca.transform(X)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3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8020" y="1572031"/>
            <a:ext cx="10908760" cy="8181569"/>
          </a:xfrm>
          <a:prstGeom prst="rect">
            <a:avLst/>
          </a:prstGeom>
          <a:ln w="12700">
            <a:miter lim="400000"/>
          </a:ln>
        </p:spPr>
      </p:pic>
      <p:sp>
        <p:nvSpPr>
          <p:cNvPr id="244" name="PCA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PCA in Python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Introdu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Introduction</a:t>
            </a:r>
          </a:p>
        </p:txBody>
      </p:sp>
      <p:sp>
        <p:nvSpPr>
          <p:cNvPr id="129" name="Clustering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Clustering:</a:t>
            </a:r>
          </a:p>
          <a:p>
            <a:pPr lvl="1"/>
            <a:r>
              <a:t>Automatic clustering </a:t>
            </a:r>
          </a:p>
          <a:p>
            <a:pPr lvl="2"/>
            <a:r>
              <a:t>Groups similar data points</a:t>
            </a:r>
          </a:p>
          <a:p>
            <a:pPr lvl="3"/>
            <a:r>
              <a:t>Often allows fewer features to be used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CA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PCA in Python</a:t>
            </a:r>
          </a:p>
        </p:txBody>
      </p:sp>
      <p:sp>
        <p:nvSpPr>
          <p:cNvPr id="247" name="Sklearn has the digit data-se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Sklearn has the digit data-set</a:t>
            </a:r>
          </a:p>
          <a:p>
            <a:pPr lvl="1"/>
            <a:r>
              <a:t>Used for learning how to recognize digits for post-office automation, etc</a:t>
            </a:r>
          </a:p>
        </p:txBody>
      </p:sp>
      <p:pic>
        <p:nvPicPr>
          <p:cNvPr id="24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44855" y="4708548"/>
            <a:ext cx="7026188" cy="526964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CA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PCA in Python</a:t>
            </a:r>
          </a:p>
        </p:txBody>
      </p:sp>
      <p:sp>
        <p:nvSpPr>
          <p:cNvPr id="251" name="Images have 64 pixels with gray value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Images have 64 pixels with gray values</a:t>
            </a:r>
          </a:p>
        </p:txBody>
      </p:sp>
      <p:sp>
        <p:nvSpPr>
          <p:cNvPr id="252" name="from sklearn.datasets import load_digits…"/>
          <p:cNvSpPr txBox="1"/>
          <p:nvPr/>
        </p:nvSpPr>
        <p:spPr>
          <a:xfrm>
            <a:off x="1586718" y="3689349"/>
            <a:ext cx="9259789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from sklearn.datasets import load_digits</a:t>
            </a:r>
          </a:p>
          <a:p>
            <a:pPr/>
          </a:p>
          <a:p>
            <a:pPr/>
            <a:r>
              <a:t>digits = load_digits()</a:t>
            </a:r>
          </a:p>
        </p:txBody>
      </p:sp>
      <p:sp>
        <p:nvSpPr>
          <p:cNvPr id="253" name="&gt;&gt;&gt; digits.data.shape…"/>
          <p:cNvSpPr txBox="1"/>
          <p:nvPr/>
        </p:nvSpPr>
        <p:spPr>
          <a:xfrm>
            <a:off x="1586718" y="7156497"/>
            <a:ext cx="4915682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digits.data.shape</a:t>
            </a:r>
          </a:p>
          <a:p>
            <a:pPr/>
            <a:r>
              <a:t>(1797, 64)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CA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PCA in Python</a:t>
            </a:r>
          </a:p>
        </p:txBody>
      </p:sp>
      <p:sp>
        <p:nvSpPr>
          <p:cNvPr id="256" name="Can use PCA to lower dimension to two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use PCA to lower dimension to two</a:t>
            </a:r>
          </a:p>
        </p:txBody>
      </p:sp>
      <p:sp>
        <p:nvSpPr>
          <p:cNvPr id="257" name="pca = PCA(2)…"/>
          <p:cNvSpPr txBox="1"/>
          <p:nvPr/>
        </p:nvSpPr>
        <p:spPr>
          <a:xfrm>
            <a:off x="952500" y="3911600"/>
            <a:ext cx="9717063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pca = PCA(2) </a:t>
            </a:r>
          </a:p>
          <a:p>
            <a:pPr/>
            <a:r>
              <a:t>projected = pca.fit_transform(digits.data)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CA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PCA in Python</a:t>
            </a:r>
          </a:p>
        </p:txBody>
      </p:sp>
      <p:sp>
        <p:nvSpPr>
          <p:cNvPr id="260" name="And display with the Spectral colormap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And display with the Spectral colormap</a:t>
            </a:r>
          </a:p>
        </p:txBody>
      </p:sp>
      <p:sp>
        <p:nvSpPr>
          <p:cNvPr id="261" name="plt.scatter(projected[:, 0],…"/>
          <p:cNvSpPr txBox="1"/>
          <p:nvPr/>
        </p:nvSpPr>
        <p:spPr>
          <a:xfrm>
            <a:off x="506139" y="3809999"/>
            <a:ext cx="11317524" cy="571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plt.scatter(projected[:, 0], </a:t>
            </a:r>
          </a:p>
          <a:p>
            <a:pPr/>
            <a:r>
              <a:t>            projected[:, 1], </a:t>
            </a:r>
          </a:p>
          <a:p>
            <a:pPr/>
            <a:r>
              <a:t>            s=5,</a:t>
            </a:r>
          </a:p>
          <a:p>
            <a:pPr/>
            <a:r>
              <a:t>            c=digits.target, </a:t>
            </a:r>
          </a:p>
          <a:p>
            <a:pPr/>
            <a:r>
              <a:t>            edgecolor='none', </a:t>
            </a:r>
          </a:p>
          <a:p>
            <a:pPr/>
            <a:r>
              <a:t>            alpha=0.7,</a:t>
            </a:r>
          </a:p>
          <a:p>
            <a:pPr/>
            <a:r>
              <a:t>            cmap=plt.cm.get_cmap('Spectral', 10))</a:t>
            </a:r>
          </a:p>
          <a:p>
            <a:pPr/>
            <a:r>
              <a:t>plt.xlabel('component 1')</a:t>
            </a:r>
          </a:p>
          <a:p>
            <a:pPr/>
            <a:r>
              <a:t>plt.ylabel('component 2')</a:t>
            </a:r>
          </a:p>
          <a:p>
            <a:pPr/>
            <a:r>
              <a:t>plt.colorbar();</a:t>
            </a:r>
          </a:p>
          <a:p>
            <a:pPr/>
          </a:p>
          <a:p>
            <a:pPr/>
            <a:r>
              <a:t>plt.show()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CA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PCA in Python</a:t>
            </a:r>
          </a:p>
        </p:txBody>
      </p:sp>
      <p:sp>
        <p:nvSpPr>
          <p:cNvPr id="264" name="Result shows that two features already give a decent classification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Result shows that two features already give a decent classification: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CA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PCA in Python</a:t>
            </a:r>
          </a:p>
        </p:txBody>
      </p:sp>
      <p:sp>
        <p:nvSpPr>
          <p:cNvPr id="267" name="Double-click to edi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</a:p>
        </p:txBody>
      </p:sp>
      <p:pic>
        <p:nvPicPr>
          <p:cNvPr id="268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CA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PCA in Python</a:t>
            </a:r>
          </a:p>
        </p:txBody>
      </p:sp>
      <p:sp>
        <p:nvSpPr>
          <p:cNvPr id="271" name="We can calculate the complete orthonormal bas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calculate the complete orthonormal base</a:t>
            </a:r>
          </a:p>
          <a:p>
            <a:pPr lvl="1"/>
            <a:r>
              <a:t>And decide how many features we might need by looking at the total explained variance</a:t>
            </a:r>
          </a:p>
        </p:txBody>
      </p:sp>
      <p:sp>
        <p:nvSpPr>
          <p:cNvPr id="272" name="pca = PCA().fit(digits.data)…"/>
          <p:cNvSpPr txBox="1"/>
          <p:nvPr/>
        </p:nvSpPr>
        <p:spPr>
          <a:xfrm>
            <a:off x="952500" y="5441186"/>
            <a:ext cx="11546161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pca = PCA().fit(digits.data)</a:t>
            </a:r>
          </a:p>
          <a:p>
            <a:pPr/>
            <a:r>
              <a:t>plt.plot(np.cumsum(pca.explained_variance_ratio_))</a:t>
            </a:r>
          </a:p>
          <a:p>
            <a:pPr/>
            <a:r>
              <a:t>plt.xlabel('number of components')</a:t>
            </a:r>
          </a:p>
          <a:p>
            <a:pPr/>
            <a:r>
              <a:t>plt.ylabel('cumulative explained variance')</a:t>
            </a:r>
          </a:p>
          <a:p>
            <a:pPr/>
          </a:p>
          <a:p>
            <a:pPr/>
            <a:r>
              <a:t>plt.show()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4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CA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PCA in Python</a:t>
            </a:r>
          </a:p>
        </p:txBody>
      </p:sp>
      <p:sp>
        <p:nvSpPr>
          <p:cNvPr id="277" name="Can also use this to filter nois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also use this to filter noise:</a:t>
            </a:r>
          </a:p>
          <a:p>
            <a:pPr lvl="1"/>
            <a:r>
              <a:t>Data will live primarily in the most important components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PCA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PCA in Python</a:t>
            </a:r>
          </a:p>
        </p:txBody>
      </p:sp>
      <p:sp>
        <p:nvSpPr>
          <p:cNvPr id="280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Use some digits from the data set</a:t>
            </a:r>
          </a:p>
        </p:txBody>
      </p:sp>
      <p:pic>
        <p:nvPicPr>
          <p:cNvPr id="281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97624" y="4436176"/>
            <a:ext cx="9009552" cy="360382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Introdu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Introduction</a:t>
            </a:r>
          </a:p>
        </p:txBody>
      </p:sp>
      <p:sp>
        <p:nvSpPr>
          <p:cNvPr id="132" name="Automatic dimensionality reduction:…"/>
          <p:cNvSpPr txBox="1"/>
          <p:nvPr>
            <p:ph type="body" sz="half" idx="1"/>
          </p:nvPr>
        </p:nvSpPr>
        <p:spPr>
          <a:xfrm>
            <a:off x="952500" y="2590800"/>
            <a:ext cx="5771800" cy="6286500"/>
          </a:xfrm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Automatic dimensionality reduction: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Project 2-dimensional data set on a single line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Projections separates the two data sets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Can use a </a:t>
            </a:r>
            <a:r>
              <a:rPr b="1" i="1"/>
              <a:t>single, combined </a:t>
            </a:r>
            <a:r>
              <a:t>feature for classification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Linear Discriminant Analysis</a:t>
            </a:r>
          </a:p>
        </p:txBody>
      </p:sp>
      <p:pic>
        <p:nvPicPr>
          <p:cNvPr id="13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41979" y="3493978"/>
            <a:ext cx="5545516" cy="486170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PCA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PCA in Python</a:t>
            </a:r>
          </a:p>
        </p:txBody>
      </p:sp>
      <p:sp>
        <p:nvSpPr>
          <p:cNvPr id="284" name="Now add some nois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add some noise</a:t>
            </a:r>
          </a:p>
        </p:txBody>
      </p:sp>
      <p:sp>
        <p:nvSpPr>
          <p:cNvPr id="285" name="np.random.seed(42)…"/>
          <p:cNvSpPr txBox="1"/>
          <p:nvPr/>
        </p:nvSpPr>
        <p:spPr>
          <a:xfrm>
            <a:off x="2321208" y="4178299"/>
            <a:ext cx="9259789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np.random.seed(42)</a:t>
            </a:r>
          </a:p>
          <a:p>
            <a:pPr/>
            <a:r>
              <a:t>noisy = np.random.normal(digits.data, 4)</a:t>
            </a:r>
          </a:p>
          <a:p>
            <a:pPr/>
            <a:r>
              <a:t>plot_digits(noisy)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PCA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PCA in Python</a:t>
            </a:r>
          </a:p>
        </p:txBody>
      </p:sp>
      <p:pic>
        <p:nvPicPr>
          <p:cNvPr id="288" name="Figure_2.png" descr="Figure_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994635" y="2275840"/>
            <a:ext cx="14994070" cy="59976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PCA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PCA in Python</a:t>
            </a:r>
          </a:p>
        </p:txBody>
      </p:sp>
      <p:sp>
        <p:nvSpPr>
          <p:cNvPr id="291" name="Take the noisy se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Take the noisy set</a:t>
            </a:r>
          </a:p>
          <a:p>
            <a:pPr lvl="1"/>
            <a:r>
              <a:t>Use enough components to obtain 50% explained variance</a:t>
            </a:r>
          </a:p>
          <a:p>
            <a:pPr lvl="1"/>
          </a:p>
          <a:p>
            <a:pPr lvl="1"/>
          </a:p>
          <a:p>
            <a:pPr lvl="1"/>
            <a:r>
              <a:t>Need 12 components in this case</a:t>
            </a:r>
          </a:p>
        </p:txBody>
      </p:sp>
      <p:sp>
        <p:nvSpPr>
          <p:cNvPr id="292" name="pca = PCA(0.50).fit(noisy)…"/>
          <p:cNvSpPr txBox="1"/>
          <p:nvPr/>
        </p:nvSpPr>
        <p:spPr>
          <a:xfrm>
            <a:off x="3084464" y="4569421"/>
            <a:ext cx="6058868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pca = PCA(0.50).fit(noisy)</a:t>
            </a:r>
          </a:p>
          <a:p>
            <a:pPr/>
            <a:r>
              <a:t>print(pca.n_components_)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CA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PCA in Python</a:t>
            </a:r>
          </a:p>
        </p:txBody>
      </p:sp>
      <p:sp>
        <p:nvSpPr>
          <p:cNvPr id="295" name="Then display the data of only the highest 12 component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Then display the data of only the highest 12 components</a:t>
            </a:r>
          </a:p>
        </p:txBody>
      </p:sp>
      <p:sp>
        <p:nvSpPr>
          <p:cNvPr id="296" name="components = pca.transform(noisy)…"/>
          <p:cNvSpPr txBox="1"/>
          <p:nvPr/>
        </p:nvSpPr>
        <p:spPr>
          <a:xfrm>
            <a:off x="1877963" y="4603750"/>
            <a:ext cx="10174338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components = pca.transform(noisy)</a:t>
            </a:r>
          </a:p>
          <a:p>
            <a:pPr/>
            <a:r>
              <a:t>filtered = pca.inverse_transform(components)</a:t>
            </a:r>
          </a:p>
          <a:p>
            <a:pPr/>
            <a:r>
              <a:t>plot_digits(filtered)</a:t>
            </a:r>
          </a:p>
          <a:p>
            <a:pPr/>
          </a:p>
          <a:p>
            <a:pPr/>
            <a:r>
              <a:t>plt.show()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8" name="Figure_3.png" descr="Figure_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865725" y="2275840"/>
            <a:ext cx="14736250" cy="5894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PCA : Eigenfa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PCA : Eigenfaces</a:t>
            </a:r>
          </a:p>
        </p:txBody>
      </p:sp>
      <p:sp>
        <p:nvSpPr>
          <p:cNvPr id="301" name="There is a set of faces of important people in sklear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 is a set of faces of important people in sklearn</a:t>
            </a:r>
          </a:p>
        </p:txBody>
      </p:sp>
      <p:sp>
        <p:nvSpPr>
          <p:cNvPr id="302" name="from sklearn.datasets import fetch_lfw_people…"/>
          <p:cNvSpPr txBox="1"/>
          <p:nvPr/>
        </p:nvSpPr>
        <p:spPr>
          <a:xfrm>
            <a:off x="952499" y="3319474"/>
            <a:ext cx="11317525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from sklearn.datasets import fetch_lfw_people</a:t>
            </a:r>
          </a:p>
          <a:p>
            <a:pPr/>
            <a:r>
              <a:t>sns.set()</a:t>
            </a:r>
          </a:p>
          <a:p>
            <a:pPr/>
          </a:p>
          <a:p>
            <a:pPr/>
          </a:p>
          <a:p>
            <a:pPr/>
            <a:r>
              <a:t>faces = fetch_lfw_people(min_faces_per_person=60)</a:t>
            </a:r>
          </a:p>
          <a:p>
            <a:pPr/>
            <a:r>
              <a:t>print(faces.target_names)</a:t>
            </a:r>
          </a:p>
          <a:p>
            <a:pPr/>
            <a:r>
              <a:t>print(faces.images.shape)</a:t>
            </a:r>
          </a:p>
        </p:txBody>
      </p:sp>
      <p:sp>
        <p:nvSpPr>
          <p:cNvPr id="303" name="['Ariel Sharon' 'Colin Powell' 'Donald Rumsfeld' 'George W Bush'…"/>
          <p:cNvSpPr txBox="1"/>
          <p:nvPr/>
        </p:nvSpPr>
        <p:spPr>
          <a:xfrm>
            <a:off x="952500" y="6875474"/>
            <a:ext cx="13055601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['Ariel Sharon' 'Colin Powell' 'Donald Rumsfeld' 'George W Bush'</a:t>
            </a:r>
          </a:p>
          <a:p>
            <a:pPr/>
            <a:r>
              <a:t> 'Gerhard Schroeder' 'Hugo Chavez' 'Junichiro Koizumi' 'Tony Blair']</a:t>
            </a:r>
          </a:p>
          <a:p>
            <a:pPr/>
            <a:r>
              <a:t>(1348, 62, 47)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PCA : Eigenfa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PCA : Eigenfaces</a:t>
            </a:r>
          </a:p>
        </p:txBody>
      </p:sp>
      <p:sp>
        <p:nvSpPr>
          <p:cNvPr id="306" name="There is a randomized version of PCA that approximat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 is a randomized version of PCA that approximates</a:t>
            </a:r>
          </a:p>
          <a:p>
            <a:pPr lvl="1"/>
            <a:r>
              <a:t>This is necessary because of the size of the data set</a:t>
            </a:r>
          </a:p>
        </p:txBody>
      </p:sp>
      <p:sp>
        <p:nvSpPr>
          <p:cNvPr id="307" name="pca = PCA(n_components=150,…"/>
          <p:cNvSpPr txBox="1"/>
          <p:nvPr/>
        </p:nvSpPr>
        <p:spPr>
          <a:xfrm>
            <a:off x="2215461" y="5555438"/>
            <a:ext cx="8573878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pca = PCA(n_components=150, </a:t>
            </a:r>
          </a:p>
          <a:p>
            <a:pPr/>
            <a:r>
              <a:t>          svd_solver = 'randomized', </a:t>
            </a:r>
          </a:p>
          <a:p>
            <a:pPr/>
            <a:r>
              <a:t>          whiten=True</a:t>
            </a:r>
          </a:p>
          <a:p>
            <a:pPr/>
            <a:r>
              <a:t>          )</a:t>
            </a:r>
          </a:p>
          <a:p>
            <a:pPr/>
            <a:r>
              <a:t>pca.fit(faces.data)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pca = PCA(n_components=150, svd_solver = 'randomized', whiten=True)…"/>
          <p:cNvSpPr txBox="1"/>
          <p:nvPr/>
        </p:nvSpPr>
        <p:spPr>
          <a:xfrm>
            <a:off x="315453" y="584199"/>
            <a:ext cx="12689347" cy="873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pca = PCA(n_components=150, svd_solver = 'randomized', whiten=True)</a:t>
            </a:r>
          </a:p>
          <a:p>
            <a:pPr/>
            <a:r>
              <a:t>pca.fit(faces.data)</a:t>
            </a:r>
          </a:p>
          <a:p>
            <a:pPr/>
            <a:r>
              <a:t>components = pca.transform(faces.data)</a:t>
            </a:r>
          </a:p>
          <a:p>
            <a:pPr/>
            <a:r>
              <a:t>projected = pca.inverse_transform(components)</a:t>
            </a:r>
          </a:p>
          <a:p>
            <a:pPr/>
          </a:p>
          <a:p>
            <a:pPr/>
            <a:r>
              <a:t>fig, ax = plt.subplots(2, 10, figsize=(10, 2.5),</a:t>
            </a:r>
          </a:p>
          <a:p>
            <a:pPr/>
            <a:r>
              <a:t>    subplot_kw={'xticks':[], 'yticks':[]},</a:t>
            </a:r>
          </a:p>
          <a:p>
            <a:pPr/>
            <a:r>
              <a:t>    gridspec_kw=dict(hspace=0.1, wspace=0.1))</a:t>
            </a:r>
          </a:p>
          <a:p>
            <a:pPr/>
            <a:r>
              <a:t>for i in range(10):</a:t>
            </a:r>
          </a:p>
          <a:p>
            <a:pPr/>
            <a:r>
              <a:t>    ax[0, i].imshow(faces.data[i].reshape(62, 47), cmap='binary_r')</a:t>
            </a:r>
          </a:p>
          <a:p>
            <a:pPr/>
            <a:r>
              <a:t>    ax[1, i].imshow(projected[i].reshape(62, 47), cmap='binary_r')</a:t>
            </a:r>
          </a:p>
          <a:p>
            <a:pPr/>
            <a:r>
              <a:t>    </a:t>
            </a:r>
          </a:p>
          <a:p>
            <a:pPr/>
            <a:r>
              <a:t>ax[0, 0].set_ylabel('full-dim\ninput')</a:t>
            </a:r>
          </a:p>
          <a:p>
            <a:pPr/>
            <a:r>
              <a:t>ax[1, 0].set_ylabel('150-dim\nreconstruction');</a:t>
            </a:r>
          </a:p>
          <a:p>
            <a:pPr/>
          </a:p>
          <a:p>
            <a:pPr/>
            <a:r>
              <a:t>plt.show()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PCA : Eigenfa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PCA : Eigenfaces</a:t>
            </a:r>
          </a:p>
        </p:txBody>
      </p:sp>
      <p:sp>
        <p:nvSpPr>
          <p:cNvPr id="312" name="With about 150 components, the features of the faces are retained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With about 150 components, the features of the faces are retained</a:t>
            </a:r>
          </a:p>
        </p:txBody>
      </p:sp>
      <p:pic>
        <p:nvPicPr>
          <p:cNvPr id="313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886518" y="4876800"/>
            <a:ext cx="14777836" cy="369445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Linear Discriminant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Linear Discriminant Analysis</a:t>
            </a:r>
          </a:p>
        </p:txBody>
      </p:sp>
      <p:sp>
        <p:nvSpPr>
          <p:cNvPr id="316" name="Idea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Idea:</a:t>
            </a:r>
          </a:p>
          <a:p>
            <a:pPr lvl="1"/>
            <a:r>
              <a:t>Estimate mean and variance for each category</a:t>
            </a:r>
          </a:p>
          <a:p>
            <a:pPr lvl="1"/>
            <a:r>
              <a:t>Assumes same covariances</a:t>
            </a:r>
          </a:p>
          <a:p>
            <a:pPr lvl="1"/>
            <a:r>
              <a:t>Calculates (like PCA) an affine transformation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Introdu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Introduction</a:t>
            </a:r>
          </a:p>
        </p:txBody>
      </p:sp>
      <p:sp>
        <p:nvSpPr>
          <p:cNvPr id="136" name="Two-dimensional data set…"/>
          <p:cNvSpPr txBox="1"/>
          <p:nvPr>
            <p:ph type="body" sz="half" idx="1"/>
          </p:nvPr>
        </p:nvSpPr>
        <p:spPr>
          <a:xfrm>
            <a:off x="952500" y="2590800"/>
            <a:ext cx="6677021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Two-dimensional data set </a:t>
            </a:r>
          </a:p>
          <a:p>
            <a:pPr lvl="1"/>
            <a:r>
              <a:t>Spread around one dimension</a:t>
            </a:r>
          </a:p>
          <a:p>
            <a:pPr lvl="1"/>
            <a:r>
              <a:t>Combine the two features (x, y) into one that has almost all the variance</a:t>
            </a:r>
          </a:p>
          <a:p>
            <a:pPr lvl="2"/>
            <a:r>
              <a:t>Principal component analysis</a:t>
            </a:r>
          </a:p>
        </p:txBody>
      </p:sp>
      <p:pic>
        <p:nvPicPr>
          <p:cNvPr id="13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02784" y="2590800"/>
            <a:ext cx="5160668" cy="422866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Linear Discriminant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Linear Discriminant Analysis</a:t>
            </a:r>
          </a:p>
        </p:txBody>
      </p:sp>
      <p:sp>
        <p:nvSpPr>
          <p:cNvPr id="319" name="Import LDA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Import LDA: </a:t>
            </a:r>
          </a:p>
          <a:p>
            <a:pPr/>
          </a:p>
          <a:p>
            <a:pPr/>
          </a:p>
          <a:p>
            <a:pPr/>
            <a:r>
              <a:t>Read data &amp; divide</a:t>
            </a:r>
          </a:p>
        </p:txBody>
      </p:sp>
      <p:sp>
        <p:nvSpPr>
          <p:cNvPr id="320" name="from sklearn.discriminant_analysis import LinearDiscriminantAnalysis as LDA"/>
          <p:cNvSpPr txBox="1"/>
          <p:nvPr/>
        </p:nvSpPr>
        <p:spPr>
          <a:xfrm>
            <a:off x="500682" y="3600449"/>
            <a:ext cx="9717064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from sklearn.discriminant_analysis import LinearDiscriminantAnalysis as LDA</a:t>
            </a:r>
          </a:p>
        </p:txBody>
      </p:sp>
      <p:sp>
        <p:nvSpPr>
          <p:cNvPr id="321" name="iris = pd.read_csv('Iris.csv', index_col=0).drop(columns='Species')…"/>
          <p:cNvSpPr txBox="1"/>
          <p:nvPr/>
        </p:nvSpPr>
        <p:spPr>
          <a:xfrm>
            <a:off x="500682" y="5753099"/>
            <a:ext cx="12003436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iris = pd.read_csv('Iris.csv', index_col=0).drop(columns='Species')</a:t>
            </a:r>
          </a:p>
          <a:p>
            <a:pPr/>
            <a:r>
              <a:t>X_train, X_test, y_train, y_test = train_test_split(</a:t>
            </a:r>
          </a:p>
          <a:p>
            <a:pPr/>
            <a:r>
              <a:t>                           iris,</a:t>
            </a:r>
          </a:p>
          <a:p>
            <a:pPr/>
            <a:r>
              <a:t>                           50*[0]+50*[1]+50*[2],</a:t>
            </a:r>
          </a:p>
          <a:p>
            <a:pPr/>
            <a:r>
              <a:t>                           test_size=0.2,</a:t>
            </a:r>
          </a:p>
          <a:p>
            <a:pPr/>
            <a:r>
              <a:t>                           random_state=0)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Linear Discriminant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Linear Discriminant Analysis</a:t>
            </a:r>
          </a:p>
        </p:txBody>
      </p:sp>
      <p:sp>
        <p:nvSpPr>
          <p:cNvPr id="324" name="Rese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Reset </a:t>
            </a:r>
          </a:p>
          <a:p>
            <a:pPr/>
          </a:p>
          <a:p>
            <a:pPr/>
          </a:p>
          <a:p>
            <a:pPr/>
          </a:p>
          <a:p>
            <a:pPr/>
            <a:r>
              <a:t>Train with two dimensions:</a:t>
            </a:r>
          </a:p>
        </p:txBody>
      </p:sp>
      <p:sp>
        <p:nvSpPr>
          <p:cNvPr id="325" name="sc = StandardScaler()…"/>
          <p:cNvSpPr txBox="1"/>
          <p:nvPr/>
        </p:nvSpPr>
        <p:spPr>
          <a:xfrm>
            <a:off x="2444098" y="3479799"/>
            <a:ext cx="8116604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sc = StandardScaler()</a:t>
            </a:r>
          </a:p>
          <a:p>
            <a:pPr/>
            <a:r>
              <a:t>X_train = sc.fit_transform(X_train)</a:t>
            </a:r>
          </a:p>
          <a:p>
            <a:pPr/>
            <a:r>
              <a:t>X_test = sc.transform(X_test)</a:t>
            </a:r>
          </a:p>
        </p:txBody>
      </p:sp>
      <p:sp>
        <p:nvSpPr>
          <p:cNvPr id="326" name="lda = LDA(n_components=2)…"/>
          <p:cNvSpPr txBox="1"/>
          <p:nvPr/>
        </p:nvSpPr>
        <p:spPr>
          <a:xfrm>
            <a:off x="843638" y="6616700"/>
            <a:ext cx="11317524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lda = LDA(n_components=2)</a:t>
            </a:r>
          </a:p>
          <a:p>
            <a:pPr/>
            <a:r>
              <a:t>lda.fit(X_train, y_train)</a:t>
            </a:r>
          </a:p>
          <a:p>
            <a:pPr/>
          </a:p>
          <a:p>
            <a:pPr/>
            <a:r>
              <a:t>for i in range(len(X_test)):</a:t>
            </a:r>
          </a:p>
          <a:p>
            <a:pPr/>
            <a:r>
              <a:t>    print(lda.predict([X_test[i]])[0], y_test[i])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Linear Discriminant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Linear Discriminant Analysis</a:t>
            </a:r>
          </a:p>
        </p:txBody>
      </p:sp>
      <p:sp>
        <p:nvSpPr>
          <p:cNvPr id="329" name="Results is 100%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Results is 100%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Linear Discriminant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Linear Discriminant Analysis</a:t>
            </a:r>
          </a:p>
        </p:txBody>
      </p:sp>
      <p:sp>
        <p:nvSpPr>
          <p:cNvPr id="332" name="Show transformation for LDA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Show transformation for LDA:</a:t>
            </a:r>
          </a:p>
        </p:txBody>
      </p:sp>
      <p:sp>
        <p:nvSpPr>
          <p:cNvPr id="333" name="transX = lda.fit_transform(iris, 50*[0]+50*[1]+50*[2])…"/>
          <p:cNvSpPr txBox="1"/>
          <p:nvPr/>
        </p:nvSpPr>
        <p:spPr>
          <a:xfrm>
            <a:off x="272045" y="4563596"/>
            <a:ext cx="12460710" cy="312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transX = lda.fit_transform(iris, 50*[0]+50*[1]+50*[2])</a:t>
            </a:r>
          </a:p>
          <a:p>
            <a:pPr/>
          </a:p>
          <a:p>
            <a:pPr/>
            <a:r>
              <a:t>cmap = colors.ListedColormap(['b','r','g'])</a:t>
            </a:r>
          </a:p>
          <a:p>
            <a:pPr/>
            <a:r>
              <a:t>plt.scatter(transX[:, 0], transX[:, 1], s=3,</a:t>
            </a:r>
          </a:p>
          <a:p>
            <a:pPr/>
            <a:r>
              <a:t>            c=50*[0]+50*[1]+50*[2], cmap = cmap )</a:t>
            </a:r>
          </a:p>
          <a:p>
            <a:pPr/>
            <a:r>
              <a:t>plt.show()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5" name="Figure_1.png" descr="Figure_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51012" y="1576518"/>
            <a:ext cx="10902776" cy="8177082"/>
          </a:xfrm>
          <a:prstGeom prst="rect">
            <a:avLst/>
          </a:prstGeom>
          <a:ln w="12700">
            <a:miter lim="400000"/>
          </a:ln>
        </p:spPr>
      </p:pic>
      <p:sp>
        <p:nvSpPr>
          <p:cNvPr id="336" name="Linear Discriminant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Linear Discriminant Analysis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rincipal Component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Principal Component Analysis </a:t>
            </a:r>
          </a:p>
        </p:txBody>
      </p:sp>
      <p:sp>
        <p:nvSpPr>
          <p:cNvPr id="140" name="Goal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Goal:</a:t>
            </a:r>
          </a:p>
          <a:p>
            <a:pPr lvl="1"/>
            <a:r>
              <a:t>Find the one direction in which the data sets varies most</a:t>
            </a:r>
          </a:p>
        </p:txBody>
      </p:sp>
      <p:pic>
        <p:nvPicPr>
          <p:cNvPr id="14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36404" y="4648634"/>
            <a:ext cx="5160669" cy="4228666"/>
          </a:xfrm>
          <a:prstGeom prst="rect">
            <a:avLst/>
          </a:prstGeom>
          <a:ln w="12700">
            <a:miter lim="400000"/>
          </a:ln>
        </p:spPr>
      </p:pic>
      <p:sp>
        <p:nvSpPr>
          <p:cNvPr id="142" name="Line"/>
          <p:cNvSpPr/>
          <p:nvPr/>
        </p:nvSpPr>
        <p:spPr>
          <a:xfrm flipV="1">
            <a:off x="3577075" y="5638312"/>
            <a:ext cx="3590460" cy="2659352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rincipal Component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Principal Component Analysis </a:t>
            </a:r>
          </a:p>
        </p:txBody>
      </p:sp>
      <p:sp>
        <p:nvSpPr>
          <p:cNvPr id="145" name="Given a set of    of data points with   numerical attribut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Given a set of </a:t>
            </a:r>
            <a14:m>
              <m:oMath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</m:oMath>
            </a14:m>
            <a:r>
              <a:t>  of data points with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 numerical attributes</a:t>
            </a:r>
          </a:p>
          <a:p>
            <a:pPr/>
            <a:r>
              <a:t>Write as an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×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 matrix </a:t>
            </a:r>
          </a:p>
          <a:p>
            <a:pPr lvl="2" marL="0" indent="0">
              <a:buSzTx/>
              <a:buNone/>
            </a:pPr>
            <a:r>
              <a:t>                              </a:t>
            </a:r>
            <a14:m>
              <m:oMath>
                <m:r>
                  <m:rPr>
                    <m:sty m:val="b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d>
                  <m:d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m>
                      <m:m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baseJc m:val="center"/>
                        <m:plcHide m:val="on"/>
                        <m:mcs>
                          <m:mc>
                            <m:mcPr>
                              <m:count m:val="4"/>
                              <m:mcJc m:val="center"/>
                            </m:mcPr>
                          </m:mc>
                        </m:mcs>
                      </m:mPr>
                      <m:mr>
                        <m:e>
                          <m:sSub>
                            <m:e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</m:e>
                        <m:e>
                          <m:sSub>
                            <m:e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sub>
                          </m:sSub>
                        </m:e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</m:e>
                        <m:e>
                          <m:sSub>
                            <m:e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</m:sub>
                          </m:sSub>
                        </m:e>
                      </m:mr>
                      <m:mr>
                        <m:e>
                          <m:sSub>
                            <m:e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2,1</m:t>
                              </m:r>
                            </m:sub>
                          </m:sSub>
                        </m:e>
                        <m:e>
                          <m:sSub>
                            <m:e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2,2</m:t>
                              </m:r>
                            </m:sub>
                          </m:sSub>
                        </m:e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</m:e>
                        <m:e>
                          <m:sSub>
                            <m:e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2,</m:t>
                              </m: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</m:sub>
                          </m:sSub>
                        </m:e>
                      </m:mr>
                      <m:mr>
                        <m:e>
                          <m:sSub>
                            <m:e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3,1</m:t>
                              </m:r>
                            </m:sub>
                          </m:sSub>
                        </m:e>
                        <m:e>
                          <m:sSub>
                            <m:e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3,2</m:t>
                              </m:r>
                            </m:sub>
                          </m:sSub>
                        </m:e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</m:e>
                        <m:e>
                          <m:sSub>
                            <m:e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3,</m:t>
                              </m: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</m:sub>
                          </m:sSub>
                        </m:e>
                      </m:mr>
                      <m:mr>
                        <m:e/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</m:e>
                        <m:e/>
                        <m:e/>
                      </m:mr>
                      <m:mr>
                        <m:e>
                          <m:sSub>
                            <m:e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</m:e>
                        <m:e>
                          <m:sSub>
                            <m:e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</m:e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</m:e>
                        <m:e>
                          <m:sSub>
                            <m:e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argPr>
                                <m:scrLvl m:val="0"/>
                              </m:argP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</m:sub>
                          </m:sSub>
                        </m:e>
                      </m:mr>
                    </m:m>
                  </m:e>
                </m:d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rincipal Component Analysi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Principal Component Analysis </a:t>
            </a:r>
          </a:p>
        </p:txBody>
      </p:sp>
      <p:sp>
        <p:nvSpPr>
          <p:cNvPr id="148" name="Each data point is a linear combination of standard basi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Each data point is a linear combination of standard basis</a:t>
            </a:r>
          </a:p>
          <a:p>
            <a:pPr lvl="1" marL="0" indent="0">
              <a:buSzTx/>
              <a:buNone/>
            </a:pPr>
            <a:r>
              <a:t>                             </a:t>
            </a:r>
            <a14:m>
              <m:oMath>
                <m:sSub>
                  <m:e>
                    <m:r>
                      <m:rPr>
                        <m:sty m:val="b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limUpp>
                  <m:e>
                    <m:limLow>
                      <m:e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j</m:t>
                        </m:r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lim>
                </m:limUpp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j</m:t>
                    </m:r>
                  </m:sub>
                </m:sSub>
                <m:sSub>
                  <m:e>
                    <m:r>
                      <m:rPr>
                        <m:sty m:val="b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e</m:t>
                    </m:r>
                  </m:e>
                  <m:sub>
                    <m:r>
                      <m:rPr>
                        <m:sty m:val="b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j</m:t>
                    </m:r>
                  </m:sub>
                </m:sSub>
              </m:oMath>
            </a14:m>
          </a:p>
          <a:p>
            <a:pPr lvl="1"/>
            <a:r>
              <a:t>Dimensionality reduction: </a:t>
            </a:r>
          </a:p>
          <a:p>
            <a:pPr lvl="2"/>
            <a:r>
              <a:t>Replace standard basis with another orthogonal matrix</a:t>
            </a:r>
          </a:p>
          <a:p>
            <a:pPr lvl="2"/>
            <a:r>
              <a:t>Weight of data should be concentrated in a few dimensions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