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  <p:sldId id="352" r:id="rId104"/>
    <p:sldId id="353" r:id="rId105"/>
    <p:sldId id="354" r:id="rId106"/>
    <p:sldId id="355" r:id="rId107"/>
    <p:sldId id="356" r:id="rId108"/>
    <p:sldId id="357" r:id="rId109"/>
    <p:sldId id="358" r:id="rId110"/>
    <p:sldId id="359" r:id="rId111"/>
    <p:sldId id="360" r:id="rId112"/>
    <p:sldId id="361" r:id="rId113"/>
    <p:sldId id="362" r:id="rId114"/>
    <p:sldId id="363" r:id="rId115"/>
    <p:sldId id="364" r:id="rId116"/>
    <p:sldId id="365" r:id="rId117"/>
    <p:sldId id="366" r:id="rId118"/>
    <p:sldId id="367" r:id="rId119"/>
    <p:sldId id="368" r:id="rId120"/>
    <p:sldId id="369" r:id="rId121"/>
    <p:sldId id="370" r:id="rId122"/>
    <p:sldId id="371" r:id="rId123"/>
    <p:sldId id="372" r:id="rId124"/>
    <p:sldId id="373" r:id="rId125"/>
    <p:sldId id="374" r:id="rId126"/>
    <p:sldId id="375" r:id="rId127"/>
    <p:sldId id="376" r:id="rId128"/>
    <p:sldId id="377" r:id="rId129"/>
    <p:sldId id="378" r:id="rId130"/>
    <p:sldId id="379" r:id="rId131"/>
    <p:sldId id="380" r:id="rId132"/>
    <p:sldId id="381" r:id="rId133"/>
    <p:sldId id="382" r:id="rId13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Relationship Id="rId98" Type="http://schemas.openxmlformats.org/officeDocument/2006/relationships/slide" Target="slides/slide91.xml"/><Relationship Id="rId99" Type="http://schemas.openxmlformats.org/officeDocument/2006/relationships/slide" Target="slides/slide92.xml"/><Relationship Id="rId100" Type="http://schemas.openxmlformats.org/officeDocument/2006/relationships/slide" Target="slides/slide93.xml"/><Relationship Id="rId101" Type="http://schemas.openxmlformats.org/officeDocument/2006/relationships/slide" Target="slides/slide94.xml"/><Relationship Id="rId102" Type="http://schemas.openxmlformats.org/officeDocument/2006/relationships/slide" Target="slides/slide95.xml"/><Relationship Id="rId103" Type="http://schemas.openxmlformats.org/officeDocument/2006/relationships/slide" Target="slides/slide96.xml"/><Relationship Id="rId104" Type="http://schemas.openxmlformats.org/officeDocument/2006/relationships/slide" Target="slides/slide97.xml"/><Relationship Id="rId105" Type="http://schemas.openxmlformats.org/officeDocument/2006/relationships/slide" Target="slides/slide98.xml"/><Relationship Id="rId106" Type="http://schemas.openxmlformats.org/officeDocument/2006/relationships/slide" Target="slides/slide99.xml"/><Relationship Id="rId107" Type="http://schemas.openxmlformats.org/officeDocument/2006/relationships/slide" Target="slides/slide100.xml"/><Relationship Id="rId108" Type="http://schemas.openxmlformats.org/officeDocument/2006/relationships/slide" Target="slides/slide101.xml"/><Relationship Id="rId109" Type="http://schemas.openxmlformats.org/officeDocument/2006/relationships/slide" Target="slides/slide102.xml"/><Relationship Id="rId110" Type="http://schemas.openxmlformats.org/officeDocument/2006/relationships/slide" Target="slides/slide103.xml"/><Relationship Id="rId111" Type="http://schemas.openxmlformats.org/officeDocument/2006/relationships/slide" Target="slides/slide104.xml"/><Relationship Id="rId112" Type="http://schemas.openxmlformats.org/officeDocument/2006/relationships/slide" Target="slides/slide105.xml"/><Relationship Id="rId113" Type="http://schemas.openxmlformats.org/officeDocument/2006/relationships/slide" Target="slides/slide106.xml"/><Relationship Id="rId114" Type="http://schemas.openxmlformats.org/officeDocument/2006/relationships/slide" Target="slides/slide107.xml"/><Relationship Id="rId115" Type="http://schemas.openxmlformats.org/officeDocument/2006/relationships/slide" Target="slides/slide108.xml"/><Relationship Id="rId116" Type="http://schemas.openxmlformats.org/officeDocument/2006/relationships/slide" Target="slides/slide109.xml"/><Relationship Id="rId117" Type="http://schemas.openxmlformats.org/officeDocument/2006/relationships/slide" Target="slides/slide110.xml"/><Relationship Id="rId118" Type="http://schemas.openxmlformats.org/officeDocument/2006/relationships/slide" Target="slides/slide111.xml"/><Relationship Id="rId119" Type="http://schemas.openxmlformats.org/officeDocument/2006/relationships/slide" Target="slides/slide112.xml"/><Relationship Id="rId120" Type="http://schemas.openxmlformats.org/officeDocument/2006/relationships/slide" Target="slides/slide113.xml"/><Relationship Id="rId121" Type="http://schemas.openxmlformats.org/officeDocument/2006/relationships/slide" Target="slides/slide114.xml"/><Relationship Id="rId122" Type="http://schemas.openxmlformats.org/officeDocument/2006/relationships/slide" Target="slides/slide115.xml"/><Relationship Id="rId123" Type="http://schemas.openxmlformats.org/officeDocument/2006/relationships/slide" Target="slides/slide116.xml"/><Relationship Id="rId124" Type="http://schemas.openxmlformats.org/officeDocument/2006/relationships/slide" Target="slides/slide117.xml"/><Relationship Id="rId125" Type="http://schemas.openxmlformats.org/officeDocument/2006/relationships/slide" Target="slides/slide118.xml"/><Relationship Id="rId126" Type="http://schemas.openxmlformats.org/officeDocument/2006/relationships/slide" Target="slides/slide119.xml"/><Relationship Id="rId127" Type="http://schemas.openxmlformats.org/officeDocument/2006/relationships/slide" Target="slides/slide120.xml"/><Relationship Id="rId128" Type="http://schemas.openxmlformats.org/officeDocument/2006/relationships/slide" Target="slides/slide121.xml"/><Relationship Id="rId129" Type="http://schemas.openxmlformats.org/officeDocument/2006/relationships/slide" Target="slides/slide122.xml"/><Relationship Id="rId130" Type="http://schemas.openxmlformats.org/officeDocument/2006/relationships/slide" Target="slides/slide123.xml"/><Relationship Id="rId131" Type="http://schemas.openxmlformats.org/officeDocument/2006/relationships/slide" Target="slides/slide124.xml"/><Relationship Id="rId132" Type="http://schemas.openxmlformats.org/officeDocument/2006/relationships/slide" Target="slides/slide125.xml"/><Relationship Id="rId133" Type="http://schemas.openxmlformats.org/officeDocument/2006/relationships/slide" Target="slides/slide126.xml"/><Relationship Id="rId134" Type="http://schemas.openxmlformats.org/officeDocument/2006/relationships/slide" Target="slides/slide12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anda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50" name="We can create an explicit inde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create an explicit index</a:t>
            </a:r>
          </a:p>
          <a:p>
            <a:pPr/>
          </a:p>
          <a:p>
            <a:pPr/>
          </a:p>
          <a:p>
            <a:pPr/>
            <a:r>
              <a:t>When we print out the result, we now see the index</a:t>
            </a:r>
          </a:p>
        </p:txBody>
      </p:sp>
      <p:sp>
        <p:nvSpPr>
          <p:cNvPr id="151" name="labels = ['nice', 'nicer', 'nicest']…"/>
          <p:cNvSpPr txBox="1"/>
          <p:nvPr/>
        </p:nvSpPr>
        <p:spPr>
          <a:xfrm>
            <a:off x="1247536" y="3445102"/>
            <a:ext cx="10997432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labels = ['nice', 'nicer', 'nicest']</a:t>
            </a:r>
          </a:p>
          <a:p>
            <a:pPr>
              <a:defRPr sz="2800"/>
            </a:pPr>
            <a:r>
              <a:t>data = ['elba', 'ischia', 'capri']</a:t>
            </a:r>
          </a:p>
          <a:p>
            <a:pPr>
              <a:defRPr sz="2800"/>
            </a:pPr>
            <a:r>
              <a:t>lit_it_isl = pd.Series(data = data, index = labels)</a:t>
            </a:r>
          </a:p>
        </p:txBody>
      </p:sp>
      <p:sp>
        <p:nvSpPr>
          <p:cNvPr id="152" name="nice        elba…"/>
          <p:cNvSpPr txBox="1"/>
          <p:nvPr/>
        </p:nvSpPr>
        <p:spPr>
          <a:xfrm>
            <a:off x="4616152" y="5759905"/>
            <a:ext cx="3772496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nice        elba</a:t>
            </a:r>
          </a:p>
          <a:p>
            <a:pPr/>
            <a:r>
              <a:t>nicer     ischia</a:t>
            </a:r>
          </a:p>
          <a:p>
            <a:pPr/>
            <a:r>
              <a:t>nicest     capri</a:t>
            </a:r>
          </a:p>
          <a:p>
            <a:pPr/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503" name="Access methods are  loc  (using names)  and  iloc  (using integer indices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methods are  loc  (using names)  and  iloc  (using integer indices)</a:t>
            </a:r>
          </a:p>
        </p:txBody>
      </p:sp>
      <p:sp>
        <p:nvSpPr>
          <p:cNvPr id="504" name="&gt;&gt;&gt; popframe…"/>
          <p:cNvSpPr txBox="1"/>
          <p:nvPr/>
        </p:nvSpPr>
        <p:spPr>
          <a:xfrm>
            <a:off x="2117747" y="4269191"/>
            <a:ext cx="697341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</a:t>
            </a:r>
          </a:p>
          <a:p>
            <a:pPr/>
            <a:r>
              <a:t>      Kolkata  Mumbai  Chennai</a:t>
            </a:r>
          </a:p>
          <a:p>
            <a:pPr/>
            <a:r>
              <a:t>1901      1.5     1.0      0.6</a:t>
            </a:r>
          </a:p>
          <a:p>
            <a:pPr/>
            <a:r>
              <a:t>1951      4.7     3.2      1.5</a:t>
            </a:r>
          </a:p>
          <a:p>
            <a:pPr/>
            <a:r>
              <a:t>2001     13.3    16.4      6.7</a:t>
            </a:r>
          </a:p>
          <a:p>
            <a:pPr/>
          </a:p>
          <a:p>
            <a:pPr/>
            <a:r>
              <a:t>popframe.loc[1901:1951]</a:t>
            </a:r>
          </a:p>
          <a:p>
            <a:pPr/>
            <a:r>
              <a:t>      Kolkata  Mumbai  Chennai</a:t>
            </a:r>
          </a:p>
          <a:p>
            <a:pPr/>
            <a:r>
              <a:t>1901      1.5     1.0      0.6</a:t>
            </a:r>
          </a:p>
          <a:p>
            <a:pPr/>
            <a:r>
              <a:t>1951      4.7     3.2      1.5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507" name="Access methods are  loc  (using names)  and  iloc  (using integer indi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methods are  loc  (using names)  and  iloc  (using integer indices</a:t>
            </a:r>
          </a:p>
          <a:p>
            <a:pPr lvl="1"/>
            <a:r>
              <a:t>Can get columns</a:t>
            </a:r>
          </a:p>
        </p:txBody>
      </p:sp>
      <p:sp>
        <p:nvSpPr>
          <p:cNvPr id="508" name="&gt;&gt;&gt; popframe…"/>
          <p:cNvSpPr txBox="1"/>
          <p:nvPr/>
        </p:nvSpPr>
        <p:spPr>
          <a:xfrm>
            <a:off x="2721169" y="4594290"/>
            <a:ext cx="6973417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</a:t>
            </a:r>
          </a:p>
          <a:p>
            <a:pPr/>
            <a:r>
              <a:t>      Kolkata  Mumbai  Chennai</a:t>
            </a:r>
          </a:p>
          <a:p>
            <a:pPr/>
            <a:r>
              <a:t>1901      1.5     1.0      0.6</a:t>
            </a:r>
          </a:p>
          <a:p>
            <a:pPr/>
            <a:r>
              <a:t>1951      4.7     3.2      1.5</a:t>
            </a:r>
          </a:p>
          <a:p>
            <a:pPr/>
            <a:r>
              <a:t>2001     13.3    16.4      6.7</a:t>
            </a:r>
          </a:p>
          <a:p>
            <a:pPr/>
          </a:p>
          <a:p>
            <a:pPr/>
            <a:r>
              <a:t>popframe.loc[:,'Chennai']</a:t>
            </a:r>
          </a:p>
          <a:p>
            <a:pPr/>
            <a:r>
              <a:t>1901    0.6</a:t>
            </a:r>
          </a:p>
          <a:p>
            <a:pPr/>
            <a:r>
              <a:t>1951    1.5</a:t>
            </a:r>
          </a:p>
          <a:p>
            <a:pPr/>
            <a:r>
              <a:t>2001    6.7</a:t>
            </a:r>
          </a:p>
          <a:p>
            <a:pPr/>
            <a:r>
              <a:t>Name: Chennai, 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511" name="df[val]   Select single column or sequence from datafr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df[val]   Select single column or sequence from dataframe</a:t>
            </a:r>
          </a:p>
          <a:p>
            <a:pPr/>
            <a:r>
              <a:t>df.loc[val]   Select row(s)</a:t>
            </a:r>
          </a:p>
          <a:p>
            <a:pPr/>
            <a:r>
              <a:t>df.loc[:,val]   Select column(s)</a:t>
            </a:r>
          </a:p>
          <a:p>
            <a:pPr/>
            <a:r>
              <a:t>df.iloc[where]  Select row by position</a:t>
            </a:r>
          </a:p>
          <a:p>
            <a:pPr/>
            <a:r>
              <a:t>df.iloc[:,where]  Select row by position</a:t>
            </a:r>
          </a:p>
          <a:p>
            <a:pPr/>
            <a:r>
              <a:t>df.iloc[rwhere, cwhere] Select row and column by position</a:t>
            </a:r>
          </a:p>
          <a:p>
            <a:pPr/>
            <a:r>
              <a:t>df.at[label1, label2] Select single scalar 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14" name="General princi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General principle:</a:t>
            </a:r>
          </a:p>
          <a:p>
            <a:pPr lvl="1"/>
            <a:r>
              <a:t>Only operate on values with the same labels</a:t>
            </a:r>
          </a:p>
          <a:p>
            <a:pPr lvl="1"/>
            <a:r>
              <a:t>Other values are filled with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17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Create two dataframes with different dimensions</a:t>
            </a:r>
          </a:p>
        </p:txBody>
      </p:sp>
      <p:sp>
        <p:nvSpPr>
          <p:cNvPr id="518" name="&gt;&gt;&gt; df1 = pd.DataFrame(np.arange(12).reshape((3,4)), columns = list('abcd'))…"/>
          <p:cNvSpPr txBox="1"/>
          <p:nvPr/>
        </p:nvSpPr>
        <p:spPr>
          <a:xfrm>
            <a:off x="386364" y="4330537"/>
            <a:ext cx="12857014" cy="454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&gt;&gt;&gt; df1 = pd.DataFrame(np.arange(12).reshape((3,4)), columns = list('abcd'))</a:t>
            </a:r>
          </a:p>
          <a:p>
            <a:pPr>
              <a:defRPr sz="2200"/>
            </a:pPr>
            <a:r>
              <a:t>&gt;&gt;&gt; df2 = pd.DataFrame(np.arange(20).reshape((4,5)), columns = list('abcde'))</a:t>
            </a:r>
          </a:p>
          <a:p>
            <a:pPr>
              <a:defRPr sz="2200"/>
            </a:pPr>
            <a:r>
              <a:t>&gt;&gt;&gt; df1</a:t>
            </a:r>
          </a:p>
          <a:p>
            <a:pPr>
              <a:defRPr sz="2200"/>
            </a:pPr>
            <a:r>
              <a:t>   a  b   c   d</a:t>
            </a:r>
          </a:p>
          <a:p>
            <a:pPr>
              <a:defRPr sz="2200"/>
            </a:pPr>
            <a:r>
              <a:t>0  0  1   2   3</a:t>
            </a:r>
          </a:p>
          <a:p>
            <a:pPr>
              <a:defRPr sz="2200"/>
            </a:pPr>
            <a:r>
              <a:t>1  4  5   6   7</a:t>
            </a:r>
          </a:p>
          <a:p>
            <a:pPr>
              <a:defRPr sz="2200"/>
            </a:pPr>
            <a:r>
              <a:t>2  8  9  10  11</a:t>
            </a:r>
          </a:p>
          <a:p>
            <a:pPr>
              <a:defRPr sz="2200"/>
            </a:pPr>
            <a:r>
              <a:t>&gt;&gt;&gt; df2</a:t>
            </a:r>
          </a:p>
          <a:p>
            <a:pPr>
              <a:defRPr sz="2200"/>
            </a:pPr>
            <a:r>
              <a:t>    a   b   c   d   e</a:t>
            </a:r>
          </a:p>
          <a:p>
            <a:pPr>
              <a:defRPr sz="2200"/>
            </a:pPr>
            <a:r>
              <a:t>0   0   1   2   3   4</a:t>
            </a:r>
          </a:p>
          <a:p>
            <a:pPr>
              <a:defRPr sz="2200"/>
            </a:pPr>
            <a:r>
              <a:t>1   5   6   7   8   9</a:t>
            </a:r>
          </a:p>
          <a:p>
            <a:pPr>
              <a:defRPr sz="2200"/>
            </a:pPr>
            <a:r>
              <a:t>2  10  11  12  13  14</a:t>
            </a:r>
          </a:p>
          <a:p>
            <a:pPr>
              <a:defRPr sz="2200"/>
            </a:pPr>
            <a:r>
              <a:t>3  15  16  17  18  19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21" name="Example: Missing values lead to Na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Missing values lead to NaN</a:t>
            </a:r>
          </a:p>
        </p:txBody>
      </p:sp>
      <p:sp>
        <p:nvSpPr>
          <p:cNvPr id="522" name="&gt;&gt;&gt; df1 + df2…"/>
          <p:cNvSpPr txBox="1"/>
          <p:nvPr/>
        </p:nvSpPr>
        <p:spPr>
          <a:xfrm>
            <a:off x="3130010" y="4387850"/>
            <a:ext cx="6744780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df1 + df2</a:t>
            </a:r>
          </a:p>
          <a:p>
            <a:pPr/>
            <a:r>
              <a:t>      a     b     c     d   e</a:t>
            </a:r>
          </a:p>
          <a:p>
            <a:pPr/>
            <a:r>
              <a:t>0   0.0   2.0   4.0   6.0 NaN</a:t>
            </a:r>
          </a:p>
          <a:p>
            <a:pPr/>
            <a:r>
              <a:t>1   9.0  11.0  13.0  15.0 NaN</a:t>
            </a:r>
          </a:p>
          <a:p>
            <a:pPr/>
            <a:r>
              <a:t>2  18.0  20.0  22.0  24.0 NaN</a:t>
            </a:r>
          </a:p>
          <a:p>
            <a:pPr/>
            <a:r>
              <a:t>3   NaN   NaN   NaN   NaN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25" name="We can avoid the NaN by giving a fill value in the add metho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avoid the NaN by giving a fill value in the add method</a:t>
            </a:r>
          </a:p>
        </p:txBody>
      </p:sp>
      <p:sp>
        <p:nvSpPr>
          <p:cNvPr id="526" name="&gt;&gt;&gt; df2.add(df1, fill_value = 2.5)…"/>
          <p:cNvSpPr txBox="1"/>
          <p:nvPr/>
        </p:nvSpPr>
        <p:spPr>
          <a:xfrm>
            <a:off x="2887631" y="4903906"/>
            <a:ext cx="7887966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df2.add(df1, fill_value = 2.5)</a:t>
            </a:r>
          </a:p>
          <a:p>
            <a:pPr/>
            <a:r>
              <a:t>      a     b     c     d     e</a:t>
            </a:r>
          </a:p>
          <a:p>
            <a:pPr/>
            <a:r>
              <a:t>0   0.0   2.0   4.0   6.0   6.5</a:t>
            </a:r>
          </a:p>
          <a:p>
            <a:pPr/>
            <a:r>
              <a:t>1   9.0  11.0  13.0  15.0  11.5</a:t>
            </a:r>
          </a:p>
          <a:p>
            <a:pPr/>
            <a:r>
              <a:t>2  18.0  20.0  22.0  24.0  16.5</a:t>
            </a:r>
          </a:p>
          <a:p>
            <a:pPr/>
            <a:r>
              <a:t>3  17.5  18.5  19.5  20.5  21.5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29" name="Numpy allows operations between arrays of different dimensions…"/>
          <p:cNvSpPr txBox="1"/>
          <p:nvPr>
            <p:ph type="body" sz="half" idx="1"/>
          </p:nvPr>
        </p:nvSpPr>
        <p:spPr>
          <a:xfrm>
            <a:off x="952500" y="2590800"/>
            <a:ext cx="11099800" cy="3446191"/>
          </a:xfrm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Numpy allows operations between arrays of different dimensions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Pandas similarly allows operations between Series and Dataframes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Using the same broadcasting rules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By default on the columns</a:t>
            </a:r>
          </a:p>
        </p:txBody>
      </p:sp>
      <p:sp>
        <p:nvSpPr>
          <p:cNvPr id="530" name="df2.add(pd.Series([1.1,2.2, 3.3], index=list('abc')))…"/>
          <p:cNvSpPr txBox="1"/>
          <p:nvPr/>
        </p:nvSpPr>
        <p:spPr>
          <a:xfrm>
            <a:off x="640401" y="6214790"/>
            <a:ext cx="12232073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df2.add(pd.Series([1.1,2.2, 3.3], index=list('abc')))</a:t>
            </a:r>
          </a:p>
          <a:p>
            <a:pPr/>
            <a:r>
              <a:t>      a     b     c   d   e</a:t>
            </a:r>
          </a:p>
          <a:p>
            <a:pPr/>
            <a:r>
              <a:t>0   1.1   3.2   5.3 NaN NaN</a:t>
            </a:r>
          </a:p>
          <a:p>
            <a:pPr/>
            <a:r>
              <a:t>1   6.1   8.2  10.3 NaN NaN</a:t>
            </a:r>
          </a:p>
          <a:p>
            <a:pPr/>
            <a:r>
              <a:t>2  11.1  13.2  15.3 NaN NaN</a:t>
            </a:r>
          </a:p>
          <a:p>
            <a:pPr/>
            <a:r>
              <a:t>3  16.1  18.2  20.3 NaN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ufun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ufuncs</a:t>
            </a:r>
          </a:p>
        </p:txBody>
      </p:sp>
      <p:sp>
        <p:nvSpPr>
          <p:cNvPr id="533" name="Can apply functions to all elements in a fr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apply functions to all elements in a frame</a:t>
            </a:r>
          </a:p>
          <a:p>
            <a:pPr lvl="1"/>
            <a:r>
              <a:t>Example: create a frame</a:t>
            </a:r>
          </a:p>
        </p:txBody>
      </p:sp>
      <p:sp>
        <p:nvSpPr>
          <p:cNvPr id="534" name="&gt;&gt;&gt; frame = pd.DataFrame(np.random.randn(4,3), columns=['b','c','d'], index = ['Ar', 'Ca',…"/>
          <p:cNvSpPr txBox="1"/>
          <p:nvPr/>
        </p:nvSpPr>
        <p:spPr>
          <a:xfrm>
            <a:off x="1463715" y="4410572"/>
            <a:ext cx="10860250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 = pd.DataFrame(np.random.randn(4,3), columns=['b','c','d'], index = ['Ar', 'Ca', </a:t>
            </a:r>
          </a:p>
          <a:p>
            <a:pPr/>
            <a:r>
              <a:t>'Wi','Mi'])</a:t>
            </a:r>
          </a:p>
          <a:p>
            <a:pPr/>
            <a:r>
              <a:t>&gt;&gt;&gt; frame</a:t>
            </a:r>
          </a:p>
          <a:p>
            <a:pPr/>
            <a:r>
              <a:t>           b         c         d</a:t>
            </a:r>
          </a:p>
          <a:p>
            <a:pPr/>
            <a:r>
              <a:t>Ar -0.112323  0.522181  1.238267</a:t>
            </a:r>
          </a:p>
          <a:p>
            <a:pPr/>
            <a:r>
              <a:t>Ca  2.157295  0.004614  0.183871</a:t>
            </a:r>
          </a:p>
          <a:p>
            <a:pPr/>
            <a:r>
              <a:t>Wi -0.154632  1.233146  0.098956</a:t>
            </a:r>
          </a:p>
          <a:p>
            <a:pPr/>
            <a:r>
              <a:t>Mi  1.491147 -0.036329  0.788408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ufun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ufuncs</a:t>
            </a:r>
          </a:p>
        </p:txBody>
      </p:sp>
      <p:sp>
        <p:nvSpPr>
          <p:cNvPr id="537" name="Apply np.abs to the elements in the fr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Apply np.abs to the elements in the frame</a:t>
            </a:r>
          </a:p>
          <a:p>
            <a:pPr lvl="1"/>
            <a:r>
              <a:t>This </a:t>
            </a:r>
            <a:r>
              <a:rPr b="1"/>
              <a:t>does not</a:t>
            </a:r>
            <a:r>
              <a:t> change the frame unless we specify explicitly</a:t>
            </a:r>
          </a:p>
        </p:txBody>
      </p:sp>
      <p:sp>
        <p:nvSpPr>
          <p:cNvPr id="538" name="&gt;&gt;&gt; np.abs(frame)…"/>
          <p:cNvSpPr txBox="1"/>
          <p:nvPr/>
        </p:nvSpPr>
        <p:spPr>
          <a:xfrm>
            <a:off x="2787054" y="4646975"/>
            <a:ext cx="743069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np.abs(frame)</a:t>
            </a:r>
          </a:p>
          <a:p>
            <a:pPr/>
            <a:r>
              <a:t>           b         c         d</a:t>
            </a:r>
          </a:p>
          <a:p>
            <a:pPr/>
            <a:r>
              <a:t>Ar  0.112323  0.522181  1.238267</a:t>
            </a:r>
          </a:p>
          <a:p>
            <a:pPr/>
            <a:r>
              <a:t>Ca  2.157295  0.004614  0.183871</a:t>
            </a:r>
          </a:p>
          <a:p>
            <a:pPr/>
            <a:r>
              <a:t>Wi  0.154632  1.233146  0.098956</a:t>
            </a:r>
          </a:p>
          <a:p>
            <a:pPr/>
            <a:r>
              <a:t>Mi  1.491147  0.036329  0.788408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55" name="There are a number of data sour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a number of data sources</a:t>
            </a:r>
          </a:p>
          <a:p>
            <a:pPr lvl="1"/>
            <a:r>
              <a:t>Can create using a Python list</a:t>
            </a:r>
          </a:p>
          <a:p>
            <a:pPr lvl="1"/>
            <a:r>
              <a:t>Can create using a dictionary</a:t>
            </a:r>
          </a:p>
          <a:p>
            <a:pPr lvl="1"/>
          </a:p>
          <a:p>
            <a:pPr lvl="1"/>
            <a:r>
              <a:t>Can create using a numpy array</a:t>
            </a:r>
          </a:p>
        </p:txBody>
      </p:sp>
      <p:sp>
        <p:nvSpPr>
          <p:cNvPr id="156" name="isl_dic={'nice':'elba', 'nicer':'ischia', 'nicest':'capri'}…"/>
          <p:cNvSpPr txBox="1"/>
          <p:nvPr/>
        </p:nvSpPr>
        <p:spPr>
          <a:xfrm>
            <a:off x="374932" y="4817264"/>
            <a:ext cx="12254937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isl_dic={'nice':'elba', 'nicer':'ischia', 'nicest':'capri'}</a:t>
            </a:r>
          </a:p>
          <a:p>
            <a:pPr>
              <a:defRPr sz="2700"/>
            </a:pPr>
            <a:r>
              <a:t>&gt;&gt;&gt; lit_it_isl = pd.Series(isl_dict)</a:t>
            </a:r>
          </a:p>
        </p:txBody>
      </p:sp>
      <p:sp>
        <p:nvSpPr>
          <p:cNvPr id="157" name="pd.Series(np.random.uniform(0,1,5))…"/>
          <p:cNvSpPr txBox="1"/>
          <p:nvPr/>
        </p:nvSpPr>
        <p:spPr>
          <a:xfrm>
            <a:off x="2415094" y="6294638"/>
            <a:ext cx="7316373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pd.Series(np.random.uniform(0,1,5))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0    0.644686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1    0.812248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2    0.496581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3    0.876687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4    0.280538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41" name="Get Google stock price data in google.csv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Get Google stock price data in google.csv</a:t>
            </a:r>
          </a:p>
          <a:p>
            <a:pPr lvl="1"/>
            <a:r>
              <a:t>Comma separated </a:t>
            </a:r>
          </a:p>
          <a:p>
            <a:pPr lvl="1"/>
            <a:r>
              <a:t>Need to write converters for date and volume</a:t>
            </a:r>
          </a:p>
        </p:txBody>
      </p:sp>
      <p:sp>
        <p:nvSpPr>
          <p:cNvPr id="542" name="Date,Open,High,Low,Close,Volume…"/>
          <p:cNvSpPr txBox="1"/>
          <p:nvPr/>
        </p:nvSpPr>
        <p:spPr>
          <a:xfrm>
            <a:off x="952500" y="5405609"/>
            <a:ext cx="1131752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Date,Open,High,Low,Close,Volume</a:t>
            </a:r>
          </a:p>
          <a:p>
            <a:pPr/>
            <a:r>
              <a:t>1/3/2012,325.25,332.83,324.97,663.59,"7,380,500"</a:t>
            </a:r>
          </a:p>
          <a:p>
            <a:pPr/>
            <a:r>
              <a:t>1/4/2012,331.27,333.87,329.08,666.45,"5,749,400"</a:t>
            </a:r>
          </a:p>
          <a:p>
            <a:pPr/>
            <a:r>
              <a:t>1/5/2012,329.83,330.75,326.89,657.21,"6,590,300"</a:t>
            </a:r>
          </a:p>
          <a:p>
            <a:pPr/>
            <a:r>
              <a:t>1/6/2012,328.34,328.77,323.68,648.24,"5,405,900"</a:t>
            </a:r>
          </a:p>
          <a:p>
            <a:pPr/>
            <a:r>
              <a:t>1/9/2012,322.04,322.29,309.46,620.76,"11,688,800"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45" name="First column has a date, but in standard for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 column has a date, but in standard form</a:t>
            </a:r>
          </a:p>
          <a:p>
            <a:pPr/>
            <a:r>
              <a:t>Volume has a comma in it</a:t>
            </a:r>
          </a:p>
          <a:p>
            <a:pPr lvl="1"/>
            <a:r>
              <a:t>Easiest to write custom converter</a:t>
            </a:r>
          </a:p>
        </p:txBody>
      </p:sp>
      <p:sp>
        <p:nvSpPr>
          <p:cNvPr id="546" name="def convert_volume(x):…"/>
          <p:cNvSpPr txBox="1"/>
          <p:nvPr/>
        </p:nvSpPr>
        <p:spPr>
          <a:xfrm>
            <a:off x="2558417" y="4876799"/>
            <a:ext cx="7887966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convert_volume(x):</a:t>
            </a:r>
          </a:p>
          <a:p>
            <a:pPr/>
            <a:r>
              <a:t>    temp=[]</a:t>
            </a:r>
          </a:p>
          <a:p>
            <a:pPr/>
            <a:r>
              <a:t>    for letter in x:</a:t>
            </a:r>
          </a:p>
          <a:p>
            <a:pPr/>
            <a:r>
              <a:t>        if letter in '0123456789':</a:t>
            </a:r>
          </a:p>
          <a:p>
            <a:pPr/>
            <a:r>
              <a:t>            temp.append(letter)</a:t>
            </a:r>
          </a:p>
          <a:p>
            <a:pPr/>
            <a:r>
              <a:t>    x = ''.join(temp)</a:t>
            </a:r>
          </a:p>
          <a:p>
            <a:pPr/>
            <a:r>
              <a:t>    try:</a:t>
            </a:r>
          </a:p>
          <a:p>
            <a:pPr/>
            <a:r>
              <a:t>        return int(x)</a:t>
            </a:r>
          </a:p>
          <a:p>
            <a:pPr/>
            <a:r>
              <a:t>    except ValueError:</a:t>
            </a:r>
          </a:p>
          <a:p>
            <a:pPr/>
            <a:r>
              <a:t>        return np.NaN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49" name="'Close' also needs a converter because of a bad valu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'Close' also needs a converter because of a bad value</a:t>
            </a:r>
          </a:p>
        </p:txBody>
      </p:sp>
      <p:sp>
        <p:nvSpPr>
          <p:cNvPr id="550" name="def my_converter(x):…"/>
          <p:cNvSpPr txBox="1"/>
          <p:nvPr/>
        </p:nvSpPr>
        <p:spPr>
          <a:xfrm>
            <a:off x="3815922" y="3746500"/>
            <a:ext cx="5372956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my_converter(x):</a:t>
            </a:r>
          </a:p>
          <a:p>
            <a:pPr/>
            <a:r>
              <a:t>    try:</a:t>
            </a:r>
          </a:p>
          <a:p>
            <a:pPr/>
            <a:r>
              <a:t>        return float(x)</a:t>
            </a:r>
          </a:p>
          <a:p>
            <a:pPr/>
            <a:r>
              <a:t>    except ValueError:</a:t>
            </a:r>
          </a:p>
          <a:p>
            <a:pPr/>
            <a:r>
              <a:t>        return np.NaN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53" name="Now we can get the google data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can get the google data</a:t>
            </a:r>
          </a:p>
        </p:txBody>
      </p:sp>
      <p:sp>
        <p:nvSpPr>
          <p:cNvPr id="554" name="my_df = pd.read_csv('google.csv',…"/>
          <p:cNvSpPr txBox="1"/>
          <p:nvPr/>
        </p:nvSpPr>
        <p:spPr>
          <a:xfrm>
            <a:off x="772728" y="3706410"/>
            <a:ext cx="1131752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my_df = pd.read_csv('google.csv', </a:t>
            </a:r>
          </a:p>
          <a:p>
            <a:pPr/>
            <a:r>
              <a:t>                    parse_dates=[0],</a:t>
            </a:r>
          </a:p>
          <a:p>
            <a:pPr/>
            <a:r>
              <a:t>                    index_col=0,</a:t>
            </a:r>
          </a:p>
          <a:p>
            <a:pPr/>
            <a:r>
              <a:t>                    converters={</a:t>
            </a:r>
          </a:p>
          <a:p>
            <a:pPr/>
            <a:r>
              <a:t>                        'Close': my_converter,</a:t>
            </a:r>
          </a:p>
          <a:p>
            <a:pPr/>
            <a:r>
              <a:t>                        'Volume': convert_volume}</a:t>
            </a:r>
          </a:p>
          <a:p>
            <a:pPr/>
            <a:r>
              <a:t>                   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57" name="To make sure it works, we print out the info on the data fra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make sure it works, we print out the info on the data frame</a:t>
            </a:r>
          </a:p>
        </p:txBody>
      </p:sp>
      <p:sp>
        <p:nvSpPr>
          <p:cNvPr id="558" name="&gt;&gt;&gt; google.info()…"/>
          <p:cNvSpPr txBox="1"/>
          <p:nvPr/>
        </p:nvSpPr>
        <p:spPr>
          <a:xfrm>
            <a:off x="523609" y="4025900"/>
            <a:ext cx="12232073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google.info()</a:t>
            </a:r>
          </a:p>
          <a:p>
            <a:pPr/>
            <a:r>
              <a:t>&lt;class 'pandas.core.frame.DataFrame'&gt;</a:t>
            </a:r>
          </a:p>
          <a:p>
            <a:pPr/>
            <a:r>
              <a:t>DatetimeIndex: 1258 entries, 2012-01-03 to 2016-12-30</a:t>
            </a:r>
          </a:p>
          <a:p>
            <a:pPr/>
            <a:r>
              <a:t>Data columns (total 5 columns):</a:t>
            </a:r>
          </a:p>
          <a:p>
            <a:pPr/>
            <a:r>
              <a:t>Open      1258 non-null float64</a:t>
            </a:r>
          </a:p>
          <a:p>
            <a:pPr/>
            <a:r>
              <a:t>High      1258 non-null float64</a:t>
            </a:r>
          </a:p>
          <a:p>
            <a:pPr/>
            <a:r>
              <a:t>Low       1258 non-null float64</a:t>
            </a:r>
          </a:p>
          <a:p>
            <a:pPr/>
            <a:r>
              <a:t>Close     1149 non-null float64</a:t>
            </a:r>
          </a:p>
          <a:p>
            <a:pPr/>
            <a:r>
              <a:t>Volume    1258 non-null int64</a:t>
            </a:r>
          </a:p>
          <a:p>
            <a:pPr/>
            <a:r>
              <a:t>dtypes: float64(4), int64(1)</a:t>
            </a:r>
          </a:p>
          <a:p>
            <a:pPr/>
            <a:r>
              <a:t>memory usage: 59.0 KB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61" name="Pandas allows direct plott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Pandas allows direct plotting</a:t>
            </a:r>
          </a:p>
        </p:txBody>
      </p:sp>
      <p:sp>
        <p:nvSpPr>
          <p:cNvPr id="562" name="&gt;&gt;&gt; google.Open.plot()…"/>
          <p:cNvSpPr txBox="1"/>
          <p:nvPr/>
        </p:nvSpPr>
        <p:spPr>
          <a:xfrm>
            <a:off x="843638" y="3594100"/>
            <a:ext cx="11317524" cy="528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google.Open.plot()</a:t>
            </a:r>
          </a:p>
          <a:p>
            <a:pPr/>
            <a:r>
              <a:t>&lt;matplotlib.axes._subplots.AxesSubplot object at 0x7faeeb4c3ee0&gt;</a:t>
            </a:r>
          </a:p>
          <a:p>
            <a:pPr/>
            <a:r>
              <a:t>&gt;&gt;&gt; google.Close.plot()</a:t>
            </a:r>
          </a:p>
          <a:p>
            <a:pPr/>
            <a:r>
              <a:t>&lt;matplotlib.axes._subplots.AxesSubplot object at 0x7faeeb4c3ee0&gt;</a:t>
            </a:r>
          </a:p>
          <a:p>
            <a:pPr/>
            <a:r>
              <a:t>&gt;&gt;&gt; google.High.plot()</a:t>
            </a:r>
          </a:p>
          <a:p>
            <a:pPr/>
            <a:r>
              <a:t>&lt;matplotlib.axes._subplots.AxesSubplot object at 0x7faeeb4c3ee0&gt;</a:t>
            </a:r>
          </a:p>
          <a:p>
            <a:pPr/>
            <a:r>
              <a:t>&gt;&gt;&gt; plt.show</a:t>
            </a:r>
          </a:p>
          <a:p>
            <a:pPr/>
            <a:r>
              <a:t>&lt;function show at 0x7faeeb476f70&gt;</a:t>
            </a:r>
          </a:p>
          <a:p>
            <a:pPr/>
            <a:r>
              <a:t>&gt;&gt;&gt; 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4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74198" y="-1"/>
            <a:ext cx="13004801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65" name="Example"/>
          <p:cNvSpPr txBox="1"/>
          <p:nvPr>
            <p:ph type="title"/>
          </p:nvPr>
        </p:nvSpPr>
        <p:spPr>
          <a:xfrm>
            <a:off x="952500" y="0"/>
            <a:ext cx="11099800" cy="1184543"/>
          </a:xfrm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Example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68" name="We can also get the data from Ap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also get the data from Apple</a:t>
            </a:r>
          </a:p>
        </p:txBody>
      </p:sp>
      <p:sp>
        <p:nvSpPr>
          <p:cNvPr id="569" name="&gt;&gt;&gt; apple = pd.read_csv('AAPL.csv', parse_dates=[0], index_col=0)…"/>
          <p:cNvSpPr txBox="1"/>
          <p:nvPr/>
        </p:nvSpPr>
        <p:spPr>
          <a:xfrm>
            <a:off x="621537" y="3272315"/>
            <a:ext cx="12232073" cy="614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apple = pd.read_csv('AAPL.csv', parse_dates=[0], index_col=0)</a:t>
            </a:r>
          </a:p>
          <a:p>
            <a:pPr/>
            <a:r>
              <a:t>&gt;&gt;&gt; apple.info()</a:t>
            </a:r>
          </a:p>
          <a:p>
            <a:pPr/>
            <a:r>
              <a:t>&lt;class 'pandas.core.frame.DataFrame'&gt;</a:t>
            </a:r>
          </a:p>
          <a:p>
            <a:pPr/>
            <a:r>
              <a:t>DatetimeIndex: 9848 entries, 1980-12-12 to 2020-01-02</a:t>
            </a:r>
          </a:p>
          <a:p>
            <a:pPr/>
            <a:r>
              <a:t>Data columns (total 6 columns):</a:t>
            </a:r>
          </a:p>
          <a:p>
            <a:pPr/>
            <a:r>
              <a:t>Open         9847 non-null float64</a:t>
            </a:r>
          </a:p>
          <a:p>
            <a:pPr/>
            <a:r>
              <a:t>High         9847 non-null float64</a:t>
            </a:r>
          </a:p>
          <a:p>
            <a:pPr/>
            <a:r>
              <a:t>Low          9847 non-null float64</a:t>
            </a:r>
          </a:p>
          <a:p>
            <a:pPr/>
            <a:r>
              <a:t>Close        9847 non-null float64</a:t>
            </a:r>
          </a:p>
          <a:p>
            <a:pPr/>
            <a:r>
              <a:t>Adj Close    9847 non-null float64</a:t>
            </a:r>
          </a:p>
          <a:p>
            <a:pPr/>
            <a:r>
              <a:t>Volume       9847 non-null float64</a:t>
            </a:r>
          </a:p>
          <a:p>
            <a:pPr/>
            <a:r>
              <a:t>dtypes: float64(6)</a:t>
            </a:r>
          </a:p>
          <a:p>
            <a:pPr/>
            <a:r>
              <a:t>memory usage: 538.6 KB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72" name="We now rename the Close colum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rename the Close columns</a:t>
            </a:r>
          </a:p>
        </p:txBody>
      </p:sp>
      <p:sp>
        <p:nvSpPr>
          <p:cNvPr id="573" name="&gt;&gt;&gt; google.rename(columns={'Close':'GOOG'},…"/>
          <p:cNvSpPr txBox="1"/>
          <p:nvPr/>
        </p:nvSpPr>
        <p:spPr>
          <a:xfrm>
            <a:off x="1415231" y="4020697"/>
            <a:ext cx="10174338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google.rename(columns={'Close':'GOOG'}, </a:t>
            </a:r>
          </a:p>
          <a:p>
            <a:pPr/>
            <a:r>
              <a:t>                  inplace = True)</a:t>
            </a:r>
          </a:p>
          <a:p>
            <a:pPr/>
            <a:r>
              <a:t>&gt;&gt;&gt; apple.rename(columns={'Close':'AAPL'}, </a:t>
            </a:r>
          </a:p>
          <a:p>
            <a:pPr/>
            <a:r>
              <a:t>                 inplace = True)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76" name="Now we concatenate parts of the two data fr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concatenate parts of the two data frames</a:t>
            </a:r>
          </a:p>
          <a:p>
            <a:pPr lvl="1"/>
            <a:r>
              <a:t>axis = 1 means we want to concatenate columns</a:t>
            </a:r>
          </a:p>
        </p:txBody>
      </p:sp>
      <p:sp>
        <p:nvSpPr>
          <p:cNvPr id="577" name="&gt;&gt;&gt; my_df = pd.concat([google['GOOG'], apple['AAPL']], axis = 1)…"/>
          <p:cNvSpPr txBox="1"/>
          <p:nvPr/>
        </p:nvSpPr>
        <p:spPr>
          <a:xfrm>
            <a:off x="315453" y="4457699"/>
            <a:ext cx="1268934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my_df = pd.concat([google['GOOG'], apple['AAPL']], axis = 1)</a:t>
            </a:r>
          </a:p>
          <a:p>
            <a:pPr/>
            <a:r>
              <a:t>&gt;&gt;&gt; my_df.info()</a:t>
            </a:r>
          </a:p>
          <a:p>
            <a:pPr/>
            <a:r>
              <a:t>&lt;class 'pandas.core.frame.DataFrame'&gt;</a:t>
            </a:r>
          </a:p>
          <a:p>
            <a:pPr/>
            <a:r>
              <a:t>DatetimeIndex: 9848 entries, 1980-12-12 to 2020-01-02</a:t>
            </a:r>
          </a:p>
          <a:p>
            <a:pPr/>
            <a:r>
              <a:t>Data columns (total 2 columns):</a:t>
            </a:r>
          </a:p>
          <a:p>
            <a:pPr/>
            <a:r>
              <a:t>GOOG    1149 non-null float64</a:t>
            </a:r>
          </a:p>
          <a:p>
            <a:pPr/>
            <a:r>
              <a:t>AAPL    9847 non-null float64</a:t>
            </a:r>
          </a:p>
          <a:p>
            <a:pPr/>
            <a:r>
              <a:t>dtypes: float64(2)</a:t>
            </a:r>
          </a:p>
          <a:p>
            <a:pPr/>
            <a:r>
              <a:t>memory usage: 230.8 KB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60" name="There is no limit imposed on the objects that can be stor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is no limit imposed on the objects that can be stored</a:t>
            </a:r>
          </a:p>
          <a:p>
            <a:pPr lvl="1"/>
            <a:r>
              <a:t>For example, we can store functions</a:t>
            </a:r>
          </a:p>
        </p:txBody>
      </p:sp>
      <p:sp>
        <p:nvSpPr>
          <p:cNvPr id="161" name="pd.Series([random.uniform, print, len, &quot;&quot;.join])…"/>
          <p:cNvSpPr txBox="1"/>
          <p:nvPr/>
        </p:nvSpPr>
        <p:spPr>
          <a:xfrm>
            <a:off x="272045" y="5039444"/>
            <a:ext cx="12460710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pd.Series([random.uniform, print, len, "".join])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0    &lt;bound method Random.uniform of &lt;random.Random...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1                            &lt;built-in function print&gt;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2                              &lt;built-in function len&gt;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3    &lt;built-in method join of str object at 0x104c3...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80" name="Let's see what we got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Let's see what we got:</a:t>
            </a:r>
          </a:p>
        </p:txBody>
      </p:sp>
      <p:sp>
        <p:nvSpPr>
          <p:cNvPr id="581" name="&gt;&gt;&gt; my_df.plot()…"/>
          <p:cNvSpPr txBox="1"/>
          <p:nvPr/>
        </p:nvSpPr>
        <p:spPr>
          <a:xfrm>
            <a:off x="1687277" y="3472761"/>
            <a:ext cx="11317524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my_df.plot()</a:t>
            </a:r>
          </a:p>
          <a:p>
            <a:pPr/>
            <a:r>
              <a:t>&lt;matplotlib.axes._subplots.AxesSubplot object at 0x7fd35892b7f0&gt;</a:t>
            </a:r>
          </a:p>
          <a:p>
            <a:pPr/>
            <a:r>
              <a:t>&gt;&gt;&gt; 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Example"/>
          <p:cNvSpPr txBox="1"/>
          <p:nvPr>
            <p:ph type="title"/>
          </p:nvPr>
        </p:nvSpPr>
        <p:spPr>
          <a:xfrm>
            <a:off x="952500" y="-529422"/>
            <a:ext cx="11099801" cy="2159001"/>
          </a:xfrm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87" name="That does not tell us too much (other than that Google had a stock split, as did Apple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That does not tell us too much (other than that Google had a stock split, as did Apple)</a:t>
            </a:r>
          </a:p>
          <a:p>
            <a:pPr lvl="1"/>
            <a:r>
              <a:t>First, we drop rows with NaN</a:t>
            </a:r>
          </a:p>
        </p:txBody>
      </p:sp>
      <p:sp>
        <p:nvSpPr>
          <p:cNvPr id="588" name="&gt;&gt;&gt; my_df.dropna(inplace = True)…"/>
          <p:cNvSpPr txBox="1"/>
          <p:nvPr/>
        </p:nvSpPr>
        <p:spPr>
          <a:xfrm>
            <a:off x="2787054" y="4889499"/>
            <a:ext cx="7430692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my_df.dropna(inplace = True)</a:t>
            </a:r>
          </a:p>
          <a:p>
            <a:pPr/>
            <a:r>
              <a:t>&gt;&gt;&gt; my_df.head()</a:t>
            </a:r>
          </a:p>
          <a:p>
            <a:pPr/>
            <a:r>
              <a:t>              GOOG       AAPL</a:t>
            </a:r>
          </a:p>
          <a:p>
            <a:pPr/>
            <a:r>
              <a:t>Date                         </a:t>
            </a:r>
          </a:p>
          <a:p>
            <a:pPr/>
            <a:r>
              <a:t>2012-01-03  663.59  58.747143</a:t>
            </a:r>
          </a:p>
          <a:p>
            <a:pPr/>
            <a:r>
              <a:t>2012-01-04  666.45  59.062859</a:t>
            </a:r>
          </a:p>
          <a:p>
            <a:pPr/>
            <a:r>
              <a:t>2012-01-05  657.21  59.718571</a:t>
            </a:r>
          </a:p>
          <a:p>
            <a:pPr/>
            <a:r>
              <a:t>2012-01-06  648.24  60.342857</a:t>
            </a:r>
          </a:p>
          <a:p>
            <a:pPr/>
            <a:r>
              <a:t>2012-01-09  620.76  60.247143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91" name="Now we normalize by setting the beginning value to 10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normalize by setting the beginning value to 100</a:t>
            </a:r>
          </a:p>
        </p:txBody>
      </p:sp>
      <p:sp>
        <p:nvSpPr>
          <p:cNvPr id="592" name="&gt;&gt;&gt; normalized = my_df/my_df.iloc[0]*100…"/>
          <p:cNvSpPr txBox="1"/>
          <p:nvPr/>
        </p:nvSpPr>
        <p:spPr>
          <a:xfrm>
            <a:off x="1872505" y="3986269"/>
            <a:ext cx="9259790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normalized = my_df/my_df.iloc[0]*100</a:t>
            </a:r>
          </a:p>
          <a:p>
            <a:pPr/>
            <a:r>
              <a:t>&gt;&gt;&gt; normalized.head()</a:t>
            </a:r>
          </a:p>
          <a:p>
            <a:pPr/>
          </a:p>
          <a:p>
            <a:pPr/>
            <a:r>
              <a:t>                  GOOG        AAPL</a:t>
            </a:r>
          </a:p>
          <a:p>
            <a:pPr/>
            <a:r>
              <a:t>Date                              </a:t>
            </a:r>
          </a:p>
          <a:p>
            <a:pPr/>
            <a:r>
              <a:t>2012-01-03  100.000000  100.000000</a:t>
            </a:r>
          </a:p>
          <a:p>
            <a:pPr/>
            <a:r>
              <a:t>2012-01-04  100.430989  100.537415</a:t>
            </a:r>
          </a:p>
          <a:p>
            <a:pPr/>
            <a:r>
              <a:t>2012-01-05   99.038563  101.653575</a:t>
            </a:r>
          </a:p>
          <a:p>
            <a:pPr/>
            <a:r>
              <a:t>2012-01-06   97.686825  102.716241</a:t>
            </a:r>
          </a:p>
          <a:p>
            <a:pPr/>
            <a:r>
              <a:t>2012-01-09   93.545713  102.553316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95" name="&gt;&gt;&gt; normalized.plot()…"/>
          <p:cNvSpPr txBox="1"/>
          <p:nvPr/>
        </p:nvSpPr>
        <p:spPr>
          <a:xfrm>
            <a:off x="952500" y="3047999"/>
            <a:ext cx="11317524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normalized.plot()</a:t>
            </a:r>
          </a:p>
          <a:p>
            <a:pPr/>
            <a:r>
              <a:t>&lt;matplotlib.axes._subplots.AxesSubplot object at 0x7fd352b00460&gt;</a:t>
            </a:r>
          </a:p>
          <a:p>
            <a:pPr/>
            <a:r>
              <a:t>&gt;&gt;&gt; 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7" name="Figure_1.pdf" descr="Figure_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7343" y="313007"/>
            <a:ext cx="12170113" cy="9127586"/>
          </a:xfrm>
          <a:prstGeom prst="rect">
            <a:avLst/>
          </a:prstGeom>
          <a:ln w="12700">
            <a:miter lim="400000"/>
          </a:ln>
        </p:spPr>
      </p:pic>
      <p:sp>
        <p:nvSpPr>
          <p:cNvPr id="59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01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04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64" name="To retrieve a data value, we give it the index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retrieve a data value, we give it the index</a:t>
            </a:r>
          </a:p>
        </p:txBody>
      </p:sp>
      <p:sp>
        <p:nvSpPr>
          <p:cNvPr id="165" name="lit_it_isl['nicer']…"/>
          <p:cNvSpPr txBox="1"/>
          <p:nvPr/>
        </p:nvSpPr>
        <p:spPr>
          <a:xfrm>
            <a:off x="4273196" y="3819402"/>
            <a:ext cx="4458408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lit_it_isl['nicer']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'ischia'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68" name="The slice operation works differentl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slice operation works differently</a:t>
            </a:r>
          </a:p>
        </p:txBody>
      </p:sp>
      <p:sp>
        <p:nvSpPr>
          <p:cNvPr id="169" name="ex = pd.Series(['capri', 'ischia', 'elba',…"/>
          <p:cNvSpPr txBox="1"/>
          <p:nvPr/>
        </p:nvSpPr>
        <p:spPr>
          <a:xfrm>
            <a:off x="1283461" y="3834838"/>
            <a:ext cx="9945701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ex = pd.Series(['capri', 'ischia', 'elba', </a:t>
            </a:r>
          </a:p>
          <a:p>
            <a:pPr/>
            <a:r>
              <a:t>                'giglia', 'giannutri'], </a:t>
            </a:r>
          </a:p>
          <a:p>
            <a:pPr/>
            <a:r>
              <a:t>               index=list('abcde'))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a        capri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     ischia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       elba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     giglia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  giannutri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72" name="Both the beginning and the end are includ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Both the beginning and the end are included</a:t>
            </a:r>
          </a:p>
        </p:txBody>
      </p:sp>
      <p:sp>
        <p:nvSpPr>
          <p:cNvPr id="173" name="ex['b':'d']…"/>
          <p:cNvSpPr txBox="1"/>
          <p:nvPr/>
        </p:nvSpPr>
        <p:spPr>
          <a:xfrm>
            <a:off x="4390961" y="3746500"/>
            <a:ext cx="3086585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ex['b':'d']</a:t>
            </a:r>
          </a:p>
          <a:p>
            <a:pPr/>
            <a:r>
              <a:t>b    ischia</a:t>
            </a:r>
          </a:p>
          <a:p>
            <a:pPr/>
            <a:r>
              <a:t>c      elba</a:t>
            </a:r>
          </a:p>
          <a:p>
            <a:pPr/>
            <a:r>
              <a:t>d    giglia</a:t>
            </a:r>
          </a:p>
          <a:p>
            <a:pPr/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76" name="Slic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Slices:</a:t>
            </a:r>
          </a:p>
          <a:p>
            <a:pPr lvl="1"/>
            <a:r>
              <a:t>Like in NumPy, a slice only creates a </a:t>
            </a:r>
            <a:r>
              <a:rPr b="1" u="sng"/>
              <a:t>reference</a:t>
            </a:r>
          </a:p>
          <a:p>
            <a:pPr lvl="2"/>
            <a:r>
              <a:t>If you change a slice, you change the original</a:t>
            </a:r>
          </a:p>
          <a:p>
            <a:pPr lvl="2"/>
            <a:r>
              <a:t>Example: Create a series</a:t>
            </a:r>
          </a:p>
          <a:p>
            <a:pPr lvl="2"/>
          </a:p>
          <a:p>
            <a:pPr lvl="2"/>
            <a:r>
              <a:t>Create a slice</a:t>
            </a:r>
          </a:p>
        </p:txBody>
      </p:sp>
      <p:sp>
        <p:nvSpPr>
          <p:cNvPr id="177" name="ex = pd.Series(['capri', 'ischia', 'elba', 'giglia', 'giannutri'], index=list('abcde'))"/>
          <p:cNvSpPr txBox="1"/>
          <p:nvPr/>
        </p:nvSpPr>
        <p:spPr>
          <a:xfrm>
            <a:off x="457189" y="5484961"/>
            <a:ext cx="12232073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 = pd.Series(['capri', 'ischia', 'elba', 'giglia', 'giannutri'], index=list('abcde'))</a:t>
            </a:r>
          </a:p>
        </p:txBody>
      </p:sp>
      <p:sp>
        <p:nvSpPr>
          <p:cNvPr id="178" name="my_slice = ex['b':'d']"/>
          <p:cNvSpPr txBox="1"/>
          <p:nvPr/>
        </p:nvSpPr>
        <p:spPr>
          <a:xfrm>
            <a:off x="475152" y="7124840"/>
            <a:ext cx="514431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my_slice = ex['b':'d']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81" name="Slices are references (cont.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Slices are references (cont.)</a:t>
            </a:r>
          </a:p>
          <a:p>
            <a:pPr lvl="2"/>
            <a:r>
              <a:t>Change the slice</a:t>
            </a:r>
          </a:p>
          <a:p>
            <a:pPr lvl="2"/>
          </a:p>
          <a:p>
            <a:pPr lvl="2"/>
            <a:r>
              <a:t>The original (as well as the slice) have changed</a:t>
            </a:r>
          </a:p>
        </p:txBody>
      </p:sp>
      <p:sp>
        <p:nvSpPr>
          <p:cNvPr id="182" name="my_slice = ex['b':'d']"/>
          <p:cNvSpPr txBox="1"/>
          <p:nvPr/>
        </p:nvSpPr>
        <p:spPr>
          <a:xfrm>
            <a:off x="3115629" y="4125114"/>
            <a:ext cx="514431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my_slice = ex['b':'d']</a:t>
            </a:r>
          </a:p>
        </p:txBody>
      </p:sp>
      <p:sp>
        <p:nvSpPr>
          <p:cNvPr id="183" name="ex…"/>
          <p:cNvSpPr txBox="1"/>
          <p:nvPr/>
        </p:nvSpPr>
        <p:spPr>
          <a:xfrm>
            <a:off x="4030178" y="5649816"/>
            <a:ext cx="3315221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      capri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     ischia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     zanone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     giglia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  giannutri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86" name="If an index is not in the series, a KeyError is rais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an index is not in the series, a KeyError is raised</a:t>
            </a:r>
          </a:p>
        </p:txBody>
      </p:sp>
      <p:sp>
        <p:nvSpPr>
          <p:cNvPr id="187" name="ex['h']…"/>
          <p:cNvSpPr txBox="1"/>
          <p:nvPr/>
        </p:nvSpPr>
        <p:spPr>
          <a:xfrm>
            <a:off x="2558417" y="3782074"/>
            <a:ext cx="7887966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ex['h']</a:t>
            </a:r>
          </a:p>
          <a:p>
            <a:pPr>
              <a:defRPr>
                <a:solidFill>
                  <a:srgbClr val="FF2600"/>
                </a:solidFill>
              </a:defRPr>
            </a:pPr>
            <a:r>
              <a:t>Traceback (most recent call last):</a:t>
            </a:r>
          </a:p>
          <a:p>
            <a:pPr>
              <a:defRPr>
                <a:solidFill>
                  <a:srgbClr val="FF2600"/>
                </a:solidFill>
              </a:defRPr>
            </a:pPr>
            <a:r>
              <a:t>...</a:t>
            </a:r>
          </a:p>
          <a:p>
            <a:pPr>
              <a:defRPr>
                <a:solidFill>
                  <a:srgbClr val="FF2600"/>
                </a:solidFill>
              </a:defRPr>
            </a:pPr>
          </a:p>
          <a:p>
            <a:pPr>
              <a:defRPr>
                <a:solidFill>
                  <a:srgbClr val="FF2600"/>
                </a:solidFill>
              </a:defRPr>
            </a:pPr>
            <a:r>
              <a:t>KeyError: 'h'</a:t>
            </a:r>
          </a:p>
          <a:p>
            <a:pPr/>
            <a:r>
              <a:t>&gt;&gt;&gt;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90" name="As we have seen, we can use indexing to update a valu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 we have seen, we can use indexing to update a 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Bas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Basics</a:t>
            </a:r>
          </a:p>
        </p:txBody>
      </p:sp>
      <p:sp>
        <p:nvSpPr>
          <p:cNvPr id="123" name="Tool for data se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Tool for data sets:</a:t>
            </a:r>
          </a:p>
          <a:p>
            <a:pPr lvl="1"/>
            <a:r>
              <a:t>Analysis</a:t>
            </a:r>
          </a:p>
          <a:p>
            <a:pPr lvl="1"/>
            <a:r>
              <a:t>Aggregation</a:t>
            </a:r>
          </a:p>
          <a:p>
            <a:pPr lvl="1"/>
            <a:r>
              <a:t>Cleaning</a:t>
            </a:r>
          </a:p>
          <a:p>
            <a:pPr lvl="1"/>
            <a:r>
              <a:t>Merging</a:t>
            </a:r>
          </a:p>
          <a:p>
            <a:pPr lvl="1"/>
            <a:r>
              <a:t>Pivoting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93" name="Use head( ) and tail( ) to access beginning and end of a seri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head( ) and tail( ) to access beginning and end of a series</a:t>
            </a:r>
          </a:p>
        </p:txBody>
      </p:sp>
      <p:sp>
        <p:nvSpPr>
          <p:cNvPr id="194" name="df = pd.Series(['bonn', 'koeln', 'duesseldorf',…"/>
          <p:cNvSpPr txBox="1"/>
          <p:nvPr/>
        </p:nvSpPr>
        <p:spPr>
          <a:xfrm>
            <a:off x="1512143" y="3910299"/>
            <a:ext cx="10357248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df = pd.Series(['bonn', 'koeln', 'duesseldorf', </a:t>
            </a:r>
          </a:p>
          <a:p>
            <a:pPr>
              <a:defRPr sz="2800"/>
            </a:pPr>
            <a:r>
              <a:t>'essen', 'aachen','dortmund'])</a:t>
            </a:r>
          </a:p>
          <a:p>
            <a:pPr>
              <a:defRPr sz="2800"/>
            </a:pPr>
            <a:r>
              <a:t>&gt;&gt;&gt; df.head(2)</a:t>
            </a:r>
          </a:p>
          <a:p>
            <a:pPr>
              <a:defRPr sz="2800"/>
            </a:pPr>
            <a:r>
              <a:t>0     bonn</a:t>
            </a:r>
          </a:p>
          <a:p>
            <a:pPr>
              <a:defRPr sz="2800"/>
            </a:pPr>
            <a:r>
              <a:t>1    koeln</a:t>
            </a:r>
          </a:p>
          <a:p>
            <a:pPr>
              <a:defRPr sz="2800"/>
            </a:pPr>
            <a:r>
              <a:t>dtype: object</a:t>
            </a:r>
          </a:p>
          <a:p>
            <a:pPr>
              <a:defRPr sz="2800"/>
            </a:pPr>
            <a:r>
              <a:t>&gt;&gt;&gt; df.tail(2)</a:t>
            </a:r>
          </a:p>
          <a:p>
            <a:pPr>
              <a:defRPr sz="2800"/>
            </a:pPr>
            <a:r>
              <a:t>4      aachen</a:t>
            </a:r>
          </a:p>
          <a:p>
            <a:pPr>
              <a:defRPr sz="2800"/>
            </a:pPr>
            <a:r>
              <a:t>5    dortmund</a:t>
            </a:r>
          </a:p>
          <a:p>
            <a:pPr>
              <a:defRPr sz="2800"/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97" name="In addition to explicit indexing with the [ ] opera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addition to explicit indexing with the [ ] operator</a:t>
            </a:r>
          </a:p>
          <a:p>
            <a:pPr lvl="1"/>
            <a:r>
              <a:t>Can use subsets referring explicit indices (offsets)</a:t>
            </a:r>
          </a:p>
          <a:p>
            <a:pPr lvl="2"/>
            <a:r>
              <a:t>with the  .loc operator</a:t>
            </a:r>
          </a:p>
          <a:p>
            <a:pPr lvl="2"/>
            <a:r>
              <a:t>with the  .iloc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00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Define a series based on the Olympic ice-hockey tournament 2018</a:t>
            </a:r>
          </a:p>
        </p:txBody>
      </p:sp>
      <p:sp>
        <p:nvSpPr>
          <p:cNvPr id="201" name="icehockey2018 = pd.Series({'russia': 1, 'germany': 2, 'canada': 3, 'czech': 4, 'sweden':5})…"/>
          <p:cNvSpPr txBox="1"/>
          <p:nvPr/>
        </p:nvSpPr>
        <p:spPr>
          <a:xfrm>
            <a:off x="402530" y="4737099"/>
            <a:ext cx="12460710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icehockey2018 = pd.Series({'russia': 1, 'germany': 2, 'canada': 3, 'czech': 4, 'sweden':5})</a:t>
            </a:r>
          </a:p>
          <a:p>
            <a:pPr/>
            <a:r>
              <a:t>&gt;&gt;&gt; icehockey2018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russia     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3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czech      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 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04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 lvl="1"/>
            <a:r>
              <a:t>Using .loc with a list of labels</a:t>
            </a:r>
          </a:p>
        </p:txBody>
      </p:sp>
      <p:sp>
        <p:nvSpPr>
          <p:cNvPr id="205" name="icehockey2018.loc[['russia', 'sweden']]…"/>
          <p:cNvSpPr txBox="1"/>
          <p:nvPr/>
        </p:nvSpPr>
        <p:spPr>
          <a:xfrm>
            <a:off x="2244030" y="4406900"/>
            <a:ext cx="9031152" cy="182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icehockey2018.loc[['russia', 'sweden']]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russia    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08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 lvl="1"/>
            <a:r>
              <a:t>Accessing a sub-series with iloc by numerical index</a:t>
            </a:r>
          </a:p>
        </p:txBody>
      </p:sp>
      <p:sp>
        <p:nvSpPr>
          <p:cNvPr id="209" name="icehockey2018.iloc[1:3]…"/>
          <p:cNvSpPr txBox="1"/>
          <p:nvPr/>
        </p:nvSpPr>
        <p:spPr>
          <a:xfrm>
            <a:off x="3815922" y="4603750"/>
            <a:ext cx="5372956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icehockey2018.iloc[1:3]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3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12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 lvl="1"/>
            <a:r>
              <a:t>Using a series of integer indices with .iloc</a:t>
            </a:r>
          </a:p>
        </p:txBody>
      </p:sp>
      <p:sp>
        <p:nvSpPr>
          <p:cNvPr id="213" name="icehockey2018.iloc[[1,2,3,4]]…"/>
          <p:cNvSpPr txBox="1"/>
          <p:nvPr/>
        </p:nvSpPr>
        <p:spPr>
          <a:xfrm>
            <a:off x="2647875" y="4495799"/>
            <a:ext cx="6744780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icehockey2018.iloc[[1,2,3,4]]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3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czech      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 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16" name="Just as for numpy arrays, we can use operations between ser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as for numpy arrays, we can use operations between series</a:t>
            </a:r>
          </a:p>
          <a:p>
            <a:pPr/>
            <a:r>
              <a:t>These are dependent on labels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19" name="Example:  Olympic Ice-hockey results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  Olympic Ice-hockey results</a:t>
            </a:r>
          </a:p>
        </p:txBody>
      </p:sp>
      <p:sp>
        <p:nvSpPr>
          <p:cNvPr id="220" name="icehockey2018 = pd.Series({'russia': 1, 'germany': 2, 'canada': 3, 'czech': 4, 'sweden':5})…"/>
          <p:cNvSpPr txBox="1"/>
          <p:nvPr/>
        </p:nvSpPr>
        <p:spPr>
          <a:xfrm>
            <a:off x="438075" y="3441699"/>
            <a:ext cx="12460710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icehockey2018 = pd.Series({'russia': 1, 'germany': 2, 'canada': 3, 'czech': 4, 'sweden':5})</a:t>
            </a:r>
          </a:p>
          <a:p>
            <a:pPr/>
            <a:r>
              <a:t>&gt;&gt;&gt; icehockey2018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russia     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3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czech      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 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23" name="icehockey2014= pd.Series({'canada':1, 'sweden':2, 'finland':3, 'usa': 4, 'czech':5})"/>
          <p:cNvSpPr txBox="1"/>
          <p:nvPr/>
        </p:nvSpPr>
        <p:spPr>
          <a:xfrm>
            <a:off x="1200075" y="2552700"/>
            <a:ext cx="1154616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icehockey2014= pd.Series({'canada':1, 'sweden':2, 'finland':3, 'usa': 4, 'czech':5})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26" name="Calculate the average, and we get lot's of Not a Number (NaN)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Calculate the average, and we get lot's of Not a Number (NaN)</a:t>
            </a:r>
          </a:p>
        </p:txBody>
      </p:sp>
      <p:sp>
        <p:nvSpPr>
          <p:cNvPr id="227" name="(icehockey2018+icehockey2014)/2…"/>
          <p:cNvSpPr txBox="1"/>
          <p:nvPr/>
        </p:nvSpPr>
        <p:spPr>
          <a:xfrm>
            <a:off x="2901373" y="3784599"/>
            <a:ext cx="7202054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(icehockey2018+icehockey2014)/2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2.0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czech  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finland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russia     3.0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 3.5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usa    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Bas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Basics</a:t>
            </a:r>
          </a:p>
        </p:txBody>
      </p:sp>
      <p:sp>
        <p:nvSpPr>
          <p:cNvPr id="126" name="Where to get Panda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to get Pandas</a:t>
            </a:r>
          </a:p>
          <a:p>
            <a:pPr lvl="1"/>
            <a:r>
              <a:t>Install via pip or homebrew</a:t>
            </a:r>
          </a:p>
          <a:p>
            <a:pPr lvl="1"/>
            <a:r>
              <a:t>Use a distribution like Anaconda</a:t>
            </a:r>
          </a:p>
          <a:p>
            <a:pPr lvl="2"/>
            <a:r>
              <a:t>Comes with Jupyter (aka iPython) Notebooks which are popular among data scientists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30" name="A two-dimensional tab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two-dimensional table </a:t>
            </a:r>
          </a:p>
        </p:txBody>
      </p:sp>
      <p:sp>
        <p:nvSpPr>
          <p:cNvPr id="231" name="example = pd.DataFrame(np.random.randn(5,4), ['a','b','c','d','e'],['w','x','y','z'])…"/>
          <p:cNvSpPr txBox="1"/>
          <p:nvPr/>
        </p:nvSpPr>
        <p:spPr>
          <a:xfrm>
            <a:off x="1300912" y="3740149"/>
            <a:ext cx="10402976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 = pd.DataFrame(np.random.randn(5,4), ['a','b','c','d','e'],['w','x','y','z'])</a:t>
            </a:r>
          </a:p>
          <a:p>
            <a:pPr/>
            <a:r>
              <a:t>&gt;&gt;&gt; example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          w         x         y         z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0.968015 -0.292712 -0.456712  0.478160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-0.182741  0.801120  1.466134  0.883498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0.497248 -0.170697 -0.487031  3.018604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0.948902 -0.878197  0.796428 -0.479922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-1.420614  0.200272  1.111076 -0.283730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34" name="Access to data uses the bracket [ ] oper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to data uses the bracket [ ] operation</a:t>
            </a:r>
          </a:p>
          <a:p>
            <a:pPr lvl="1"/>
            <a:r>
              <a:t>Example (continued):</a:t>
            </a:r>
          </a:p>
        </p:txBody>
      </p:sp>
      <p:sp>
        <p:nvSpPr>
          <p:cNvPr id="235" name="example['w']…"/>
          <p:cNvSpPr txBox="1"/>
          <p:nvPr/>
        </p:nvSpPr>
        <p:spPr>
          <a:xfrm>
            <a:off x="3815922" y="4597400"/>
            <a:ext cx="5372956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example['w']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a    0.968015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 -0.182741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  0.497248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  0.948902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 -1.420614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Name: w, 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38" name="Example  (continued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  (continued)</a:t>
            </a:r>
          </a:p>
        </p:txBody>
      </p:sp>
      <p:sp>
        <p:nvSpPr>
          <p:cNvPr id="239" name="example[['w','z']]…"/>
          <p:cNvSpPr txBox="1"/>
          <p:nvPr/>
        </p:nvSpPr>
        <p:spPr>
          <a:xfrm>
            <a:off x="2939975" y="3543300"/>
            <a:ext cx="4915682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example[['w','z']]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w         z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0.968015  0.478160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-0.182741  0.883498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0.497248  3.018604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0.948902 -0.479922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-1.420614 -0.283730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42" name="The rows are given by an &quot;index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rows are given by an "index"</a:t>
            </a:r>
          </a:p>
          <a:p>
            <a:pPr lvl="1"/>
            <a:r>
              <a:t>Columns can be added</a:t>
            </a:r>
          </a:p>
        </p:txBody>
      </p:sp>
      <p:sp>
        <p:nvSpPr>
          <p:cNvPr id="243" name="example['summa']=example['w']+example['x']+…"/>
          <p:cNvSpPr txBox="1"/>
          <p:nvPr/>
        </p:nvSpPr>
        <p:spPr>
          <a:xfrm>
            <a:off x="768275" y="4279899"/>
            <a:ext cx="11774799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example['summa']=example['w']+example['x']+</a:t>
            </a:r>
          </a:p>
          <a:p>
            <a:pPr/>
            <a:r>
              <a:t>                 example['y']+example['z']</a:t>
            </a:r>
          </a:p>
          <a:p>
            <a:pPr/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w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0.968015 -0.292712 -0.456712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-0.182741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0.497248 -0.170697 -0.487031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0.948902 -0.878197  0.796428 -0.479922  0.387211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-1.420614  0.200272  1.111076 -0.283730 -0.392997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46" name="Columns can also be dele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Columns can also be deleted</a:t>
            </a:r>
          </a:p>
          <a:p>
            <a:pPr lvl="1"/>
            <a:r>
              <a:t>Use drop</a:t>
            </a:r>
          </a:p>
          <a:p>
            <a:pPr lvl="2"/>
            <a:r>
              <a:t>drop has a parameter axis</a:t>
            </a:r>
          </a:p>
          <a:p>
            <a:pPr lvl="3"/>
            <a:r>
              <a:t>Axis 0:  drop an index</a:t>
            </a:r>
          </a:p>
          <a:p>
            <a:pPr lvl="3"/>
            <a:r>
              <a:t>Axis 1: drop a column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49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Drop the first column with label 'w'</a:t>
            </a:r>
          </a:p>
        </p:txBody>
      </p:sp>
      <p:sp>
        <p:nvSpPr>
          <p:cNvPr id="250" name="example.drop('w',axis=1)…"/>
          <p:cNvSpPr txBox="1"/>
          <p:nvPr/>
        </p:nvSpPr>
        <p:spPr>
          <a:xfrm>
            <a:off x="1758187" y="4432300"/>
            <a:ext cx="9488426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example.drop('w',axis=1)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-0.878197  0.796428 -0.479922  0.387211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0.200272  1.111076 -0.283730 -0.392997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53" name="Example (continued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 (continued)</a:t>
            </a:r>
          </a:p>
          <a:p>
            <a:pPr lvl="1"/>
            <a:r>
              <a:t>But this does not change the original dataframe</a:t>
            </a:r>
          </a:p>
        </p:txBody>
      </p:sp>
      <p:sp>
        <p:nvSpPr>
          <p:cNvPr id="254" name="example…"/>
          <p:cNvSpPr txBox="1"/>
          <p:nvPr/>
        </p:nvSpPr>
        <p:spPr>
          <a:xfrm>
            <a:off x="704775" y="4254500"/>
            <a:ext cx="11774799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w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0.968015 -0.292712 -0.456712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-0.182741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0.497248 -0.170697 -0.487031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0.948902 -0.878197  0.796428 -0.479922  0.387211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-1.420614  0.200272  1.111076 -0.283730 -0.392997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57" name="To make the change to the original, need to specify that the inplace parameter is Tr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make the change to the original, need to specify that the inplace parameter is True</a:t>
            </a:r>
          </a:p>
          <a:p>
            <a:pPr lvl="1"/>
            <a:r>
              <a:t>Otherwise, we are just making a copy</a:t>
            </a:r>
          </a:p>
          <a:p>
            <a:pPr lvl="1"/>
            <a:r>
              <a:t>This is really a bit of a headache</a:t>
            </a:r>
          </a:p>
          <a:p>
            <a:pPr lvl="2"/>
            <a:r>
              <a:t>Need to lookup manual to figure out whether an operation makes a copy or changes the original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60" name="Example: With inplace being True, we change the dataframe itsel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With inplace being True, we change the dataframe itself</a:t>
            </a:r>
          </a:p>
        </p:txBody>
      </p:sp>
      <p:sp>
        <p:nvSpPr>
          <p:cNvPr id="261" name="example.drop('w',axis=1, inplace=True)…"/>
          <p:cNvSpPr txBox="1"/>
          <p:nvPr/>
        </p:nvSpPr>
        <p:spPr>
          <a:xfrm>
            <a:off x="1936675" y="3924299"/>
            <a:ext cx="9488427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example.drop('w',axis=1, inplace=True)</a:t>
            </a:r>
          </a:p>
          <a:p>
            <a:pPr/>
          </a:p>
          <a:p>
            <a:pPr/>
            <a:r>
              <a:t>example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-0.878197  0.796428 -0.479922  0.387211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0.200272  1.111076 -0.283730 -0.392997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andas Dataframe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Pandas Dataframe</a:t>
            </a:r>
          </a:p>
          <a:p>
            <a:pPr defTabSz="484886">
              <a:defRPr sz="6640"/>
            </a:pPr>
            <a:r>
              <a:t>Selftest</a:t>
            </a:r>
          </a:p>
        </p:txBody>
      </p:sp>
      <p:sp>
        <p:nvSpPr>
          <p:cNvPr id="264" name="Drop a row from an example datafra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Drop a row from an example dataframe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andas Overvie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Overview</a:t>
            </a:r>
          </a:p>
        </p:txBody>
      </p:sp>
      <p:sp>
        <p:nvSpPr>
          <p:cNvPr id="129" name="Build on top of NumP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Build on top of NumPy</a:t>
            </a:r>
          </a:p>
          <a:p>
            <a:pPr lvl="1"/>
            <a:r>
              <a:t>Uses DataFrame (and Series) as fundamental data structure</a:t>
            </a:r>
          </a:p>
          <a:p>
            <a:pPr lvl="1"/>
            <a:r>
              <a:t>Supports </a:t>
            </a:r>
          </a:p>
          <a:p>
            <a:pPr lvl="2"/>
            <a:r>
              <a:t>attaching labels to data</a:t>
            </a:r>
          </a:p>
          <a:p>
            <a:pPr lvl="2"/>
            <a:r>
              <a:t>working with missing data</a:t>
            </a:r>
          </a:p>
          <a:p>
            <a:pPr lvl="2"/>
            <a:r>
              <a:t>grouping</a:t>
            </a:r>
          </a:p>
          <a:p>
            <a:pPr lvl="2"/>
            <a:r>
              <a:t>pivoting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andas Dataframe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Pandas Dataframe</a:t>
            </a:r>
          </a:p>
          <a:p>
            <a:pPr defTabSz="484886">
              <a:defRPr sz="6640"/>
            </a:pPr>
            <a:r>
              <a:t>Self-test Solution</a:t>
            </a:r>
          </a:p>
        </p:txBody>
      </p:sp>
      <p:sp>
        <p:nvSpPr>
          <p:cNvPr id="267" name="Just use axis = 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use axis = 0</a:t>
            </a:r>
          </a:p>
        </p:txBody>
      </p:sp>
      <p:sp>
        <p:nvSpPr>
          <p:cNvPr id="268" name="example.drop('e', axis=0, inplace = True)…"/>
          <p:cNvSpPr txBox="1"/>
          <p:nvPr/>
        </p:nvSpPr>
        <p:spPr>
          <a:xfrm>
            <a:off x="1758187" y="4171949"/>
            <a:ext cx="9488426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example.drop('e', axis=0, inplace = True)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-0.878197  0.796428 -0.479922  0.387211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71" name="How to select row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select rows</a:t>
            </a:r>
          </a:p>
          <a:p>
            <a:pPr lvl="1"/>
            <a:r>
              <a:t>Use the .loc operation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Use the .iloc operation</a:t>
            </a:r>
          </a:p>
        </p:txBody>
      </p:sp>
      <p:sp>
        <p:nvSpPr>
          <p:cNvPr id="272" name="example.loc[['a','c']]…"/>
          <p:cNvSpPr txBox="1"/>
          <p:nvPr/>
        </p:nvSpPr>
        <p:spPr>
          <a:xfrm>
            <a:off x="1873175" y="4254500"/>
            <a:ext cx="948842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example.loc[['a','c']]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75" name="Just as for numpy arrays, can use multi-indic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as for numpy arrays, can use multi-indices</a:t>
            </a:r>
          </a:p>
        </p:txBody>
      </p:sp>
      <p:sp>
        <p:nvSpPr>
          <p:cNvPr id="276" name="example.loc[['a','c'],['x','y']]…"/>
          <p:cNvSpPr txBox="1"/>
          <p:nvPr/>
        </p:nvSpPr>
        <p:spPr>
          <a:xfrm>
            <a:off x="2787054" y="4114800"/>
            <a:ext cx="7430692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example.loc[['a','c'],['x','y']]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79" name="Just as in numpy, we can create boolean selectio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as in numpy, we can create boolean selections</a:t>
            </a:r>
          </a:p>
        </p:txBody>
      </p:sp>
      <p:sp>
        <p:nvSpPr>
          <p:cNvPr id="280" name="boolex = example &gt; 1…"/>
          <p:cNvSpPr txBox="1"/>
          <p:nvPr/>
        </p:nvSpPr>
        <p:spPr>
          <a:xfrm>
            <a:off x="3270175" y="3708399"/>
            <a:ext cx="6744780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boolex = example &gt; 1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x      y      z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False  False  False  False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False   True  False   True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False  False   True   True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False  False  False  False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83" name="And use the boolean selection to select values from the fr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use the boolean selection to select values from the frame</a:t>
            </a:r>
          </a:p>
          <a:p>
            <a:pPr lvl="1"/>
            <a:r>
              <a:t>Behavior differs from numpy</a:t>
            </a:r>
          </a:p>
        </p:txBody>
      </p:sp>
      <p:sp>
        <p:nvSpPr>
          <p:cNvPr id="284" name="example[boolex]…"/>
          <p:cNvSpPr txBox="1"/>
          <p:nvPr/>
        </p:nvSpPr>
        <p:spPr>
          <a:xfrm>
            <a:off x="2304398" y="4711700"/>
            <a:ext cx="8116604" cy="3124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example[boolex]</a:t>
            </a:r>
          </a:p>
          <a:p>
            <a:pPr/>
            <a:r>
              <a:t>    </a:t>
            </a:r>
          </a:p>
          <a:p>
            <a:pPr/>
            <a:r>
              <a:t>    x         y         z     summa</a:t>
            </a:r>
          </a:p>
          <a:p>
            <a:pPr/>
            <a:r>
              <a:t>a NaN       NaN       NaN       NaN</a:t>
            </a:r>
          </a:p>
          <a:p>
            <a:pPr/>
            <a:r>
              <a:t>b NaN  1.466134       NaN  2.968011</a:t>
            </a:r>
          </a:p>
          <a:p>
            <a:pPr/>
            <a:r>
              <a:t>c NaN       NaN  3.018604  2.858124</a:t>
            </a:r>
          </a:p>
          <a:p>
            <a:pPr/>
            <a:r>
              <a:t>d NaN       NaN       NaN   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87" name="Or do so in a single ste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Or do so in a single step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Notice that the numbers not fitting are NaNs</a:t>
            </a:r>
          </a:p>
        </p:txBody>
      </p:sp>
      <p:sp>
        <p:nvSpPr>
          <p:cNvPr id="288" name="example[example&gt;1]…"/>
          <p:cNvSpPr txBox="1"/>
          <p:nvPr/>
        </p:nvSpPr>
        <p:spPr>
          <a:xfrm>
            <a:off x="2444098" y="3936999"/>
            <a:ext cx="811660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example[example&gt;1]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NaN       NaN       NaN   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NaN  1.466134       NaN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NaN       NaN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NaN       NaN       NaN   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91" name="A more typical selection uses a column…"/>
          <p:cNvSpPr txBox="1"/>
          <p:nvPr>
            <p:ph type="body" idx="1"/>
          </p:nvPr>
        </p:nvSpPr>
        <p:spPr>
          <a:xfrm>
            <a:off x="952500" y="21717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A more typical selection uses a column</a:t>
            </a:r>
          </a:p>
          <a:p>
            <a:pPr/>
            <a:r>
              <a:t>Example:  The example dataframe</a:t>
            </a:r>
          </a:p>
          <a:p>
            <a:pPr/>
          </a:p>
          <a:p>
            <a:pPr/>
          </a:p>
          <a:p>
            <a:pPr/>
          </a:p>
          <a:p>
            <a:pPr/>
            <a:r>
              <a:t>Select the rows where the 'z' value is positive:</a:t>
            </a:r>
          </a:p>
        </p:txBody>
      </p:sp>
      <p:sp>
        <p:nvSpPr>
          <p:cNvPr id="292" name="x         y         z     summa…"/>
          <p:cNvSpPr txBox="1"/>
          <p:nvPr/>
        </p:nvSpPr>
        <p:spPr>
          <a:xfrm>
            <a:off x="1885875" y="3657600"/>
            <a:ext cx="948842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        x         y         z     summa</a:t>
            </a:r>
          </a:p>
          <a:p>
            <a:pPr/>
            <a:r>
              <a:t>a -0.292712 -0.456712  0.478160  0.696751</a:t>
            </a:r>
          </a:p>
          <a:p>
            <a:pPr/>
            <a:r>
              <a:t>b  0.801120  1.466134  0.883498  2.968011</a:t>
            </a:r>
          </a:p>
          <a:p>
            <a:pPr/>
            <a:r>
              <a:t>c -0.170697 -0.487031  3.018604  2.858124</a:t>
            </a:r>
          </a:p>
          <a:p>
            <a:pPr/>
            <a:r>
              <a:t>d -0.878197  0.796428 -0.479922  0.387211</a:t>
            </a:r>
          </a:p>
        </p:txBody>
      </p:sp>
      <p:sp>
        <p:nvSpPr>
          <p:cNvPr id="293" name="example[example['z']&gt;0]…"/>
          <p:cNvSpPr txBox="1"/>
          <p:nvPr/>
        </p:nvSpPr>
        <p:spPr>
          <a:xfrm>
            <a:off x="1885875" y="6756400"/>
            <a:ext cx="948842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example[example['z']&gt;0]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96" name="Compound Cond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Compound Conditions</a:t>
            </a:r>
          </a:p>
          <a:p>
            <a:pPr lvl="1"/>
            <a:r>
              <a:t>We can combine conditions for selection</a:t>
            </a:r>
          </a:p>
          <a:p>
            <a:pPr lvl="2"/>
            <a:r>
              <a:t>Unlike classical Python, we </a:t>
            </a:r>
            <a:r>
              <a:rPr b="1"/>
              <a:t>cannot </a:t>
            </a:r>
            <a:r>
              <a:t>use and / or</a:t>
            </a:r>
          </a:p>
          <a:p>
            <a:pPr lvl="2"/>
            <a:r>
              <a:t>Need to use single ampersand or vertical bar &amp;  | for and, 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99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</a:t>
            </a:r>
          </a:p>
          <a:p>
            <a:pPr lvl="1"/>
            <a:r>
              <a:t>Create a random frame</a:t>
            </a:r>
          </a:p>
        </p:txBody>
      </p:sp>
      <p:sp>
        <p:nvSpPr>
          <p:cNvPr id="300" name="example = pd.DataFrame(np.random.randn(4,3), ['a','b','c','d'],['x','y','z'])…"/>
          <p:cNvSpPr txBox="1"/>
          <p:nvPr/>
        </p:nvSpPr>
        <p:spPr>
          <a:xfrm>
            <a:off x="1174675" y="4089399"/>
            <a:ext cx="10402975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 = pd.DataFrame(np.random.randn(4,3), ['a','b','c','d'],['x','y','z'])</a:t>
            </a:r>
          </a:p>
          <a:p>
            <a:pPr/>
          </a:p>
          <a:p>
            <a:pPr/>
            <a:r>
              <a:t>print(example)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1.411543  2.160431 -1.891248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-1.062715 -0.831573  0.440250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-1.157673 -0.963104  1.817167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-0.162145  0.140711 -0.016717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03" name="Select the rows where 'x' is negative and 'z' is positi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/>
            <a:r>
              <a:t>Select the rows where 'x' is negative and 'z' is positive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These are rows b and c</a:t>
            </a:r>
          </a:p>
        </p:txBody>
      </p:sp>
      <p:sp>
        <p:nvSpPr>
          <p:cNvPr id="304" name="x         y         z…"/>
          <p:cNvSpPr txBox="1"/>
          <p:nvPr/>
        </p:nvSpPr>
        <p:spPr>
          <a:xfrm>
            <a:off x="2901373" y="3530600"/>
            <a:ext cx="720205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</a:p>
          <a:p>
            <a:pPr/>
            <a:r>
              <a:t>          x         y         z</a:t>
            </a:r>
          </a:p>
          <a:p>
            <a:pPr/>
            <a:r>
              <a:t>a  1.411543  2.160431 -1.891248</a:t>
            </a:r>
          </a:p>
          <a:p>
            <a:pPr/>
            <a:r>
              <a:t>b </a:t>
            </a:r>
            <a:r>
              <a:rPr>
                <a:solidFill>
                  <a:srgbClr val="942192"/>
                </a:solidFill>
              </a:rPr>
              <a:t>-1.062715</a:t>
            </a:r>
            <a:r>
              <a:t> -0.831573  </a:t>
            </a:r>
            <a:r>
              <a:rPr>
                <a:solidFill>
                  <a:srgbClr val="FF40FF"/>
                </a:solidFill>
              </a:rPr>
              <a:t>0.440250</a:t>
            </a:r>
          </a:p>
          <a:p>
            <a:pPr/>
            <a:r>
              <a:t>c </a:t>
            </a:r>
            <a:r>
              <a:rPr>
                <a:solidFill>
                  <a:srgbClr val="942192"/>
                </a:solidFill>
              </a:rPr>
              <a:t>-1.157673</a:t>
            </a:r>
            <a:r>
              <a:t> -0.963104  </a:t>
            </a:r>
            <a:r>
              <a:rPr>
                <a:solidFill>
                  <a:srgbClr val="FF40FF"/>
                </a:solidFill>
              </a:rPr>
              <a:t>1.817167</a:t>
            </a:r>
          </a:p>
          <a:p>
            <a:pPr/>
            <a:r>
              <a:t>d </a:t>
            </a:r>
            <a:r>
              <a:rPr>
                <a:solidFill>
                  <a:srgbClr val="942192"/>
                </a:solidFill>
              </a:rPr>
              <a:t>-0.162145</a:t>
            </a:r>
            <a:r>
              <a:t>  0.140711 -0.016717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andas Overvie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Overview</a:t>
            </a:r>
          </a:p>
        </p:txBody>
      </p:sp>
      <p:sp>
        <p:nvSpPr>
          <p:cNvPr id="132" name="Usually imported as p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Usually imported as pd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07" name="Use the ampers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the ampersand</a:t>
            </a:r>
          </a:p>
          <a:p>
            <a:pPr lvl="1"/>
            <a:r>
              <a:t>Parentheses are necessary</a:t>
            </a:r>
          </a:p>
        </p:txBody>
      </p:sp>
      <p:sp>
        <p:nvSpPr>
          <p:cNvPr id="308" name="new_frame = example[(example['x']&lt;0) &amp; (example['z']&gt;0)]…"/>
          <p:cNvSpPr txBox="1"/>
          <p:nvPr/>
        </p:nvSpPr>
        <p:spPr>
          <a:xfrm>
            <a:off x="43408" y="4387850"/>
            <a:ext cx="1291798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new_frame = example[(example['x']&lt;0) &amp; (example['z']&gt;0)]</a:t>
            </a:r>
          </a:p>
          <a:p>
            <a:pPr/>
            <a:r>
              <a:t>print(new_frame)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-1.062715 -0.831573  0.440250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-1.157673 -0.963104  1.817167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11" name="We can make our own Boolean cond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make our own Boolean conditions</a:t>
            </a:r>
          </a:p>
          <a:p>
            <a:pPr lvl="1"/>
            <a:r>
              <a:t>We do so by using the dataframe .apply method that applies a function along an axis of the data frame</a:t>
            </a:r>
          </a:p>
          <a:p>
            <a:pPr lvl="2"/>
            <a:r>
              <a:t>axis=0:  index</a:t>
            </a:r>
          </a:p>
          <a:p>
            <a:pPr lvl="3"/>
            <a:r>
              <a:t>Applies function to each column</a:t>
            </a:r>
          </a:p>
          <a:p>
            <a:pPr lvl="3"/>
            <a:r>
              <a:t>default</a:t>
            </a:r>
          </a:p>
          <a:p>
            <a:pPr lvl="2"/>
            <a:r>
              <a:t>axis=1: columns</a:t>
            </a:r>
          </a:p>
          <a:p>
            <a:pPr lvl="3"/>
            <a:r>
              <a:t>Applies function to each row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14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Find all entries that have US somewhere in the 'company_name' of a dataframe df</a:t>
            </a:r>
          </a:p>
          <a:p>
            <a:pPr lvl="1"/>
          </a:p>
          <a:p>
            <a:pPr lvl="1"/>
          </a:p>
          <a:p>
            <a:pPr lvl="2"/>
            <a:r>
              <a:t>Here the function returns a Boolean value</a:t>
            </a:r>
          </a:p>
        </p:txBody>
      </p:sp>
      <p:sp>
        <p:nvSpPr>
          <p:cNvPr id="315" name="return df[df[company_name].apply(…"/>
          <p:cNvSpPr txBox="1"/>
          <p:nvPr/>
        </p:nvSpPr>
        <p:spPr>
          <a:xfrm>
            <a:off x="1988433" y="4874134"/>
            <a:ext cx="765932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return df[df[company_name].apply(</a:t>
            </a:r>
          </a:p>
          <a:p>
            <a:pPr/>
            <a:r>
              <a:t>   lambda x: 'US' in x)]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18" name="We can change the inde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change the index</a:t>
            </a:r>
          </a:p>
          <a:p>
            <a:pPr lvl="1"/>
            <a:r>
              <a:t>Example:  Import the following .csv file</a:t>
            </a:r>
          </a:p>
        </p:txBody>
      </p:sp>
      <p:sp>
        <p:nvSpPr>
          <p:cNvPr id="319" name="First Name, Last Name, Position, Year…"/>
          <p:cNvSpPr txBox="1"/>
          <p:nvPr/>
        </p:nvSpPr>
        <p:spPr>
          <a:xfrm>
            <a:off x="2990775" y="4318000"/>
            <a:ext cx="5754019" cy="477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First Name, Last Name, Position, Year</a:t>
            </a:r>
          </a:p>
          <a:p>
            <a:pPr>
              <a:defRPr sz="2000"/>
            </a:pPr>
            <a:r>
              <a:t>Salmon, Chase, CJUS, 1865</a:t>
            </a:r>
          </a:p>
          <a:p>
            <a:pPr>
              <a:defRPr sz="2000"/>
            </a:pPr>
            <a:r>
              <a:t>Salmon, Chase, CJUS, 1866</a:t>
            </a:r>
          </a:p>
          <a:p>
            <a:pPr>
              <a:defRPr sz="2000"/>
            </a:pPr>
            <a:r>
              <a:t>Salmon, Chase, CJUS, 1867</a:t>
            </a:r>
          </a:p>
          <a:p>
            <a:pPr>
              <a:defRPr sz="2000"/>
            </a:pPr>
            <a:r>
              <a:t>Salmon, Chase, CJUS, 1868</a:t>
            </a:r>
          </a:p>
          <a:p>
            <a:pPr>
              <a:defRPr sz="2000"/>
            </a:pPr>
            <a:r>
              <a:t>Salmon, Chase, CJUS, 1869</a:t>
            </a:r>
          </a:p>
          <a:p>
            <a:pPr>
              <a:defRPr sz="2000"/>
            </a:pPr>
            <a:r>
              <a:t>Ulysses, Grant, PotUS, 1869</a:t>
            </a:r>
          </a:p>
          <a:p>
            <a:pPr>
              <a:defRPr sz="2000"/>
            </a:pPr>
            <a:r>
              <a:t>Ulysses, Grant, GUSA, 1866</a:t>
            </a:r>
          </a:p>
          <a:p>
            <a:pPr>
              <a:defRPr sz="2000"/>
            </a:pPr>
            <a:r>
              <a:t>Ulysses, Grant, GUSA, 1867</a:t>
            </a:r>
          </a:p>
          <a:p>
            <a:pPr>
              <a:defRPr sz="2000"/>
            </a:pPr>
            <a:r>
              <a:t>Ulysses, Grant, GUSA, 1868</a:t>
            </a:r>
          </a:p>
          <a:p>
            <a:pPr>
              <a:defRPr sz="2000"/>
            </a:pPr>
            <a:r>
              <a:t>Andrew, Johnson, PotUS, 1865</a:t>
            </a:r>
          </a:p>
          <a:p>
            <a:pPr>
              <a:defRPr sz="2000"/>
            </a:pPr>
            <a:r>
              <a:t>Andrew, Johnson, PotUS, 1866</a:t>
            </a:r>
          </a:p>
          <a:p>
            <a:pPr>
              <a:defRPr sz="2000"/>
            </a:pPr>
            <a:r>
              <a:t>Andrew, Johnson, PotUS, 1867</a:t>
            </a:r>
          </a:p>
          <a:p>
            <a:pPr>
              <a:defRPr sz="2000"/>
            </a:pPr>
            <a:r>
              <a:t>Andrew, Johnson, PotUS, 1868</a:t>
            </a:r>
          </a:p>
          <a:p>
            <a:pPr>
              <a:defRPr sz="2000"/>
            </a:pPr>
            <a:r>
              <a:t>Andrew, Johnson, PotUS, 1869</a:t>
            </a:r>
          </a:p>
          <a:p>
            <a:pPr>
              <a:defRPr sz="2000"/>
            </a:pPr>
            <a:r>
              <a:t>William, Sherman, GUSA, 1869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22" name="Import using read_csv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Import using read_csv</a:t>
            </a:r>
          </a:p>
        </p:txBody>
      </p:sp>
      <p:sp>
        <p:nvSpPr>
          <p:cNvPr id="323" name="ex = pd.read_csv('example.csv')…"/>
          <p:cNvSpPr txBox="1"/>
          <p:nvPr/>
        </p:nvSpPr>
        <p:spPr>
          <a:xfrm>
            <a:off x="1758187" y="3568699"/>
            <a:ext cx="9488426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 = pd.read_csv('example.csv')</a:t>
            </a:r>
          </a:p>
          <a:p>
            <a:pPr/>
          </a:p>
          <a:p>
            <a:pPr/>
          </a:p>
          <a:p>
            <a:pPr/>
            <a:r>
              <a:t>   First Name  Last Name  Position   Year</a:t>
            </a:r>
          </a:p>
          <a:p>
            <a:pPr/>
            <a:r>
              <a:t>0      Salmon      Chase      CJUS   1865</a:t>
            </a:r>
          </a:p>
          <a:p>
            <a:pPr/>
            <a:r>
              <a:t>1      Salmon      Chase      CJUS   1866</a:t>
            </a:r>
          </a:p>
          <a:p>
            <a:pPr/>
            <a:r>
              <a:t>2      Salmon      Chase      CJUS   1867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26" name="Create a new colum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/>
            <a:r>
              <a:t>Create a new column</a:t>
            </a:r>
          </a:p>
          <a:p>
            <a:pPr lvl="2"/>
            <a:r>
              <a:t>Needs to have the same number of elements as there are data rows:</a:t>
            </a:r>
          </a:p>
        </p:txBody>
      </p:sp>
      <p:sp>
        <p:nvSpPr>
          <p:cNvPr id="327" name="ex['entry']=['a','b','c','d','e','f','g','h','i',…"/>
          <p:cNvSpPr txBox="1"/>
          <p:nvPr/>
        </p:nvSpPr>
        <p:spPr>
          <a:xfrm>
            <a:off x="843638" y="4533900"/>
            <a:ext cx="11317524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ex['entry']=['a','b','c','d','e','f','g','h','i',</a:t>
            </a:r>
          </a:p>
          <a:p>
            <a:pPr/>
            <a:r>
              <a:t>             'j','k','l','m','n','o']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First Name  Last Name  Position   Year entry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0      Salmon      Chase      CJUS   1865     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1      Salmon      Chase      CJUS   1866     b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2      Salmon      Chase      CJUS   1867     c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3      Salmon      Chase      CJUS   1868     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30" name="Now set the index to this new colum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 marL="853439" indent="-426719" defTabSz="560831">
              <a:spcBef>
                <a:spcPts val="2100"/>
              </a:spcBef>
              <a:defRPr sz="3072"/>
            </a:pPr>
            <a:r>
              <a:t>Now set the index to this new column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add parameter inplace = True if these changes are intended to be permanent</a:t>
            </a:r>
          </a:p>
        </p:txBody>
      </p:sp>
      <p:sp>
        <p:nvSpPr>
          <p:cNvPr id="331" name="ex.set_index('entry')…"/>
          <p:cNvSpPr txBox="1"/>
          <p:nvPr/>
        </p:nvSpPr>
        <p:spPr>
          <a:xfrm>
            <a:off x="1174675" y="3390899"/>
            <a:ext cx="10174338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ex.set_index('entry')</a:t>
            </a:r>
          </a:p>
          <a:p>
            <a:pPr/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First Name  Last Name  Position   Year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entry                                       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       Salmon      Chase      CJUS   1865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       Salmon      Chase      CJUS   1866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       Salmon      Chase      CJUS   1867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       Salmon      Chase      CJUS   1868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Example: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508254">
              <a:defRPr sz="6960"/>
            </a:pPr>
            <a:r>
              <a:t>Example:</a:t>
            </a:r>
          </a:p>
          <a:p>
            <a:pPr defTabSz="508254">
              <a:defRPr sz="6960"/>
            </a:pPr>
            <a:r>
              <a:t>Salaries in San Francisco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EAEFFE"/>
            </a:gs>
            <a:gs pos="100000">
              <a:srgbClr val="FEFDF5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36" name="Use Salaries.csv with salary data from municipal employees in San Francisc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Salaries.csv with salary data from municipal employees in San Francisco</a:t>
            </a:r>
          </a:p>
          <a:p>
            <a:pPr lvl="1"/>
            <a:r>
              <a:t>San Francisco is one of the most expensive cities in the country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2F8FE"/>
            </a:gs>
            <a:gs pos="100000">
              <a:srgbClr val="FEFDF5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39" name="Look at the raw file first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Look at the raw file first:</a:t>
            </a:r>
          </a:p>
        </p:txBody>
      </p:sp>
      <p:sp>
        <p:nvSpPr>
          <p:cNvPr id="340" name="def get_head():…"/>
          <p:cNvSpPr txBox="1"/>
          <p:nvPr/>
        </p:nvSpPr>
        <p:spPr>
          <a:xfrm>
            <a:off x="1872505" y="4164911"/>
            <a:ext cx="9259790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get_head():</a:t>
            </a:r>
          </a:p>
          <a:p>
            <a:pPr/>
            <a:r>
              <a:t>    with open('Salaries.csv') as infile:</a:t>
            </a:r>
          </a:p>
          <a:p>
            <a:pPr/>
            <a:r>
              <a:t>        line_nr = 0</a:t>
            </a:r>
          </a:p>
          <a:p>
            <a:pPr/>
            <a:r>
              <a:t>        for line in infile:</a:t>
            </a:r>
          </a:p>
          <a:p>
            <a:pPr/>
            <a:r>
              <a:t>            print(line)</a:t>
            </a:r>
          </a:p>
          <a:p>
            <a:pPr/>
            <a:r>
              <a:t>            line_nr+=1</a:t>
            </a:r>
          </a:p>
          <a:p>
            <a:pPr/>
            <a:r>
              <a:t>            if line_nr &gt; 5:</a:t>
            </a:r>
          </a:p>
          <a:p>
            <a:pPr/>
            <a:r>
              <a:t>                break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35" name="A one-dimensional arra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one-dimensional array </a:t>
            </a:r>
          </a:p>
          <a:p>
            <a:pPr lvl="1"/>
            <a:r>
              <a:t>Can hold data of any type</a:t>
            </a:r>
          </a:p>
          <a:p>
            <a:pPr lvl="1"/>
            <a:r>
              <a:t>Axis labels are called index</a:t>
            </a:r>
          </a:p>
          <a:p>
            <a:pPr lvl="1"/>
            <a:r>
              <a:t>Works a bit like a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43" name="Result: Column head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Result: Column header</a:t>
            </a:r>
          </a:p>
        </p:txBody>
      </p:sp>
      <p:sp>
        <p:nvSpPr>
          <p:cNvPr id="344" name="Id,EmployeeName,JobTitle,BasePay,OvertimePay,OtherPay,Benefits,TotalPay,TotalPayBenefits,Year,Notes,Agency,Status…"/>
          <p:cNvSpPr txBox="1"/>
          <p:nvPr/>
        </p:nvSpPr>
        <p:spPr>
          <a:xfrm>
            <a:off x="132544" y="3387151"/>
            <a:ext cx="1287225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Id,EmployeeName,JobTitle,BasePay,OvertimePay,OtherPay,Benefits,TotalPay,TotalPayBenefits,Year,Notes,Agency,Status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1,NATHANIEL FORD,GENERAL MANAGER-METROPOLITAN TRANSIT AUTHORITY,167411.18,0.0,400184.25,,567595.43,567595.43,2011,,San Francisco,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2,GARY JIMENEZ,CAPTAIN III (POLICE DEPARTMENT),155966.02,245131.88,137811.38,,538909.28,538909.28,2011,,San Francisco,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3,ALBERT PARDINI,CAPTAIN III (POLICE DEPARTMENT),212739.13,106088.18,16452.6,,335279.91,335279.91,2011,,San Francisco,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4,CHRISTOPHER CHONG,WIRE ROPE CABLE MAINTENANCE MECHANIC,77916.0,56120.71,198306.9,,332343.61,332343.61,2011,,San Francisco,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5,PATRICK GARDNER,"DEPUTY CHIEF OF DEPARTMENT,(FIRE DEPARTMENT)",134401.6,9737.0,182234.59,,326373.19,326373.19,2011,,San Francisco,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47" name="Pandas has functions to read csv fi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Pandas has functions to read csv files</a:t>
            </a:r>
          </a:p>
          <a:p>
            <a:pPr lvl="1"/>
          </a:p>
          <a:p>
            <a:pPr lvl="1"/>
            <a:r>
              <a:t>Remove the limit on columns to be displayed</a:t>
            </a:r>
          </a:p>
          <a:p>
            <a:pPr lvl="1"/>
          </a:p>
          <a:p>
            <a:pPr lvl="1"/>
            <a:r>
              <a:t>Read first line of data</a:t>
            </a:r>
          </a:p>
        </p:txBody>
      </p:sp>
      <p:sp>
        <p:nvSpPr>
          <p:cNvPr id="348" name="sal = pd.read_csv('Salaries.csv', low_memory = False)"/>
          <p:cNvSpPr txBox="1"/>
          <p:nvPr/>
        </p:nvSpPr>
        <p:spPr>
          <a:xfrm>
            <a:off x="386364" y="3434967"/>
            <a:ext cx="122320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sal = pd.read_csv('Salaries.csv', low_memory = False)</a:t>
            </a:r>
          </a:p>
        </p:txBody>
      </p:sp>
      <p:sp>
        <p:nvSpPr>
          <p:cNvPr id="349" name="pd.set_option('display.max_columns', None)"/>
          <p:cNvSpPr txBox="1"/>
          <p:nvPr/>
        </p:nvSpPr>
        <p:spPr>
          <a:xfrm>
            <a:off x="249411" y="4990334"/>
            <a:ext cx="971706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pd.set_option('display.max_columns', None)</a:t>
            </a:r>
          </a:p>
        </p:txBody>
      </p:sp>
      <p:sp>
        <p:nvSpPr>
          <p:cNvPr id="350" name="&gt;&gt;&gt; sal.iloc[[0],[0,1,2,3,4,5]]…"/>
          <p:cNvSpPr txBox="1"/>
          <p:nvPr/>
        </p:nvSpPr>
        <p:spPr>
          <a:xfrm>
            <a:off x="386364" y="6272116"/>
            <a:ext cx="13055601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sal.iloc[[0],[0,1,2,3,4,5]]</a:t>
            </a:r>
          </a:p>
          <a:p>
            <a:pPr/>
            <a:r>
              <a:t>   Id    EmployeeName  JobTitle  \                                 </a:t>
            </a:r>
          </a:p>
          <a:p>
            <a:pPr/>
            <a:r>
              <a:t>0   1  NATHANIEL FORD  GENERAL MANAGER-METROPOLITAN TRANSIT AUTHORITY   </a:t>
            </a:r>
          </a:p>
          <a:p>
            <a:pPr/>
          </a:p>
          <a:p>
            <a:pPr/>
            <a:r>
              <a:t>     BasePay OvertimePay   OtherPay  </a:t>
            </a:r>
          </a:p>
          <a:p>
            <a:pPr/>
            <a:r>
              <a:t>0  167411.18         0.0  400184.25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53" name="Sometimes, we will need converters in order to read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Sometimes, we will need converters in order to read data</a:t>
            </a:r>
          </a:p>
          <a:p>
            <a:pPr lvl="1"/>
            <a:r>
              <a:t>Let's write a converter that converts to float or NaN</a:t>
            </a:r>
          </a:p>
        </p:txBody>
      </p:sp>
      <p:sp>
        <p:nvSpPr>
          <p:cNvPr id="354" name="def my_converter(x):…"/>
          <p:cNvSpPr txBox="1"/>
          <p:nvPr/>
        </p:nvSpPr>
        <p:spPr>
          <a:xfrm>
            <a:off x="952499" y="4705732"/>
            <a:ext cx="7887967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my_converter(x):</a:t>
            </a:r>
          </a:p>
          <a:p>
            <a:pPr/>
            <a:r>
              <a:t>    try:</a:t>
            </a:r>
          </a:p>
          <a:p>
            <a:pPr/>
            <a:r>
              <a:t>        converted_value = float(x)</a:t>
            </a:r>
          </a:p>
          <a:p>
            <a:pPr/>
            <a:r>
              <a:t>    except ValueError:</a:t>
            </a:r>
          </a:p>
          <a:p>
            <a:pPr/>
            <a:r>
              <a:t>        converted_value = np.NaN</a:t>
            </a:r>
          </a:p>
          <a:p>
            <a:pPr/>
            <a:r>
              <a:t>    return converted_value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57" name="Then adorn read_csv with converters for each column that has strings in them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adorn read_csv with converters for each column that has strings in them</a:t>
            </a:r>
          </a:p>
        </p:txBody>
      </p:sp>
      <p:sp>
        <p:nvSpPr>
          <p:cNvPr id="358" name="def get_data():…"/>
          <p:cNvSpPr txBox="1"/>
          <p:nvPr/>
        </p:nvSpPr>
        <p:spPr>
          <a:xfrm>
            <a:off x="0" y="4448672"/>
            <a:ext cx="12399740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def get_data():</a:t>
            </a:r>
          </a:p>
          <a:p>
            <a:pPr>
              <a:defRPr sz="2600"/>
            </a:pPr>
            <a:r>
              <a:t>    return pd.read_csv('Salaries.csv',</a:t>
            </a:r>
          </a:p>
          <a:p>
            <a:pPr>
              <a:defRPr sz="2600"/>
            </a:pPr>
            <a:r>
              <a:t>                       converters = {'BasePay': my_converter,</a:t>
            </a:r>
          </a:p>
          <a:p>
            <a:pPr>
              <a:defRPr sz="2600"/>
            </a:pPr>
            <a:r>
              <a:t>                             'OvertimePay': my_converter,</a:t>
            </a:r>
          </a:p>
          <a:p>
            <a:pPr>
              <a:defRPr sz="2600"/>
            </a:pPr>
            <a:r>
              <a:t>                             'OtherPay': my_converter,</a:t>
            </a:r>
          </a:p>
          <a:p>
            <a:pPr>
              <a:defRPr sz="2600"/>
            </a:pPr>
            <a:r>
              <a:t>                             'Benefits': my_converter,</a:t>
            </a:r>
          </a:p>
          <a:p>
            <a:pPr>
              <a:defRPr sz="2600"/>
            </a:pPr>
            <a:r>
              <a:t>                             'TotalPay': my_converter,</a:t>
            </a:r>
          </a:p>
          <a:p>
            <a:pPr>
              <a:defRPr sz="2600"/>
            </a:pPr>
            <a:r>
              <a:t>                             'TotalPayBenefits': my_converter,</a:t>
            </a:r>
          </a:p>
          <a:p>
            <a:pPr>
              <a:defRPr sz="2600"/>
            </a:pPr>
            <a:r>
              <a:t>                             'Status' : my_converter}</a:t>
            </a:r>
          </a:p>
          <a:p>
            <a:pPr>
              <a:defRPr sz="2600"/>
            </a:pPr>
            <a:r>
              <a:t>                      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61" name="Now we got the salary database as a Pandas datashee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got the salary database as a Pandas datasheet</a:t>
            </a:r>
          </a:p>
        </p:txBody>
      </p:sp>
      <p:sp>
        <p:nvSpPr>
          <p:cNvPr id="362" name="sal = get_data()"/>
          <p:cNvSpPr txBox="1"/>
          <p:nvPr/>
        </p:nvSpPr>
        <p:spPr>
          <a:xfrm>
            <a:off x="4616152" y="3924606"/>
            <a:ext cx="377249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sal = get_data()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65" name="Who is getting paid a lot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Who is getting paid a lot?</a:t>
            </a:r>
          </a:p>
        </p:txBody>
      </p:sp>
      <p:sp>
        <p:nvSpPr>
          <p:cNvPr id="366" name="def high_paid():…"/>
          <p:cNvSpPr txBox="1"/>
          <p:nvPr/>
        </p:nvSpPr>
        <p:spPr>
          <a:xfrm>
            <a:off x="1287445" y="3530600"/>
            <a:ext cx="11088887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high_paid():</a:t>
            </a:r>
          </a:p>
          <a:p>
            <a:pPr/>
            <a:r>
              <a:t>    sal = get_data()</a:t>
            </a:r>
          </a:p>
          <a:p>
            <a:pPr/>
            <a:r>
              <a:t>    return sal[sal['BasePay']&gt;300000][['EmployeeName','BasePay', 'TotalPayBenefits', 'JobTitle','Year']]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69" name="What is the mean salary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is the mean salary?</a:t>
            </a:r>
          </a:p>
        </p:txBody>
      </p:sp>
      <p:sp>
        <p:nvSpPr>
          <p:cNvPr id="370" name="&gt;&gt;&gt;    sal = get_data()…"/>
          <p:cNvSpPr txBox="1"/>
          <p:nvPr/>
        </p:nvSpPr>
        <p:spPr>
          <a:xfrm>
            <a:off x="2444098" y="4178299"/>
            <a:ext cx="8116604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   sal = get_data()</a:t>
            </a:r>
          </a:p>
          <a:p>
            <a:pPr/>
            <a:r>
              <a:t>&gt;&gt;&gt;    return sal[TotalPay'].mean()</a:t>
            </a:r>
          </a:p>
          <a:p>
            <a:pPr/>
            <a:r>
              <a:t>74768.32197169267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73" name="Who is getting paid the mos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Who is getting paid the most?</a:t>
            </a:r>
          </a:p>
          <a:p>
            <a:pPr lvl="1"/>
            <a:r>
              <a:t>For this we need to look up the argmin function and find it is deprecated. </a:t>
            </a:r>
          </a:p>
          <a:p>
            <a:pPr lvl="1"/>
            <a:r>
              <a:t>The new function is idxmax( )</a:t>
            </a:r>
          </a:p>
          <a:p>
            <a:pPr lvl="2"/>
            <a:r>
              <a:t>We first find the index of the person with the biggest 'TotalPay'</a:t>
            </a:r>
          </a:p>
          <a:p>
            <a:pPr lvl="2"/>
            <a:r>
              <a:t>And then use iloc to print it out</a:t>
            </a:r>
          </a:p>
        </p:txBody>
      </p:sp>
      <p:sp>
        <p:nvSpPr>
          <p:cNvPr id="374" name="sal.iloc[sal['TotalPay'].idxmax()]"/>
          <p:cNvSpPr txBox="1"/>
          <p:nvPr/>
        </p:nvSpPr>
        <p:spPr>
          <a:xfrm>
            <a:off x="1600814" y="7547931"/>
            <a:ext cx="788796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sal.iloc[sal['TotalPay'].idxmax()]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77" name="And who is getting paid least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who is getting paid least?</a:t>
            </a:r>
          </a:p>
        </p:txBody>
      </p:sp>
      <p:sp>
        <p:nvSpPr>
          <p:cNvPr id="378" name="sal.iloc[sal['TotalPay'].idxmin()]…"/>
          <p:cNvSpPr txBox="1"/>
          <p:nvPr/>
        </p:nvSpPr>
        <p:spPr>
          <a:xfrm>
            <a:off x="952499" y="3350657"/>
            <a:ext cx="10631613" cy="614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sal.iloc[sal['TotalPay'].idxmin()]</a:t>
            </a:r>
          </a:p>
          <a:p>
            <a:pPr/>
            <a:r>
              <a:t>Id                                      148654</a:t>
            </a:r>
          </a:p>
          <a:p>
            <a:pPr/>
            <a:r>
              <a:t>EmployeeName                         Joe Lopez</a:t>
            </a:r>
          </a:p>
          <a:p>
            <a:pPr/>
            <a:r>
              <a:t>JobTitle            Counselor, Log Cabin Ranch</a:t>
            </a:r>
          </a:p>
          <a:p>
            <a:pPr/>
            <a:r>
              <a:t>BasePay                                      0</a:t>
            </a:r>
          </a:p>
          <a:p>
            <a:pPr/>
            <a:r>
              <a:t>OvertimePay                                  0</a:t>
            </a:r>
          </a:p>
          <a:p>
            <a:pPr/>
            <a:r>
              <a:t>OtherPay                               -618.13</a:t>
            </a:r>
          </a:p>
          <a:p>
            <a:pPr/>
            <a:r>
              <a:t>Benefits                                     0</a:t>
            </a:r>
          </a:p>
          <a:p>
            <a:pPr/>
            <a:r>
              <a:t>TotalPay                               -618.13</a:t>
            </a:r>
          </a:p>
          <a:p>
            <a:pPr/>
            <a:r>
              <a:t>TotalPayBenefits                       -618.13</a:t>
            </a:r>
          </a:p>
          <a:p>
            <a:pPr/>
            <a:r>
              <a:t>Year                                      2014</a:t>
            </a:r>
          </a:p>
          <a:p>
            <a:pPr/>
            <a:r>
              <a:t>Notes                                      NaN</a:t>
            </a:r>
          </a:p>
          <a:p>
            <a:pPr/>
            <a:r>
              <a:t>Agency                           San Francisco</a:t>
            </a:r>
          </a:p>
          <a:p>
            <a:pPr/>
            <a:r>
              <a:t>Status                                 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81" name="And who is getting paid least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who is getting paid least?</a:t>
            </a:r>
          </a:p>
        </p:txBody>
      </p:sp>
      <p:sp>
        <p:nvSpPr>
          <p:cNvPr id="382" name="&gt;&gt;&gt; sal.iloc[sal['BasePay'].idxmin()]…"/>
          <p:cNvSpPr txBox="1"/>
          <p:nvPr/>
        </p:nvSpPr>
        <p:spPr>
          <a:xfrm>
            <a:off x="2215461" y="3175000"/>
            <a:ext cx="8573878" cy="657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sal.iloc[sal['BasePay'].idxmin()]</a:t>
            </a:r>
          </a:p>
          <a:p>
            <a:pPr/>
            <a:r>
              <a:t>Id                           72833</a:t>
            </a:r>
          </a:p>
          <a:p>
            <a:pPr/>
            <a:r>
              <a:t>EmployeeName        Irwin Sidharta</a:t>
            </a:r>
          </a:p>
          <a:p>
            <a:pPr/>
            <a:r>
              <a:t>JobTitle              Junior Clerk</a:t>
            </a:r>
          </a:p>
          <a:p>
            <a:pPr/>
            <a:r>
              <a:t>BasePay                    -166.01</a:t>
            </a:r>
          </a:p>
          <a:p>
            <a:pPr/>
            <a:r>
              <a:t>OvertimePay                 249.02</a:t>
            </a:r>
          </a:p>
          <a:p>
            <a:pPr/>
            <a:r>
              <a:t>OtherPay                         0</a:t>
            </a:r>
          </a:p>
          <a:p>
            <a:pPr/>
            <a:r>
              <a:t>Benefits                      6.56</a:t>
            </a:r>
          </a:p>
          <a:p>
            <a:pPr/>
            <a:r>
              <a:t>TotalPay                     83.01</a:t>
            </a:r>
          </a:p>
          <a:p>
            <a:pPr/>
            <a:r>
              <a:t>TotalPayBenefits             89.57</a:t>
            </a:r>
          </a:p>
          <a:p>
            <a:pPr/>
            <a:r>
              <a:t>Year                          2012</a:t>
            </a:r>
          </a:p>
          <a:p>
            <a:pPr/>
            <a:r>
              <a:t>Notes                          NaN</a:t>
            </a:r>
          </a:p>
          <a:p>
            <a:pPr/>
            <a:r>
              <a:t>Agency               San Francisco</a:t>
            </a:r>
          </a:p>
          <a:p>
            <a:pPr/>
            <a:r>
              <a:t>Status                         NaN</a:t>
            </a:r>
          </a:p>
          <a:p>
            <a:pPr/>
            <a:r>
              <a:t>Name: 72832, 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38" name="Can create using a scalar that is going to be repeat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create using a scalar that is going to be repeated. </a:t>
            </a:r>
          </a:p>
          <a:p>
            <a:pPr lvl="1"/>
            <a:r>
              <a:t>An index needs to be explicitly provided</a:t>
            </a:r>
          </a:p>
        </p:txBody>
      </p:sp>
      <p:sp>
        <p:nvSpPr>
          <p:cNvPr id="139" name="pd.Series(5,['a', 'b', 'c'])…"/>
          <p:cNvSpPr txBox="1"/>
          <p:nvPr/>
        </p:nvSpPr>
        <p:spPr>
          <a:xfrm>
            <a:off x="4799062" y="4626308"/>
            <a:ext cx="651614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pd.Series(5,['a', 'b', 'c'])</a:t>
            </a:r>
          </a:p>
          <a:p>
            <a:pPr/>
          </a:p>
          <a:p>
            <a:pPr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a    5</a:t>
            </a:r>
          </a:p>
          <a:p>
            <a:pPr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    5</a:t>
            </a:r>
          </a:p>
          <a:p>
            <a:pPr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c    5</a:t>
            </a:r>
          </a:p>
          <a:p>
            <a:pPr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85" name="Find all captain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all captains.</a:t>
            </a:r>
          </a:p>
          <a:p>
            <a:pPr lvl="1"/>
            <a:r>
              <a:t>This is a boolean condition, which we can implement easiest by applying a function on the 'JobTitle' column</a:t>
            </a:r>
          </a:p>
        </p:txBody>
      </p:sp>
      <p:sp>
        <p:nvSpPr>
          <p:cNvPr id="386" name="&gt;&gt;&gt; sal[sal['JobTitle'].apply(lambda x: 'captain' in x.lower())]['BasePay']…"/>
          <p:cNvSpPr txBox="1"/>
          <p:nvPr/>
        </p:nvSpPr>
        <p:spPr>
          <a:xfrm>
            <a:off x="836017" y="4670539"/>
            <a:ext cx="11332767" cy="472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300"/>
            </a:pPr>
            <a:r>
              <a:t>&gt;&gt;&gt; sal[sal['JobTitle'].apply(lambda x: 'captain' in x.lower())]['BasePay']</a:t>
            </a:r>
          </a:p>
          <a:p>
            <a:pPr>
              <a:defRPr sz="2300"/>
            </a:pPr>
            <a:r>
              <a:t>1         155966.02</a:t>
            </a:r>
          </a:p>
          <a:p>
            <a:pPr>
              <a:defRPr sz="2300"/>
            </a:pPr>
            <a:r>
              <a:t>2         212739.13</a:t>
            </a:r>
          </a:p>
          <a:p>
            <a:pPr>
              <a:defRPr sz="2300"/>
            </a:pPr>
            <a:r>
              <a:t>11         99722.00</a:t>
            </a:r>
          </a:p>
          <a:p>
            <a:pPr>
              <a:defRPr sz="2300"/>
            </a:pPr>
            <a:r>
              <a:t>17        140546.87</a:t>
            </a:r>
          </a:p>
          <a:p>
            <a:pPr>
              <a:defRPr sz="2300"/>
            </a:pPr>
            <a:r>
              <a:t>22        140546.88</a:t>
            </a:r>
          </a:p>
          <a:p>
            <a:pPr>
              <a:defRPr sz="2300"/>
            </a:pPr>
            <a:r>
              <a:t>            ...    </a:t>
            </a:r>
          </a:p>
          <a:p>
            <a:pPr>
              <a:defRPr sz="2300"/>
            </a:pPr>
            <a:r>
              <a:t>116604     73355.21</a:t>
            </a:r>
          </a:p>
          <a:p>
            <a:pPr>
              <a:defRPr sz="2300"/>
            </a:pPr>
            <a:r>
              <a:t>120867      7660.00</a:t>
            </a:r>
          </a:p>
          <a:p>
            <a:pPr>
              <a:defRPr sz="2300"/>
            </a:pPr>
            <a:r>
              <a:t>122361         0.00</a:t>
            </a:r>
          </a:p>
          <a:p>
            <a:pPr>
              <a:defRPr sz="2300"/>
            </a:pPr>
            <a:r>
              <a:t>126588     68491.89</a:t>
            </a:r>
          </a:p>
          <a:p>
            <a:pPr>
              <a:defRPr sz="2300"/>
            </a:pPr>
            <a:r>
              <a:t>132232     61039.43</a:t>
            </a:r>
          </a:p>
          <a:p>
            <a:pPr>
              <a:defRPr sz="2300"/>
            </a:pPr>
            <a:r>
              <a:t>Name: BasePay, Length: 552, 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89" name="And this is how much they make on averag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this is how much they make on average</a:t>
            </a:r>
          </a:p>
        </p:txBody>
      </p:sp>
      <p:sp>
        <p:nvSpPr>
          <p:cNvPr id="390" name="&gt;&gt;&gt; sal[sal['JobTitle'].apply(lambda x: 'captain' in x.lower())]['BasePay'].mean()…"/>
          <p:cNvSpPr txBox="1"/>
          <p:nvPr/>
        </p:nvSpPr>
        <p:spPr>
          <a:xfrm>
            <a:off x="582365" y="4178299"/>
            <a:ext cx="12232073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sal[sal['JobTitle'].apply(lambda x: 'captain' in x.lower())]['BasePay'].mean()</a:t>
            </a:r>
          </a:p>
          <a:p>
            <a:pPr/>
            <a:r>
              <a:t>152090.02520871142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393" name="For analysis, need to aggregate information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For analysis, need to aggregate information</a:t>
            </a:r>
          </a:p>
          <a:p>
            <a:pPr lvl="1"/>
            <a:r>
              <a:t>Typical aggregation functions:</a:t>
            </a:r>
          </a:p>
          <a:p>
            <a:pPr lvl="2"/>
            <a:r>
              <a:t>mean, standard deviation, max, min and other descriptive statistics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396" name="Typica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Typical:</a:t>
            </a:r>
          </a:p>
          <a:p>
            <a:pPr lvl="1"/>
            <a:r>
              <a:t>Split a data frame</a:t>
            </a:r>
          </a:p>
          <a:p>
            <a:pPr lvl="2"/>
            <a:r>
              <a:t>Using a label or list of labels</a:t>
            </a:r>
          </a:p>
          <a:p>
            <a:pPr lvl="2"/>
            <a:r>
              <a:t>Using a mapping / function</a:t>
            </a:r>
          </a:p>
          <a:p>
            <a:pPr lvl="2"/>
            <a:r>
              <a:t>Done by the groupby method</a:t>
            </a:r>
          </a:p>
          <a:p>
            <a:pPr lvl="3"/>
            <a:r>
              <a:t>Which returns a qu</a:t>
            </a:r>
          </a:p>
          <a:p>
            <a:pPr lvl="1"/>
            <a:r>
              <a:t>Combine the results in each split using an aggregation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399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Download the file '30_Auto_theft.csv'</a:t>
            </a:r>
          </a:p>
          <a:p>
            <a:pPr lvl="1"/>
            <a:r>
              <a:t>Load it into a data frame</a:t>
            </a:r>
          </a:p>
        </p:txBody>
      </p:sp>
      <p:sp>
        <p:nvSpPr>
          <p:cNvPr id="400" name="import pandas as pd…"/>
          <p:cNvSpPr txBox="1"/>
          <p:nvPr/>
        </p:nvSpPr>
        <p:spPr>
          <a:xfrm>
            <a:off x="1529550" y="5588539"/>
            <a:ext cx="9945700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pandas as pd</a:t>
            </a:r>
          </a:p>
          <a:p>
            <a:pPr/>
            <a:r>
              <a:t>import numpy as np</a:t>
            </a:r>
          </a:p>
          <a:p>
            <a:pPr/>
          </a:p>
          <a:p>
            <a:pPr/>
            <a:r>
              <a:t>def get_data():</a:t>
            </a:r>
          </a:p>
          <a:p>
            <a:pPr/>
            <a:r>
              <a:t>    return pd.read_csv('30_Auto_theft.csv')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403" name="Example (continued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/>
            <a:r>
              <a:t>Example (continued)</a:t>
            </a:r>
          </a:p>
          <a:p>
            <a:pPr lvl="2"/>
            <a:r>
              <a:t>This creates a group-by object</a:t>
            </a:r>
          </a:p>
          <a:p>
            <a:pPr lvl="2"/>
            <a:r>
              <a:t>Can aggregate on the group-by object</a:t>
            </a:r>
          </a:p>
          <a:p>
            <a:pPr lvl="2"/>
          </a:p>
          <a:p>
            <a:pPr lvl="2"/>
          </a:p>
          <a:p>
            <a:pPr lvl="2"/>
          </a:p>
          <a:p>
            <a:pPr lvl="3"/>
            <a:r>
              <a:t>Returns the mean for each 'Area_Name'</a:t>
            </a:r>
          </a:p>
        </p:txBody>
      </p:sp>
      <p:sp>
        <p:nvSpPr>
          <p:cNvPr id="404" name="auto = get_data()…"/>
          <p:cNvSpPr txBox="1"/>
          <p:nvPr/>
        </p:nvSpPr>
        <p:spPr>
          <a:xfrm>
            <a:off x="2285475" y="5035549"/>
            <a:ext cx="7430692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auto = get_data()</a:t>
            </a:r>
          </a:p>
          <a:p>
            <a:pPr/>
            <a:r>
              <a:t>auto.groupby('Area_Name').mean()</a:t>
            </a:r>
          </a:p>
          <a:p>
            <a:pPr/>
            <a:r>
              <a:t>     [['Auto_Theft_Stolen']]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Combining Data Fr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Combining Data Frames</a:t>
            </a:r>
          </a:p>
        </p:txBody>
      </p:sp>
      <p:sp>
        <p:nvSpPr>
          <p:cNvPr id="407" name="Can combine throug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combine through</a:t>
            </a:r>
          </a:p>
          <a:p>
            <a:pPr lvl="1"/>
            <a:r>
              <a:t>Concatenation</a:t>
            </a:r>
          </a:p>
          <a:p>
            <a:pPr lvl="1"/>
            <a:r>
              <a:t>Merging</a:t>
            </a:r>
          </a:p>
          <a:p>
            <a:pPr lvl="1"/>
            <a:r>
              <a:t>Joining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10" name="Pandas Seri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Pandas Series:</a:t>
            </a:r>
          </a:p>
          <a:p>
            <a:pPr lvl="1"/>
            <a:r>
              <a:t>A one-dimensional array with an index</a:t>
            </a:r>
          </a:p>
          <a:p>
            <a:pPr lvl="2"/>
            <a:r>
              <a:t>Can use the default index or create the index yourself</a:t>
            </a:r>
          </a:p>
        </p:txBody>
      </p:sp>
      <p:sp>
        <p:nvSpPr>
          <p:cNvPr id="411" name="&gt;&gt;&gt; import pandas as pd…"/>
          <p:cNvSpPr txBox="1"/>
          <p:nvPr/>
        </p:nvSpPr>
        <p:spPr>
          <a:xfrm>
            <a:off x="3443671" y="5257972"/>
            <a:ext cx="6973417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&gt;&gt;&gt; import pandas as pd</a:t>
            </a:r>
          </a:p>
          <a:p>
            <a:pPr/>
            <a:r>
              <a:t>&gt;&gt;&gt; obj = pd.Series([4,3,8,7])</a:t>
            </a:r>
          </a:p>
          <a:p>
            <a:pPr/>
            <a:r>
              <a:t>&gt;&gt;&gt; obj</a:t>
            </a:r>
          </a:p>
          <a:p>
            <a:pPr/>
            <a:r>
              <a:t>0    4</a:t>
            </a:r>
          </a:p>
          <a:p>
            <a:pPr/>
            <a:r>
              <a:t>1    3</a:t>
            </a:r>
          </a:p>
          <a:p>
            <a:pPr/>
            <a:r>
              <a:t>2    8</a:t>
            </a:r>
          </a:p>
          <a:p>
            <a:pPr/>
            <a:r>
              <a:t>3    7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14" name="The values of the Pandas series are in property value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values of the Pandas series are in property values.</a:t>
            </a:r>
          </a:p>
          <a:p>
            <a:pPr/>
            <a:r>
              <a:t>The index in property index</a:t>
            </a:r>
          </a:p>
        </p:txBody>
      </p:sp>
      <p:sp>
        <p:nvSpPr>
          <p:cNvPr id="415" name="&gt;&gt;&gt; obj.values…"/>
          <p:cNvSpPr txBox="1"/>
          <p:nvPr/>
        </p:nvSpPr>
        <p:spPr>
          <a:xfrm>
            <a:off x="2444098" y="4819649"/>
            <a:ext cx="8116604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obj.values</a:t>
            </a:r>
          </a:p>
          <a:p>
            <a:pPr/>
            <a:r>
              <a:t>array([4, 3, 8, 7])</a:t>
            </a:r>
          </a:p>
          <a:p>
            <a:pPr/>
            <a:r>
              <a:t>&gt;&gt;&gt; obj.index</a:t>
            </a:r>
          </a:p>
          <a:p>
            <a:pPr/>
            <a:r>
              <a:t>RangeIndex(start=0, stop=4, step=1)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18" name="Creating a series with explicit index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Creating a series with explicit index</a:t>
            </a:r>
          </a:p>
        </p:txBody>
      </p:sp>
      <p:sp>
        <p:nvSpPr>
          <p:cNvPr id="419" name="&gt;&gt;&gt; obj = pd.Series([4,3,8,7], index = ['green',…"/>
          <p:cNvSpPr txBox="1"/>
          <p:nvPr/>
        </p:nvSpPr>
        <p:spPr>
          <a:xfrm>
            <a:off x="704775" y="4071257"/>
            <a:ext cx="11317524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obj = pd.Series([4,3,8,7], index = ['green', </a:t>
            </a:r>
          </a:p>
          <a:p>
            <a:pPr/>
            <a:r>
              <a:t>    'red', 'blue', 'yellow'])</a:t>
            </a:r>
          </a:p>
          <a:p>
            <a:pPr/>
            <a:r>
              <a:t>&gt;&gt;&gt; obj</a:t>
            </a:r>
          </a:p>
          <a:p>
            <a:pPr/>
            <a:r>
              <a:t>green     4</a:t>
            </a:r>
          </a:p>
          <a:p>
            <a:pPr/>
            <a:r>
              <a:t>red       3</a:t>
            </a:r>
          </a:p>
          <a:p>
            <a:pPr/>
            <a:r>
              <a:t>blue      8</a:t>
            </a:r>
          </a:p>
          <a:p>
            <a:pPr/>
            <a:r>
              <a:t>yellow    7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42" name="Default Index is np.arange(n), i.e. the numbers from 0, ...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Default Index is np.arange(n), i.e. the numbers from 0, ..., </a:t>
            </a:r>
          </a:p>
          <a:p>
            <a:pPr lvl="1"/>
            <a:r>
              <a:t>Example:</a:t>
            </a:r>
          </a:p>
          <a:p>
            <a:pPr lvl="1"/>
          </a:p>
          <a:p>
            <a:pPr lvl="1"/>
          </a:p>
          <a:p>
            <a:pPr lvl="2"/>
            <a:r>
              <a:t>creates a Pandas Series</a:t>
            </a:r>
          </a:p>
        </p:txBody>
      </p:sp>
      <p:sp>
        <p:nvSpPr>
          <p:cNvPr id="143" name="import pandas as pd…"/>
          <p:cNvSpPr txBox="1"/>
          <p:nvPr/>
        </p:nvSpPr>
        <p:spPr>
          <a:xfrm>
            <a:off x="1106571" y="4022654"/>
            <a:ext cx="11386115" cy="135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900"/>
            </a:pPr>
            <a:r>
              <a:t>import pandas as pd</a:t>
            </a:r>
          </a:p>
          <a:p>
            <a:pPr>
              <a:defRPr sz="2900"/>
            </a:pPr>
          </a:p>
          <a:p>
            <a:pPr>
              <a:defRPr sz="2900"/>
            </a:pPr>
            <a:r>
              <a:t>lit_it_isl = pd.Series(['elba', 'ischia', 'capri'])</a:t>
            </a:r>
          </a:p>
        </p:txBody>
      </p:sp>
      <p:sp>
        <p:nvSpPr>
          <p:cNvPr id="144" name="0      elba…"/>
          <p:cNvSpPr txBox="1"/>
          <p:nvPr/>
        </p:nvSpPr>
        <p:spPr>
          <a:xfrm>
            <a:off x="5256336" y="6483934"/>
            <a:ext cx="308658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433FF"/>
                </a:solidFill>
              </a:defRPr>
            </a:pPr>
            <a:r>
              <a:t>0      elba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1    ischia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2     capri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22" name="Access to ele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to elements</a:t>
            </a:r>
          </a:p>
          <a:p>
            <a:pPr lvl="1"/>
            <a:r>
              <a:t> </a:t>
            </a:r>
          </a:p>
          <a:p>
            <a:pPr lvl="1"/>
            <a:r>
              <a:t>Like NumPy, can use conditions</a:t>
            </a:r>
          </a:p>
        </p:txBody>
      </p:sp>
      <p:sp>
        <p:nvSpPr>
          <p:cNvPr id="423" name="obj['green']"/>
          <p:cNvSpPr txBox="1"/>
          <p:nvPr/>
        </p:nvSpPr>
        <p:spPr>
          <a:xfrm>
            <a:off x="2199746" y="3347357"/>
            <a:ext cx="285794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obj['green']</a:t>
            </a:r>
          </a:p>
        </p:txBody>
      </p:sp>
      <p:sp>
        <p:nvSpPr>
          <p:cNvPr id="424" name="&gt;&gt;&gt; obj[obj &gt; 5]…"/>
          <p:cNvSpPr txBox="1"/>
          <p:nvPr/>
        </p:nvSpPr>
        <p:spPr>
          <a:xfrm>
            <a:off x="4347861" y="5196114"/>
            <a:ext cx="3772496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obj[obj &gt; 5]</a:t>
            </a:r>
          </a:p>
          <a:p>
            <a:pPr/>
            <a:r>
              <a:t>blue      8</a:t>
            </a:r>
          </a:p>
          <a:p>
            <a:pPr/>
            <a:r>
              <a:t>yellow    7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27" name="Can treat a pandas series as a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treat a pandas series as a dictionary</a:t>
            </a:r>
          </a:p>
          <a:p>
            <a:pPr/>
            <a:r>
              <a:t>Vice versa, can use a dictionary to create a pandas series</a:t>
            </a:r>
          </a:p>
        </p:txBody>
      </p:sp>
      <p:sp>
        <p:nvSpPr>
          <p:cNvPr id="428" name="&gt;&gt;&gt; pd.Series(dicti)…"/>
          <p:cNvSpPr txBox="1"/>
          <p:nvPr/>
        </p:nvSpPr>
        <p:spPr>
          <a:xfrm>
            <a:off x="4158877" y="4437743"/>
            <a:ext cx="4687046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pd.Series(dicti)</a:t>
            </a:r>
          </a:p>
          <a:p>
            <a:pPr/>
            <a:r>
              <a:t>Ahmedabad     5</a:t>
            </a:r>
          </a:p>
          <a:p>
            <a:pPr/>
            <a:r>
              <a:t>Mumbai       18</a:t>
            </a:r>
          </a:p>
          <a:p>
            <a:pPr/>
            <a:r>
              <a:t>Delhi        16</a:t>
            </a:r>
          </a:p>
          <a:p>
            <a:pPr/>
            <a:r>
              <a:t>Kolkatta     14</a:t>
            </a:r>
          </a:p>
          <a:p>
            <a:pPr/>
            <a:r>
              <a:t>Chennai       9</a:t>
            </a:r>
          </a:p>
          <a:p>
            <a:pPr/>
            <a:r>
              <a:t>Bangalore     9</a:t>
            </a:r>
          </a:p>
          <a:p>
            <a:pPr/>
            <a:r>
              <a:t>Hyderabad     8</a:t>
            </a:r>
          </a:p>
          <a:p>
            <a:pPr/>
            <a:r>
              <a:t>Pune          5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31" name="In this case, the series has the key:value pairs in the same order as they are in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In this case, the series has the key:value pairs in the same order as they are in the dictionary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We can control this by giving the indices explicitly 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Surat is not in the dictionary, therefore the NaN</a:t>
            </a:r>
          </a:p>
        </p:txBody>
      </p:sp>
      <p:sp>
        <p:nvSpPr>
          <p:cNvPr id="432" name="&gt;&gt;&gt; popu = pd.Series(dicti, index =…"/>
          <p:cNvSpPr txBox="1"/>
          <p:nvPr/>
        </p:nvSpPr>
        <p:spPr>
          <a:xfrm>
            <a:off x="2330375" y="4635499"/>
            <a:ext cx="9488427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popu = pd.Series(dicti, index = </a:t>
            </a:r>
          </a:p>
          <a:p>
            <a:pPr/>
            <a:r>
              <a:t>['Mumbai', 'Delhi', 'Kolkatta', 'Surat'])</a:t>
            </a:r>
          </a:p>
          <a:p>
            <a:pPr/>
            <a:r>
              <a:t>&gt;&gt;&gt; popu</a:t>
            </a:r>
          </a:p>
          <a:p>
            <a:pPr/>
            <a:r>
              <a:t>Mumbai      18.0</a:t>
            </a:r>
          </a:p>
          <a:p>
            <a:pPr/>
            <a:r>
              <a:t>Delhi       16.0</a:t>
            </a:r>
          </a:p>
          <a:p>
            <a:pPr/>
            <a:r>
              <a:t>Kolkatta    14.0</a:t>
            </a:r>
          </a:p>
          <a:p>
            <a:pPr/>
            <a:r>
              <a:t>Surat    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35" name="We can check for null values with pd.isnu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check for null values with pd.isnull </a:t>
            </a:r>
          </a:p>
          <a:p>
            <a:pPr lvl="1"/>
            <a:r>
              <a:t>Provided we imported pandas as pd</a:t>
            </a:r>
          </a:p>
        </p:txBody>
      </p:sp>
      <p:sp>
        <p:nvSpPr>
          <p:cNvPr id="436" name="&gt;&gt;&gt; pd.isnull(popu)…"/>
          <p:cNvSpPr txBox="1"/>
          <p:nvPr/>
        </p:nvSpPr>
        <p:spPr>
          <a:xfrm>
            <a:off x="4797804" y="4951185"/>
            <a:ext cx="445840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pd.isnull(popu)</a:t>
            </a:r>
          </a:p>
          <a:p>
            <a:pPr/>
            <a:r>
              <a:t>Mumbai      False</a:t>
            </a:r>
          </a:p>
          <a:p>
            <a:pPr/>
            <a:r>
              <a:t>Delhi       False</a:t>
            </a:r>
          </a:p>
          <a:p>
            <a:pPr/>
            <a:r>
              <a:t>Kolkatta    False</a:t>
            </a:r>
          </a:p>
          <a:p>
            <a:pPr/>
            <a:r>
              <a:t>Surat        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39" name="DataFrames are rectangular tab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DataFrames are rectangular tables</a:t>
            </a:r>
          </a:p>
          <a:p>
            <a:pPr lvl="1"/>
            <a:r>
              <a:t>Often created from a dictionary of arrays of equal size</a:t>
            </a:r>
          </a:p>
        </p:txBody>
      </p:sp>
      <p:sp>
        <p:nvSpPr>
          <p:cNvPr id="440" name="populationdict = {…"/>
          <p:cNvSpPr txBox="1"/>
          <p:nvPr/>
        </p:nvSpPr>
        <p:spPr>
          <a:xfrm>
            <a:off x="500682" y="4376057"/>
            <a:ext cx="12003436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populationdict = {</a:t>
            </a:r>
          </a:p>
          <a:p>
            <a:pPr/>
            <a:r>
              <a:t>'city': ['Kolkata', 'Kolkata','Kolkata','Mumbai',</a:t>
            </a:r>
          </a:p>
          <a:p>
            <a:pPr/>
            <a:r>
              <a:t>'Mumbai', 'Mumbai', 'Chennai', 'Chennai', </a:t>
            </a:r>
          </a:p>
          <a:p>
            <a:pPr/>
            <a:r>
              <a:t>'Chennai'],</a:t>
            </a:r>
          </a:p>
          <a:p>
            <a:pPr/>
            <a:r>
              <a:t>'years': [1901, 1951, 2001, 1901, 1951, 2001, 1901, 1951, 2001], </a:t>
            </a:r>
          </a:p>
          <a:p>
            <a:pPr/>
            <a:r>
              <a:t>'population': [1.5, 4.7, 13.3,  1.0, 3.2, 16.4, </a:t>
            </a:r>
          </a:p>
          <a:p>
            <a:pPr/>
            <a:r>
              <a:t>.6, 1.5, 6.7]}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43" name="&gt;&gt;&gt; frame = pd.DataFrame(populationdict)…"/>
          <p:cNvSpPr txBox="1"/>
          <p:nvPr/>
        </p:nvSpPr>
        <p:spPr>
          <a:xfrm>
            <a:off x="1872505" y="3585028"/>
            <a:ext cx="9259790" cy="528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 = pd.DataFrame(populationdict)</a:t>
            </a:r>
          </a:p>
          <a:p>
            <a:pPr/>
            <a:r>
              <a:t>&gt;&gt;&gt; frame</a:t>
            </a:r>
          </a:p>
          <a:p>
            <a:pPr/>
            <a:r>
              <a:t>      city  years  population</a:t>
            </a:r>
          </a:p>
          <a:p>
            <a:pPr/>
            <a:r>
              <a:t>0  Kolkata   1901         1.5</a:t>
            </a:r>
          </a:p>
          <a:p>
            <a:pPr/>
            <a:r>
              <a:t>1  Kolkata   1951         4.7</a:t>
            </a:r>
          </a:p>
          <a:p>
            <a:pPr/>
            <a:r>
              <a:t>2  Kolkata   2001        13.3</a:t>
            </a:r>
          </a:p>
          <a:p>
            <a:pPr/>
            <a:r>
              <a:t>3   Mumbai   1901         1.0</a:t>
            </a:r>
          </a:p>
          <a:p>
            <a:pPr/>
            <a:r>
              <a:t>4   Mumbai   1951         3.2</a:t>
            </a:r>
          </a:p>
          <a:p>
            <a:pPr/>
            <a:r>
              <a:t>5   Mumbai   2001        16.4</a:t>
            </a:r>
          </a:p>
          <a:p>
            <a:pPr/>
            <a:r>
              <a:t>6  Chennai   1901         0.6</a:t>
            </a:r>
          </a:p>
          <a:p>
            <a:pPr/>
            <a:r>
              <a:t>7  Chennai   1951         1.5</a:t>
            </a:r>
          </a:p>
          <a:p>
            <a:pPr/>
            <a:r>
              <a:t>8  Chennai   2001         6.7</a:t>
            </a:r>
          </a:p>
        </p:txBody>
      </p:sp>
      <p:sp>
        <p:nvSpPr>
          <p:cNvPr id="444" name="Without a specific index, all rows get a default index."/>
          <p:cNvSpPr txBox="1"/>
          <p:nvPr>
            <p:ph type="body" sz="half" idx="1"/>
          </p:nvPr>
        </p:nvSpPr>
        <p:spPr>
          <a:xfrm>
            <a:off x="952500" y="2597150"/>
            <a:ext cx="11099800" cy="2317070"/>
          </a:xfrm>
          <a:prstGeom prst="rect">
            <a:avLst/>
          </a:prstGeom>
        </p:spPr>
        <p:txBody>
          <a:bodyPr anchor="t"/>
          <a:lstStyle/>
          <a:p>
            <a:pPr/>
            <a:r>
              <a:t>Without a specific index, all rows get a default index.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47" name="Can use either dictionary-like notation or the name of the columns in order to select a seri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use either dictionary-like notation or the name of the columns in order to select a series</a:t>
            </a:r>
          </a:p>
        </p:txBody>
      </p:sp>
      <p:sp>
        <p:nvSpPr>
          <p:cNvPr id="448" name="&gt;&gt;&gt; frame['population']…"/>
          <p:cNvSpPr txBox="1"/>
          <p:nvPr/>
        </p:nvSpPr>
        <p:spPr>
          <a:xfrm>
            <a:off x="588661" y="4234542"/>
            <a:ext cx="537295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frame['population']</a:t>
            </a:r>
          </a:p>
          <a:p>
            <a:pPr/>
            <a:r>
              <a:t>0     1.5</a:t>
            </a:r>
          </a:p>
          <a:p>
            <a:pPr/>
            <a:r>
              <a:t>1     4.7</a:t>
            </a:r>
          </a:p>
          <a:p>
            <a:pPr/>
            <a:r>
              <a:t>2    13.3</a:t>
            </a:r>
          </a:p>
          <a:p>
            <a:pPr/>
            <a:r>
              <a:t>3     1.0</a:t>
            </a:r>
          </a:p>
          <a:p>
            <a:pPr/>
            <a:r>
              <a:t>4     3.2</a:t>
            </a:r>
          </a:p>
          <a:p>
            <a:pPr/>
            <a:r>
              <a:t>5    16.4</a:t>
            </a:r>
          </a:p>
          <a:p>
            <a:pPr/>
            <a:r>
              <a:t>6     0.6</a:t>
            </a:r>
          </a:p>
          <a:p>
            <a:pPr/>
            <a:r>
              <a:t>7     1.5</a:t>
            </a:r>
          </a:p>
          <a:p>
            <a:pPr/>
            <a:r>
              <a:t>8     6.7</a:t>
            </a:r>
          </a:p>
        </p:txBody>
      </p:sp>
      <p:sp>
        <p:nvSpPr>
          <p:cNvPr id="449" name="&gt;&gt;&gt; frame.population…"/>
          <p:cNvSpPr txBox="1"/>
          <p:nvPr/>
        </p:nvSpPr>
        <p:spPr>
          <a:xfrm>
            <a:off x="6289147" y="4234542"/>
            <a:ext cx="4687045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frame.population</a:t>
            </a:r>
          </a:p>
          <a:p>
            <a:pPr/>
            <a:r>
              <a:t>0     1.5</a:t>
            </a:r>
          </a:p>
          <a:p>
            <a:pPr/>
            <a:r>
              <a:t>1     4.7</a:t>
            </a:r>
          </a:p>
          <a:p>
            <a:pPr/>
            <a:r>
              <a:t>2    13.3</a:t>
            </a:r>
          </a:p>
          <a:p>
            <a:pPr/>
            <a:r>
              <a:t>3     1.0</a:t>
            </a:r>
          </a:p>
          <a:p>
            <a:pPr/>
            <a:r>
              <a:t>4     3.2</a:t>
            </a:r>
          </a:p>
          <a:p>
            <a:pPr/>
            <a:r>
              <a:t>5    16.4</a:t>
            </a:r>
          </a:p>
          <a:p>
            <a:pPr/>
            <a:r>
              <a:t>6     0.6</a:t>
            </a:r>
          </a:p>
          <a:p>
            <a:pPr/>
            <a:r>
              <a:t>7     1.5</a:t>
            </a:r>
          </a:p>
          <a:p>
            <a:pPr/>
            <a:r>
              <a:t>8     6.7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52" name="We can add a column through assignme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add a column through assignment</a:t>
            </a:r>
          </a:p>
        </p:txBody>
      </p:sp>
      <p:sp>
        <p:nvSpPr>
          <p:cNvPr id="453" name="&gt;&gt;&gt; frame['debt'] = 0.0…"/>
          <p:cNvSpPr txBox="1"/>
          <p:nvPr/>
        </p:nvSpPr>
        <p:spPr>
          <a:xfrm>
            <a:off x="1938489" y="3585028"/>
            <a:ext cx="8116604" cy="528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frame['debt'] = 0.0</a:t>
            </a:r>
          </a:p>
          <a:p>
            <a:pPr/>
            <a:r>
              <a:t>&gt;&gt;&gt; frame</a:t>
            </a:r>
          </a:p>
          <a:p>
            <a:pPr/>
            <a:r>
              <a:t>      city  years  population  debt</a:t>
            </a:r>
          </a:p>
          <a:p>
            <a:pPr/>
            <a:r>
              <a:t>0  Kolkata   1901         1.5   0.0</a:t>
            </a:r>
          </a:p>
          <a:p>
            <a:pPr/>
            <a:r>
              <a:t>1  Kolkata   1951         4.7   0.0</a:t>
            </a:r>
          </a:p>
          <a:p>
            <a:pPr/>
            <a:r>
              <a:t>2  Kolkata   2001        13.3   0.0</a:t>
            </a:r>
          </a:p>
          <a:p>
            <a:pPr/>
            <a:r>
              <a:t>3   Mumbai   1901         1.0   0.0</a:t>
            </a:r>
          </a:p>
          <a:p>
            <a:pPr/>
            <a:r>
              <a:t>4   Mumbai   1951         3.2   0.0</a:t>
            </a:r>
          </a:p>
          <a:p>
            <a:pPr/>
            <a:r>
              <a:t>5   Mumbai   2001        16.4   0.0</a:t>
            </a:r>
          </a:p>
          <a:p>
            <a:pPr/>
            <a:r>
              <a:t>6  Chennai   1901         0.6   0.0</a:t>
            </a:r>
          </a:p>
          <a:p>
            <a:pPr/>
            <a:r>
              <a:t>7  Chennai   1951         1.5   0.0</a:t>
            </a:r>
          </a:p>
          <a:p>
            <a:pPr/>
            <a:r>
              <a:t>8  Chennai   2001         6.7   0.0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56" name="We can change the index by simply assigning an arra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change the index by simply assigning an array</a:t>
            </a:r>
          </a:p>
        </p:txBody>
      </p:sp>
      <p:sp>
        <p:nvSpPr>
          <p:cNvPr id="457" name="&gt;&gt;&gt; frame.index = ['a1', 'a2', 'a3', 'b1', 'b2', 'b3', 'c1', 'c2', 'c3']…"/>
          <p:cNvSpPr txBox="1"/>
          <p:nvPr/>
        </p:nvSpPr>
        <p:spPr>
          <a:xfrm>
            <a:off x="298375" y="3659414"/>
            <a:ext cx="12689347" cy="571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frame.index = ['a1', 'a2', 'a3', 'b1', 'b2', 'b3', 'c1', 'c2', 'c3']</a:t>
            </a:r>
          </a:p>
          <a:p>
            <a:pPr/>
            <a:r>
              <a:t>&gt;&gt;&gt; frame</a:t>
            </a:r>
          </a:p>
          <a:p>
            <a:pPr/>
            <a:r>
              <a:t>       city  years  population  debt</a:t>
            </a:r>
          </a:p>
          <a:p>
            <a:pPr/>
            <a:r>
              <a:t>a1  Kolkata   1901         1.5   0.0</a:t>
            </a:r>
          </a:p>
          <a:p>
            <a:pPr/>
            <a:r>
              <a:t>a2  Kolkata   1951         4.7   0.0</a:t>
            </a:r>
          </a:p>
          <a:p>
            <a:pPr/>
            <a:r>
              <a:t>a3  Kolkata   2001        13.3   0.0</a:t>
            </a:r>
          </a:p>
          <a:p>
            <a:pPr/>
            <a:r>
              <a:t>b1   Mumbai   1901         1.0   0.0</a:t>
            </a:r>
          </a:p>
          <a:p>
            <a:pPr/>
            <a:r>
              <a:t>b2   Mumbai   1951         3.2   0.0</a:t>
            </a:r>
          </a:p>
          <a:p>
            <a:pPr/>
            <a:r>
              <a:t>b3   Mumbai   2001        16.4   0.0</a:t>
            </a:r>
          </a:p>
          <a:p>
            <a:pPr/>
            <a:r>
              <a:t>c1  Chennai   1901         0.6   0.0</a:t>
            </a:r>
          </a:p>
          <a:p>
            <a:pPr/>
            <a:r>
              <a:t>c2  Chennai   1951         1.5   0.0</a:t>
            </a:r>
          </a:p>
          <a:p>
            <a:pPr/>
            <a:r>
              <a:t>c3  Chennai   2001         6.7   0.0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60" name="Dataframes and Series work togeth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Dataframes and Series work together</a:t>
            </a:r>
          </a:p>
          <a:p>
            <a:pPr lvl="1"/>
            <a:r>
              <a:t>Can assign a series to a dataframe column</a:t>
            </a:r>
          </a:p>
          <a:p>
            <a:pPr lvl="1"/>
            <a:r>
              <a:t>Holes are filled with NaN</a:t>
            </a:r>
          </a:p>
        </p:txBody>
      </p:sp>
      <p:sp>
        <p:nvSpPr>
          <p:cNvPr id="461" name="frame.debt = pd.Series({'a1':0.0, 'a2':10.0, 'a3': 140.0, 'b1': 0, 'b2': 12, 'c1': 0})…"/>
          <p:cNvSpPr txBox="1"/>
          <p:nvPr/>
        </p:nvSpPr>
        <p:spPr>
          <a:xfrm>
            <a:off x="396515" y="4644800"/>
            <a:ext cx="12796045" cy="505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frame.debt = pd.Series({'a1':0.0, 'a2':10.0, 'a3': 140.0, 'b1': 0, 'b2': 12, 'c1': 0})</a:t>
            </a:r>
          </a:p>
          <a:p>
            <a:pPr>
              <a:defRPr sz="2600"/>
            </a:pPr>
            <a:r>
              <a:t>&gt;&gt;&gt; frame</a:t>
            </a:r>
          </a:p>
          <a:p>
            <a:pPr>
              <a:defRPr sz="2600"/>
            </a:pPr>
            <a:r>
              <a:t>       city  years  population   debt</a:t>
            </a:r>
          </a:p>
          <a:p>
            <a:pPr>
              <a:defRPr sz="2600"/>
            </a:pPr>
            <a:r>
              <a:t>a1  Kolkata   1901         1.5    0.0</a:t>
            </a:r>
          </a:p>
          <a:p>
            <a:pPr>
              <a:defRPr sz="2600"/>
            </a:pPr>
            <a:r>
              <a:t>a2  Kolkata   1951         4.7   10.0</a:t>
            </a:r>
          </a:p>
          <a:p>
            <a:pPr>
              <a:defRPr sz="2600"/>
            </a:pPr>
            <a:r>
              <a:t>a3  Kolkata   2001        13.3  140.0</a:t>
            </a:r>
          </a:p>
          <a:p>
            <a:pPr>
              <a:defRPr sz="2600"/>
            </a:pPr>
            <a:r>
              <a:t>b1   Mumbai   1901         1.0    0.0</a:t>
            </a:r>
          </a:p>
          <a:p>
            <a:pPr>
              <a:defRPr sz="2600"/>
            </a:pPr>
            <a:r>
              <a:t>b2   Mumbai   1951         3.2   12.0</a:t>
            </a:r>
          </a:p>
          <a:p>
            <a:pPr>
              <a:defRPr sz="2600"/>
            </a:pPr>
            <a:r>
              <a:t>b3   Mumbai   2001        16.4    NaN</a:t>
            </a:r>
          </a:p>
          <a:p>
            <a:pPr>
              <a:defRPr sz="2600"/>
            </a:pPr>
            <a:r>
              <a:t>c1  Chennai   1901         0.6    0.0</a:t>
            </a:r>
          </a:p>
          <a:p>
            <a:pPr>
              <a:defRPr sz="2600"/>
            </a:pPr>
            <a:r>
              <a:t>c2  Chennai   1951         1.5    NaN</a:t>
            </a:r>
          </a:p>
          <a:p>
            <a:pPr>
              <a:defRPr sz="2600"/>
            </a:pPr>
            <a:r>
              <a:t>c3  Chennai   2001         6.7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47" name="dtype is the type of the Ser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dtype is the type of the Series</a:t>
            </a:r>
          </a:p>
          <a:p>
            <a:pPr lvl="1"/>
            <a:r>
              <a:t>In this case, it is object because the data consists of strings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64" name="We can also use a a nested dict of dicts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We can also use a a nested dict of dicts </a:t>
            </a:r>
          </a:p>
          <a:p>
            <a:pPr lvl="1"/>
            <a:r>
              <a:t>outer dictionary keys are columns</a:t>
            </a:r>
          </a:p>
          <a:p>
            <a:pPr lvl="1"/>
            <a:r>
              <a:t>inner dictionary keys are rows</a:t>
            </a:r>
          </a:p>
        </p:txBody>
      </p:sp>
      <p:sp>
        <p:nvSpPr>
          <p:cNvPr id="465" name="&gt;&gt;&gt; population={'Kolkata':{1901: 1.5, 1951: 4.7, 2001: 13.3},…"/>
          <p:cNvSpPr txBox="1"/>
          <p:nvPr/>
        </p:nvSpPr>
        <p:spPr>
          <a:xfrm>
            <a:off x="432325" y="5150652"/>
            <a:ext cx="12201588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&gt;&gt;&gt; population={'Kolkata':{1901: 1.5, 1951: 4.7, 2001: 13.3},</a:t>
            </a:r>
          </a:p>
          <a:p>
            <a:pPr>
              <a:defRPr sz="2600"/>
            </a:pPr>
            <a:r>
              <a:t>	    'Mumbai':{1901:1.0, 1951: 3.2, 2001:16.4},</a:t>
            </a:r>
          </a:p>
          <a:p>
            <a:pPr>
              <a:defRPr sz="2600"/>
            </a:pPr>
            <a:r>
              <a:t>	    'Chennai':{1901: 0.6, 1951: 1.5, 2001: 6.7}}</a:t>
            </a:r>
          </a:p>
          <a:p>
            <a:pPr>
              <a:defRPr sz="2600"/>
            </a:pPr>
            <a:r>
              <a:t>&gt;&gt;&gt; popframe = pd.DataFrame(population)</a:t>
            </a:r>
          </a:p>
          <a:p>
            <a:pPr>
              <a:defRPr sz="2600"/>
            </a:pPr>
            <a:r>
              <a:t>&gt;&gt;&gt; popframe</a:t>
            </a:r>
          </a:p>
          <a:p>
            <a:pPr>
              <a:defRPr sz="2600"/>
            </a:pPr>
            <a:r>
              <a:t>      Kolkata  Mumbai  Chennai</a:t>
            </a:r>
          </a:p>
          <a:p>
            <a:pPr>
              <a:defRPr sz="2600"/>
            </a:pPr>
            <a:r>
              <a:t>1901      1.5     1.0      0.6</a:t>
            </a:r>
          </a:p>
          <a:p>
            <a:pPr>
              <a:defRPr sz="2600"/>
            </a:pPr>
            <a:r>
              <a:t>1951      4.7     3.2      1.5</a:t>
            </a:r>
          </a:p>
          <a:p>
            <a:pPr>
              <a:defRPr sz="2600"/>
            </a:pPr>
            <a:r>
              <a:t>2001     13.3    16.4      6.7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68" name="Just like numpy, we can transpo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like numpy, we can transpose</a:t>
            </a:r>
          </a:p>
          <a:p>
            <a:pPr lvl="1"/>
            <a:r>
              <a:t>(switch rows and columns)</a:t>
            </a:r>
          </a:p>
        </p:txBody>
      </p:sp>
      <p:sp>
        <p:nvSpPr>
          <p:cNvPr id="469" name="&gt;&gt;&gt; popframe.T…"/>
          <p:cNvSpPr txBox="1"/>
          <p:nvPr/>
        </p:nvSpPr>
        <p:spPr>
          <a:xfrm>
            <a:off x="3587284" y="5286268"/>
            <a:ext cx="5830232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popframe.T</a:t>
            </a:r>
          </a:p>
          <a:p>
            <a:pPr/>
            <a:r>
              <a:t>         1901  1951  2001</a:t>
            </a:r>
          </a:p>
          <a:p>
            <a:pPr/>
            <a:r>
              <a:t>Kolkata   1.5   4.7  13.3</a:t>
            </a:r>
          </a:p>
          <a:p>
            <a:pPr/>
            <a:r>
              <a:t>Mumbai    1.0   3.2  16.4</a:t>
            </a:r>
          </a:p>
          <a:p>
            <a:pPr/>
            <a:r>
              <a:t>Chennai   0.6   1.5   6.7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72" name="Index obje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Index objects</a:t>
            </a:r>
          </a:p>
          <a:p>
            <a:pPr lvl="1"/>
            <a:r>
              <a:t>Hold the name of the axis labels and other metadata</a:t>
            </a:r>
          </a:p>
          <a:p>
            <a:pPr lvl="2"/>
            <a:r>
              <a:t> </a:t>
            </a:r>
          </a:p>
          <a:p>
            <a:pPr lvl="2"/>
          </a:p>
          <a:p>
            <a:pPr lvl="2"/>
            <a:r>
              <a:t>Indices are immutable</a:t>
            </a:r>
          </a:p>
          <a:p>
            <a:pPr lvl="2"/>
            <a:r>
              <a:t>Can also contain multiple values</a:t>
            </a:r>
          </a:p>
        </p:txBody>
      </p:sp>
      <p:sp>
        <p:nvSpPr>
          <p:cNvPr id="473" name="&gt;&gt;&gt; popframe.index…"/>
          <p:cNvSpPr txBox="1"/>
          <p:nvPr/>
        </p:nvSpPr>
        <p:spPr>
          <a:xfrm>
            <a:off x="2450669" y="4144507"/>
            <a:ext cx="10402976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popframe.index</a:t>
            </a:r>
          </a:p>
          <a:p>
            <a:pPr/>
            <a:r>
              <a:t>Int64Index([1901, 1951, 2001], dtype='int64')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Reinde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Reindex</a:t>
            </a:r>
          </a:p>
        </p:txBody>
      </p:sp>
      <p:sp>
        <p:nvSpPr>
          <p:cNvPr id="476" name="Reindex: Create a new object with the data conformed to the new inde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Reindex: Create a new object with the data </a:t>
            </a:r>
            <a:r>
              <a:rPr i="1"/>
              <a:t>conformed</a:t>
            </a:r>
            <a:r>
              <a:t> to the new index</a:t>
            </a:r>
          </a:p>
          <a:p>
            <a:pPr lvl="1"/>
            <a:r>
              <a:t>Create a series</a:t>
            </a:r>
          </a:p>
        </p:txBody>
      </p:sp>
      <p:sp>
        <p:nvSpPr>
          <p:cNvPr id="477" name="&gt;&gt;&gt; allIndia = pd.Series([238, 316, 1071, 1380],index=[1901, 1951, 2001, 2020])…"/>
          <p:cNvSpPr txBox="1"/>
          <p:nvPr/>
        </p:nvSpPr>
        <p:spPr>
          <a:xfrm>
            <a:off x="2034516" y="4950683"/>
            <a:ext cx="9717064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allIndia = pd.Series([238, 316, 1071, 1380],index=[1901, 1951, 2001, 2020])</a:t>
            </a:r>
          </a:p>
          <a:p>
            <a:pPr/>
            <a:r>
              <a:t>&gt;&gt;&gt; allIndia</a:t>
            </a:r>
          </a:p>
          <a:p>
            <a:pPr/>
            <a:r>
              <a:t>1901     238</a:t>
            </a:r>
          </a:p>
          <a:p>
            <a:pPr/>
            <a:r>
              <a:t>1951     316</a:t>
            </a:r>
          </a:p>
          <a:p>
            <a:pPr/>
            <a:r>
              <a:t>2001    1071</a:t>
            </a:r>
          </a:p>
          <a:p>
            <a:pPr/>
            <a:r>
              <a:t>2020    1380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Reinde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Reindex</a:t>
            </a:r>
          </a:p>
        </p:txBody>
      </p:sp>
      <p:sp>
        <p:nvSpPr>
          <p:cNvPr id="480" name="Now re-index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re-index</a:t>
            </a:r>
          </a:p>
        </p:txBody>
      </p:sp>
      <p:sp>
        <p:nvSpPr>
          <p:cNvPr id="481" name="&gt;&gt;&gt; allIndia2 = allIndia.reindex([2020, 2001, 1976, 1951, 1926, 1901])…"/>
          <p:cNvSpPr txBox="1"/>
          <p:nvPr/>
        </p:nvSpPr>
        <p:spPr>
          <a:xfrm>
            <a:off x="973324" y="4102729"/>
            <a:ext cx="1091891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&gt;&gt;&gt; allIndia2 = allIndia.reindex([2020, 2001, 1976, 1951, 1926, 1901])</a:t>
            </a:r>
          </a:p>
          <a:p>
            <a:pPr/>
            <a:r>
              <a:t>&gt;&gt;&gt; allIndia2</a:t>
            </a:r>
          </a:p>
          <a:p>
            <a:pPr/>
            <a:r>
              <a:t>2020    1380.0</a:t>
            </a:r>
          </a:p>
          <a:p>
            <a:pPr/>
            <a:r>
              <a:t>2001    1071.0</a:t>
            </a:r>
          </a:p>
          <a:p>
            <a:pPr/>
            <a:r>
              <a:t>1976       NaN</a:t>
            </a:r>
          </a:p>
          <a:p>
            <a:pPr/>
            <a:r>
              <a:t>1951     316.0</a:t>
            </a:r>
          </a:p>
          <a:p>
            <a:pPr/>
            <a:r>
              <a:t>1926       NaN</a:t>
            </a:r>
          </a:p>
          <a:p>
            <a:pPr/>
            <a:r>
              <a:t>1901     238.0</a:t>
            </a:r>
          </a:p>
          <a:p>
            <a:pPr/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Reinde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Reindex</a:t>
            </a:r>
          </a:p>
        </p:txBody>
      </p:sp>
      <p:sp>
        <p:nvSpPr>
          <p:cNvPr id="484" name="This is particularly important for time series…"/>
          <p:cNvSpPr txBox="1"/>
          <p:nvPr>
            <p:ph type="body" sz="half" idx="1"/>
          </p:nvPr>
        </p:nvSpPr>
        <p:spPr>
          <a:xfrm>
            <a:off x="952500" y="2590800"/>
            <a:ext cx="11099800" cy="2500966"/>
          </a:xfrm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This is particularly important for time series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We want to </a:t>
            </a:r>
            <a:r>
              <a:rPr u="sng"/>
              <a:t>replace</a:t>
            </a:r>
            <a:r>
              <a:t> missing values using some interpolation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One possibility: forward fill: ffill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Or set a fillvalue</a:t>
            </a:r>
          </a:p>
        </p:txBody>
      </p:sp>
      <p:sp>
        <p:nvSpPr>
          <p:cNvPr id="485" name="&gt;&gt;&gt; allIndia2 = allIndia.reindex([1901, 1926, 1951, 1976, 2001, 2020], method = 'ffill')…"/>
          <p:cNvSpPr txBox="1"/>
          <p:nvPr/>
        </p:nvSpPr>
        <p:spPr>
          <a:xfrm>
            <a:off x="890094" y="5568960"/>
            <a:ext cx="12018678" cy="327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&gt;&gt;&gt; allIndia2 = allIndia.reindex([1901, 1926, 1951, 1976, 2001, 2020], method = 'ffill')</a:t>
            </a:r>
          </a:p>
          <a:p>
            <a:pPr>
              <a:defRPr sz="2200"/>
            </a:pPr>
            <a:r>
              <a:t>&gt;&gt;&gt; allIndia2</a:t>
            </a:r>
          </a:p>
          <a:p>
            <a:pPr>
              <a:defRPr sz="2200"/>
            </a:pPr>
            <a:r>
              <a:t>1901     238</a:t>
            </a:r>
          </a:p>
          <a:p>
            <a:pPr>
              <a:defRPr sz="2200"/>
            </a:pPr>
            <a:r>
              <a:t>1926     238</a:t>
            </a:r>
          </a:p>
          <a:p>
            <a:pPr>
              <a:defRPr sz="2200"/>
            </a:pPr>
            <a:r>
              <a:t>1951     316</a:t>
            </a:r>
          </a:p>
          <a:p>
            <a:pPr>
              <a:defRPr sz="2200"/>
            </a:pPr>
            <a:r>
              <a:t>1976     316</a:t>
            </a:r>
          </a:p>
          <a:p>
            <a:pPr>
              <a:defRPr sz="2200"/>
            </a:pPr>
            <a:r>
              <a:t>2001    1071</a:t>
            </a:r>
          </a:p>
          <a:p>
            <a:pPr>
              <a:defRPr sz="2200"/>
            </a:pPr>
            <a:r>
              <a:t>2020    1380</a:t>
            </a:r>
          </a:p>
          <a:p>
            <a:pPr>
              <a:defRPr sz="2200"/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Reinde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Reindex</a:t>
            </a:r>
          </a:p>
        </p:txBody>
      </p:sp>
      <p:sp>
        <p:nvSpPr>
          <p:cNvPr id="488" name="Use interpolate to fill in missing values in a dataframe"/>
          <p:cNvSpPr txBox="1"/>
          <p:nvPr>
            <p:ph type="body" idx="1"/>
          </p:nvPr>
        </p:nvSpPr>
        <p:spPr>
          <a:xfrm>
            <a:off x="952500" y="2590800"/>
            <a:ext cx="1061529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Use interpolate to fill in missing values in a dataframe</a:t>
            </a:r>
          </a:p>
        </p:txBody>
      </p:sp>
      <p:sp>
        <p:nvSpPr>
          <p:cNvPr id="489" name="&gt;&gt;&gt; allIndia2 = allIndia.reindex([1901, 1926, 1951, 1976, 2001, 2020])…"/>
          <p:cNvSpPr txBox="1"/>
          <p:nvPr/>
        </p:nvSpPr>
        <p:spPr>
          <a:xfrm>
            <a:off x="2013018" y="3637137"/>
            <a:ext cx="8978764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&gt;&gt;&gt; allIndia2 = allIndia.reindex([1901, 1926, 1951, 1976, 2001, 2020])</a:t>
            </a:r>
          </a:p>
          <a:p>
            <a:pPr/>
            <a:r>
              <a:t>&gt;&gt;&gt; allIndia2.interpolate()</a:t>
            </a:r>
          </a:p>
          <a:p>
            <a:pPr/>
            <a:r>
              <a:t>1901     238.0</a:t>
            </a:r>
          </a:p>
          <a:p>
            <a:pPr/>
            <a:r>
              <a:t>1926     277.0</a:t>
            </a:r>
          </a:p>
          <a:p>
            <a:pPr/>
            <a:r>
              <a:t>1951     316.0</a:t>
            </a:r>
          </a:p>
          <a:p>
            <a:pPr/>
            <a:r>
              <a:t>1976     693.5</a:t>
            </a:r>
          </a:p>
          <a:p>
            <a:pPr/>
            <a:r>
              <a:t>2001    1071.0</a:t>
            </a:r>
          </a:p>
          <a:p>
            <a:pPr/>
            <a:r>
              <a:t>2020    1380.0</a:t>
            </a:r>
          </a:p>
          <a:p>
            <a:pPr/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Drop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Dropping</a:t>
            </a:r>
          </a:p>
        </p:txBody>
      </p:sp>
      <p:sp>
        <p:nvSpPr>
          <p:cNvPr id="492" name="Remove rows with dro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Remove rows with drop</a:t>
            </a:r>
          </a:p>
          <a:p>
            <a:pPr lvl="1"/>
            <a:r>
              <a:t>Can remove columns if we use axis=1 or axis = 'columns'</a:t>
            </a:r>
          </a:p>
        </p:txBody>
      </p:sp>
      <p:sp>
        <p:nvSpPr>
          <p:cNvPr id="493" name="&gt;&gt;&gt; allIndia2 = allIndia2.drop([1926, 1976])…"/>
          <p:cNvSpPr txBox="1"/>
          <p:nvPr/>
        </p:nvSpPr>
        <p:spPr>
          <a:xfrm>
            <a:off x="1415231" y="5166583"/>
            <a:ext cx="10174338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allIndia2 = allIndia2.drop([1926, 1976])</a:t>
            </a:r>
          </a:p>
          <a:p>
            <a:pPr/>
            <a:r>
              <a:t>&gt;&gt;&gt; allIndia2</a:t>
            </a:r>
          </a:p>
          <a:p>
            <a:pPr/>
            <a:r>
              <a:t>1901     238.0</a:t>
            </a:r>
          </a:p>
          <a:p>
            <a:pPr/>
            <a:r>
              <a:t>1951     316.0</a:t>
            </a:r>
          </a:p>
          <a:p>
            <a:pPr/>
            <a:r>
              <a:t>2001    1071.0</a:t>
            </a:r>
          </a:p>
          <a:p>
            <a:pPr/>
            <a:r>
              <a:t>2020    1380.0</a:t>
            </a:r>
          </a:p>
          <a:p>
            <a:pPr/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496" name="Use bracket notation to find ele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bracket notation to find elements</a:t>
            </a:r>
          </a:p>
          <a:p>
            <a:pPr/>
            <a:r>
              <a:t>Can use slicing</a:t>
            </a:r>
          </a:p>
          <a:p>
            <a:pPr lvl="1"/>
            <a:r>
              <a:t>But endpoints are included (in contrast to Python)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499" name="Access methods are  loc  (using names)  and  iloc  (using integer indices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methods are  loc  (using names)  and  iloc  (using integer indices)</a:t>
            </a:r>
          </a:p>
        </p:txBody>
      </p:sp>
      <p:sp>
        <p:nvSpPr>
          <p:cNvPr id="500" name="&gt;&gt;&gt; popframe…"/>
          <p:cNvSpPr txBox="1"/>
          <p:nvPr/>
        </p:nvSpPr>
        <p:spPr>
          <a:xfrm>
            <a:off x="2117747" y="4053291"/>
            <a:ext cx="6973417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</a:t>
            </a:r>
          </a:p>
          <a:p>
            <a:pPr/>
            <a:r>
              <a:t>      Kolkata  Mumbai  Chennai</a:t>
            </a:r>
          </a:p>
          <a:p>
            <a:pPr/>
            <a:r>
              <a:t>1901      1.5     1.0      0.6</a:t>
            </a:r>
          </a:p>
          <a:p>
            <a:pPr/>
            <a:r>
              <a:t>1951      4.7     3.2      1.5</a:t>
            </a:r>
          </a:p>
          <a:p>
            <a:pPr/>
            <a:r>
              <a:t>2001     13.3    16.4      6.7</a:t>
            </a:r>
          </a:p>
          <a:p>
            <a:pPr/>
          </a:p>
          <a:p>
            <a:pPr/>
            <a:r>
              <a:t>&gt;&gt;&gt; popframe.iloc[1]</a:t>
            </a:r>
          </a:p>
          <a:p>
            <a:pPr/>
            <a:r>
              <a:t>Kolkata    4.7</a:t>
            </a:r>
          </a:p>
          <a:p>
            <a:pPr/>
            <a:r>
              <a:t>Mumbai     3.2</a:t>
            </a:r>
          </a:p>
          <a:p>
            <a:pPr/>
            <a:r>
              <a:t>Chennai    1.5</a:t>
            </a:r>
          </a:p>
          <a:p>
            <a:pPr/>
            <a:r>
              <a:t>Name: 1951, 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