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upport Vector Machin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Support Vector Machines</a:t>
            </a:r>
          </a:p>
        </p:txBody>
      </p:sp>
      <p:sp>
        <p:nvSpPr>
          <p:cNvPr id="120" name="Thomas Schwarz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6719" y="2829042"/>
            <a:ext cx="6095140" cy="667726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Hyperplane defined…"/>
          <p:cNvSpPr txBox="1"/>
          <p:nvPr/>
        </p:nvSpPr>
        <p:spPr>
          <a:xfrm>
            <a:off x="203200" y="5469172"/>
            <a:ext cx="605886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Hyperplane defined </a:t>
            </a:r>
          </a:p>
          <a:p>
            <a:pPr/>
            <a:r>
              <a:t>by normal vector (2,3,1) </a:t>
            </a:r>
          </a:p>
          <a:p>
            <a:pPr/>
            <a:r>
              <a:t>through the point (1,1,0).</a:t>
            </a:r>
          </a:p>
        </p:txBody>
      </p:sp>
      <p:sp>
        <p:nvSpPr>
          <p:cNvPr id="158" name="Equation"/>
          <p:cNvSpPr txBox="1"/>
          <p:nvPr/>
        </p:nvSpPr>
        <p:spPr>
          <a:xfrm>
            <a:off x="2971290" y="2927130"/>
            <a:ext cx="4648083" cy="4246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m:rPr>
                      <m:sty m:val="b"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3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61" name="Task: Fi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Task: Find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</m:oMath>
            </a14:m>
          </a:p>
          <a:p>
            <a:pPr lvl="1"/>
            <a:r>
              <a:t>Orthogonal to vector </a:t>
            </a:r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</a:t>
            </a:r>
          </a:p>
          <a:p>
            <a:pPr lvl="1"/>
            <a:r>
              <a:t>Passing through a point </a:t>
            </a:r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64" name="if and only if   is orthogonal t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</m:oMath>
            </a14:m>
            <a:r>
              <a:t> </a:t>
            </a:r>
          </a:p>
          <a:p>
            <a:pPr lvl="1"/>
            <a:r>
              <a:t>if and only if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orthogonal to </a:t>
            </a:r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9319" y="4174807"/>
            <a:ext cx="5826920" cy="5276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68" name="Hyperplane given b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Hyperplane given by </a:t>
            </a:r>
          </a:p>
          <a:p>
            <a:pPr lvl="1"/>
            <a:r>
              <a:t>        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1"/>
            <a:r>
              <a:t>               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m:rPr>
                    <m:sty m:val="b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/>
            <a:r>
              <a:t>Defined by a linear functional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λ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⟶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71" name="Hyperplane separates space into two halve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Hyperplane separates space into two halves: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74" name="Learning tas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Learning task:</a:t>
            </a:r>
          </a:p>
          <a:p>
            <a:pPr lvl="1"/>
            <a:r>
              <a:t>Find a hyperplane such that </a:t>
            </a:r>
          </a:p>
          <a:p>
            <a:pPr lvl="2"/>
            <a:r>
              <a:t>All feature vectors of one category are in </a:t>
            </a:r>
            <a14:m>
              <m:oMath>
                <m:sSub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bSup>
              </m:oMath>
            </a14:m>
          </a:p>
          <a:p>
            <a:pPr lvl="2"/>
            <a:r>
              <a:t>All feature vectors of the other category are in </a:t>
            </a:r>
            <a14:m>
              <m:oMath>
                <m:sSub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bSup>
              </m:oMath>
            </a14:m>
          </a:p>
          <a:p>
            <a:pPr lvl="1"/>
            <a:r>
              <a:t>The best hyperplane </a:t>
            </a:r>
          </a:p>
          <a:p>
            <a:pPr lvl="2"/>
            <a:r>
              <a:t>(and most likely to achieve good results)</a:t>
            </a:r>
          </a:p>
          <a:p>
            <a:pPr lvl="1"/>
            <a:r>
              <a:t>Maximizes distance of feature vectors from the plane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77" name="How do we determine the distance of a point from the hyper-plan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we determine the distance of a point from the hyper-plane?</a:t>
            </a:r>
          </a:p>
          <a:p>
            <a:pPr lvl="1"/>
            <a:r>
              <a:t>Distance is length of a line between point and closest point on the hyperplane</a:t>
            </a:r>
          </a:p>
          <a:p>
            <a:pPr lvl="1"/>
            <a:r>
              <a:t>This line needs to be orthogonal to the hyperplane </a:t>
            </a:r>
          </a:p>
          <a:p>
            <a:pPr lvl="2"/>
            <a:r>
              <a:t>(Otherwise can find something closer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7700" y="2730500"/>
            <a:ext cx="6324600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124" y="2413000"/>
            <a:ext cx="5867277" cy="620518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istance of a point from a…"/>
          <p:cNvSpPr txBox="1"/>
          <p:nvPr/>
        </p:nvSpPr>
        <p:spPr>
          <a:xfrm>
            <a:off x="6781800" y="5099278"/>
            <a:ext cx="5867756" cy="232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Distance of a point from a 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hyperplane is the length of 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normal of the hyperplane 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through the point.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87" name="Let   be a point on the hyperpla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 </a:t>
            </a:r>
            <a14:m>
              <m:oMath>
                <m:r>
                  <m:rPr>
                    <m:sty m:val="b"/>
                  </m:rP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be a point on the hyperplane</a:t>
            </a:r>
          </a:p>
          <a:p>
            <a:pPr/>
            <a:r>
              <a:t>Hyperplane defined by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/>
            <a:r>
              <a:t>Write</a:t>
            </a:r>
          </a:p>
          <a:p>
            <a:pPr lvl="1"/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β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, with </a:t>
            </a:r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/>
            <a:r>
              <a:t>Multiply with </a:t>
            </a:r>
            <a14:m>
              <m:oMath>
                <m:r>
                  <m:rPr>
                    <m:sty m:val="b"/>
                  </m:rP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lvl="1"/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β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</m:oMath>
            </a14:m>
            <a:r>
              <a:t> since </a:t>
            </a:r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3" name="Recall Decision Trees…"/>
          <p:cNvSpPr txBox="1"/>
          <p:nvPr>
            <p:ph type="body" idx="1"/>
          </p:nvPr>
        </p:nvSpPr>
        <p:spPr>
          <a:xfrm>
            <a:off x="952499" y="2218098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Recall Decision Trees</a:t>
            </a:r>
          </a:p>
          <a:p>
            <a:pPr lvl="1"/>
            <a:r>
              <a:t>Use the features in order to make recursively decisions</a:t>
            </a:r>
          </a:p>
          <a:p>
            <a:pPr lvl="1"/>
            <a:r>
              <a:t>End up with a classification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499398"/>
            <a:ext cx="5295901" cy="386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4725287"/>
            <a:ext cx="4659020" cy="4138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90" name="Therefo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Therefore </a:t>
            </a:r>
          </a:p>
          <a:p>
            <a:pPr lvl="1"/>
            <a:r>
              <a:t>Projection of </a:t>
            </a:r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on normal </a:t>
            </a:r>
            <a14:m>
              <m:oMath>
                <m:r>
                  <m:rPr>
                    <m:sty m:val="b"/>
                  </m:rP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is </a:t>
            </a:r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</m:oMath>
            </a14:m>
          </a:p>
          <a:p>
            <a:pPr/>
            <a:r>
              <a:t>This is the distance between </a:t>
            </a:r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and the hyperplane:</a:t>
            </a:r>
          </a:p>
          <a:p>
            <a:pPr/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dist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</m:oMath>
              </m:oMathPara>
            </a14:m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93" name="Summar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Summary:</a:t>
            </a:r>
          </a:p>
          <a:p>
            <a:pPr lvl="1"/>
            <a:r>
              <a:t>Want all the feature vectors of first category in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  <a:p>
            <a:pPr lvl="1"/>
            <a:r>
              <a:t>Want all the feature vectors of the second category in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96" name="First category gets label -1 , second category gets label +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First category gets label -1 , second category gets label +1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Condition becomes: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In addition: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</m:e>
                    <m:lim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m:rPr>
                      <m:nor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m:rPr>
                      <m:nor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max</m:t>
                  </m:r>
                </m:oMath>
              </m:oMathPara>
            </a14:m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where we maximize over all normals </a:t>
            </a:r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of length 1 and all scalars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All data points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contribute to the optimization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99" name="Allow normals to have length other than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Allow normals to have length other than 1</a:t>
            </a:r>
          </a:p>
          <a:p>
            <a:pPr/>
            <a:r>
              <a:t>Replace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with </a:t>
            </a:r>
            <a14:m>
              <m:oMath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/>
            <a:r>
              <a:t>Optimization becomes</a:t>
            </a:r>
          </a:p>
          <a:p>
            <a:pPr lvl="1"/>
            <a:r>
              <a:t>     </a:t>
            </a:r>
            <a14:m>
              <m:oMath>
                <m:limLow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min</m:t>
                    </m:r>
                  </m:e>
                  <m:lim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m:rPr>
                    <m:nor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nor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</m:oMath>
            </a14:m>
          </a:p>
          <a:p>
            <a:pPr/>
            <a:r>
              <a:t>The points </a:t>
            </a:r>
            <a14:m>
              <m:oMath>
                <m:sSub>
                  <m:e>
                    <m:r>
                      <m:rPr>
                        <m:sty m:val="b"/>
                      </m:rP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where the minima are attained are called the support vectors.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7769" y="3147268"/>
            <a:ext cx="7789262" cy="6142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05" name="This even works if the two categories are not linearly separ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even works if the two categories are </a:t>
            </a:r>
            <a:r>
              <a:rPr b="1" u="sng"/>
              <a:t>not</a:t>
            </a:r>
            <a:r>
              <a:t> linearly separable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08" name="Proble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7825" indent="-377825" defTabSz="496570">
              <a:spcBef>
                <a:spcPts val="1800"/>
              </a:spcBef>
              <a:defRPr sz="2720"/>
            </a:pPr>
            <a:r>
              <a:t>Problem:  </a:t>
            </a:r>
            <a14:m>
              <m:oMath>
                <m:limLow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min</m:t>
                    </m:r>
                  </m:e>
                  <m:lim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f>
                  <m:fPr>
                    <m:ctrl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m:rPr>
                        <m:nor/>
                      </m:r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label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m:rPr>
                            <m:sty m:val="b"/>
                          </m:rP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b"/>
                      </m:r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e>
                        <m:r>
                          <m:rPr>
                            <m:sty m:val="b"/>
                          </m:rP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b"/>
                      </m:r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den>
                </m:f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nor/>
                  </m:rP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</m:oMath>
            </a14:m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Support vectors: </a:t>
            </a:r>
            <a14:m>
              <m:oMath>
                <m:r>
                  <m:rPr>
                    <m:nor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  <a:r>
              <a:t> is minimum</a:t>
            </a:r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Can multiply </a:t>
            </a:r>
            <a14:m>
              <m:oMath>
                <m:r>
                  <m:rPr>
                    <m:sty m:val="b"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with a scalar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Set scalar to </a:t>
            </a:r>
            <a14:m>
              <m:oMath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Then:   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Distance of </a:t>
            </a:r>
            <a14:m>
              <m:oMath>
                <m:r>
                  <m:rPr>
                    <m:sty m:val="b"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to hyperplane is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All other feature vectors:  </a:t>
            </a:r>
            <a14:m>
              <m:oMath>
                <m:r>
                  <m:rPr>
                    <m:nor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d>
                  <m:dPr>
                    <m:ctrl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m:rPr>
                        <m:sty m:val="b"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b"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</m:d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11" name="Can now reformulate optimization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now reformulate optimization problem</a:t>
            </a:r>
          </a:p>
          <a:p>
            <a:pPr marL="0" indent="0" algn="ctr">
              <a:buSzTx/>
              <a:buNone/>
              <a:defRPr sz="3400"/>
            </a:pPr>
            <a14:m>
              <m:oMathPara>
                <m:oMathParaPr>
                  <m:jc m:val="center"/>
                </m:oMathParaPr>
                <m:oMath>
                  <m:limLow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</m:e>
                    <m:lim>
                      <m:r>
                        <m:rPr>
                          <m:sty m:val="b"/>
                        </m:r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lim>
                  </m:limLow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f>
                    <m:fPr>
                      <m:ctrl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b"/>
                        </m:r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sSup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min</m:t>
                  </m:r>
                </m:oMath>
              </m:oMathPara>
            </a14:m>
          </a:p>
          <a:p>
            <a:pPr marL="0" indent="0" algn="ctr">
              <a:buSzTx/>
              <a:buNone/>
            </a:pPr>
            <a:r>
              <a:t>subject to </a:t>
            </a:r>
          </a:p>
          <a:p>
            <a:pPr marL="0" indent="0" algn="ctr">
              <a:buSzTx/>
              <a:buNone/>
              <a:defRPr sz="3500"/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m:rPr>
                      <m:nor/>
                    </m:rP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14" name="Solve with Lagrange multiplier, traditionally call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Solve with Lagrange multiplier, traditionally called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</m:oMath>
            </a14:m>
          </a:p>
          <a:p>
            <a:pPr lvl="1"/>
            <a:r>
              <a:t>Solve subject to constraints</a:t>
            </a:r>
          </a:p>
          <a:p>
            <a:pPr lvl="2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∀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, </a:t>
            </a:r>
            <a14:m>
              <m:oMath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</m:t>
                </m:r>
              </m:oMath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b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sSup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Low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min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17" name="Take partial derivatives with respect to   a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Take partial derivatives with respect to </a:t>
            </a:r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Since </a:t>
            </a:r>
            <a14:m>
              <m:oMath>
                <m:f>
                  <m:fPr>
                    <m:ctrl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num>
                  <m:den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den>
                </m:f>
                <m:d>
                  <m:dPr>
                    <m:ctrl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f>
                      <m:fPr>
                        <m:ctrlP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limUpp>
                      <m:e>
                        <m:limLow>
                          <m:e>
                            <m:r>
                              <a:rPr xmlns:a="http://schemas.openxmlformats.org/drawingml/2006/main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xmlns:a="http://schemas.openxmlformats.org/drawingml/2006/main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xmlns:a="http://schemas.openxmlformats.org/drawingml/2006/main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lim>
                    </m:limUpp>
                    <m:sSubSup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e>
                </m:d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We obtain</a:t>
            </a:r>
          </a:p>
          <a:p>
            <a:pPr lvl="1" marL="853439" indent="-426719" algn="ctr" defTabSz="560831">
              <a:spcBef>
                <a:spcPts val="2100"/>
              </a:spcBef>
              <a:defRPr sz="3072"/>
            </a:pPr>
            <a14:m>
              <m:oMathPara>
                <m:oMathParaPr>
                  <m:jc m:val="center"/>
                </m:oMathParaPr>
                <m:oMath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b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den>
                  </m:f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b"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lvl="1" marL="853439" indent="-426719" algn="ctr" defTabSz="560831">
              <a:spcBef>
                <a:spcPts val="2100"/>
              </a:spcBef>
              <a:defRPr sz="3072"/>
            </a:pPr>
            <a14:m>
              <m:oMathPara>
                <m:oMathParaPr>
                  <m:jc m:val="center"/>
                </m:oMathParaPr>
                <m:oMath>
                  <m:f>
                    <m:fPr>
                      <m:ctrl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num>
                    <m:den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den>
                  </m:f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8" name="Decision trees are a type of supervised lear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Decision trees are a type of supervised learning</a:t>
            </a:r>
          </a:p>
          <a:p>
            <a:pPr lvl="1"/>
            <a:r>
              <a:t>Limited by using only a single feature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20" name="Setting them to zero for the minimum, we g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Setting them to zero for the minimum, we get</a:t>
            </a:r>
          </a:p>
          <a:p>
            <a:pPr lvl="1" algn="ctr"/>
            <a14:m>
              <m:oMath>
                <m:r>
                  <m:rPr>
                    <m:sty m:val="b"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m:rPr>
                    <m:nor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 </a:t>
            </a:r>
          </a:p>
          <a:p>
            <a:pPr lvl="1" algn="ctr"/>
            <a:r>
              <a:t>and therefore</a:t>
            </a:r>
          </a:p>
          <a:p>
            <a:pPr lvl="1" algn="ctr"/>
            <a14:m>
              <m:oMath>
                <m:r>
                  <m:rPr>
                    <m:sty m:val="b"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m:rPr>
                    <m:nor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23" name="impl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>
                <m:r>
                  <m:rPr>
                    <m:sty m:val="b"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m:rPr>
                    <m:nor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 implies</a:t>
            </a:r>
          </a:p>
          <a:p>
            <a:pPr lvl="1"/>
            <a14:m>
              <m:oMath>
                <m:r>
                  <m:rPr>
                    <m:sty m:val="b"/>
                  </m:rP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is a linear combination of features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26" name="Use   in our optimization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8929" indent="-328929" defTabSz="432308">
              <a:spcBef>
                <a:spcPts val="1600"/>
              </a:spcBef>
              <a:defRPr sz="2368"/>
            </a:pPr>
            <a:r>
              <a:t>Use </a:t>
            </a:r>
            <a14:m>
              <m:oMath>
                <m:f>
                  <m:fPr>
                    <m:ctrlP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b"/>
                      </m:rP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sSup>
                      <m:e>
                        <m:r>
                          <a:rPr xmlns:a="http://schemas.openxmlformats.org/drawingml/2006/main"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xmlns:a="http://schemas.openxmlformats.org/drawingml/2006/main"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num>
                  <m:den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m:rPr>
                        <m:sty m:val="b"/>
                      </m:rP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b"/>
                      </m:rP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num>
                  <m:den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in our optimization problem</a:t>
            </a:r>
          </a:p>
          <a:p>
            <a:pPr lvl="1" marL="657859" indent="-328929" defTabSz="432308">
              <a:spcBef>
                <a:spcPts val="1600"/>
              </a:spcBef>
              <a:defRPr sz="236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b"/>
                        </m:r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sSup>
                        <m:e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Low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min</m:t>
                  </m:r>
                </m:oMath>
              </m:oMathPara>
            </a14:m>
          </a:p>
          <a:p>
            <a:pPr marL="328929" indent="-328929" defTabSz="432308">
              <a:spcBef>
                <a:spcPts val="1600"/>
              </a:spcBef>
              <a:defRPr sz="2368"/>
            </a:pPr>
            <a:r>
              <a:t>Use </a:t>
            </a:r>
          </a:p>
          <a:p>
            <a:pPr marL="0" indent="0" defTabSz="432308">
              <a:spcBef>
                <a:spcPts val="1600"/>
              </a:spcBef>
              <a:buSzTx/>
              <a:buNone/>
              <a:defRPr sz="2368"/>
            </a:pPr>
            <a:r>
              <a:t> </a:t>
            </a:r>
            <a14:m>
              <m:oMath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Low>
                  <m:e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sSub>
                  <m:e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0" indent="0" defTabSz="432308">
              <a:spcBef>
                <a:spcPts val="1600"/>
              </a:spcBef>
              <a:buSzTx/>
              <a:buNone/>
              <a:defRPr sz="236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marL="0" indent="0" defTabSz="432308">
              <a:spcBef>
                <a:spcPts val="1600"/>
              </a:spcBef>
              <a:buSzTx/>
              <a:buNone/>
              <a:defRPr sz="236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29" name="Function   is now simplified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Function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is now simplified: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32" name="Plugging in ag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900"/>
              </a:spcBef>
              <a:defRPr sz="2848"/>
            </a:pPr>
            <a:r>
              <a:t>Plugging in again 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sty m:val="b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marL="395604" indent="-395604" defTabSz="519937">
              <a:spcBef>
                <a:spcPts val="1900"/>
              </a:spcBef>
              <a:defRPr sz="2848"/>
            </a:pPr>
            <a:r>
              <a:t>we obtain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nor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</m:oMath>
              </m:oMathPara>
            </a14:m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which we want to maximize subject to constraints 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∀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and </a:t>
            </a:r>
            <a14:m>
              <m:oMath>
                <m:nary>
                  <m:nary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chr m:val="∑"/>
                    <m:limLoc m:val="undOvr"/>
                    <m:grow m:val="1"/>
                    <m:subHide m:val="off"/>
                    <m:supHide m:val="off"/>
                  </m:naryPr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  <m:e>
                    <m:sSub>
                      <m:e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e>
                </m:nary>
                <m:r>
                  <m:rPr>
                    <m:nor/>
                  </m:rP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35" name="This is the &quot;dual&quot; optimization problem, but it is quadratic in the alpha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the "dual" optimization problem, but it is </a:t>
            </a:r>
            <a:r>
              <a:rPr b="1" i="1"/>
              <a:t>quadratic</a:t>
            </a:r>
            <a:r>
              <a:t> in the alphas.</a:t>
            </a:r>
          </a:p>
          <a:p>
            <a:pPr lvl="1"/>
            <a:r>
              <a:t>This means that it can be solved using Kuhn Tucker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Mathematics: Soft Margin SV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Mathematics: Soft Margin SVM</a:t>
            </a:r>
          </a:p>
        </p:txBody>
      </p:sp>
      <p:sp>
        <p:nvSpPr>
          <p:cNvPr id="238" name="The preceding works if the data set is linearly separ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The preceding works if the data set is linearly separable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If not, we introduce slack variables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ξ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They measure the violation of the separation condition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If zero: separation condition is fulfilled and the point lies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f>
                  <m:fPr>
                    <m:ctrlP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b"/>
                      </m:rP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den>
                </m:f>
              </m:oMath>
            </a14:m>
            <a:r>
              <a:t> away from the hyperplane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If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: point lies inside the margin, but point is classified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If </a:t>
            </a:r>
            <a14:m>
              <m:oMath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, point is mis-classified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41" name="Choosing an optimization function is no longer straight-forwa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Choosing an optimization function is no longer straight-forward</a:t>
            </a:r>
          </a:p>
          <a:p>
            <a:pPr lvl="1"/>
            <a:r>
              <a:t>Do we want a hyperplane with a few violations or do we want to minimize the total amount of violations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44" name="One possibilit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possibility: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</m:e>
                    <m:lim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lim>
                  </m:limLow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b"/>
                            </m:r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sSup>
                            <m:e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limUpp>
                        <m:e>
                          <m:limLow>
                            <m:e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lim>
                      </m:limUpp>
                      <m:sSub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bSup>
                    </m:e>
                  </m:d>
                </m:oMath>
              </m:oMathPara>
            </a14:m>
          </a:p>
          <a:p>
            <a:pPr lvl="1"/>
            <a:r>
              <a:t>subject to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d>
                    <m:dPr>
                      <m:ctrl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m:rPr>
                          <m:nor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e>
                          <m:r>
                            <m:rPr>
                              <m:sty m:val="b"/>
                            </m:rP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</m:d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ξ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sSub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ξ</m:t>
                      </m:r>
                    </m:e>
                    <m:sub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47" name="The power k 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power </a:t>
            </a:r>
            <a:r>
              <a:rPr i="1"/>
              <a:t>k</a:t>
            </a:r>
            <a:r>
              <a:t> in</a:t>
            </a:r>
          </a:p>
          <a:p>
            <a:pPr lvl="2"/>
            <a:r>
              <a:t> </a:t>
            </a:r>
            <a14:m>
              <m:oMath>
                <m:limLow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min</m:t>
                    </m:r>
                  </m:e>
                  <m:lim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lim>
                </m:limLow>
                <m:d>
                  <m:d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f>
                      <m:fPr>
                        <m:ctrl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b"/>
                          </m:r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sSup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limUpp>
                      <m:e>
                        <m:limLow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e>
                      <m:lim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lim>
                    </m:limUpp>
                    <m:sSubSup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e>
                </m:d>
              </m:oMath>
            </a14:m>
            <a:r>
              <a:t> </a:t>
            </a:r>
          </a:p>
          <a:p>
            <a:pPr/>
            <a:r>
              <a:t>describes our policy: </a:t>
            </a:r>
          </a:p>
          <a:p>
            <a:pPr lvl="1"/>
            <a:r>
              <a:t> </a:t>
            </a:r>
            <a:r>
              <a:rPr i="1"/>
              <a:t>k=</a:t>
            </a:r>
            <a:r>
              <a:t>1: Hinge loss</a:t>
            </a:r>
          </a:p>
          <a:p>
            <a:pPr lvl="1"/>
            <a:r>
              <a:t> </a:t>
            </a:r>
            <a:r>
              <a:rPr i="1"/>
              <a:t>k=</a:t>
            </a:r>
            <a:r>
              <a:t>2: Quadratic losss</a:t>
            </a:r>
          </a:p>
          <a:p>
            <a:pPr/>
            <a:r>
              <a:t> </a:t>
            </a:r>
            <a:r>
              <a:rPr i="1"/>
              <a:t>C</a:t>
            </a:r>
            <a:r>
              <a:t> describes the trade-off between large margins and loss minimization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31" name="KNN — k nearest neighb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KNN — </a:t>
            </a:r>
            <a:r>
              <a:rPr i="1"/>
              <a:t>k</a:t>
            </a:r>
            <a:r>
              <a:t> nearest neighbors</a:t>
            </a:r>
          </a:p>
          <a:p>
            <a:pPr lvl="1"/>
            <a:r>
              <a:t>Supervised learning </a:t>
            </a:r>
          </a:p>
          <a:p>
            <a:pPr lvl="2"/>
            <a:r>
              <a:t>to classify a feature point:</a:t>
            </a:r>
          </a:p>
          <a:p>
            <a:pPr lvl="3"/>
            <a:r>
              <a:t>we look at all elements in the training set</a:t>
            </a:r>
          </a:p>
          <a:p>
            <a:pPr lvl="1"/>
            <a:r>
              <a:t>Drawback: Not scalable if training set is large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50" name="Much research has been spent on optimizing for each ca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Much research has been spent on optimizing for each case</a:t>
            </a:r>
          </a:p>
          <a:p>
            <a:pPr/>
            <a:r>
              <a:t>Luckily, we do not have to use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53" name="Has a whole module sv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Has a whole module svm</a:t>
            </a:r>
          </a:p>
          <a:p>
            <a:pPr/>
            <a:r>
              <a:t>  </a:t>
            </a:r>
          </a:p>
        </p:txBody>
      </p:sp>
      <p:sp>
        <p:nvSpPr>
          <p:cNvPr id="254" name="from sklearn import svm"/>
          <p:cNvSpPr txBox="1"/>
          <p:nvPr/>
        </p:nvSpPr>
        <p:spPr>
          <a:xfrm>
            <a:off x="3505241" y="3289915"/>
            <a:ext cx="537295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sklearn import svm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57" name="Generate dat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Generate data</a:t>
            </a:r>
          </a:p>
        </p:txBody>
      </p:sp>
      <p:sp>
        <p:nvSpPr>
          <p:cNvPr id="258" name="d_a  =  np.random.multivariate_normal(…"/>
          <p:cNvSpPr txBox="1"/>
          <p:nvPr/>
        </p:nvSpPr>
        <p:spPr>
          <a:xfrm>
            <a:off x="272045" y="3740149"/>
            <a:ext cx="9259789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d_a  =  np.random.multivariate_normal(</a:t>
            </a:r>
          </a:p>
          <a:p>
            <a:pPr/>
            <a:r>
              <a:t>          mean = [1,3], </a:t>
            </a:r>
          </a:p>
          <a:p>
            <a:pPr/>
            <a:r>
              <a:t>          cov = [ [.1,.02], [.02,.1]],</a:t>
            </a:r>
          </a:p>
          <a:p>
            <a:pPr/>
            <a:r>
              <a:t>          size=100)</a:t>
            </a:r>
          </a:p>
          <a:p>
            <a:pPr/>
            <a:r>
              <a:t>d_b  =  np.random.multivariate_normal(</a:t>
            </a:r>
          </a:p>
          <a:p>
            <a:pPr/>
            <a:r>
              <a:t>          mean = [3,4], </a:t>
            </a:r>
          </a:p>
          <a:p>
            <a:pPr/>
            <a:r>
              <a:t>          cov = [ [.2,.005], [.005,.2]],</a:t>
            </a:r>
          </a:p>
          <a:p>
            <a:pPr/>
            <a:r>
              <a:t>          size=100)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61" name="Data are the feature, target are the lab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are the feature, target are the labels</a:t>
            </a:r>
          </a:p>
          <a:p>
            <a:pPr/>
          </a:p>
          <a:p>
            <a:pPr/>
          </a:p>
          <a:p>
            <a:pPr/>
            <a:r>
              <a:t>Now fit the whole data set</a:t>
            </a:r>
          </a:p>
        </p:txBody>
      </p:sp>
      <p:sp>
        <p:nvSpPr>
          <p:cNvPr id="262" name="data = np.concatenate((d_a, d_b), axis=0)…"/>
          <p:cNvSpPr txBox="1"/>
          <p:nvPr/>
        </p:nvSpPr>
        <p:spPr>
          <a:xfrm>
            <a:off x="272045" y="3487804"/>
            <a:ext cx="1246071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data = np.concatenate((d_a, d_b), axis=0)</a:t>
            </a:r>
          </a:p>
          <a:p>
            <a:pPr/>
            <a:r>
              <a:t>target = np.concatenate((np.zeros(100), np.ones(100)))</a:t>
            </a:r>
          </a:p>
        </p:txBody>
      </p:sp>
      <p:sp>
        <p:nvSpPr>
          <p:cNvPr id="263" name="clf = svm.SVC(kernel='linear', C=3)…"/>
          <p:cNvSpPr txBox="1"/>
          <p:nvPr/>
        </p:nvSpPr>
        <p:spPr>
          <a:xfrm>
            <a:off x="272045" y="5734050"/>
            <a:ext cx="811660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clf = svm.SVC(kernel='linear', C=3)</a:t>
            </a:r>
          </a:p>
          <a:p>
            <a:pPr/>
            <a:r>
              <a:t>clf.fit(data, target)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66" name="Now print stuff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print stuff:  </a:t>
            </a:r>
          </a:p>
          <a:p>
            <a:pPr lvl="1"/>
            <a:r>
              <a:t>To see the coefficient, we needed to use the linear kernel</a:t>
            </a:r>
          </a:p>
        </p:txBody>
      </p:sp>
      <p:sp>
        <p:nvSpPr>
          <p:cNvPr id="267" name="print(clf.support_vectors_)…"/>
          <p:cNvSpPr txBox="1"/>
          <p:nvPr/>
        </p:nvSpPr>
        <p:spPr>
          <a:xfrm>
            <a:off x="1872505" y="5068377"/>
            <a:ext cx="925979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print(clf.support_vectors_)</a:t>
            </a:r>
          </a:p>
          <a:p>
            <a:pPr/>
            <a:r>
              <a:t>w = clf.coef_[0]</a:t>
            </a:r>
          </a:p>
          <a:p>
            <a:pPr/>
            <a:r>
              <a:t>a = -w[0] / w[1]</a:t>
            </a:r>
          </a:p>
          <a:p>
            <a:pPr/>
            <a:r>
              <a:t>xx = np.linspace(1.5, 2.25)</a:t>
            </a:r>
          </a:p>
          <a:p>
            <a:pPr/>
            <a:r>
              <a:t>yy = a * xx - (clf.intercept_[0]) / w[1]</a:t>
            </a:r>
          </a:p>
          <a:p>
            <a:pPr/>
            <a:r>
              <a:t>print('w',w)</a:t>
            </a:r>
          </a:p>
          <a:p>
            <a:pPr/>
            <a:r>
              <a:t>print(a)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70" name="Support vect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Support vectors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Normal and intercept:</a:t>
            </a:r>
          </a:p>
        </p:txBody>
      </p:sp>
      <p:sp>
        <p:nvSpPr>
          <p:cNvPr id="271" name="[[1.83311697 3.13576805]…"/>
          <p:cNvSpPr txBox="1"/>
          <p:nvPr/>
        </p:nvSpPr>
        <p:spPr>
          <a:xfrm>
            <a:off x="5987975" y="3098800"/>
            <a:ext cx="5830231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[[1.83311697 3.13576805]</a:t>
            </a:r>
          </a:p>
          <a:p>
            <a:pPr/>
            <a:r>
              <a:t> [1.49922547 3.41011599]</a:t>
            </a:r>
          </a:p>
          <a:p>
            <a:pPr/>
            <a:r>
              <a:t> [1.80136907 3.32299734]</a:t>
            </a:r>
          </a:p>
          <a:p>
            <a:pPr/>
            <a:r>
              <a:t> [2.10066171 3.82740692]</a:t>
            </a:r>
          </a:p>
          <a:p>
            <a:pPr/>
            <a:r>
              <a:t> [2.16113553 3.35389843]</a:t>
            </a:r>
          </a:p>
          <a:p>
            <a:pPr/>
            <a:r>
              <a:t> [2.48658474 2.79743539]]</a:t>
            </a:r>
          </a:p>
          <a:p>
            <a:pPr/>
          </a:p>
        </p:txBody>
      </p:sp>
      <p:sp>
        <p:nvSpPr>
          <p:cNvPr id="272" name="w [2.63976203 0.98909858]…"/>
          <p:cNvSpPr txBox="1"/>
          <p:nvPr/>
        </p:nvSpPr>
        <p:spPr>
          <a:xfrm>
            <a:off x="5987975" y="7124699"/>
            <a:ext cx="583023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 [2.63976203 0.98909858]</a:t>
            </a:r>
          </a:p>
          <a:p>
            <a:pPr/>
            <a:r>
              <a:t>-2.6688563564106373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75" name="Draw the data and the hyperplan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Draw the data and the hyperplane</a:t>
            </a:r>
          </a:p>
        </p:txBody>
      </p:sp>
      <p:sp>
        <p:nvSpPr>
          <p:cNvPr id="276" name="plt.figure(1)…"/>
          <p:cNvSpPr txBox="1"/>
          <p:nvPr/>
        </p:nvSpPr>
        <p:spPr>
          <a:xfrm>
            <a:off x="2558417" y="3746500"/>
            <a:ext cx="788796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plt.figure(1)</a:t>
            </a:r>
          </a:p>
          <a:p>
            <a:pPr/>
            <a:r>
              <a:t>plt.plot(d_a[:,0], d_a[:,1], 'b.')</a:t>
            </a:r>
          </a:p>
          <a:p>
            <a:pPr/>
            <a:r>
              <a:t>plt.plot(d_b[:,0], d_b[:,1], 'r.')</a:t>
            </a:r>
          </a:p>
          <a:p>
            <a:pPr/>
            <a:r>
              <a:t>plt.plot(xx, yy, 'k:')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377" y="1569566"/>
            <a:ext cx="10912046" cy="818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10" y="1612515"/>
            <a:ext cx="10854780" cy="814108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85" name="New points are evaluated only using the support vect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New points are evaluated only using the support vectors</a:t>
            </a:r>
          </a:p>
          <a:p>
            <a:pPr lvl="1"/>
            <a:r>
              <a:t>This makes SVM more efficient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34" name="SVM:…"/>
          <p:cNvSpPr txBox="1"/>
          <p:nvPr>
            <p:ph type="body" idx="1"/>
          </p:nvPr>
        </p:nvSpPr>
        <p:spPr>
          <a:xfrm>
            <a:off x="952500" y="2412999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SVM:</a:t>
            </a:r>
          </a:p>
          <a:p>
            <a:pPr lvl="1"/>
            <a:r>
              <a:t>Uses </a:t>
            </a:r>
            <a:r>
              <a:rPr b="1" i="1"/>
              <a:t>any</a:t>
            </a:r>
            <a:r>
              <a:t> hyperplane to separate sets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9" y="4206813"/>
            <a:ext cx="4807152" cy="4332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7925" y="4206813"/>
            <a:ext cx="3914415" cy="449268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Decision tree boundaries are…"/>
          <p:cNvSpPr txBox="1"/>
          <p:nvPr/>
        </p:nvSpPr>
        <p:spPr>
          <a:xfrm>
            <a:off x="3365114" y="8625791"/>
            <a:ext cx="651614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Decision tree boundaries are</a:t>
            </a:r>
          </a:p>
          <a:p>
            <a:pPr/>
            <a:r>
              <a:t>parallel to axes</a:t>
            </a:r>
          </a:p>
        </p:txBody>
      </p:sp>
      <p:sp>
        <p:nvSpPr>
          <p:cNvPr id="138" name="SVM boundaries can be…"/>
          <p:cNvSpPr txBox="1"/>
          <p:nvPr/>
        </p:nvSpPr>
        <p:spPr>
          <a:xfrm>
            <a:off x="8905975" y="8625791"/>
            <a:ext cx="491568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SVM boundaries can be</a:t>
            </a:r>
          </a:p>
          <a:p>
            <a:pPr/>
            <a:r>
              <a:t>any hyper-planes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590800"/>
            <a:ext cx="95504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89" name="Example with non-separable data se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with non-separable data 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92" name="In this case, the C-value does not change muc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this case, the C-value does not change much</a:t>
            </a:r>
          </a:p>
        </p:txBody>
      </p:sp>
      <p:pic>
        <p:nvPicPr>
          <p:cNvPr id="29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5072" y="3577012"/>
            <a:ext cx="6747473" cy="5060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Figure_2.png" descr="Figure_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7778" y="3577012"/>
            <a:ext cx="6874010" cy="515550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C=3"/>
          <p:cNvSpPr txBox="1"/>
          <p:nvPr/>
        </p:nvSpPr>
        <p:spPr>
          <a:xfrm>
            <a:off x="2328452" y="8877300"/>
            <a:ext cx="80021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C=3</a:t>
            </a:r>
          </a:p>
        </p:txBody>
      </p:sp>
      <p:sp>
        <p:nvSpPr>
          <p:cNvPr id="296" name="C=0.5"/>
          <p:cNvSpPr txBox="1"/>
          <p:nvPr/>
        </p:nvSpPr>
        <p:spPr>
          <a:xfrm>
            <a:off x="9160358" y="8877300"/>
            <a:ext cx="125748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C=0.5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99" name="This is a very difficult set to classify without transform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a very difficult set to classify without transformation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pic>
        <p:nvPicPr>
          <p:cNvPr id="30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714500"/>
            <a:ext cx="10718800" cy="803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05" name="If we try with several kernels, results are not so go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try with several kernels, results are not so good</a:t>
            </a:r>
          </a:p>
          <a:p>
            <a:pPr lvl="1"/>
            <a:r>
              <a:t>Import some stuff</a:t>
            </a:r>
          </a:p>
        </p:txBody>
      </p:sp>
      <p:sp>
        <p:nvSpPr>
          <p:cNvPr id="306" name="import numpy as np…"/>
          <p:cNvSpPr txBox="1"/>
          <p:nvPr/>
        </p:nvSpPr>
        <p:spPr>
          <a:xfrm>
            <a:off x="500682" y="4693150"/>
            <a:ext cx="12003436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numpy as np</a:t>
            </a:r>
          </a:p>
          <a:p>
            <a:pPr/>
            <a:r>
              <a:t>import matplotlib.pyplot as plt</a:t>
            </a:r>
          </a:p>
          <a:p>
            <a:pPr/>
            <a:r>
              <a:t>from sklearn import svm</a:t>
            </a:r>
          </a:p>
          <a:p>
            <a:pPr/>
            <a:r>
              <a:t>from sklearn import metrics</a:t>
            </a:r>
          </a:p>
          <a:p>
            <a:pPr/>
            <a:r>
              <a:t>from sklearn.model_selection import train_test_split</a:t>
            </a:r>
          </a:p>
          <a:p>
            <a:pPr/>
            <a:r>
              <a:t>np.random.seed(12)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09" name="Generate data se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Generate data set</a:t>
            </a:r>
          </a:p>
        </p:txBody>
      </p:sp>
      <p:sp>
        <p:nvSpPr>
          <p:cNvPr id="310" name="d_a  =  np.random.multivariate_normal(…"/>
          <p:cNvSpPr txBox="1"/>
          <p:nvPr/>
        </p:nvSpPr>
        <p:spPr>
          <a:xfrm>
            <a:off x="386364" y="3084175"/>
            <a:ext cx="8802514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/>
            <a:r>
              <a:t>d_a  =  np.random.multivariate_normal(</a:t>
            </a:r>
          </a:p>
          <a:p>
            <a:pPr/>
            <a:r>
              <a:t>     mean = [2,2], </a:t>
            </a:r>
          </a:p>
          <a:p>
            <a:pPr/>
            <a:r>
              <a:t>     cov = [ [.2,.15], [.15,.2]],</a:t>
            </a:r>
          </a:p>
          <a:p>
            <a:pPr/>
            <a:r>
              <a:t>     size=150)</a:t>
            </a:r>
          </a:p>
          <a:p>
            <a:pPr/>
            <a:r>
              <a:t>d_b  =  np.random.multivariate_normal(</a:t>
            </a:r>
          </a:p>
          <a:p>
            <a:pPr/>
            <a:r>
              <a:t>     mean = [2,2], </a:t>
            </a:r>
          </a:p>
          <a:p>
            <a:pPr/>
            <a:r>
              <a:t>     cov = [ [3,1], [1,3]],</a:t>
            </a:r>
          </a:p>
          <a:p>
            <a:pPr/>
            <a:r>
              <a:t>     size=220)</a:t>
            </a:r>
          </a:p>
          <a:p>
            <a:pPr/>
          </a:p>
          <a:p>
            <a:pPr/>
            <a:r>
              <a:t>one = np.array( [x for x in d_b if  </a:t>
            </a:r>
          </a:p>
          <a:p>
            <a:pPr/>
            <a:r>
              <a:t>      np.linalg.norm(x-[2,2])&lt;1.5])</a:t>
            </a:r>
          </a:p>
          <a:p>
            <a:pPr/>
            <a:r>
              <a:t>two = np.array( [x for x in d_b if  </a:t>
            </a:r>
          </a:p>
          <a:p>
            <a:pPr/>
            <a:r>
              <a:t>      np.linalg.norm(x-[2,2])&gt;2])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13" name="Split dataset into training and test set (70% training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Split dataset into training and test set (70% training)</a:t>
            </a:r>
          </a:p>
        </p:txBody>
      </p:sp>
      <p:sp>
        <p:nvSpPr>
          <p:cNvPr id="314" name="X_train, X_test, y_train, y_test =…"/>
          <p:cNvSpPr txBox="1"/>
          <p:nvPr/>
        </p:nvSpPr>
        <p:spPr>
          <a:xfrm>
            <a:off x="2066831" y="3332710"/>
            <a:ext cx="811660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X_train, X_test, y_train, y_test = </a:t>
            </a:r>
          </a:p>
          <a:p>
            <a:pPr/>
            <a:r>
              <a:t>    train_test_split(</a:t>
            </a:r>
          </a:p>
          <a:p>
            <a:pPr/>
            <a:r>
              <a:t>            data, </a:t>
            </a:r>
          </a:p>
          <a:p>
            <a:pPr/>
            <a:r>
              <a:t>            target, </a:t>
            </a:r>
          </a:p>
          <a:p>
            <a:pPr/>
            <a:r>
              <a:t>            test_size=0.3)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17" name="Trai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Train</a:t>
            </a:r>
          </a:p>
        </p:txBody>
      </p:sp>
      <p:sp>
        <p:nvSpPr>
          <p:cNvPr id="318" name="clf = svm.SVC(kernel = 'sigmoid')…"/>
          <p:cNvSpPr txBox="1"/>
          <p:nvPr/>
        </p:nvSpPr>
        <p:spPr>
          <a:xfrm>
            <a:off x="2322986" y="3487804"/>
            <a:ext cx="765932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clf = svm.SVC(kernel = 'sigmoid')</a:t>
            </a:r>
          </a:p>
          <a:p>
            <a:pPr/>
            <a:r>
              <a:t>clf.fit(X_train, y_train)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21" name="Predict and get accuracy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Predict and get accuracy:</a:t>
            </a:r>
          </a:p>
        </p:txBody>
      </p:sp>
      <p:sp>
        <p:nvSpPr>
          <p:cNvPr id="322" name="y_pred = clf.predict(X_test)…"/>
          <p:cNvSpPr txBox="1"/>
          <p:nvPr/>
        </p:nvSpPr>
        <p:spPr>
          <a:xfrm>
            <a:off x="1186594" y="3962399"/>
            <a:ext cx="1063161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y_pred = clf.predict(X_test)</a:t>
            </a:r>
          </a:p>
          <a:p>
            <a:pPr/>
          </a:p>
          <a:p>
            <a:pPr/>
            <a:r>
              <a:t>print("Accuracy:", </a:t>
            </a:r>
          </a:p>
          <a:p>
            <a:pPr/>
            <a:r>
              <a:t>       metrics.accuracy_score(y_test, y_pred))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25" name="Accuracy: linear 0.62…"/>
          <p:cNvSpPr txBox="1"/>
          <p:nvPr/>
        </p:nvSpPr>
        <p:spPr>
          <a:xfrm>
            <a:off x="1666732" y="2866813"/>
            <a:ext cx="9671336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Accuracy: linear 0.62</a:t>
            </a:r>
          </a:p>
          <a:p>
            <a:pPr>
              <a:defRPr sz="3800"/>
            </a:pPr>
            <a:r>
              <a:t>Accuracy: poly 0.7666666666666667</a:t>
            </a:r>
          </a:p>
          <a:p>
            <a:pPr>
              <a:defRPr sz="3800"/>
            </a:pPr>
            <a:r>
              <a:t>Accuracy: rbf 1.0</a:t>
            </a:r>
          </a:p>
          <a:p>
            <a:pPr>
              <a:defRPr sz="3800"/>
            </a:pPr>
            <a:r>
              <a:t>Accuracy: sigmoid 0.34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41" name="SV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SVM:</a:t>
            </a:r>
          </a:p>
          <a:p>
            <a:pPr lvl="1"/>
            <a:r>
              <a:t>Can encode the hyper-plane using a few data points:</a:t>
            </a:r>
          </a:p>
          <a:p>
            <a:pPr lvl="2"/>
            <a:r>
              <a:t>The </a:t>
            </a:r>
            <a:r>
              <a:rPr b="1" i="1"/>
              <a:t>support vectors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2574" y="4222452"/>
            <a:ext cx="5902452" cy="4654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28" name="Could use a custom kerne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Could use a custom kernel</a:t>
            </a:r>
          </a:p>
        </p:txBody>
      </p:sp>
      <p:sp>
        <p:nvSpPr>
          <p:cNvPr id="329" name="def my_kernel(X, Y):…"/>
          <p:cNvSpPr txBox="1"/>
          <p:nvPr/>
        </p:nvSpPr>
        <p:spPr>
          <a:xfrm>
            <a:off x="1515112" y="3911600"/>
            <a:ext cx="1108888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my_kernel(X, Y):</a:t>
            </a:r>
          </a:p>
          <a:p>
            <a:pPr/>
            <a:r>
              <a:t>    return np.dot((X-[2,2])**2,((Y-[2,2])**2).T)</a:t>
            </a:r>
          </a:p>
        </p:txBody>
      </p:sp>
      <p:sp>
        <p:nvSpPr>
          <p:cNvPr id="330" name="clf = svm.SVC(kernel = my_kernel)…"/>
          <p:cNvSpPr txBox="1"/>
          <p:nvPr/>
        </p:nvSpPr>
        <p:spPr>
          <a:xfrm>
            <a:off x="1515112" y="5990243"/>
            <a:ext cx="765932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clf = svm.SVC(kernel = my_kernel)</a:t>
            </a:r>
          </a:p>
          <a:p>
            <a:pPr/>
            <a:r>
              <a:t>clf.fit(X_train, y_train)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33" name="Not surprisingly, this works completel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 surprisingly, this works completely</a:t>
            </a:r>
          </a:p>
        </p:txBody>
      </p:sp>
      <p:sp>
        <p:nvSpPr>
          <p:cNvPr id="334" name="Accuracy: 1.0"/>
          <p:cNvSpPr txBox="1"/>
          <p:nvPr/>
        </p:nvSpPr>
        <p:spPr>
          <a:xfrm>
            <a:off x="3741691" y="4058381"/>
            <a:ext cx="308658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Accuracy: 1.0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37" name="Radial basis function kerne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Radial basis function kernel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f>
                        <m:f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b"/>
                            </m:r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m:rPr>
                              <m:sty m:val="b"/>
                            </m:r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e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e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5673" y="4056360"/>
            <a:ext cx="7359254" cy="551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46" name="SVM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SVM:</a:t>
            </a:r>
          </a:p>
          <a:p>
            <a:pPr lvl="1"/>
            <a:r>
              <a:t>Can solve classification even if the data set is not linearly separable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1559" y="3392338"/>
            <a:ext cx="8481682" cy="63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50" name="Use a (non-linear transform of the dat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a (non-linear transform of the data)</a:t>
            </a:r>
          </a:p>
          <a:p>
            <a:pPr lvl="1"/>
            <a:r>
              <a:t>Kernel function: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Mathematics of SV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 of SVM</a:t>
            </a:r>
          </a:p>
        </p:txBody>
      </p:sp>
      <p:sp>
        <p:nvSpPr>
          <p:cNvPr id="153" name="Hyper-plane through the origin is an   -dimensional subspace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Hyper-plane through the origin is an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-dimensional subspace of </a:t>
            </a:r>
            <a14:m>
              <m:oMath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  <a:p>
            <a:pPr lvl="1"/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is a "normal" vector, usually of length 1</a:t>
            </a:r>
          </a:p>
          <a:p>
            <a:pPr lvl="1"/>
            <a:r>
              <a:t>Dot is the dot product</a:t>
            </a:r>
          </a:p>
          <a:p>
            <a:pPr lvl="1"/>
            <a:r>
              <a:t>Can also use the matrix product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p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