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bability &amp; Statist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Probability &amp; Statistics 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52" name="Problem:  Given data, can we say something about the underlying probability distrib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Problem:  Given data, can we say something about the underlying probability distribution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Thought experiment: Throw a fair coin 10 times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H H H H H H H H H H  is equally likely than H H T T H T T H H T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Why do we think the first one is fishy and the second one not?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We use a statistics (number of heads) and assume that coin is fair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Observing 10 heads has probability </a:t>
            </a:r>
            <a14:m>
              <m:oMath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0.0009765625</m:t>
                </m:r>
              </m:oMath>
            </a14:m>
            <a:r>
              <a:t>   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Observing 5 heads and 5 tails has probability </a:t>
            </a:r>
            <a14:m>
              <m:oMath>
                <m:d>
                  <m:d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noBar"/>
                      </m:fPr>
                      <m:nu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e>
                </m:d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0.24609375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55" name="Reverse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Reversely</a:t>
            </a:r>
          </a:p>
          <a:p>
            <a:pPr lvl="1"/>
            <a:r>
              <a:t>Given a sample and a putative probability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</a:p>
          <a:p>
            <a:pPr lvl="1"/>
            <a:r>
              <a:t>Likelihood: </a:t>
            </a:r>
          </a:p>
          <a:p>
            <a:pPr lvl="2"/>
            <a:r>
              <a:t>What is the probability given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to observe a statistics on the sample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58" name="Assume a binominally distributed random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a binominally distributed random variable</a:t>
            </a:r>
          </a:p>
          <a:p>
            <a:pPr lvl="1"/>
            <a:r>
              <a:t>How do we estimate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from a sample?</a:t>
            </a:r>
          </a:p>
          <a:p>
            <a:pPr lvl="2"/>
            <a:r>
              <a:t>Likelihood:  Given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, what is the chance to observe what we have seen</a:t>
            </a:r>
          </a:p>
          <a:p>
            <a:pPr lvl="2"/>
            <a:r>
              <a:t>Observed: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out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</a:t>
            </a:r>
          </a:p>
          <a:p>
            <a:pPr lvl="2"/>
            <a:r>
              <a:t>Probability that this happens is </a:t>
            </a:r>
            <a14:m>
              <m:oMath>
                <m:r>
                  <m:rPr>
                    <m:scr m:val="script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den>
                </m:f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61" name="Example: observed 30 out of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observed 30 out of 100</a:t>
            </a:r>
          </a:p>
        </p:txBody>
      </p:sp>
      <p:sp>
        <p:nvSpPr>
          <p:cNvPr id="162" name="def likelihood(x, pop_size):…"/>
          <p:cNvSpPr txBox="1"/>
          <p:nvPr/>
        </p:nvSpPr>
        <p:spPr>
          <a:xfrm>
            <a:off x="2574655" y="3308350"/>
            <a:ext cx="10631612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likelihood(x, pop_size):</a:t>
            </a:r>
          </a:p>
          <a:p>
            <a:pPr/>
            <a:r>
              <a:t>    prob = np.linspace(0,1,1000)</a:t>
            </a:r>
          </a:p>
          <a:p>
            <a:pPr/>
            <a:r>
              <a:t>    likelihood = binom.pmf(x, pop_size, prob)</a:t>
            </a:r>
          </a:p>
          <a:p>
            <a:pPr/>
          </a:p>
          <a:p>
            <a:pPr/>
            <a:r>
              <a:t>    fig = plt.figure()</a:t>
            </a:r>
          </a:p>
          <a:p>
            <a:pPr/>
            <a:r>
              <a:t>    ax = plt.axes()</a:t>
            </a:r>
          </a:p>
          <a:p>
            <a:pPr/>
          </a:p>
          <a:p>
            <a:pPr/>
            <a:r>
              <a:t>    ax.set_xlabel("Probability")</a:t>
            </a:r>
          </a:p>
          <a:p>
            <a:pPr/>
            <a:r>
              <a:t>    ax.set_ylabel("Frequency")</a:t>
            </a:r>
          </a:p>
          <a:p>
            <a:pPr/>
            <a:r>
              <a:t>    ax.plot(prob, likelihood)</a:t>
            </a:r>
          </a:p>
          <a:p>
            <a:pPr/>
            <a:r>
              <a:t>    fig.savefig("{}{}.pdf".format(x,pop_size))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65" name="Example: observed 30 out of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observed 30 out of 100</a:t>
            </a:r>
          </a:p>
        </p:txBody>
      </p:sp>
      <p:pic>
        <p:nvPicPr>
          <p:cNvPr id="166" name="30100.pdf" descr="301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1724" y="3390900"/>
            <a:ext cx="7315201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Binomial 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Binomial Distribution</a:t>
            </a:r>
          </a:p>
        </p:txBody>
      </p:sp>
      <p:sp>
        <p:nvSpPr>
          <p:cNvPr id="169" name="Likelihood is maximized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Likelihood is maximized for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30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100</m:t>
                </m:r>
              </m:oMath>
            </a14:m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Formally: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scr m:val="script"/>
                    </m:rP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const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</m:oMath>
              </m:oMathPara>
            </a14:m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which implies by differentiation that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num>
                    <m:den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inomial 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Binomial Distribution</a:t>
            </a:r>
          </a:p>
        </p:txBody>
      </p:sp>
      <p:sp>
        <p:nvSpPr>
          <p:cNvPr id="172" name="Therefore: Maximum Likelihood estimator for   given   out of   observations 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Therefore: </a:t>
            </a:r>
            <a:r>
              <a:rPr b="1"/>
              <a:t>Maximum Likelihood</a:t>
            </a:r>
            <a:r>
              <a:t> estimator for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given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out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observations is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etting Statist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Getting Statistics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916" y="2413000"/>
            <a:ext cx="9233456" cy="6925092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First Step : Visualiz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First Step : Visualize</a:t>
            </a:r>
          </a:p>
        </p:txBody>
      </p:sp>
      <p:sp>
        <p:nvSpPr>
          <p:cNvPr id="178" name="Example: Heights"/>
          <p:cNvSpPr txBox="1"/>
          <p:nvPr>
            <p:ph type="body" idx="1"/>
          </p:nvPr>
        </p:nvSpPr>
        <p:spPr>
          <a:xfrm>
            <a:off x="952499" y="2412999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Heights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econd Step: Get Sta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Second Step: Get Stats</a:t>
            </a:r>
          </a:p>
        </p:txBody>
      </p:sp>
      <p:sp>
        <p:nvSpPr>
          <p:cNvPr id="181" name="Statistic: any type of measure taken on a s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Statistic: any type of measure taken on a sample</a:t>
            </a:r>
          </a:p>
          <a:p>
            <a:pPr/>
            <a:r>
              <a:t>Implemented in scipy.stats</a:t>
            </a:r>
          </a:p>
          <a:p>
            <a:pPr/>
            <a:r>
              <a:t>Random number generation in np.random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  <p:sp>
        <p:nvSpPr>
          <p:cNvPr id="123" name="Statistics is the lifeblood of data sci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Statistics is the lifeblood of data science</a:t>
            </a:r>
          </a:p>
          <a:p>
            <a:pPr lvl="1"/>
            <a:r>
              <a:t>You need to learn how to use statistics</a:t>
            </a:r>
          </a:p>
          <a:p>
            <a:pPr lvl="1"/>
            <a:r>
              <a:t>But the calculations are implemented in two powerful Python modules</a:t>
            </a:r>
          </a:p>
          <a:p>
            <a:pPr lvl="2"/>
            <a:r>
              <a:t>scipy.stats</a:t>
            </a:r>
          </a:p>
          <a:p>
            <a:pPr lvl="2"/>
            <a:r>
              <a:t>statsmodels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ample Gen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Sample Generation</a:t>
            </a:r>
          </a:p>
        </p:txBody>
      </p:sp>
      <p:sp>
        <p:nvSpPr>
          <p:cNvPr id="184" name="Use np.rando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np.random</a:t>
            </a:r>
          </a:p>
          <a:p>
            <a:pPr lvl="1"/>
            <a:r>
              <a:t>Returns samples for many different distributions</a:t>
            </a:r>
          </a:p>
          <a:p>
            <a:pPr lvl="2"/>
            <a:r>
              <a:t>E.g.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/>
            <a:r>
              <a:rPr>
                <a:latin typeface="Courier New"/>
                <a:ea typeface="Courier New"/>
                <a:cs typeface="Courier New"/>
                <a:sym typeface="Courier New"/>
              </a:rPr>
              <a:t>np.random.normal(mean, std, size=1000)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/>
            <a:r>
              <a:rPr>
                <a:latin typeface="Courier New"/>
                <a:ea typeface="Courier New"/>
                <a:cs typeface="Courier New"/>
                <a:sym typeface="Courier New"/>
              </a:rPr>
              <a:t>np.random.gamma(shape, scale, size=1000)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numpy.random.seed(12345)</a:t>
            </a:r>
            <a:r>
              <a:t>to insure same behavior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187" name="Use scipy.sta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scipy.stats</a:t>
            </a:r>
          </a:p>
          <a:p>
            <a:pPr/>
            <a:r>
              <a:t>Has many different distributions</a:t>
            </a:r>
          </a:p>
          <a:p>
            <a:pPr lvl="1"/>
            <a:r>
              <a:t>scipy.stats.norm  is a distribution object</a:t>
            </a:r>
          </a:p>
          <a:p>
            <a:pPr lvl="2"/>
            <a:r>
              <a:t>Has a pdf, a cdf,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sp>
        <p:nvSpPr>
          <p:cNvPr id="190" name="def stats():…"/>
          <p:cNvSpPr txBox="1"/>
          <p:nvPr/>
        </p:nvSpPr>
        <p:spPr>
          <a:xfrm>
            <a:off x="120634" y="2959100"/>
            <a:ext cx="12884166" cy="518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200"/>
            </a:pPr>
            <a:r>
              <a:t>def stats():</a:t>
            </a:r>
          </a:p>
          <a:p>
            <a:pPr>
              <a:defRPr sz="2200"/>
            </a:pPr>
            <a:r>
              <a:t>    np.random.seed(6072001)</a:t>
            </a:r>
          </a:p>
          <a:p>
            <a:pPr>
              <a:defRPr sz="2200"/>
            </a:pPr>
            <a:r>
              <a:t>    sample1 = create_beta(alpha = 1.5, beta = 2)</a:t>
            </a:r>
          </a:p>
          <a:p>
            <a:pPr>
              <a:defRPr sz="2200"/>
            </a:pPr>
            <a:r>
              <a:t>    fig = plt.figure()</a:t>
            </a:r>
          </a:p>
          <a:p>
            <a:pPr>
              <a:defRPr sz="2200"/>
            </a:pPr>
            <a:r>
              <a:t>    ax = plt.axes()</a:t>
            </a:r>
          </a:p>
          <a:p>
            <a:pPr>
              <a:defRPr sz="2200"/>
            </a:pPr>
            <a:r>
              <a:t>    ax.set_xlabel("Values")</a:t>
            </a:r>
          </a:p>
          <a:p>
            <a:pPr>
              <a:defRPr sz="2200"/>
            </a:pPr>
            <a:r>
              <a:t>    ax.set_ylabel("Frequency")</a:t>
            </a:r>
          </a:p>
          <a:p>
            <a:pPr>
              <a:defRPr sz="2200"/>
            </a:pPr>
            <a:r>
              <a:t>    ax.hist(sample1, bins = 20)</a:t>
            </a:r>
          </a:p>
          <a:p>
            <a:pPr>
              <a:defRPr sz="2200"/>
            </a:pPr>
            <a:r>
              <a:t>    fig.savefig('beta15_2')</a:t>
            </a:r>
          </a:p>
          <a:p>
            <a:pPr>
              <a:defRPr sz="2200"/>
            </a:pPr>
            <a:r>
              <a:t>    print(f'mean is {np.mean(sample1)}')</a:t>
            </a:r>
          </a:p>
          <a:p>
            <a:pPr>
              <a:defRPr sz="2200"/>
            </a:pPr>
            <a:r>
              <a:t>    print(f'median is {np.median(sample1)}')</a:t>
            </a:r>
          </a:p>
          <a:p>
            <a:pPr>
              <a:defRPr sz="2200"/>
            </a:pPr>
            <a:r>
              <a:t>    print(f'25% quantile is {scipy.stats.scoreatpercentile(sample1,25)}')</a:t>
            </a:r>
          </a:p>
          <a:p>
            <a:pPr>
              <a:defRPr sz="2200"/>
            </a:pPr>
            <a:r>
              <a:t>    print(f'75% quantile is {scipy.stats.scoreatpercentile(sample1,75)}')</a:t>
            </a:r>
          </a:p>
          <a:p>
            <a:pPr>
              <a:defRPr sz="2200"/>
            </a:pPr>
            <a:r>
              <a:t>    print(f'st. dev. is {np.std(sample1)}')</a:t>
            </a:r>
          </a:p>
          <a:p>
            <a:pPr>
              <a:defRPr sz="2200"/>
            </a:pPr>
            <a:r>
              <a:t>    print(f'skew is {scipy.stats.skew(sample1)}')</a:t>
            </a:r>
          </a:p>
          <a:p>
            <a:pPr>
              <a:defRPr sz="2200"/>
            </a:pPr>
            <a:r>
              <a:t>    print(f'kurtosis is {scipy.stats.kurtosis(sample1)}')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pic>
        <p:nvPicPr>
          <p:cNvPr id="193" name="beta15_2.png" descr="beta15_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2400" y="1930400"/>
            <a:ext cx="10160000" cy="762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sp>
        <p:nvSpPr>
          <p:cNvPr id="196" name="Many statistical descriptors are availab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 statistical descriptors are available:</a:t>
            </a:r>
          </a:p>
        </p:txBody>
      </p:sp>
      <p:sp>
        <p:nvSpPr>
          <p:cNvPr id="197" name="mean is 0.44398507464612896…"/>
          <p:cNvSpPr txBox="1"/>
          <p:nvPr/>
        </p:nvSpPr>
        <p:spPr>
          <a:xfrm>
            <a:off x="3335783" y="3314699"/>
            <a:ext cx="788796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mean is 0.44398507464612896</a:t>
            </a:r>
          </a:p>
          <a:p>
            <a:pPr/>
            <a:r>
              <a:t>median is 0.42091200120073147</a:t>
            </a:r>
          </a:p>
          <a:p>
            <a:pPr/>
            <a:r>
              <a:t>25% quantile is 0.2421793406556383</a:t>
            </a:r>
          </a:p>
          <a:p>
            <a:pPr/>
            <a:r>
              <a:t>75% quantile is 0.6277333146506446</a:t>
            </a:r>
          </a:p>
          <a:p>
            <a:pPr/>
            <a:r>
              <a:t>st. dev. is 0.24067438845525105</a:t>
            </a:r>
          </a:p>
          <a:p>
            <a:pPr/>
            <a:r>
              <a:t>skew is 0.24637036296183917</a:t>
            </a:r>
          </a:p>
          <a:p>
            <a:pPr/>
            <a:r>
              <a:t>kurtosis is -0.933113268968349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00" name="Can also fit to distribu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fit to distributions</a:t>
            </a:r>
          </a:p>
          <a:p>
            <a:pPr lvl="1"/>
            <a:r>
              <a:t>Example:  Height data</a:t>
            </a:r>
          </a:p>
          <a:p>
            <a:pPr lvl="2"/>
            <a:r>
              <a:t>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norm.fit</a:t>
            </a:r>
          </a:p>
        </p:txBody>
      </p:sp>
      <p:sp>
        <p:nvSpPr>
          <p:cNvPr id="201" name="from scipy.stats import norm…"/>
          <p:cNvSpPr txBox="1"/>
          <p:nvPr/>
        </p:nvSpPr>
        <p:spPr>
          <a:xfrm>
            <a:off x="386364" y="5092699"/>
            <a:ext cx="1154616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scipy.stats import norm</a:t>
            </a:r>
          </a:p>
          <a:p>
            <a:pPr/>
            <a:r>
              <a:t>pop1 = np.array([151.765, 156.845, 163.83, 168.91,</a:t>
            </a:r>
          </a:p>
          <a:p>
            <a:pPr/>
            <a:r>
              <a:t> 165.1, 151.13, 163.195, 157.48, 161.29, 146.4, </a:t>
            </a:r>
          </a:p>
          <a:p>
            <a:pPr/>
            <a:r>
              <a:t> 147.955, 161.925, 160.655, 151.765, 162.8648, </a:t>
            </a:r>
          </a:p>
          <a:p>
            <a:pPr/>
            <a:r>
              <a:t> 171.45, 154.305, 146.7, …</a:t>
            </a:r>
          </a:p>
          <a:p>
            <a:pPr/>
          </a:p>
          <a:p>
            <a:pPr/>
            <a:r>
              <a:t>loc, std = norm.fit(pop1)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04" name="To display the data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display the data:</a:t>
            </a:r>
          </a:p>
          <a:p>
            <a:pPr lvl="1"/>
            <a:r>
              <a:t>Create bins for a histogram</a:t>
            </a:r>
          </a:p>
          <a:p>
            <a:pPr lvl="1"/>
          </a:p>
          <a:p>
            <a:pPr lvl="1"/>
            <a:r>
              <a:t>We need the centers later on</a:t>
            </a:r>
          </a:p>
          <a:p>
            <a:pPr lvl="1"/>
          </a:p>
          <a:p>
            <a:pPr lvl="1"/>
          </a:p>
          <a:p>
            <a:pPr lvl="1"/>
            <a:r>
              <a:t>Numpy has a function that calculates a histogram</a:t>
            </a:r>
          </a:p>
        </p:txBody>
      </p:sp>
      <p:sp>
        <p:nvSpPr>
          <p:cNvPr id="205" name="bins = np.linspace(135, 180, 46)"/>
          <p:cNvSpPr txBox="1"/>
          <p:nvPr/>
        </p:nvSpPr>
        <p:spPr>
          <a:xfrm>
            <a:off x="2787054" y="4117380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 = np.linspace(135, 180, 46)</a:t>
            </a:r>
          </a:p>
        </p:txBody>
      </p:sp>
      <p:sp>
        <p:nvSpPr>
          <p:cNvPr id="206" name="dt = np.histogram(pop1, bins)[0]"/>
          <p:cNvSpPr txBox="1"/>
          <p:nvPr/>
        </p:nvSpPr>
        <p:spPr>
          <a:xfrm>
            <a:off x="2387174" y="7948230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dt = np.histogram(pop1, bins)[0]</a:t>
            </a:r>
          </a:p>
        </p:txBody>
      </p:sp>
      <p:sp>
        <p:nvSpPr>
          <p:cNvPr id="207" name="binscenter = np.array([(bins[i]+bins[i+1])/2…"/>
          <p:cNvSpPr txBox="1"/>
          <p:nvPr/>
        </p:nvSpPr>
        <p:spPr>
          <a:xfrm>
            <a:off x="685216" y="5734049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binscenter = np.array([(bins[i]+bins[i+1])/2 </a:t>
            </a:r>
          </a:p>
          <a:p>
            <a:pPr/>
            <a:r>
              <a:t>                for i in range(len(bins)-1)])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38381" y="4348697"/>
            <a:ext cx="6652526" cy="4989395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11" name="dt contains the number of elements in a bi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dt contains the number of elements in a bin</a:t>
            </a:r>
          </a:p>
        </p:txBody>
      </p:sp>
      <p:sp>
        <p:nvSpPr>
          <p:cNvPr id="212" name="[ 0  2  0  1  3  3  5 10  5 11  8 14 19  9 24  8…"/>
          <p:cNvSpPr txBox="1"/>
          <p:nvPr/>
        </p:nvSpPr>
        <p:spPr>
          <a:xfrm>
            <a:off x="734777" y="3479799"/>
            <a:ext cx="1131752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[ 0  2  0  1  3  3  5 10  5 11  8 14 19  9 24  8 </a:t>
            </a:r>
          </a:p>
          <a:p>
            <a:pPr/>
            <a:r>
              <a:t> 18 16 14 23  6 15 14 12 9 26 17 11 13  3  8  2  </a:t>
            </a:r>
          </a:p>
          <a:p>
            <a:pPr/>
            <a:r>
              <a:t>  7  5  1  5  2  2  0  0  0  0  0  0  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15" name="We now determine mean and standard deviation using the fit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determine mean and standard deviation using the fit function</a:t>
            </a:r>
          </a:p>
          <a:p>
            <a:pPr/>
          </a:p>
          <a:p>
            <a:pPr/>
          </a:p>
          <a:p>
            <a:pPr/>
          </a:p>
          <a:p>
            <a:pPr/>
            <a:r>
              <a:t>We could do the same using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np.mean</a:t>
            </a:r>
            <a:r>
              <a:t> and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np.std</a:t>
            </a:r>
          </a:p>
        </p:txBody>
      </p:sp>
      <p:sp>
        <p:nvSpPr>
          <p:cNvPr id="216" name="loc, std = norm.fit(pop1)…"/>
          <p:cNvSpPr txBox="1"/>
          <p:nvPr/>
        </p:nvSpPr>
        <p:spPr>
          <a:xfrm>
            <a:off x="3587284" y="4178299"/>
            <a:ext cx="583023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loc, std = norm.fit(pop1)</a:t>
            </a:r>
          </a:p>
          <a:p>
            <a:pPr/>
          </a:p>
          <a:p>
            <a:pPr/>
            <a:r>
              <a:t>print(loc, std)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19" name="We now create a normal distribution object with this mean and this standard devi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create a normal distribution object with this mean and this standard deviation</a:t>
            </a:r>
          </a:p>
        </p:txBody>
      </p:sp>
      <p:sp>
        <p:nvSpPr>
          <p:cNvPr id="220" name="pdf = norm(loc, std).pdf"/>
          <p:cNvSpPr txBox="1"/>
          <p:nvPr/>
        </p:nvSpPr>
        <p:spPr>
          <a:xfrm>
            <a:off x="3919030" y="4210219"/>
            <a:ext cx="560159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pdf = norm(loc, std).pdf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robabi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Probability</a:t>
            </a:r>
          </a:p>
        </p:txBody>
      </p:sp>
      <p:sp>
        <p:nvSpPr>
          <p:cNvPr id="126" name="We concentrate on categorical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concentrate on categorical data</a:t>
            </a:r>
          </a:p>
          <a:p>
            <a:pPr lvl="1"/>
            <a:r>
              <a:t>Categorical data is discrete: e.g. "not infected", "infected, but no symptoms", "sick", "recovered", "dead"</a:t>
            </a:r>
          </a:p>
          <a:p>
            <a:pPr lvl="1"/>
            <a:r>
              <a:t>Categorical data can be ordinal :</a:t>
            </a:r>
          </a:p>
          <a:p>
            <a:pPr lvl="2"/>
            <a:r>
              <a:t>number of cases in Milwaukee County</a:t>
            </a:r>
          </a:p>
          <a:p>
            <a:pPr lvl="1"/>
            <a:r>
              <a:t>Categorical data can be nominal :</a:t>
            </a:r>
          </a:p>
          <a:p>
            <a:pPr lvl="2"/>
            <a:r>
              <a:t>Republican, Democrat, Other, Non-affiliated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23" name="Now, we draw both the histogram and the pd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Now, we draw both the histogram and the pdf</a:t>
            </a:r>
          </a:p>
          <a:p>
            <a:pPr lvl="1"/>
            <a:r>
              <a:t>The pdf has an integral of 1, so we multiply with the number of elements in the population</a:t>
            </a:r>
          </a:p>
        </p:txBody>
      </p:sp>
      <p:sp>
        <p:nvSpPr>
          <p:cNvPr id="224" name="plt.figure()…"/>
          <p:cNvSpPr txBox="1"/>
          <p:nvPr/>
        </p:nvSpPr>
        <p:spPr>
          <a:xfrm>
            <a:off x="386364" y="5949949"/>
            <a:ext cx="12232073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plt.figure()</a:t>
            </a:r>
          </a:p>
          <a:p>
            <a:pPr/>
            <a:r>
              <a:t>plt.bar(binscenter, dt, width = bins[1]-bins[0])</a:t>
            </a:r>
          </a:p>
          <a:p>
            <a:pPr/>
            <a:r>
              <a:t>plt.plot(binscenter, len(pop1)*pdf(binscenter),'red')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333500"/>
            <a:ext cx="11226800" cy="84201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32" name="Statistical test calculates a value — the test statistics — from a sample in order to refute or confirm a hypothe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Statistical test calculates a value — the </a:t>
            </a:r>
            <a:r>
              <a:rPr b="1"/>
              <a:t>test statistics </a:t>
            </a:r>
            <a:r>
              <a:t>— from a sample in order to refute or confirm a hypothesis</a:t>
            </a:r>
          </a:p>
          <a:p>
            <a:pPr lvl="1"/>
            <a:r>
              <a:t>Formulate a </a:t>
            </a:r>
            <a:r>
              <a:rPr b="1"/>
              <a:t>null hypothesis</a:t>
            </a:r>
          </a:p>
          <a:p>
            <a:pPr lvl="2"/>
            <a:r>
              <a:t>This is usually the boring stuff: two samples from the same distribution, mean is where it is expected to be, …</a:t>
            </a:r>
          </a:p>
          <a:p>
            <a:pPr lvl="1"/>
            <a:r>
              <a:t>Calculate the probability that the observed statistics or a more significant result has occurred given the null hypothesis</a:t>
            </a:r>
          </a:p>
          <a:p>
            <a:pPr lvl="1"/>
            <a:r>
              <a:t>If the probability is small: reject the null hypothesis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35" name="Alpha — measures the confidence 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Alpha — measures the confidence as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m:rPr>
                    <m:nor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confidence</m:t>
                </m:r>
              </m:oMath>
            </a14:m>
          </a:p>
          <a:p>
            <a:pPr lvl="1"/>
            <a:r>
              <a:t>Typical are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0.05,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0.01</m:t>
                </m:r>
              </m:oMath>
            </a14:m>
          </a:p>
          <a:p>
            <a:pPr/>
            <a:r>
              <a:t>Critical value —  point at which we start rejecting the null hypothesis</a:t>
            </a:r>
          </a:p>
          <a:p>
            <a:pPr/>
            <a:r>
              <a:t>P-value — probability of the observed outcome (or something more significant) under the null hypothesis</a:t>
            </a:r>
          </a:p>
          <a:p>
            <a:pPr/>
            <a:r>
              <a:t>We reject if the p-value is below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</a:p>
          <a:p>
            <a:pPr/>
            <a:r>
              <a:t>WARNING: while used, this is somewhat controversial among statisticians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38" name="Create two samples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two samples, </a:t>
            </a:r>
          </a:p>
          <a:p>
            <a:pPr lvl="1"/>
            <a:r>
              <a:t>Beta distributed with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1.5</m:t>
                </m:r>
              </m:oMath>
            </a14:m>
            <a:r>
              <a:t>  and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β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Normally distributed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0.25</m:t>
                </m:r>
              </m:oMath>
            </a14:m>
          </a:p>
        </p:txBody>
      </p:sp>
      <p:pic>
        <p:nvPicPr>
          <p:cNvPr id="239" name="beta15_2.png" descr="beta15_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7960" y="4876800"/>
            <a:ext cx="6804412" cy="51033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42" name="To test whether two means are equ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test whether two means are equal:</a:t>
            </a:r>
          </a:p>
          <a:p>
            <a:pPr lvl="1"/>
            <a:r>
              <a:t>z-test:  Assumes two normally / Gaussian distributions with same standard deviation</a:t>
            </a:r>
          </a:p>
          <a:p>
            <a:pPr lvl="1"/>
            <a:r>
              <a:t>Zero Hypothesis:  The means are equal</a:t>
            </a:r>
          </a:p>
          <a:p>
            <a:pPr lvl="1"/>
            <a:r>
              <a:t>z-score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μ</m:t>
                    </m:r>
                  </m:num>
                  <m:den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lin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num>
                      <m:den>
                        <m:rad>
                          <m:rad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degHide m:val="on"/>
                          </m:radPr>
                          <m:deg/>
                          <m:e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rad>
                      </m:den>
                    </m:f>
                  </m:den>
                </m:f>
              </m:oMath>
            </a14:m>
            <a:r>
              <a:t> </a:t>
            </a:r>
          </a:p>
          <a:p>
            <a:pPr lvl="1"/>
            <a:r>
              <a:t>Use statsmodels</a:t>
            </a:r>
          </a:p>
          <a:p>
            <a:pPr/>
            <a:r>
              <a:t>WARNING: population should be at least 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4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/>
          </a:p>
          <a:p>
            <a:pPr/>
          </a:p>
          <a:p>
            <a:pPr/>
            <a:r>
              <a:t>Result:</a:t>
            </a:r>
          </a:p>
          <a:p>
            <a:pPr/>
          </a:p>
          <a:p>
            <a:pPr/>
          </a:p>
          <a:p>
            <a:pPr lvl="2"/>
            <a:r>
              <a:t>Again, reject zero hypothesis</a:t>
            </a:r>
          </a:p>
        </p:txBody>
      </p:sp>
      <p:sp>
        <p:nvSpPr>
          <p:cNvPr id="246" name="print('z-score\n', statsmodels.stats.weightstats.ztest(sample1, x2=None, value = 0.5))"/>
          <p:cNvSpPr txBox="1"/>
          <p:nvPr/>
        </p:nvSpPr>
        <p:spPr>
          <a:xfrm>
            <a:off x="952500" y="3112412"/>
            <a:ext cx="1246071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print('z-score\n', statsmodels.stats.weightstats.ztest(sample1, x2=None, value = 0.5))</a:t>
            </a:r>
          </a:p>
        </p:txBody>
      </p:sp>
      <p:sp>
        <p:nvSpPr>
          <p:cNvPr id="247" name="z-score…"/>
          <p:cNvSpPr txBox="1"/>
          <p:nvPr/>
        </p:nvSpPr>
        <p:spPr>
          <a:xfrm>
            <a:off x="1874285" y="5645150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z-score</a:t>
            </a:r>
          </a:p>
          <a:p>
            <a:pPr/>
            <a:r>
              <a:t> (-3.672599393379993, 0.00024009571884724942)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50" name="Compare the two samp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the two samples</a:t>
            </a:r>
          </a:p>
        </p:txBody>
      </p:sp>
      <p:sp>
        <p:nvSpPr>
          <p:cNvPr id="251" name="z-score…"/>
          <p:cNvSpPr txBox="1"/>
          <p:nvPr/>
        </p:nvSpPr>
        <p:spPr>
          <a:xfrm>
            <a:off x="1579991" y="5810978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z-score</a:t>
            </a:r>
          </a:p>
          <a:p>
            <a:pPr/>
            <a:r>
              <a:t> (-4.611040794712781, 4.0065789390516926e-06)</a:t>
            </a:r>
          </a:p>
        </p:txBody>
      </p:sp>
      <p:sp>
        <p:nvSpPr>
          <p:cNvPr id="252" name="statsmodels.stats.weightstats.ztest(…"/>
          <p:cNvSpPr txBox="1"/>
          <p:nvPr/>
        </p:nvSpPr>
        <p:spPr>
          <a:xfrm>
            <a:off x="1579991" y="3136900"/>
            <a:ext cx="834524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statsmodels.stats.weightstats.ztest(</a:t>
            </a:r>
          </a:p>
          <a:p>
            <a:pPr/>
            <a:r>
              <a:t>   sample1, </a:t>
            </a:r>
          </a:p>
          <a:p>
            <a:pPr/>
            <a:r>
              <a:t>   sample2, </a:t>
            </a:r>
          </a:p>
          <a:p>
            <a:pPr/>
            <a:r>
              <a:t>   value = 0,</a:t>
            </a:r>
          </a:p>
          <a:p>
            <a:pPr/>
            <a:r>
              <a:t>   alternative='two-sided'</a:t>
            </a:r>
          </a:p>
          <a:p>
            <a:pPr/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55" name="Student t-te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Student t-test:</a:t>
            </a:r>
          </a:p>
          <a:p>
            <a:pPr lvl="1"/>
            <a:r>
              <a:t>Assumes Gaussian distribution</a:t>
            </a:r>
          </a:p>
          <a:p>
            <a:pPr lvl="1"/>
            <a:r>
              <a:t>Works for different variances</a:t>
            </a:r>
          </a:p>
          <a:p>
            <a:pPr lvl="1"/>
            <a:r>
              <a:t>Can use for smaller samples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obability Distributions for Categorical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Probability Distributions for Categorical Data</a:t>
            </a:r>
          </a:p>
        </p:txBody>
      </p:sp>
      <p:sp>
        <p:nvSpPr>
          <p:cNvPr id="129" name="Binomial distribu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Binomial distribution:</a:t>
            </a:r>
          </a:p>
          <a:p>
            <a:pPr lvl="1"/>
            <a:r>
              <a:t>Given a binary characteristic (yes/no) and a sample / population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what is the probability that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have the characteristics</a:t>
            </a:r>
          </a:p>
          <a:p>
            <a:pPr lvl="1"/>
            <a:r>
              <a:t>If we assume that the presence of the characteristic in one individual is independent of the characteristic of another individual</a:t>
            </a:r>
          </a:p>
          <a:p>
            <a:pPr lvl="1" marL="0" indent="0">
              <a:buSzTx/>
              <a:buNone/>
            </a:pPr>
            <a:r>
              <a:t>          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den>
                </m:f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sup>
                </m:sSup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58" name="Example: One sample t-t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One sample t-test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Two sample t-test</a:t>
            </a:r>
          </a:p>
        </p:txBody>
      </p:sp>
      <p:sp>
        <p:nvSpPr>
          <p:cNvPr id="259" name="print(scipy.stats.ttest_1samp(sample1, 0.5))"/>
          <p:cNvSpPr txBox="1"/>
          <p:nvPr/>
        </p:nvSpPr>
        <p:spPr>
          <a:xfrm>
            <a:off x="2421235" y="3598115"/>
            <a:ext cx="1017433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print(scipy.stats.ttest_1samp(sample1, 0.5))</a:t>
            </a:r>
          </a:p>
        </p:txBody>
      </p:sp>
      <p:sp>
        <p:nvSpPr>
          <p:cNvPr id="260" name="Ttest_1sampResult(statistic=-3.672599393379993, pvalue=0.0002938619482386932)"/>
          <p:cNvSpPr txBox="1"/>
          <p:nvPr/>
        </p:nvSpPr>
        <p:spPr>
          <a:xfrm>
            <a:off x="2055415" y="4394200"/>
            <a:ext cx="1108888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Ttest_1sampResult(statistic=-3.672599393379993, pvalue=0.0002938619482386932)</a:t>
            </a:r>
          </a:p>
        </p:txBody>
      </p:sp>
      <p:sp>
        <p:nvSpPr>
          <p:cNvPr id="261" name="print(scipy.stats.ttest_ind(sample1, sample2))"/>
          <p:cNvSpPr txBox="1"/>
          <p:nvPr/>
        </p:nvSpPr>
        <p:spPr>
          <a:xfrm>
            <a:off x="2055415" y="6776638"/>
            <a:ext cx="1063161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print(scipy.stats.ttest_ind(sample1, sample2))</a:t>
            </a:r>
          </a:p>
        </p:txBody>
      </p:sp>
      <p:sp>
        <p:nvSpPr>
          <p:cNvPr id="262" name="Ttest_indResult(statistic=-4.611040794712781, pvalue=5.0995747086364474e-06)"/>
          <p:cNvSpPr txBox="1"/>
          <p:nvPr/>
        </p:nvSpPr>
        <p:spPr>
          <a:xfrm>
            <a:off x="2055415" y="7572722"/>
            <a:ext cx="1063161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Ttest_indResult(statistic=-4.611040794712781, pvalue=5.0995747086364474e-06)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65" name="This is just a sample of important tes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just a sample of important 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70" name="Experiments to measure effects of causes on outco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Experiments to measure effects of causes on outcomes</a:t>
            </a:r>
          </a:p>
          <a:p>
            <a:pPr/>
            <a:r>
              <a:t>Example:</a:t>
            </a:r>
          </a:p>
          <a:p>
            <a:pPr lvl="1"/>
            <a:r>
              <a:t>Test two machine learning algorithm on ten data sets</a:t>
            </a:r>
          </a:p>
          <a:p>
            <a:pPr lvl="2"/>
            <a:r>
              <a:t>Can we say that classifier 2 is better or could this be chance?</a:t>
            </a:r>
          </a:p>
        </p:txBody>
      </p:sp>
      <p:graphicFrame>
        <p:nvGraphicFramePr>
          <p:cNvPr id="271" name="Table"/>
          <p:cNvGraphicFramePr/>
          <p:nvPr/>
        </p:nvGraphicFramePr>
        <p:xfrm>
          <a:off x="4056002" y="628673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718391"/>
                <a:gridCol w="1718391"/>
                <a:gridCol w="1718391"/>
                <a:gridCol w="1718391"/>
              </a:tblGrid>
              <a:tr h="4554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Correct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Incorrect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Classifier 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Classifier 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74" name="Other example: treatment versus contro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Other example: treatment versus control</a:t>
            </a:r>
          </a:p>
          <a:p>
            <a:pPr lvl="1"/>
            <a:r>
              <a:t>Does Aspirin help against cardiovascular disease (1988)</a:t>
            </a:r>
          </a:p>
        </p:txBody>
      </p:sp>
      <p:graphicFrame>
        <p:nvGraphicFramePr>
          <p:cNvPr id="275" name="Table"/>
          <p:cNvGraphicFramePr/>
          <p:nvPr/>
        </p:nvGraphicFramePr>
        <p:xfrm>
          <a:off x="3175000" y="4612127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63700"/>
                <a:gridCol w="1663700"/>
                <a:gridCol w="1663700"/>
                <a:gridCol w="1663700"/>
              </a:tblGrid>
              <a:tr h="8604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78" name="Usually ha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 have </a:t>
            </a:r>
          </a:p>
          <a:p>
            <a:pPr lvl="1"/>
            <a:r>
              <a:rPr b="1"/>
              <a:t>explanatory</a:t>
            </a:r>
            <a:r>
              <a:t> variables (Aspirin) </a:t>
            </a:r>
          </a:p>
          <a:p>
            <a:pPr lvl="1"/>
            <a:r>
              <a:rPr b="1"/>
              <a:t>response</a:t>
            </a:r>
            <a:r>
              <a:t> variables (Disease)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1" name="Type I err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Type I error:</a:t>
            </a:r>
          </a:p>
          <a:p>
            <a:pPr lvl="1"/>
            <a:r>
              <a:t>We report an effect when there is none</a:t>
            </a:r>
          </a:p>
          <a:p>
            <a:pPr/>
            <a:r>
              <a:t>Type II error:</a:t>
            </a:r>
          </a:p>
          <a:p>
            <a:pPr lvl="1"/>
            <a:r>
              <a:t>We do not report an effect even though there is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4" name="There are many possible statistic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many possible statistics</a:t>
            </a:r>
          </a:p>
          <a:p>
            <a:pPr lvl="1"/>
            <a:r>
              <a:t>More, if the number of observations is high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7" name="Number of different statistical tests…"/>
          <p:cNvSpPr txBox="1"/>
          <p:nvPr>
            <p:ph type="body" sz="half" idx="1"/>
          </p:nvPr>
        </p:nvSpPr>
        <p:spPr>
          <a:xfrm>
            <a:off x="952500" y="2590800"/>
            <a:ext cx="526307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Number of different statistical tests</a:t>
            </a:r>
          </a:p>
          <a:p>
            <a:pPr/>
            <a:r>
              <a:t>Built into statsmodels</a:t>
            </a:r>
          </a:p>
        </p:txBody>
      </p:sp>
      <p:graphicFrame>
        <p:nvGraphicFramePr>
          <p:cNvPr id="288" name="Table"/>
          <p:cNvGraphicFramePr/>
          <p:nvPr/>
        </p:nvGraphicFramePr>
        <p:xfrm>
          <a:off x="6079695" y="2413000"/>
          <a:ext cx="5334001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63700"/>
                <a:gridCol w="1663700"/>
                <a:gridCol w="1663700"/>
                <a:gridCol w="1663700"/>
              </a:tblGrid>
              <a:tr h="8604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89" name="Estimate   SE   LCB   UCB  p-value…"/>
          <p:cNvSpPr txBox="1"/>
          <p:nvPr/>
        </p:nvSpPr>
        <p:spPr>
          <a:xfrm>
            <a:off x="734777" y="5854700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      Estimate   SE   LCB   UCB  p-value</a:t>
            </a:r>
          </a:p>
          <a:p>
            <a:pPr/>
            <a:r>
              <a:t>-------------------------------------------------</a:t>
            </a:r>
          </a:p>
          <a:p>
            <a:pPr/>
            <a:r>
              <a:t>Odds ratio        1.832       1.440 2.331   0.000</a:t>
            </a:r>
          </a:p>
          <a:p>
            <a:pPr/>
            <a:r>
              <a:t>Log odds ratio    0.605 0.123 0.365 0.846   0.000</a:t>
            </a:r>
          </a:p>
          <a:p>
            <a:pPr/>
            <a:r>
              <a:t>Risk ratio        1.818       1.433 2.306   0.000</a:t>
            </a:r>
          </a:p>
          <a:p>
            <a:pPr/>
            <a:r>
              <a:t>Log risk ratio    0.598 0.121 0.360 0.835   0.000</a:t>
            </a:r>
          </a:p>
          <a:p>
            <a:pPr/>
            <a:r>
              <a:t>-------------------------------------------------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2" name="Odds:…"/>
          <p:cNvSpPr txBox="1"/>
          <p:nvPr>
            <p:ph type="body" idx="1"/>
          </p:nvPr>
        </p:nvSpPr>
        <p:spPr>
          <a:xfrm>
            <a:off x="952500" y="2590800"/>
            <a:ext cx="11522474" cy="5607972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Odds: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take a placebo, odds are </a:t>
            </a:r>
            <a14:m>
              <m:oMath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189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10845</m:t>
                    </m:r>
                  </m:den>
                </m:f>
              </m:oMath>
            </a14:m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do not take a placebo, odds are </a:t>
            </a:r>
            <a14:m>
              <m:oMath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104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10933</m:t>
                    </m:r>
                  </m:den>
                </m:f>
              </m:oMath>
            </a14:m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statistic looks at the ratio of the odds: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189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10933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104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10845</m:t>
                    </m:r>
                  </m:den>
                </m:f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1.832</m:t>
                </m:r>
              </m:oMath>
            </a14:m>
            <a:r>
              <a:t>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there would be no influence, then we expect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</a:t>
            </a:r>
            <a:endParaRPr sz="3200"/>
          </a:p>
        </p:txBody>
      </p:sp>
      <p:graphicFrame>
        <p:nvGraphicFramePr>
          <p:cNvPr id="293" name="Table"/>
          <p:cNvGraphicFramePr/>
          <p:nvPr/>
        </p:nvGraphicFramePr>
        <p:xfrm>
          <a:off x="8791973" y="2226172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952500"/>
                <a:gridCol w="1308100"/>
                <a:gridCol w="711200"/>
                <a:gridCol w="711200"/>
              </a:tblGrid>
              <a:tr h="635087"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838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32" name="Let's run an experimen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run an experiment:</a:t>
            </a:r>
          </a:p>
          <a:p>
            <a:pPr lvl="1"/>
            <a:r>
              <a:t>Select an element of a population with probability p</a:t>
            </a:r>
          </a:p>
          <a:p>
            <a:pPr lvl="1"/>
            <a:r>
              <a:t>Count how often a population member is selected</a:t>
            </a:r>
          </a:p>
          <a:p>
            <a:pPr lvl="1"/>
            <a:r>
              <a:t>Then normalize</a:t>
            </a:r>
          </a:p>
        </p:txBody>
      </p:sp>
      <p:sp>
        <p:nvSpPr>
          <p:cNvPr id="133" name="def run_trials(runs, pop_size, p):…"/>
          <p:cNvSpPr txBox="1"/>
          <p:nvPr/>
        </p:nvSpPr>
        <p:spPr>
          <a:xfrm>
            <a:off x="525263" y="6038725"/>
            <a:ext cx="12917985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run_trials(runs, pop_size, p):</a:t>
            </a:r>
          </a:p>
          <a:p>
            <a:pPr/>
            <a:r>
              <a:t>    results = np.zeros((pop_size+1))</a:t>
            </a:r>
          </a:p>
          <a:p>
            <a:pPr/>
            <a:r>
              <a:t>    for _ in range(runs):</a:t>
            </a:r>
          </a:p>
          <a:p>
            <a:pPr/>
            <a:r>
              <a:t>        seen = len([x for x in np.random.rand(pop_size) if x &lt; p])</a:t>
            </a:r>
          </a:p>
          <a:p>
            <a:pPr/>
            <a:r>
              <a:t>        results[seen]+=1</a:t>
            </a:r>
          </a:p>
          <a:p>
            <a:pPr/>
            <a:r>
              <a:t>    return results/runs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6" name="Log od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Log odds</a:t>
            </a:r>
          </a:p>
          <a:p>
            <a:pPr lvl="1"/>
            <a:r>
              <a:t>The statistics for odds are heavily skewed</a:t>
            </a:r>
          </a:p>
          <a:p>
            <a:pPr lvl="1"/>
            <a:r>
              <a:t>Easier to use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which can be approximated with a normal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9" name="Relative ris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Relative risk </a:t>
            </a:r>
          </a:p>
          <a:p>
            <a:pPr lvl="1"/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probability of success for group one</a:t>
            </a:r>
          </a:p>
          <a:p>
            <a:pPr lvl="1"/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probability of success for group two</a:t>
            </a:r>
          </a:p>
          <a:p>
            <a:pPr lvl="1"/>
            <a:r>
              <a:t>Relative risk is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num>
                  <m:den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</m:oMath>
            </a14:m>
            <a:r>
              <a:t> </a:t>
            </a:r>
          </a:p>
          <a:p>
            <a:pPr lvl="1"/>
            <a:r>
              <a:t>Depends on how we define success because in general</a:t>
            </a:r>
            <a14:m>
              <m:oMath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num>
                  <m:den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2" name="Example:…"/>
          <p:cNvSpPr txBox="1"/>
          <p:nvPr>
            <p:ph type="body" idx="1"/>
          </p:nvPr>
        </p:nvSpPr>
        <p:spPr>
          <a:xfrm>
            <a:off x="757387" y="259715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Estimate relative risk from observations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τ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lin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189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11034</m:t>
                          </m:r>
                        </m:den>
                      </m:f>
                    </m:num>
                    <m:den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lin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104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11037</m:t>
                          </m:r>
                        </m:den>
                      </m:f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1.817802</m:t>
                  </m:r>
                </m:oMath>
              </m:oMathPara>
            </a14:m>
          </a:p>
        </p:txBody>
      </p:sp>
      <p:graphicFrame>
        <p:nvGraphicFramePr>
          <p:cNvPr id="303" name="Table"/>
          <p:cNvGraphicFramePr/>
          <p:nvPr/>
        </p:nvGraphicFramePr>
        <p:xfrm>
          <a:off x="8885387" y="2413000"/>
          <a:ext cx="5334001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952500"/>
                <a:gridCol w="1308100"/>
                <a:gridCol w="711200"/>
                <a:gridCol w="711200"/>
              </a:tblGrid>
              <a:tr h="635087"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838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6" name="Again, log of risk is easier to approximat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Again, log of risk is easier to approximate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9" name="statsmodels.Table2x2 gives all four values together with a p-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statsmodels.Table2x2 gives all four values together with a p-value</a:t>
            </a:r>
          </a:p>
          <a:p>
            <a:pPr/>
            <a:r>
              <a:t>The risk and log risk ratio statistics are not symmetric, so by transposing, you get different 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12" name="For small samples, we should use Fisher's exact t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small samples, we should use Fisher's exact test</a:t>
            </a:r>
          </a:p>
          <a:p>
            <a:pPr lvl="1"/>
            <a:r>
              <a:t>If there is no influence of the explanatory variables, then the numbers in the cells are distributed according to a hyper-geometric distribution</a:t>
            </a:r>
          </a:p>
          <a:p>
            <a:pPr lvl="1"/>
            <a:r>
              <a:t>With Python, we can apply this even to larger samples</a:t>
            </a:r>
          </a:p>
          <a:p>
            <a:pPr/>
            <a:r>
              <a:t>Use fisher_exact in scipy.stats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15" name="Calling Fisher's exact meth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 Calling Fisher's exact method</a:t>
            </a:r>
          </a:p>
          <a:p>
            <a:pPr/>
          </a:p>
          <a:p>
            <a:pPr/>
            <a:r>
              <a:t>Output is value of the statistics and the p-value</a:t>
            </a:r>
          </a:p>
          <a:p>
            <a:pPr/>
          </a:p>
          <a:p>
            <a:pPr/>
            <a:r>
              <a:t>Again, we conclude that the difference between Aspirin and Placebo are unlikely to have happened by chance</a:t>
            </a:r>
          </a:p>
        </p:txBody>
      </p:sp>
      <p:sp>
        <p:nvSpPr>
          <p:cNvPr id="316" name="scipy.stats.fisher_exact(table))"/>
          <p:cNvSpPr txBox="1"/>
          <p:nvPr/>
        </p:nvSpPr>
        <p:spPr>
          <a:xfrm>
            <a:off x="2950062" y="3457994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scipy.stats.fisher_exact(table))</a:t>
            </a:r>
          </a:p>
        </p:txBody>
      </p:sp>
      <p:sp>
        <p:nvSpPr>
          <p:cNvPr id="317" name="(1.8320539419087136, 5.032835599791868e-07)"/>
          <p:cNvSpPr txBox="1"/>
          <p:nvPr/>
        </p:nvSpPr>
        <p:spPr>
          <a:xfrm>
            <a:off x="2070881" y="4991939"/>
            <a:ext cx="9945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(1.8320539419087136, 5.032835599791868e-07)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sting for Norm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Testing for Normality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22" name="A large number of models assume that data is or close to normally distribu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A large number of models assume that data is or close to normally distributed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If data comes from normal distribution: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Lots of statistical tricks available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If data comes from another distribution: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Maybe use "non-parametic" methods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Use tests to determine whether a given set of data is likely to come from a normal distribution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Step 1: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Use a histogram or scatter-plot of the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25" name="I created two arrays of length 25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created two arrays of length 250</a:t>
            </a:r>
          </a:p>
          <a:p>
            <a:pPr lvl="1"/>
            <a:r>
              <a:t>With my birth date as the seed for reproducability</a:t>
            </a:r>
          </a:p>
          <a:p>
            <a:pPr/>
            <a:r>
              <a:t>First, I create histograms (with default settings)</a:t>
            </a:r>
          </a:p>
        </p:txBody>
      </p:sp>
      <p:sp>
        <p:nvSpPr>
          <p:cNvPr id="326" name="def show(array, name):…"/>
          <p:cNvSpPr txBox="1"/>
          <p:nvPr/>
        </p:nvSpPr>
        <p:spPr>
          <a:xfrm>
            <a:off x="3897889" y="4960415"/>
            <a:ext cx="697341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show(array, name):</a:t>
            </a:r>
          </a:p>
          <a:p>
            <a:pPr/>
            <a:r>
              <a:t>    fig = plt.figure()</a:t>
            </a:r>
          </a:p>
          <a:p>
            <a:pPr/>
            <a:r>
              <a:t>    ax = plt.axes()</a:t>
            </a:r>
          </a:p>
          <a:p>
            <a:pPr/>
            <a:r>
              <a:t>    ax.set_xlabel("Values")</a:t>
            </a:r>
          </a:p>
          <a:p>
            <a:pPr/>
            <a:r>
              <a:t>    ax.set_ylabel("Frequency")</a:t>
            </a:r>
          </a:p>
          <a:p>
            <a:pPr/>
            <a:r>
              <a:t>    ax.hist(array)</a:t>
            </a:r>
          </a:p>
          <a:p>
            <a:pPr/>
            <a:r>
              <a:t>    fig.savefig(name)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36" name="Then compare with the binomial probabil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compare with the binomial probability</a:t>
            </a:r>
          </a:p>
          <a:p>
            <a:pPr lvl="1"/>
            <a:r>
              <a:t>binom.pmf is the probability mass function </a:t>
            </a:r>
            <a14:m>
              <m:oMath>
                <m:d>
                  <m:d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noBar"/>
                      </m:fPr>
                      <m:nu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den>
                    </m:f>
                  </m:e>
                </m:d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p>
                </m:sSup>
              </m:oMath>
            </a14:m>
          </a:p>
        </p:txBody>
      </p:sp>
      <p:sp>
        <p:nvSpPr>
          <p:cNvPr id="137" name="from scipy.stats import binom…"/>
          <p:cNvSpPr txBox="1"/>
          <p:nvPr/>
        </p:nvSpPr>
        <p:spPr>
          <a:xfrm>
            <a:off x="2878509" y="6340755"/>
            <a:ext cx="903115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scipy.stats import binom</a:t>
            </a:r>
          </a:p>
          <a:p>
            <a:pPr/>
          </a:p>
          <a:p>
            <a:pPr/>
            <a:r>
              <a:t>results = run_trials(runs, pop_size, p)</a:t>
            </a:r>
          </a:p>
          <a:p>
            <a:pPr/>
            <a:r>
              <a:t>xvalues = np.arange(0, len(results))</a:t>
            </a:r>
          </a:p>
          <a:p>
            <a:pPr/>
            <a:r>
              <a:t>binom.pmf(xvalues,pop_size, p)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29" name="Results ar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 are: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Left: not symmetric (skew is positive)</a:t>
            </a:r>
          </a:p>
          <a:p>
            <a:pPr/>
            <a:r>
              <a:t>Right: shape does not look quite right (kurtosis)</a:t>
            </a:r>
          </a:p>
        </p:txBody>
      </p:sp>
      <p:pic>
        <p:nvPicPr>
          <p:cNvPr id="330" name="beta.pdf" descr="beta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360991"/>
            <a:ext cx="5267147" cy="39503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nr.pdf" descr="n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8262" y="3360991"/>
            <a:ext cx="5267147" cy="39503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34" name="Quantile-Quantile Plo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Quantile-Quantile Plot</a:t>
            </a:r>
          </a:p>
          <a:p>
            <a:pPr lvl="1"/>
            <a:r>
              <a:t>Quantile q:  Proportion q of the data set fall below the point</a:t>
            </a:r>
          </a:p>
          <a:p>
            <a:pPr lvl="1"/>
            <a:r>
              <a:t>Example: 30% or 0.3 quantile: 30% of the points are below, 70% of the points are above</a:t>
            </a:r>
          </a:p>
          <a:p>
            <a:pPr/>
            <a:r>
              <a:t>Plot two data-sets to compare whether they come from the same distribution</a:t>
            </a:r>
          </a:p>
          <a:p>
            <a:pPr/>
            <a:r>
              <a:t>Plot one data-set.  If linear: suggests normal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37" name="QQ-Plot part of statsmodels pack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QQ-Plot part of statsmodels package </a:t>
            </a:r>
          </a:p>
          <a:p>
            <a:pPr lvl="1"/>
            <a:r>
              <a:t>Used with numpy, scipy, or pandas and pyplot</a:t>
            </a:r>
          </a:p>
          <a:p>
            <a:pPr lvl="1"/>
          </a:p>
          <a:p>
            <a:pPr lvl="1"/>
          </a:p>
          <a:p>
            <a:pPr lvl="1"/>
          </a:p>
          <a:p>
            <a:pPr lvl="2"/>
            <a:r>
              <a:t>line will draw a 45° line to compare with normal distribution</a:t>
            </a:r>
          </a:p>
        </p:txBody>
      </p:sp>
      <p:sp>
        <p:nvSpPr>
          <p:cNvPr id="338" name="import statsmodels.api as sm…"/>
          <p:cNvSpPr txBox="1"/>
          <p:nvPr/>
        </p:nvSpPr>
        <p:spPr>
          <a:xfrm>
            <a:off x="2011911" y="4168733"/>
            <a:ext cx="10631613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statsmodels.api as sm</a:t>
            </a:r>
          </a:p>
          <a:p>
            <a:pPr/>
          </a:p>
          <a:p>
            <a:pPr/>
            <a:r>
              <a:t>def showqq(array, name):</a:t>
            </a:r>
          </a:p>
          <a:p>
            <a:pPr/>
            <a:r>
              <a:t>    fig = sm.qqplot(np.array(array), line='s')</a:t>
            </a:r>
          </a:p>
          <a:p>
            <a:pPr/>
            <a:r>
              <a:t>    fig.savefig(name)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41" name="Resul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Some outliers are normal</a:t>
            </a:r>
          </a:p>
        </p:txBody>
      </p:sp>
      <p:pic>
        <p:nvPicPr>
          <p:cNvPr id="342" name="betaqq.pdf" descr="betaqq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262690"/>
            <a:ext cx="5132486" cy="3849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nrqq.pdf" descr="nrqq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20951" y="3150617"/>
            <a:ext cx="5431349" cy="40735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46" name="Statistical tes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Statistical tests: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Takes data and calculates a </a:t>
            </a:r>
            <a:r>
              <a:rPr b="1"/>
              <a:t>test statistics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Calculates the probability of the test value assuming that a </a:t>
            </a:r>
            <a:r>
              <a:rPr b="1"/>
              <a:t>null hypothesis </a:t>
            </a:r>
            <a:r>
              <a:t>is true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If the probability is too small, concludes that the null hypothesis is false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In Scipy: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Null hypothesis: "Distribution is normal"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Returns a p-value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If p-value is smaller than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 : reject the Null Hypothesis, otherwise see it supported by data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49" name="Shapiro Wilk Test: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Shapiro Wilk Test:</a:t>
            </a:r>
          </a:p>
          <a:p>
            <a:pPr lvl="3" marL="0" indent="0">
              <a:buSzTx/>
              <a:buNone/>
            </a:pPr>
            <a:r>
              <a:t>     Calculates a test statistics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num>
                  <m:den>
                    <m:sSub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bar>
                      <m:barPr>
                        <m:ctrlP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pos m:val="top"/>
                      </m:barPr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bar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</m:oMath>
            </a14:m>
          </a:p>
          <a:p>
            <a:pPr lvl="3" marL="0" indent="0">
              <a:buSzTx/>
              <a:buNone/>
            </a:pPr>
            <a:r>
              <a:t>      where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ordered sample values</a:t>
            </a:r>
          </a:p>
          <a:p>
            <a:pPr lvl="3" marL="0" indent="0">
              <a:buSzTx/>
              <a:buNone/>
            </a:pPr>
            <a:r>
              <a:t>      </a:t>
            </a:r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constants from covariance, variance, mean of sample</a:t>
            </a:r>
          </a:p>
          <a:p>
            <a:pPr/>
            <a:r>
              <a:t>For small samples, not so good</a:t>
            </a:r>
          </a:p>
          <a:p>
            <a:pPr/>
            <a:r>
              <a:t>W-distribution is calculated via Monte-Carlo simulation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52" name="Use scipy.stats.shapir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scipy.stats.shapiro</a:t>
            </a:r>
          </a:p>
          <a:p>
            <a:pPr lvl="1"/>
            <a:r>
              <a:t>Input is the data</a:t>
            </a:r>
          </a:p>
          <a:p>
            <a:pPr lvl="1"/>
            <a:r>
              <a:t>Output is the W-value and the p-value</a:t>
            </a:r>
          </a:p>
        </p:txBody>
      </p:sp>
      <p:sp>
        <p:nvSpPr>
          <p:cNvPr id="353" name="import scipy.stats…"/>
          <p:cNvSpPr txBox="1"/>
          <p:nvPr/>
        </p:nvSpPr>
        <p:spPr>
          <a:xfrm>
            <a:off x="3061419" y="5142043"/>
            <a:ext cx="8573877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scipy.stats</a:t>
            </a:r>
          </a:p>
          <a:p>
            <a:pPr/>
          </a:p>
          <a:p>
            <a:pPr/>
            <a:r>
              <a:t>def getshapiro(array):</a:t>
            </a:r>
          </a:p>
          <a:p>
            <a:pPr/>
            <a:r>
              <a:t>    return scipy.stats.shapiro(array)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56" name="Resul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Results:</a:t>
            </a:r>
          </a:p>
          <a:p>
            <a:pPr lvl="1"/>
          </a:p>
          <a:p>
            <a:pPr/>
            <a:r>
              <a:t>Looks valid, normalcy cannot be rejected at the 0.05 level</a:t>
            </a:r>
          </a:p>
        </p:txBody>
      </p:sp>
      <p:sp>
        <p:nvSpPr>
          <p:cNvPr id="357" name="(0.9899240732192993, 0.08035389333963394)…"/>
          <p:cNvSpPr txBox="1"/>
          <p:nvPr/>
        </p:nvSpPr>
        <p:spPr>
          <a:xfrm>
            <a:off x="1997837" y="3169722"/>
            <a:ext cx="948842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(0.9899240732192993, 0.08035389333963394)</a:t>
            </a:r>
          </a:p>
          <a:p>
            <a:pPr/>
            <a:r>
              <a:t>(0.9923275709152222, 0.22104869782924652)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60" name="D'Agostino's   te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D'Agostino's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test:</a:t>
            </a:r>
          </a:p>
          <a:p>
            <a:pPr lvl="1"/>
            <a:r>
              <a:t>Looks at skew and curtosis of the normal distribution</a:t>
            </a:r>
          </a:p>
          <a:p>
            <a:pPr lvl="1"/>
            <a:r>
              <a:t>Implemented in scipy.stats as normaltest</a:t>
            </a:r>
          </a:p>
          <a:p>
            <a:pPr lvl="1"/>
          </a:p>
          <a:p>
            <a:pPr lvl="1"/>
          </a:p>
          <a:p>
            <a:pPr lvl="1"/>
            <a:r>
              <a:t>Results:</a:t>
            </a:r>
          </a:p>
          <a:p>
            <a:pPr lvl="1"/>
          </a:p>
          <a:p>
            <a:pPr lvl="2"/>
            <a:r>
              <a:t>Null hypothesis cannot be rejected</a:t>
            </a:r>
          </a:p>
        </p:txBody>
      </p:sp>
      <p:sp>
        <p:nvSpPr>
          <p:cNvPr id="361" name="def get_dagostino(array):…"/>
          <p:cNvSpPr txBox="1"/>
          <p:nvPr/>
        </p:nvSpPr>
        <p:spPr>
          <a:xfrm>
            <a:off x="2787054" y="5025873"/>
            <a:ext cx="925978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get_dagostino(array):</a:t>
            </a:r>
          </a:p>
          <a:p>
            <a:pPr/>
            <a:r>
              <a:t>    return scipy.stats.normaltest(array)</a:t>
            </a:r>
          </a:p>
        </p:txBody>
      </p:sp>
      <p:sp>
        <p:nvSpPr>
          <p:cNvPr id="362" name="statistic=3.7394424212691764, pvalue=0.15416663584307644…"/>
          <p:cNvSpPr txBox="1"/>
          <p:nvPr/>
        </p:nvSpPr>
        <p:spPr>
          <a:xfrm>
            <a:off x="1323776" y="7040198"/>
            <a:ext cx="1291798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statistic=3.7394424212691764, pvalue=0.15416663584307644</a:t>
            </a:r>
          </a:p>
          <a:p>
            <a:pPr/>
            <a:r>
              <a:t>statistic=2.821146323808743, pvalue=0.24400338961897727)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65" name="Anderson Darl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Anderson Darling</a:t>
            </a:r>
          </a:p>
          <a:p>
            <a:pPr lvl="1"/>
            <a:r>
              <a:t>Comes from the Kolmogorov Smirnov test</a:t>
            </a:r>
          </a:p>
          <a:p>
            <a:pPr lvl="2"/>
            <a:r>
              <a:t>KS tests for the distance between the cumulative probability of two samples or one sample with a reference distribution</a:t>
            </a:r>
          </a:p>
        </p:txBody>
      </p:sp>
      <p:pic>
        <p:nvPicPr>
          <p:cNvPr id="3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5734050"/>
            <a:ext cx="4611568" cy="3800569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67599" y="5734050"/>
            <a:ext cx="4625439" cy="3800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0" name="100 runs : Prediction and experimental results diff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100 runs : Prediction and experimental results differ</a:t>
            </a:r>
          </a:p>
        </p:txBody>
      </p:sp>
      <p:pic>
        <p:nvPicPr>
          <p:cNvPr id="141" name="100.pdf" descr="1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390900"/>
            <a:ext cx="73152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70" name="Anderson-Darling lives in scipy.sta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Anderson-Darling lives in scipy.stats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Prints out statistics with different significance levels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Sample 2: the two statistics are smaller than the critical values and the null hypothesis cannot be rejected</a:t>
            </a:r>
          </a:p>
        </p:txBody>
      </p:sp>
      <p:sp>
        <p:nvSpPr>
          <p:cNvPr id="371" name="print('Anderson Darling: {}'.format(…"/>
          <p:cNvSpPr txBox="1"/>
          <p:nvPr/>
        </p:nvSpPr>
        <p:spPr>
          <a:xfrm>
            <a:off x="1877963" y="3047999"/>
            <a:ext cx="1017433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print('Anderson Darling: {}'.format(</a:t>
            </a:r>
          </a:p>
          <a:p>
            <a:pPr/>
            <a:r>
              <a:t>             scipy.stats.anderson(sample1)))</a:t>
            </a:r>
          </a:p>
          <a:p>
            <a:pPr/>
            <a:r>
              <a:t>print('Anderson Darling: {}'.format(</a:t>
            </a:r>
          </a:p>
          <a:p>
            <a:pPr/>
            <a:r>
              <a:t>             scipy.stats.anderson(sample2)))</a:t>
            </a:r>
          </a:p>
        </p:txBody>
      </p:sp>
      <p:sp>
        <p:nvSpPr>
          <p:cNvPr id="372" name="Anderson Darling: AndersonResult(statistic=1.998061561955467, critical_values=array([0.567, 0.646, 0.775, 0.904, 1.075]), significance_level=array([15. , 10. ,  5. ,  2.5,  1. ]))…"/>
          <p:cNvSpPr txBox="1"/>
          <p:nvPr/>
        </p:nvSpPr>
        <p:spPr>
          <a:xfrm>
            <a:off x="683592" y="5508064"/>
            <a:ext cx="1163761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Anderson Darling: AndersonResult(statistic=1.998061561955467, critical_values=array([0.567, 0.646, 0.775, 0.904, 1.075]), significance_level=array([15. , 10. ,  5. ,  2.5,  1. ]))</a:t>
            </a:r>
          </a:p>
          <a:p>
            <a:pPr>
              <a:defRPr sz="2400"/>
            </a:pPr>
            <a:r>
              <a:t>Anderson Darling: AndersonResult(statistic=1.0717930773325293, critical_values=array([0.567, 0.646, 0.775, 0.904, 1.075]), significance_level=array([15. , 10. ,  5. ,  2.5,  1. ]))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75" name="Sample 1 was however not normally distribu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Sample 1 was however </a:t>
            </a:r>
            <a:r>
              <a:rPr b="1"/>
              <a:t>not </a:t>
            </a:r>
            <a:r>
              <a:t>normally distributed</a:t>
            </a:r>
          </a:p>
          <a:p>
            <a:pPr/>
            <a:r>
              <a:t>Sample 2 was generated with a cut-off normal distribution that prevented samples below 0 and above 1</a:t>
            </a:r>
          </a:p>
          <a:p>
            <a:pPr/>
            <a:r>
              <a:t>This is typical, there was insufficient information to reject the thesis of normality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  <p:sp>
        <p:nvSpPr>
          <p:cNvPr id="380" name="With a p value of 0.05, one in twenty tests is likely to give us a false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a p value of 0.05, one in twenty tests is likely to give us a false positive</a:t>
            </a:r>
          </a:p>
          <a:p>
            <a:pPr/>
            <a:r>
              <a:t>Rate of false negatives is also around that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  <p:sp>
        <p:nvSpPr>
          <p:cNvPr id="383" name="Not being able to reject the zero hypothesis does not mean that the hypothesis is wro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 being able to reject the zero hypothesis does not mean that the hypothesis is wrong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6" name="Height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Height data</a:t>
            </a:r>
          </a:p>
        </p:txBody>
      </p:sp>
      <p:pic>
        <p:nvPicPr>
          <p:cNvPr id="387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9982" y="3271098"/>
            <a:ext cx="8089324" cy="60669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90" name="Gender is an important factor for he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Gender is an important factor for height</a:t>
            </a:r>
          </a:p>
          <a:p>
            <a:pPr/>
            <a:r>
              <a:t>If we know the heights, the distribution looks more normal</a:t>
            </a:r>
          </a:p>
        </p:txBody>
      </p:sp>
      <p:pic>
        <p:nvPicPr>
          <p:cNvPr id="3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61182" y="4565561"/>
            <a:ext cx="6868257" cy="43117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94" name="When we apply normality tes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apply normality tests:</a:t>
            </a:r>
          </a:p>
          <a:p>
            <a:pPr lvl="1"/>
            <a:r>
              <a:t>Female is normally distributed</a:t>
            </a:r>
          </a:p>
          <a:p>
            <a:pPr lvl="1"/>
            <a:r>
              <a:t>Male is not normally distributed according to Anderson</a:t>
            </a:r>
          </a:p>
          <a:p>
            <a:pPr lvl="1"/>
            <a:r>
              <a:t>Complete population is normally distributed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97" name="Can we recover the two distribution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we recover the two distributions?</a:t>
            </a:r>
          </a:p>
          <a:p>
            <a:pPr lvl="1"/>
            <a:r>
              <a:t>Let's try to fit a combination of two normal distributions to the binned data</a:t>
            </a:r>
          </a:p>
        </p:txBody>
      </p:sp>
      <p:sp>
        <p:nvSpPr>
          <p:cNvPr id="398" name="def func(t, a,  b, m1, s1, m2, s2):…"/>
          <p:cNvSpPr txBox="1"/>
          <p:nvPr/>
        </p:nvSpPr>
        <p:spPr>
          <a:xfrm>
            <a:off x="86816" y="4394200"/>
            <a:ext cx="1291798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func(t, a,  b, m1, s1, m2, s2):</a:t>
            </a:r>
          </a:p>
          <a:p>
            <a:pPr/>
            <a:r>
              <a:t>    return a*norm(m1, s1).pdf(t) + b*norm(m2, s2).pdf(t)</a:t>
            </a:r>
          </a:p>
        </p:txBody>
      </p:sp>
      <p:sp>
        <p:nvSpPr>
          <p:cNvPr id="399" name="bins = np.linspace(135, 180, 46)…"/>
          <p:cNvSpPr txBox="1"/>
          <p:nvPr/>
        </p:nvSpPr>
        <p:spPr>
          <a:xfrm>
            <a:off x="86816" y="5537199"/>
            <a:ext cx="13055601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 = np.linspace(135, 180, 46)</a:t>
            </a:r>
          </a:p>
          <a:p>
            <a:pPr/>
            <a:r>
              <a:t>dt = np.histogram(pop1, bins)[0]</a:t>
            </a:r>
          </a:p>
          <a:p>
            <a:pPr/>
            <a:r>
              <a:t>binscenter = np.array([(bins[i]+bins[i+1])/2 for i in         </a:t>
            </a:r>
          </a:p>
          <a:p>
            <a:pPr/>
            <a:r>
              <a:t>               range(len(bins)-1)])</a:t>
            </a:r>
          </a:p>
          <a:p>
            <a:pPr/>
            <a:r>
              <a:t>params, pcov = curve_fit(func,</a:t>
            </a:r>
          </a:p>
          <a:p>
            <a:pPr/>
            <a:r>
              <a:t>                         xdata = binscenter,</a:t>
            </a:r>
          </a:p>
          <a:p>
            <a:pPr/>
            <a:r>
              <a:t>                         ydata = dt,</a:t>
            </a:r>
          </a:p>
          <a:p>
            <a:pPr/>
            <a:r>
              <a:t>                         p0=[1,1,145,15,160,15]</a:t>
            </a:r>
          </a:p>
          <a:p>
            <a:pPr/>
            <a:r>
              <a:t>     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02" name="plt.figure()…"/>
          <p:cNvSpPr txBox="1"/>
          <p:nvPr/>
        </p:nvSpPr>
        <p:spPr>
          <a:xfrm>
            <a:off x="272045" y="3983566"/>
            <a:ext cx="1246071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plt.figure()</a:t>
            </a:r>
          </a:p>
          <a:p>
            <a:pPr/>
            <a:r>
              <a:t>plt.bar(binscenter, dt, width = bins[1]-bins[0])</a:t>
            </a:r>
          </a:p>
          <a:p>
            <a:pPr/>
            <a:r>
              <a:t>plt.plot(binscenter,func(binscenter, *params),'red')</a:t>
            </a:r>
          </a:p>
          <a:p>
            <a:pPr/>
            <a:r>
              <a:t>#plt.plot(binscenter, len(pop1)*pdf(binscenter),'red')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4" name="1000 runs: getting bett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1000 runs: getting better</a:t>
            </a:r>
          </a:p>
        </p:txBody>
      </p:sp>
      <p:pic>
        <p:nvPicPr>
          <p:cNvPr id="145" name="1000.pdf" descr="10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390900"/>
            <a:ext cx="73152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4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7200" y="2590799"/>
            <a:ext cx="9550401" cy="7162801"/>
          </a:xfrm>
          <a:prstGeom prst="rect">
            <a:avLst/>
          </a:prstGeom>
          <a:ln w="12700">
            <a:miter lim="400000"/>
          </a:ln>
        </p:spPr>
      </p:pic>
      <p:sp>
        <p:nvSpPr>
          <p:cNvPr id="40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06" name="Spectacular failur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Spectacular failure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Conclu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Conclusions</a:t>
            </a:r>
          </a:p>
        </p:txBody>
      </p:sp>
      <p:sp>
        <p:nvSpPr>
          <p:cNvPr id="409" name="Numpy has a very broad selection of random number gen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Numpy has a very broad selection of random number generators</a:t>
            </a:r>
          </a:p>
          <a:p>
            <a:pPr/>
            <a:r>
              <a:t>Scipy.stats has a very good set of implementations for many standard statistical tests</a:t>
            </a:r>
          </a:p>
          <a:p>
            <a:pPr lvl="1"/>
            <a:r>
              <a:t>Which cannot overcome limitations in the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Read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412" name="Scipy Lecture notes p.195f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Scipy Lecture notes p.195ff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8" name="1,000,000 ru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1,000,000 runs</a:t>
            </a:r>
          </a:p>
        </p:txBody>
      </p:sp>
      <p:pic>
        <p:nvPicPr>
          <p:cNvPr id="149" name="1000000.pdf" descr="10000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151463"/>
            <a:ext cx="7315200" cy="548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