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1pPr>
    <a:lvl2pPr marL="0" marR="0" indent="228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2pPr>
    <a:lvl3pPr marL="0" marR="0" indent="457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3pPr>
    <a:lvl4pPr marL="0" marR="0" indent="685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4pPr>
    <a:lvl5pPr marL="0" marR="0" indent="9144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5pPr>
    <a:lvl6pPr marL="0" marR="0" indent="11430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6pPr>
    <a:lvl7pPr marL="0" marR="0" indent="1371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7pPr>
    <a:lvl8pPr marL="0" marR="0" indent="1600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8pPr>
    <a:lvl9pPr marL="0" marR="0" indent="1828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<Relationship Id="rId76" Type="http://schemas.openxmlformats.org/officeDocument/2006/relationships/slide" Target="slides/slide69.xml"/><Relationship Id="rId77" Type="http://schemas.openxmlformats.org/officeDocument/2006/relationships/slide" Target="slides/slide70.xml"/><Relationship Id="rId78" Type="http://schemas.openxmlformats.org/officeDocument/2006/relationships/slide" Target="slides/slide71.xml"/><Relationship Id="rId79" Type="http://schemas.openxmlformats.org/officeDocument/2006/relationships/slide" Target="slides/slide72.xml"/><Relationship Id="rId80" Type="http://schemas.openxmlformats.org/officeDocument/2006/relationships/slide" Target="slides/slide7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270000" y="6362700"/>
            <a:ext cx="10464800" cy="4572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24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21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
</file>

<file path=ppt/slides/_rels/slide7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me Series 2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Time Series 2</a:t>
            </a:r>
          </a:p>
        </p:txBody>
      </p:sp>
      <p:sp>
        <p:nvSpPr>
          <p:cNvPr id="120" name="Thomas Schwarz SJ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Thomas Schwarz SJ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rend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Trends</a:t>
            </a:r>
          </a:p>
        </p:txBody>
      </p:sp>
      <p:sp>
        <p:nvSpPr>
          <p:cNvPr id="153" name="Showing the residual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Showing the residual:</a:t>
            </a:r>
          </a:p>
          <a:p>
            <a:pPr lvl="1"/>
            <a:r>
              <a:t>Use xticks to make the x-axis readable</a:t>
            </a:r>
          </a:p>
          <a:p>
            <a:pPr lvl="1"/>
            <a:r>
              <a:t>And use fill to make the result clearer</a:t>
            </a:r>
          </a:p>
        </p:txBody>
      </p:sp>
      <p:sp>
        <p:nvSpPr>
          <p:cNvPr id="154" name="plt.plot(df.residual, 'k-')…"/>
          <p:cNvSpPr txBox="1"/>
          <p:nvPr/>
        </p:nvSpPr>
        <p:spPr>
          <a:xfrm>
            <a:off x="544091" y="5391150"/>
            <a:ext cx="12460710" cy="226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plt.plot(df.residual, 'k-')</a:t>
            </a:r>
          </a:p>
          <a:p>
            <a:pPr/>
            <a:r>
              <a:t>plt.xticks(['1930-01-01', '1950-01-01', '1970-01-01', '1990-01-01', '2010-01-01'])</a:t>
            </a:r>
          </a:p>
          <a:p>
            <a:pPr/>
            <a:r>
              <a:t>plt.fill_between(df.index, 0, df.residual)</a:t>
            </a:r>
          </a:p>
          <a:p>
            <a:pPr/>
            <a:r>
              <a:t>plt.show()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2845" y="1156245"/>
            <a:ext cx="11179110" cy="8384333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Trend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Trends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rend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Trends</a:t>
            </a:r>
          </a:p>
        </p:txBody>
      </p:sp>
      <p:sp>
        <p:nvSpPr>
          <p:cNvPr id="160" name="This would be a bad regression for prediction!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This would be a bad regression for prediction!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easonal Dummy Variab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6880"/>
            </a:lvl1pPr>
          </a:lstStyle>
          <a:p>
            <a:pPr/>
            <a:r>
              <a:t>Seasonal Dummy Variables</a:t>
            </a:r>
          </a:p>
        </p:txBody>
      </p:sp>
      <p:sp>
        <p:nvSpPr>
          <p:cNvPr id="163" name="Suppose you want to use linear regress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Suppose you want to use linear regression </a:t>
            </a:r>
          </a:p>
          <a:p>
            <a:pPr/>
            <a:r>
              <a:t>Need to account for the effect of week-days</a:t>
            </a:r>
          </a:p>
          <a:p>
            <a:pPr lvl="1"/>
            <a:r>
              <a:t>Introduce dummy variables</a:t>
            </a:r>
          </a:p>
        </p:txBody>
      </p:sp>
      <p:graphicFrame>
        <p:nvGraphicFramePr>
          <p:cNvPr id="164" name="Table"/>
          <p:cNvGraphicFramePr/>
          <p:nvPr/>
        </p:nvGraphicFramePr>
        <p:xfrm>
          <a:off x="4102100" y="5410200"/>
          <a:ext cx="5334000" cy="62865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676275"/>
                <a:gridCol w="333375"/>
                <a:gridCol w="333375"/>
                <a:gridCol w="333375"/>
                <a:gridCol w="333375"/>
                <a:gridCol w="333375"/>
                <a:gridCol w="333375"/>
                <a:gridCol w="333375"/>
              </a:tblGrid>
              <a:tr h="381000">
                <a:tc>
                  <a:txBody>
                    <a:bodyPr/>
                    <a:lstStyle/>
                    <a:p>
                      <a:pPr defTabSz="914400">
                        <a:defRPr sz="1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t13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t2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t3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t4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t5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t6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t7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  <a:lnT w="12700">
                      <a:miter lim="400000"/>
                    </a:lnT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Mon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Tue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Wed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Thu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Fri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Sat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Sun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easonal Dummy Variab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6880"/>
            </a:lvl1pPr>
          </a:lstStyle>
          <a:p>
            <a:pPr/>
            <a:r>
              <a:t>Seasonal Dummy Variables</a:t>
            </a:r>
          </a:p>
        </p:txBody>
      </p:sp>
      <p:sp>
        <p:nvSpPr>
          <p:cNvPr id="167" name="Use linear regression including the dummy variable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Use linear regression including the dummy variables</a:t>
            </a:r>
          </a:p>
          <a:p>
            <a:pPr lvl="1"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β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β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…</m:t>
                  </m:r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β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b>
                  </m:sSub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sub>
                  </m:sSub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…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sub>
                  </m:sSub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sub>
                  </m:sSub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61628" y="3194893"/>
            <a:ext cx="8744944" cy="6558707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easonal Dummy Variab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6880"/>
            </a:lvl1pPr>
          </a:lstStyle>
          <a:p>
            <a:pPr/>
            <a:r>
              <a:t>Seasonal Dummy Variables</a:t>
            </a:r>
          </a:p>
        </p:txBody>
      </p:sp>
      <p:sp>
        <p:nvSpPr>
          <p:cNvPr id="171" name="Exampl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</a:t>
            </a:r>
          </a:p>
          <a:p>
            <a:pPr lvl="1"/>
            <a:r>
              <a:t>Australian beer production (quarterly)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29118" y="2860377"/>
            <a:ext cx="9190964" cy="6893223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Seasonal Dummy Variab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6880"/>
            </a:lvl1pPr>
          </a:lstStyle>
          <a:p>
            <a:pPr/>
            <a:r>
              <a:t>Seasonal Dummy Variables</a:t>
            </a:r>
          </a:p>
        </p:txBody>
      </p:sp>
      <p:sp>
        <p:nvSpPr>
          <p:cNvPr id="175" name="Obviously, two different trends, 1955 - 1975 and 1975 -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Obviously, two different trends, 1955 - 1975 and 1975 -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easonal Dummy Variab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6880"/>
            </a:lvl1pPr>
          </a:lstStyle>
          <a:p>
            <a:pPr/>
            <a:r>
              <a:t>Seasonal Dummy Variables</a:t>
            </a:r>
          </a:p>
        </p:txBody>
      </p:sp>
      <p:sp>
        <p:nvSpPr>
          <p:cNvPr id="178" name="Look at the original data:…"/>
          <p:cNvSpPr txBox="1"/>
          <p:nvPr>
            <p:ph type="body" sz="half" idx="1"/>
          </p:nvPr>
        </p:nvSpPr>
        <p:spPr>
          <a:xfrm>
            <a:off x="952500" y="2590800"/>
            <a:ext cx="6095926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Look at the original data:</a:t>
            </a:r>
          </a:p>
          <a:p>
            <a:pPr lvl="1"/>
            <a:r>
              <a:t>Need to parse time stamps from two different columns</a:t>
            </a:r>
          </a:p>
          <a:p>
            <a:pPr lvl="1"/>
            <a:r>
              <a:t>Luckily, parse data is up to it</a:t>
            </a:r>
          </a:p>
        </p:txBody>
      </p:sp>
      <p:sp>
        <p:nvSpPr>
          <p:cNvPr id="179" name="Time,Year,Quarter,Beer.Production…"/>
          <p:cNvSpPr txBox="1"/>
          <p:nvPr/>
        </p:nvSpPr>
        <p:spPr>
          <a:xfrm>
            <a:off x="7048425" y="2590800"/>
            <a:ext cx="5144320" cy="565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/>
            </a:pPr>
            <a:r>
              <a:t>Time,Year,Quarter,Beer.Production</a:t>
            </a:r>
          </a:p>
          <a:p>
            <a:pPr>
              <a:defRPr sz="2000"/>
            </a:pPr>
            <a:r>
              <a:t>1,1956,Q1,284</a:t>
            </a:r>
          </a:p>
          <a:p>
            <a:pPr>
              <a:defRPr sz="2000"/>
            </a:pPr>
            <a:r>
              <a:t>2,1956,Q2,213</a:t>
            </a:r>
          </a:p>
          <a:p>
            <a:pPr>
              <a:defRPr sz="2000"/>
            </a:pPr>
            <a:r>
              <a:t>3,1956,Q3,227</a:t>
            </a:r>
          </a:p>
          <a:p>
            <a:pPr>
              <a:defRPr sz="2000"/>
            </a:pPr>
            <a:r>
              <a:t>4,1956,Q4,308</a:t>
            </a:r>
          </a:p>
          <a:p>
            <a:pPr>
              <a:defRPr sz="2000"/>
            </a:pPr>
            <a:r>
              <a:t>5,1957,Q1,262</a:t>
            </a:r>
          </a:p>
          <a:p>
            <a:pPr>
              <a:defRPr sz="2000"/>
            </a:pPr>
            <a:r>
              <a:t>6,1957,Q2,228</a:t>
            </a:r>
          </a:p>
          <a:p>
            <a:pPr>
              <a:defRPr sz="2000"/>
            </a:pPr>
            <a:r>
              <a:t>7,1957,Q3,236</a:t>
            </a:r>
          </a:p>
          <a:p>
            <a:pPr>
              <a:defRPr sz="2000"/>
            </a:pPr>
            <a:r>
              <a:t>8,1957,Q4,320</a:t>
            </a:r>
          </a:p>
          <a:p>
            <a:pPr>
              <a:defRPr sz="2000"/>
            </a:pPr>
            <a:r>
              <a:t>9,1958,Q1,272</a:t>
            </a:r>
          </a:p>
          <a:p>
            <a:pPr>
              <a:defRPr sz="2000"/>
            </a:pPr>
            <a:r>
              <a:t>10,1958,Q2,233</a:t>
            </a:r>
          </a:p>
          <a:p>
            <a:pPr>
              <a:defRPr sz="2000"/>
            </a:pPr>
            <a:r>
              <a:t>11,1958,Q3,237</a:t>
            </a:r>
          </a:p>
          <a:p>
            <a:pPr>
              <a:defRPr sz="2000"/>
            </a:pPr>
            <a:r>
              <a:t>12,1958,Q4,313</a:t>
            </a:r>
          </a:p>
          <a:p>
            <a:pPr>
              <a:defRPr sz="2000"/>
            </a:pPr>
            <a:r>
              <a:t>13,1959,Q1,261</a:t>
            </a:r>
          </a:p>
          <a:p>
            <a:pPr>
              <a:defRPr sz="2000"/>
            </a:pPr>
            <a:r>
              <a:t>14,1959,Q2,227</a:t>
            </a:r>
          </a:p>
          <a:p>
            <a:pPr>
              <a:defRPr sz="2000"/>
            </a:pPr>
            <a:r>
              <a:t>15,1959,Q3,250</a:t>
            </a:r>
          </a:p>
          <a:p>
            <a:pPr>
              <a:defRPr sz="2000"/>
            </a:pPr>
            <a:r>
              <a:t>16,1959,Q4,314</a:t>
            </a:r>
          </a:p>
          <a:p>
            <a:pPr>
              <a:defRPr sz="2000"/>
            </a:pPr>
            <a:r>
              <a:t>17,1960,Q1,286</a:t>
            </a:r>
          </a:p>
        </p:txBody>
      </p:sp>
      <p:sp>
        <p:nvSpPr>
          <p:cNvPr id="180" name="def get_data():…"/>
          <p:cNvSpPr txBox="1"/>
          <p:nvPr/>
        </p:nvSpPr>
        <p:spPr>
          <a:xfrm>
            <a:off x="673025" y="5943599"/>
            <a:ext cx="11927223" cy="3048001"/>
          </a:xfrm>
          <a:prstGeom prst="rect">
            <a:avLst/>
          </a:prstGeom>
          <a:solidFill>
            <a:srgbClr val="EFF5E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500"/>
            </a:pPr>
            <a:r>
              <a:t>def get_data():</a:t>
            </a:r>
          </a:p>
          <a:p>
            <a:pPr>
              <a:defRPr sz="2500"/>
            </a:pPr>
            <a:r>
              <a:t>    df_ab = pd.read_csv('AusBeer.csv',</a:t>
            </a:r>
          </a:p>
          <a:p>
            <a:pPr>
              <a:defRPr sz="2500"/>
            </a:pPr>
            <a:r>
              <a:t>                    sep = ',',</a:t>
            </a:r>
          </a:p>
          <a:p>
            <a:pPr>
              <a:defRPr sz="2500"/>
            </a:pPr>
            <a:r>
              <a:t>                    parse_dates={'period':['Year', 'Quarter']}</a:t>
            </a:r>
          </a:p>
          <a:p>
            <a:pPr>
              <a:defRPr sz="2500"/>
            </a:pPr>
            <a:r>
              <a:t>                    )</a:t>
            </a:r>
          </a:p>
          <a:p>
            <a:pPr>
              <a:defRPr sz="2500"/>
            </a:pPr>
            <a:r>
              <a:t>    df_ab = df_ab.set_index('period')</a:t>
            </a:r>
          </a:p>
          <a:p>
            <a:pPr>
              <a:defRPr sz="2500"/>
            </a:pPr>
            <a:r>
              <a:t>    return df_ab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easonal Dummy Variab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6880"/>
            </a:lvl1pPr>
          </a:lstStyle>
          <a:p>
            <a:pPr/>
            <a:r>
              <a:t>Seasonal Dummy Variables</a:t>
            </a:r>
          </a:p>
        </p:txBody>
      </p:sp>
      <p:sp>
        <p:nvSpPr>
          <p:cNvPr id="183" name="Asid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Aside: </a:t>
            </a:r>
          </a:p>
          <a:p>
            <a:pPr lvl="1"/>
            <a:r>
              <a:t>When we draw the graph, need to select x-ticks</a:t>
            </a:r>
          </a:p>
        </p:txBody>
      </p:sp>
      <p:sp>
        <p:nvSpPr>
          <p:cNvPr id="184" name="def show(df_ab):…"/>
          <p:cNvSpPr txBox="1"/>
          <p:nvPr/>
        </p:nvSpPr>
        <p:spPr>
          <a:xfrm>
            <a:off x="952500" y="4876800"/>
            <a:ext cx="11317524" cy="226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show(df_ab):</a:t>
            </a:r>
          </a:p>
          <a:p>
            <a:pPr/>
            <a:r>
              <a:t>    plt.plot(df_ab['Beer.Production'])</a:t>
            </a:r>
          </a:p>
          <a:p>
            <a:pPr/>
            <a:r>
              <a:t>    plt.plot(df_ab['pred'])</a:t>
            </a:r>
          </a:p>
          <a:p>
            <a:pPr/>
            <a:r>
              <a:t>    plt.xticks(['1960 Q1', '1980 Q1', '2000 Q1'])</a:t>
            </a:r>
          </a:p>
          <a:p>
            <a:pPr/>
            <a:r>
              <a:t>    plt.show()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easonal Dummy Variab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6880"/>
            </a:lvl1pPr>
          </a:lstStyle>
          <a:p>
            <a:pPr/>
            <a:r>
              <a:t>Seasonal Dummy Variables</a:t>
            </a:r>
          </a:p>
        </p:txBody>
      </p:sp>
      <p:sp>
        <p:nvSpPr>
          <p:cNvPr id="187" name="First,  linear regression just on beer produc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First,  linear regression just on beer production </a:t>
            </a:r>
          </a:p>
          <a:p>
            <a:pPr lvl="1"/>
            <a:r>
              <a:t>without accounting for the influence of the quarters</a:t>
            </a:r>
          </a:p>
        </p:txBody>
      </p:sp>
      <p:sp>
        <p:nvSpPr>
          <p:cNvPr id="188" name="df_ab = get_data()…"/>
          <p:cNvSpPr txBox="1"/>
          <p:nvPr/>
        </p:nvSpPr>
        <p:spPr>
          <a:xfrm>
            <a:off x="1854125" y="4387850"/>
            <a:ext cx="6516143" cy="269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df_ab = get_data()</a:t>
            </a:r>
          </a:p>
          <a:p>
            <a:pPr/>
            <a:r>
              <a:t>df = df_ab.loc['1979 Q1':]</a:t>
            </a:r>
          </a:p>
          <a:p>
            <a:pPr/>
            <a:r>
              <a:t>y = df['Beer.Production']</a:t>
            </a:r>
          </a:p>
          <a:p>
            <a:pPr/>
            <a:r>
              <a:t>x = df['Time']</a:t>
            </a:r>
          </a:p>
          <a:p>
            <a:pPr/>
            <a:r>
              <a:t>model = ols("y~ x",df).fit()</a:t>
            </a:r>
          </a:p>
          <a:p>
            <a:pPr/>
            <a:r>
              <a:t>print(model.summary())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ime Ser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Time Series</a:t>
            </a:r>
          </a:p>
        </p:txBody>
      </p:sp>
      <p:sp>
        <p:nvSpPr>
          <p:cNvPr id="123" name="General Model of a time serie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General Model of a time series:</a:t>
            </a:r>
          </a:p>
          <a:p>
            <a:pPr lvl="1"/>
            <a:r>
              <a:t>Trend + seasonal(s) + remainder</a:t>
            </a:r>
          </a:p>
          <a:p>
            <a:pPr lvl="1"/>
            <a:r>
              <a:t>Trend </a:t>
            </a:r>
            <a14:m>
              <m:oMath>
                <m:r>
                  <a:rPr xmlns:a="http://schemas.openxmlformats.org/drawingml/2006/main" sz="4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×</m:t>
                </m:r>
              </m:oMath>
            </a14:m>
            <a:r>
              <a:t> seasonal(s) </a:t>
            </a:r>
            <a14:m>
              <m:oMath>
                <m:r>
                  <a:rPr xmlns:a="http://schemas.openxmlformats.org/drawingml/2006/main" sz="4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×</m:t>
                </m:r>
              </m:oMath>
            </a14:m>
            <a:r>
              <a:t> remainders</a:t>
            </a:r>
          </a:p>
          <a:p>
            <a:pPr lvl="1"/>
          </a:p>
          <a:p>
            <a:pPr/>
            <a:r>
              <a:t>Remainder can be modeled as a random walk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easonal Dummy Variab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6880"/>
            </a:lvl1pPr>
          </a:lstStyle>
          <a:p>
            <a:pPr/>
            <a:r>
              <a:t>Seasonal Dummy Variables</a:t>
            </a:r>
          </a:p>
        </p:txBody>
      </p:sp>
      <p:sp>
        <p:nvSpPr>
          <p:cNvPr id="191" name="This gives so-so values (as should be expected)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This gives so-so values (as should be expected)</a:t>
            </a:r>
          </a:p>
        </p:txBody>
      </p:sp>
      <p:sp>
        <p:nvSpPr>
          <p:cNvPr id="192" name="OLS Regression Results…"/>
          <p:cNvSpPr txBox="1"/>
          <p:nvPr/>
        </p:nvSpPr>
        <p:spPr>
          <a:xfrm>
            <a:off x="1392367" y="3327400"/>
            <a:ext cx="10220066" cy="589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700"/>
            </a:pPr>
            <a:r>
              <a:t>                            OLS Regression Results                            </a:t>
            </a:r>
          </a:p>
          <a:p>
            <a:pPr>
              <a:defRPr sz="1700"/>
            </a:pPr>
            <a:r>
              <a:t>==============================================================================</a:t>
            </a:r>
          </a:p>
          <a:p>
            <a:pPr>
              <a:defRPr sz="1700"/>
            </a:pPr>
            <a:r>
              <a:t>Dep. Variable:                      y   R-squared:                       0.169</a:t>
            </a:r>
          </a:p>
          <a:p>
            <a:pPr>
              <a:defRPr sz="1700"/>
            </a:pPr>
            <a:r>
              <a:t>Model:                            OLS   Adj. R-squared:                  0.163</a:t>
            </a:r>
          </a:p>
          <a:p>
            <a:pPr>
              <a:defRPr sz="1700"/>
            </a:pPr>
            <a:r>
              <a:t>Method:                 Least Squares   F-statistic:                     25.26</a:t>
            </a:r>
          </a:p>
          <a:p>
            <a:pPr>
              <a:defRPr sz="1700"/>
            </a:pPr>
            <a:r>
              <a:t>Date:                Fri, 03 Jul 2020   Prob (F-statistic):           1.71e-06</a:t>
            </a:r>
          </a:p>
          <a:p>
            <a:pPr>
              <a:defRPr sz="1700"/>
            </a:pPr>
            <a:r>
              <a:t>Time:                        23:43:30   Log-Likelihood:                -667.55</a:t>
            </a:r>
          </a:p>
          <a:p>
            <a:pPr>
              <a:defRPr sz="1700"/>
            </a:pPr>
            <a:r>
              <a:t>No. Observations:                 126   AIC:                             1339.</a:t>
            </a:r>
          </a:p>
          <a:p>
            <a:pPr>
              <a:defRPr sz="1700"/>
            </a:pPr>
            <a:r>
              <a:t>Df Residuals:                     124   BIC:                             1345.</a:t>
            </a:r>
          </a:p>
          <a:p>
            <a:pPr>
              <a:defRPr sz="1700"/>
            </a:pPr>
            <a:r>
              <a:t>Df Model:                           1                                         </a:t>
            </a:r>
          </a:p>
          <a:p>
            <a:pPr>
              <a:defRPr sz="1700"/>
            </a:pPr>
            <a:r>
              <a:t>Covariance Type:            nonrobust                                         </a:t>
            </a:r>
          </a:p>
          <a:p>
            <a:pPr>
              <a:defRPr sz="1700"/>
            </a:pPr>
            <a:r>
              <a:t>==============================================================================</a:t>
            </a:r>
          </a:p>
          <a:p>
            <a:pPr>
              <a:defRPr sz="1700"/>
            </a:pPr>
            <a:r>
              <a:t>                 coef    std err          t      P&gt;|t|      [0.025      0.975]</a:t>
            </a:r>
          </a:p>
          <a:p>
            <a:pPr>
              <a:defRPr sz="1700"/>
            </a:pPr>
            <a:r>
              <a:t>------------------------------------------------------------------------------</a:t>
            </a:r>
          </a:p>
          <a:p>
            <a:pPr>
              <a:defRPr sz="1700"/>
            </a:pPr>
            <a:r>
              <a:t>Intercept    545.7075     19.076     28.606      0.000     507.950     583.465</a:t>
            </a:r>
          </a:p>
          <a:p>
            <a:pPr>
              <a:defRPr sz="1700"/>
            </a:pPr>
            <a:r>
              <a:t>x             -0.6003      0.119     -5.026      0.000      -0.837      -0.364</a:t>
            </a:r>
          </a:p>
          <a:p>
            <a:pPr>
              <a:defRPr sz="1700"/>
            </a:pPr>
            <a:r>
              <a:t>==============================================================================</a:t>
            </a:r>
          </a:p>
          <a:p>
            <a:pPr>
              <a:defRPr sz="1700"/>
            </a:pPr>
            <a:r>
              <a:t>Omnibus:                       13.659   Durbin-Watson:                   2.182</a:t>
            </a:r>
          </a:p>
          <a:p>
            <a:pPr>
              <a:defRPr sz="1700"/>
            </a:pPr>
            <a:r>
              <a:t>Prob(Omnibus):                  0.001   Jarque-Bera (JB):               15.806</a:t>
            </a:r>
          </a:p>
          <a:p>
            <a:pPr>
              <a:defRPr sz="1700"/>
            </a:pPr>
            <a:r>
              <a:t>Skew:                           0.858   Prob(JB):                     0.000370</a:t>
            </a:r>
          </a:p>
          <a:p>
            <a:pPr>
              <a:defRPr sz="1700"/>
            </a:pPr>
            <a:r>
              <a:t>Kurtosis:                       2.740   Cond. No.                         701.</a:t>
            </a:r>
          </a:p>
          <a:p>
            <a:pPr>
              <a:defRPr sz="1700"/>
            </a:pPr>
            <a:r>
              <a:t>==============================================================================</a:t>
            </a:r>
          </a:p>
          <a:p>
            <a:pPr>
              <a:defRPr sz="17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easonal Dummy Variab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6880"/>
            </a:lvl1pPr>
          </a:lstStyle>
          <a:p>
            <a:pPr/>
            <a:r>
              <a:t>Seasonal Dummy Variables</a:t>
            </a:r>
          </a:p>
        </p:txBody>
      </p:sp>
      <p:sp>
        <p:nvSpPr>
          <p:cNvPr id="195" name="But already some nice tren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But already some nice trend</a:t>
            </a:r>
          </a:p>
          <a:p>
            <a:pPr lvl="1"/>
            <a:r>
              <a:t>Get the model parameters and add a new column with predicted values</a:t>
            </a:r>
          </a:p>
          <a:p>
            <a:pPr lvl="1"/>
          </a:p>
          <a:p>
            <a:pPr lvl="1"/>
            <a:r>
              <a:t>Then display</a:t>
            </a:r>
          </a:p>
        </p:txBody>
      </p:sp>
      <p:sp>
        <p:nvSpPr>
          <p:cNvPr id="196" name="a, b = model.params…"/>
          <p:cNvSpPr txBox="1"/>
          <p:nvPr/>
        </p:nvSpPr>
        <p:spPr>
          <a:xfrm>
            <a:off x="3009825" y="4394200"/>
            <a:ext cx="6973417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a, b = model.params</a:t>
            </a:r>
          </a:p>
          <a:p>
            <a:pPr/>
            <a:r>
              <a:t>df_ab['pred'] = a + b*df.Time </a:t>
            </a:r>
          </a:p>
        </p:txBody>
      </p:sp>
      <p:sp>
        <p:nvSpPr>
          <p:cNvPr id="197" name="df_ab.dropna(inplace=True)…"/>
          <p:cNvSpPr txBox="1"/>
          <p:nvPr/>
        </p:nvSpPr>
        <p:spPr>
          <a:xfrm>
            <a:off x="729617" y="5943600"/>
            <a:ext cx="11546161" cy="269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df_ab.dropna(inplace=True)</a:t>
            </a:r>
          </a:p>
          <a:p>
            <a:pPr/>
            <a:r>
              <a:t>plt.plot(df_ab['Beer.Production'])</a:t>
            </a:r>
          </a:p>
          <a:p>
            <a:pPr/>
            <a:r>
              <a:t>plt.plot(df_ab['pred'])</a:t>
            </a:r>
          </a:p>
          <a:p>
            <a:pPr/>
            <a:r>
              <a:t>plt.xticks(['1980 Q1', '1985 Q1','1990 Q1', </a:t>
            </a:r>
          </a:p>
          <a:p>
            <a:pPr/>
            <a:r>
              <a:t>      '1995 Q1', '2000 Q1', '2005 Q1', '2010 Q1'],</a:t>
            </a:r>
          </a:p>
          <a:p>
            <a:pPr/>
            <a:r>
              <a:t>       ['80', '85', '90', '95', '00', '05', '10'])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easonal Dummy Variab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6880"/>
            </a:lvl1pPr>
          </a:lstStyle>
          <a:p>
            <a:pPr/>
            <a:r>
              <a:t>Seasonal Dummy Variables</a:t>
            </a:r>
          </a:p>
        </p:txBody>
      </p:sp>
      <p:pic>
        <p:nvPicPr>
          <p:cNvPr id="200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5258" y="1820043"/>
            <a:ext cx="10454284" cy="78407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easonal Dummy Variab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6880"/>
            </a:lvl1pPr>
          </a:lstStyle>
          <a:p>
            <a:pPr/>
            <a:r>
              <a:t>Seasonal Dummy Variables</a:t>
            </a:r>
          </a:p>
        </p:txBody>
      </p:sp>
      <p:sp>
        <p:nvSpPr>
          <p:cNvPr id="203" name="Now, let's try using seasonal dummy variabl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Now, let's try using seasonal dummy variables</a:t>
            </a:r>
          </a:p>
          <a:p>
            <a:pPr lvl="1"/>
            <a:r>
              <a:t>Create four new columns</a:t>
            </a:r>
          </a:p>
        </p:txBody>
      </p:sp>
      <p:sp>
        <p:nvSpPr>
          <p:cNvPr id="204" name="def transform(df_ab):…"/>
          <p:cNvSpPr txBox="1"/>
          <p:nvPr/>
        </p:nvSpPr>
        <p:spPr>
          <a:xfrm>
            <a:off x="952500" y="4254499"/>
            <a:ext cx="11774798" cy="398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transform(df_ab):</a:t>
            </a:r>
          </a:p>
          <a:p>
            <a:pPr/>
            <a:r>
              <a:t>    df_ab['s1'] = [ 1 if 'Q1' in df_ab.index[i] </a:t>
            </a:r>
          </a:p>
          <a:p>
            <a:pPr/>
            <a:r>
              <a:t>           else 0 for i in range(len(df_ab.index))]</a:t>
            </a:r>
          </a:p>
          <a:p>
            <a:pPr/>
            <a:r>
              <a:t>    df_ab['s2'] = [ 1 if 'Q2' in df_ab.index[i] </a:t>
            </a:r>
          </a:p>
          <a:p>
            <a:pPr/>
            <a:r>
              <a:t>           else 0 for i in range(len(df_ab.index))]</a:t>
            </a:r>
          </a:p>
          <a:p>
            <a:pPr/>
            <a:r>
              <a:t>    df_ab['s3'] = [ 1 if 'Q3' in df_ab.index[i] </a:t>
            </a:r>
          </a:p>
          <a:p>
            <a:pPr/>
            <a:r>
              <a:t>           else 0 for i in range(len(df_ab.index))]</a:t>
            </a:r>
          </a:p>
          <a:p>
            <a:pPr/>
            <a:r>
              <a:t>    df_ab['s4'] = [ 1 if 'Q4' in df_ab.index[i] </a:t>
            </a:r>
          </a:p>
          <a:p>
            <a:pPr/>
            <a:r>
              <a:t>           else 0 for i in range(len(df_ab.index))]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easonal Dummy Variab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6880"/>
            </a:lvl1pPr>
          </a:lstStyle>
          <a:p>
            <a:pPr/>
            <a:r>
              <a:t>Seasonal Dummy Variables</a:t>
            </a:r>
          </a:p>
        </p:txBody>
      </p:sp>
      <p:sp>
        <p:nvSpPr>
          <p:cNvPr id="207" name="Create a slice since 1979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Create a slice since 1979</a:t>
            </a:r>
          </a:p>
        </p:txBody>
      </p:sp>
      <p:sp>
        <p:nvSpPr>
          <p:cNvPr id="208" name="df_ab = get_data()…"/>
          <p:cNvSpPr txBox="1"/>
          <p:nvPr/>
        </p:nvSpPr>
        <p:spPr>
          <a:xfrm>
            <a:off x="2726615" y="3576320"/>
            <a:ext cx="6058868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df_ab = get_data()</a:t>
            </a:r>
          </a:p>
          <a:p>
            <a:pPr/>
            <a:r>
              <a:t>transform(df_ab)</a:t>
            </a:r>
          </a:p>
          <a:p>
            <a:pPr/>
            <a:r>
              <a:t>df = df_ab.loc['1979 Q1':]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easonal Dummy Variab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6880"/>
            </a:lvl1pPr>
          </a:lstStyle>
          <a:p>
            <a:pPr/>
            <a:r>
              <a:t>Seasonal Dummy Variables</a:t>
            </a:r>
          </a:p>
        </p:txBody>
      </p:sp>
      <p:sp>
        <p:nvSpPr>
          <p:cNvPr id="211" name="Set up the model including the seasonal parameter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Set up the model including the seasonal parameters</a:t>
            </a:r>
          </a:p>
        </p:txBody>
      </p:sp>
      <p:sp>
        <p:nvSpPr>
          <p:cNvPr id="212" name="y = df['Beer.Production']…"/>
          <p:cNvSpPr txBox="1"/>
          <p:nvPr/>
        </p:nvSpPr>
        <p:spPr>
          <a:xfrm>
            <a:off x="2444098" y="3579065"/>
            <a:ext cx="8116603" cy="485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y = df['Beer.Production']</a:t>
            </a:r>
          </a:p>
          <a:p>
            <a:pPr/>
            <a:r>
              <a:t>x = df['Time']</a:t>
            </a:r>
          </a:p>
          <a:p>
            <a:pPr/>
            <a:r>
              <a:t>x1 = df['s1']</a:t>
            </a:r>
          </a:p>
          <a:p>
            <a:pPr/>
            <a:r>
              <a:t>x2 = df['s2']</a:t>
            </a:r>
          </a:p>
          <a:p>
            <a:pPr/>
            <a:r>
              <a:t>x3 = df['s3']</a:t>
            </a:r>
          </a:p>
          <a:p>
            <a:pPr/>
            <a:r>
              <a:t>x4 = df['s4']</a:t>
            </a:r>
          </a:p>
          <a:p>
            <a:pPr/>
            <a:r>
              <a:t>model = ols("y~ x",df).fit()</a:t>
            </a:r>
          </a:p>
          <a:p>
            <a:pPr/>
            <a:r>
              <a:t>print(model.summary())</a:t>
            </a:r>
          </a:p>
          <a:p>
            <a:pPr/>
            <a:r>
              <a:t>a, b, b1, b2, b3, b4 = model.params</a:t>
            </a:r>
          </a:p>
          <a:p>
            <a:pPr/>
            <a:r>
              <a:t>print(a, b, b1, b2, b3, b4)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easonal Dummy Variab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6880"/>
            </a:lvl1pPr>
          </a:lstStyle>
          <a:p>
            <a:pPr/>
            <a:r>
              <a:t>Seasonal Dummy Variables</a:t>
            </a:r>
          </a:p>
        </p:txBody>
      </p:sp>
      <p:sp>
        <p:nvSpPr>
          <p:cNvPr id="215" name="OLS Regression Results…"/>
          <p:cNvSpPr txBox="1"/>
          <p:nvPr/>
        </p:nvSpPr>
        <p:spPr>
          <a:xfrm>
            <a:off x="500682" y="1775842"/>
            <a:ext cx="12003436" cy="769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/>
            </a:pPr>
            <a:r>
              <a:t>                            OLS Regression Results                            </a:t>
            </a:r>
          </a:p>
          <a:p>
            <a:pPr>
              <a:defRPr sz="2000"/>
            </a:pPr>
            <a:r>
              <a:t>==============================================================================</a:t>
            </a:r>
          </a:p>
          <a:p>
            <a:pPr>
              <a:defRPr sz="2000"/>
            </a:pPr>
            <a:r>
              <a:t>Dep. Variable:                      y   R-squared:                       0.887</a:t>
            </a:r>
          </a:p>
          <a:p>
            <a:pPr>
              <a:defRPr sz="2000"/>
            </a:pPr>
            <a:r>
              <a:t>Model:                            OLS   Adj. R-squared:                  0.883</a:t>
            </a:r>
          </a:p>
          <a:p>
            <a:pPr>
              <a:defRPr sz="2000"/>
            </a:pPr>
            <a:r>
              <a:t>Method:                 Least Squares   F-statistic:                     237.6</a:t>
            </a:r>
          </a:p>
          <a:p>
            <a:pPr>
              <a:defRPr sz="2000"/>
            </a:pPr>
            <a:r>
              <a:t>Date:                Fri, 03 Jul 2020   Prob (F-statistic):           2.70e-56</a:t>
            </a:r>
          </a:p>
          <a:p>
            <a:pPr>
              <a:defRPr sz="2000"/>
            </a:pPr>
            <a:r>
              <a:t>Time:                        23:56:27   Log-Likelihood:                -541.83</a:t>
            </a:r>
          </a:p>
          <a:p>
            <a:pPr>
              <a:defRPr sz="2000"/>
            </a:pPr>
            <a:r>
              <a:t>No. Observations:                 126   AIC:                             1094.</a:t>
            </a:r>
          </a:p>
          <a:p>
            <a:pPr>
              <a:defRPr sz="2000"/>
            </a:pPr>
            <a:r>
              <a:t>Df Residuals:                     121   BIC:                             1108.</a:t>
            </a:r>
          </a:p>
          <a:p>
            <a:pPr>
              <a:defRPr sz="2000"/>
            </a:pPr>
            <a:r>
              <a:t>Df Model:                           4                                         </a:t>
            </a:r>
          </a:p>
          <a:p>
            <a:pPr>
              <a:defRPr sz="2000"/>
            </a:pPr>
            <a:r>
              <a:t>Covariance Type:            nonrobust                                         </a:t>
            </a:r>
          </a:p>
          <a:p>
            <a:pPr>
              <a:defRPr sz="2000"/>
            </a:pPr>
            <a:r>
              <a:t>==============================================================================</a:t>
            </a:r>
          </a:p>
          <a:p>
            <a:pPr>
              <a:defRPr sz="2000"/>
            </a:pPr>
            <a:r>
              <a:t>                 coef    std err          t      P&gt;|t|      [0.025      0.975]</a:t>
            </a:r>
          </a:p>
          <a:p>
            <a:pPr>
              <a:defRPr sz="2000"/>
            </a:pPr>
            <a:r>
              <a:t>------------------------------------------------------------------------------</a:t>
            </a:r>
          </a:p>
          <a:p>
            <a:pPr>
              <a:defRPr sz="2000"/>
            </a:pPr>
            <a:r>
              <a:t>Intercept    437.5337      5.696     76.809      0.000     426.256     448.811</a:t>
            </a:r>
          </a:p>
          <a:p>
            <a:pPr>
              <a:defRPr sz="2000"/>
            </a:pPr>
            <a:r>
              <a:t>x             -0.6058      0.045    -13.586      0.000      -0.694      -0.517</a:t>
            </a:r>
          </a:p>
          <a:p>
            <a:pPr>
              <a:defRPr sz="2000"/>
            </a:pPr>
            <a:r>
              <a:t>x1           107.4220      3.124     34.390      0.000     101.238     113.606</a:t>
            </a:r>
          </a:p>
          <a:p>
            <a:pPr>
              <a:defRPr sz="2000"/>
            </a:pPr>
            <a:r>
              <a:t>x2            65.4965      3.143     20.837      0.000      59.273      71.720</a:t>
            </a:r>
          </a:p>
          <a:p>
            <a:pPr>
              <a:defRPr sz="2000"/>
            </a:pPr>
            <a:r>
              <a:t>x3            81.4240      3.156     25.804      0.000      75.177      87.671</a:t>
            </a:r>
          </a:p>
          <a:p>
            <a:pPr>
              <a:defRPr sz="2000"/>
            </a:pPr>
            <a:r>
              <a:t>x4           183.1911      3.175     57.697      0.000     176.905     189.477</a:t>
            </a:r>
          </a:p>
          <a:p>
            <a:pPr>
              <a:defRPr sz="2000"/>
            </a:pPr>
            <a:r>
              <a:t>==============================================================================</a:t>
            </a:r>
          </a:p>
          <a:p>
            <a:pPr>
              <a:defRPr sz="2000"/>
            </a:pPr>
            <a:r>
              <a:t>Omnibus:                       20.235   Durbin-Watson:                   1.948</a:t>
            </a:r>
          </a:p>
          <a:p>
            <a:pPr>
              <a:defRPr sz="2000"/>
            </a:pPr>
            <a:r>
              <a:t>Prob(Omnibus):                  0.000   Jarque-Bera (JB):               34.949</a:t>
            </a:r>
          </a:p>
          <a:p>
            <a:pPr>
              <a:defRPr sz="2000"/>
            </a:pPr>
            <a:r>
              <a:t>Skew:                           0.731   Prob(JB):                     2.58e-08</a:t>
            </a:r>
          </a:p>
          <a:p>
            <a:pPr>
              <a:defRPr sz="2000"/>
            </a:pPr>
            <a:r>
              <a:t>Kurtosis:                       5.126   Cond. No.                     4.40e+17</a:t>
            </a:r>
          </a:p>
          <a:p>
            <a:pPr>
              <a:defRPr sz="2000"/>
            </a:pPr>
            <a:r>
              <a:t>==============================================================================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easonal Dummy Variab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6880"/>
            </a:lvl1pPr>
          </a:lstStyle>
          <a:p>
            <a:pPr/>
            <a:r>
              <a:t>Seasonal Dummy Variables</a:t>
            </a:r>
          </a:p>
        </p:txBody>
      </p:sp>
      <p:sp>
        <p:nvSpPr>
          <p:cNvPr id="218" name="Add a new column for the predic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Add a new column for the prediction</a:t>
            </a:r>
          </a:p>
          <a:p>
            <a:pPr lvl="1"/>
            <a:r>
              <a:t> </a:t>
            </a:r>
          </a:p>
          <a:p>
            <a:pPr lvl="1"/>
          </a:p>
          <a:p>
            <a:pPr/>
            <a:r>
              <a:t>And plot raw data and prediction values</a:t>
            </a:r>
          </a:p>
        </p:txBody>
      </p:sp>
      <p:sp>
        <p:nvSpPr>
          <p:cNvPr id="219" name="df_ab['pred'] = a + b*df.Time +b1*df.s1+b2*df.s2+b3*df.s3+b4*df.s4…"/>
          <p:cNvSpPr txBox="1"/>
          <p:nvPr/>
        </p:nvSpPr>
        <p:spPr>
          <a:xfrm>
            <a:off x="2034914" y="3349651"/>
            <a:ext cx="8345241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df_ab['pred'] = a + b*df.Time +b1*df.s1+b2*df.s2+b3*df.s3+b4*df.s4</a:t>
            </a:r>
          </a:p>
          <a:p>
            <a:pPr/>
            <a:r>
              <a:t>df_ab.dropna(inplace=True)</a:t>
            </a:r>
          </a:p>
        </p:txBody>
      </p:sp>
      <p:sp>
        <p:nvSpPr>
          <p:cNvPr id="220" name="plt.plot(df_ab['Beer.Production'])…"/>
          <p:cNvSpPr txBox="1"/>
          <p:nvPr/>
        </p:nvSpPr>
        <p:spPr>
          <a:xfrm>
            <a:off x="315453" y="5683302"/>
            <a:ext cx="12232073" cy="312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plt.plot(df_ab['Beer.Production'])</a:t>
            </a:r>
          </a:p>
          <a:p>
            <a:pPr/>
            <a:r>
              <a:t>plt.plot(df_ab['pred'], alpha = 0.5)</a:t>
            </a:r>
          </a:p>
          <a:p>
            <a:pPr/>
          </a:p>
          <a:p>
            <a:pPr/>
            <a:r>
              <a:t>plt.xticks(['1980 Q1', '1985 Q1','1990 Q1', </a:t>
            </a:r>
          </a:p>
          <a:p>
            <a:pPr/>
            <a:r>
              <a:t>         '1995 Q1', '2000 Q1', '2005 Q1', '2010 Q1'],</a:t>
            </a:r>
          </a:p>
          <a:p>
            <a:pPr/>
            <a:r>
              <a:t>          ['80', '85', '90', '95', '00', '05', '10'])</a:t>
            </a:r>
          </a:p>
          <a:p>
            <a:pPr/>
            <a:r>
              <a:t>plt.show()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easonal Dummy Variab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6880"/>
            </a:lvl1pPr>
          </a:lstStyle>
          <a:p>
            <a:pPr/>
            <a:r>
              <a:t>Seasonal Dummy Variables</a:t>
            </a:r>
          </a:p>
        </p:txBody>
      </p:sp>
      <p:pic>
        <p:nvPicPr>
          <p:cNvPr id="223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08214" y="2112321"/>
            <a:ext cx="10188372" cy="76412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easonal Dummy Variab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6880"/>
            </a:lvl1pPr>
          </a:lstStyle>
          <a:p>
            <a:pPr/>
            <a:r>
              <a:t>Seasonal Dummy Variables</a:t>
            </a:r>
          </a:p>
        </p:txBody>
      </p:sp>
      <p:sp>
        <p:nvSpPr>
          <p:cNvPr id="226" name="Why are we not doing better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Why are we not doing better?</a:t>
            </a:r>
          </a:p>
          <a:p>
            <a:pPr lvl="1"/>
            <a:r>
              <a:t>We only have time and season as explanatory variables</a:t>
            </a:r>
          </a:p>
          <a:p>
            <a:pPr lvl="2"/>
            <a:r>
              <a:t>Temperature and economy could also explain beer consumption</a:t>
            </a:r>
          </a:p>
          <a:p>
            <a:pPr lvl="2"/>
            <a:r>
              <a:t>And maybe exports?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rend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Trends</a:t>
            </a:r>
          </a:p>
        </p:txBody>
      </p:sp>
      <p:sp>
        <p:nvSpPr>
          <p:cNvPr id="126" name="Example: Disposable Personal Income Massachusetts and Missouri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 Disposable Personal Income Massachusetts and Missouri</a:t>
            </a:r>
          </a:p>
          <a:p>
            <a:pPr lvl="1"/>
            <a:r>
              <a:t> from Federal Reserve Bank of St. Louis</a:t>
            </a:r>
          </a:p>
          <a:p>
            <a:pPr lvl="1"/>
            <a:r>
              <a:t>Need to check the raw data: Use separator </a:t>
            </a:r>
          </a:p>
        </p:txBody>
      </p:sp>
      <p:sp>
        <p:nvSpPr>
          <p:cNvPr id="127" name="df_ma = pd.read_csv('MAPCPI.csv',…"/>
          <p:cNvSpPr txBox="1"/>
          <p:nvPr/>
        </p:nvSpPr>
        <p:spPr>
          <a:xfrm>
            <a:off x="2672736" y="5511800"/>
            <a:ext cx="9031152" cy="182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df_ma = pd.read_csv('MAPCPI.csv',</a:t>
            </a:r>
          </a:p>
          <a:p>
            <a:pPr/>
            <a:r>
              <a:t>                      sep = ',', </a:t>
            </a:r>
          </a:p>
          <a:p>
            <a:pPr/>
            <a:r>
              <a:t>                    )</a:t>
            </a:r>
          </a:p>
          <a:p>
            <a:pPr/>
            <a:r>
              <a:t>df_ma.set_index('DATE', inplace = True)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easonal Dummy Variab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6880"/>
            </a:lvl1pPr>
          </a:lstStyle>
          <a:p>
            <a:pPr/>
            <a:r>
              <a:t>Seasonal Dummy Variables</a:t>
            </a:r>
          </a:p>
        </p:txBody>
      </p:sp>
      <p:sp>
        <p:nvSpPr>
          <p:cNvPr id="229" name="Let's look at the average error of the predic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Let's look at the average error of the prediction</a:t>
            </a:r>
          </a:p>
          <a:p>
            <a:pPr lvl="1"/>
            <a:r>
              <a:t>Add one more column to the data frame</a:t>
            </a:r>
          </a:p>
          <a:p>
            <a:pPr lvl="2"/>
            <a:r>
              <a:t> </a:t>
            </a:r>
          </a:p>
          <a:p>
            <a:pPr lvl="2"/>
          </a:p>
          <a:p>
            <a:pPr lvl="2"/>
          </a:p>
          <a:p>
            <a:pPr lvl="1"/>
            <a:r>
              <a:t>And display </a:t>
            </a:r>
          </a:p>
        </p:txBody>
      </p:sp>
      <p:sp>
        <p:nvSpPr>
          <p:cNvPr id="230" name="df_ab['res'] = (df_ab['Beer.Production']-df_ab['pred'])/df_ab['Beer.Production']"/>
          <p:cNvSpPr txBox="1"/>
          <p:nvPr/>
        </p:nvSpPr>
        <p:spPr>
          <a:xfrm>
            <a:off x="2654268" y="4314144"/>
            <a:ext cx="9154416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df_ab['res'] = (df_ab['Beer.Production']-df_ab['pred'])/df_ab['Beer.Production']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43654" y="3107378"/>
            <a:ext cx="8517492" cy="6388119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Seasonal Dummy Variab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6880"/>
            </a:lvl1pPr>
          </a:lstStyle>
          <a:p>
            <a:pPr/>
            <a:r>
              <a:t>Seasonal Dummy Variables</a:t>
            </a:r>
          </a:p>
        </p:txBody>
      </p:sp>
      <p:sp>
        <p:nvSpPr>
          <p:cNvPr id="234" name="Shows that we are historically with 10% of the linear regression calculated value"/>
          <p:cNvSpPr txBox="1"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Shows that we are historically with 10% of the linear regression calculated value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easonal Dummy Variab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6880"/>
            </a:lvl1pPr>
          </a:lstStyle>
          <a:p>
            <a:pPr/>
            <a:r>
              <a:t>Seasonal Dummy Variables</a:t>
            </a:r>
          </a:p>
        </p:txBody>
      </p:sp>
      <p:sp>
        <p:nvSpPr>
          <p:cNvPr id="237" name="We can also look at how well the prediction work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can also look at how well the prediction works</a:t>
            </a:r>
          </a:p>
        </p:txBody>
      </p:sp>
      <p:sp>
        <p:nvSpPr>
          <p:cNvPr id="238" name="plt.scatter(df_ab['Beer.Production'][df_ab['s1']==1],…"/>
          <p:cNvSpPr txBox="1"/>
          <p:nvPr/>
        </p:nvSpPr>
        <p:spPr>
          <a:xfrm>
            <a:off x="1427581" y="3441699"/>
            <a:ext cx="10616370" cy="543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600"/>
            </a:pPr>
            <a:r>
              <a:t>plt.scatter(df_ab['Beer.Production'][df_ab['s1']==1],</a:t>
            </a:r>
          </a:p>
          <a:p>
            <a:pPr>
              <a:defRPr sz="2600"/>
            </a:pPr>
            <a:r>
              <a:t>            df_ab['pred'][df_ab['s1']==1],</a:t>
            </a:r>
          </a:p>
          <a:p>
            <a:pPr>
              <a:defRPr sz="2600"/>
            </a:pPr>
            <a:r>
              <a:t>            alpha = 0.5, c = 'red', label='Q1')</a:t>
            </a:r>
          </a:p>
          <a:p>
            <a:pPr>
              <a:defRPr sz="2600"/>
            </a:pPr>
            <a:r>
              <a:t>plt.scatter(df_ab['Beer.Production'][df_ab['s2']==1],</a:t>
            </a:r>
          </a:p>
          <a:p>
            <a:pPr>
              <a:defRPr sz="2600"/>
            </a:pPr>
            <a:r>
              <a:t>            df_ab['pred'][df_ab['s2']==1],</a:t>
            </a:r>
          </a:p>
          <a:p>
            <a:pPr>
              <a:defRPr sz="2600"/>
            </a:pPr>
            <a:r>
              <a:t>            alpha = 0.5, c = 'green', label='Q2')</a:t>
            </a:r>
          </a:p>
          <a:p>
            <a:pPr>
              <a:defRPr sz="2600"/>
            </a:pPr>
            <a:r>
              <a:t>plt.scatter(df_ab['Beer.Production'][df_ab['s3']==1],</a:t>
            </a:r>
          </a:p>
          <a:p>
            <a:pPr>
              <a:defRPr sz="2600"/>
            </a:pPr>
            <a:r>
              <a:t>            df_ab['pred'][df_ab['s3']==1],</a:t>
            </a:r>
          </a:p>
          <a:p>
            <a:pPr>
              <a:defRPr sz="2600"/>
            </a:pPr>
            <a:r>
              <a:t>            alpha = 0.5, c = 'blue', label='Q3')</a:t>
            </a:r>
          </a:p>
          <a:p>
            <a:pPr>
              <a:defRPr sz="2600"/>
            </a:pPr>
            <a:r>
              <a:t>plt.scatter(df_ab['Beer.Production'][df_ab['s4']==1],</a:t>
            </a:r>
          </a:p>
          <a:p>
            <a:pPr>
              <a:defRPr sz="2600"/>
            </a:pPr>
            <a:r>
              <a:t>            df_ab['pred'][df_ab['s4']==1],</a:t>
            </a:r>
          </a:p>
          <a:p>
            <a:pPr>
              <a:defRPr sz="2600"/>
            </a:pPr>
            <a:r>
              <a:t>            alpha = 0.5, c = 'cyan', label='Q4')</a:t>
            </a:r>
          </a:p>
          <a:p>
            <a:pPr>
              <a:defRPr sz="2600"/>
            </a:pPr>
            <a:r>
              <a:t>plt.legend()</a:t>
            </a:r>
          </a:p>
          <a:p>
            <a:pPr>
              <a:defRPr sz="2600"/>
            </a:pPr>
            <a:r>
              <a:t>plt.show()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easonal Dummy Variab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6880"/>
            </a:lvl1pPr>
          </a:lstStyle>
          <a:p>
            <a:pPr/>
            <a:r>
              <a:t>Seasonal Dummy Variables</a:t>
            </a:r>
          </a:p>
        </p:txBody>
      </p:sp>
      <p:pic>
        <p:nvPicPr>
          <p:cNvPr id="241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1466" y="1727200"/>
            <a:ext cx="10701868" cy="8026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Classical Decomposi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9148">
              <a:defRPr sz="7519"/>
            </a:lvl1pPr>
          </a:lstStyle>
          <a:p>
            <a:pPr/>
            <a:r>
              <a:t>Classical Decomposition</a:t>
            </a:r>
          </a:p>
        </p:txBody>
      </p:sp>
      <p:sp>
        <p:nvSpPr>
          <p:cNvPr id="244" name="Simple method with periods of m 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13384" indent="-413384" defTabSz="543305">
              <a:spcBef>
                <a:spcPts val="2000"/>
              </a:spcBef>
              <a:defRPr sz="2976"/>
            </a:pPr>
            <a:r>
              <a:t>Simple method with periods of </a:t>
            </a:r>
            <a:r>
              <a:rPr i="1"/>
              <a:t>m </a:t>
            </a:r>
            <a:r>
              <a:t>on </a:t>
            </a:r>
            <a14:m>
              <m:oMath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</m:oMath>
            </a14:m>
          </a:p>
          <a:p>
            <a:pPr lvl="1" marL="826769" indent="-413384" defTabSz="543305">
              <a:spcBef>
                <a:spcPts val="2000"/>
              </a:spcBef>
              <a:defRPr sz="2976"/>
            </a:pPr>
            <a:r>
              <a:t>quarters: </a:t>
            </a:r>
            <a:r>
              <a:rPr i="1"/>
              <a:t>m=</a:t>
            </a:r>
            <a:r>
              <a:t>4,  business weeks: </a:t>
            </a:r>
            <a:r>
              <a:rPr i="1"/>
              <a:t>m</a:t>
            </a:r>
            <a:r>
              <a:t>=5, years: </a:t>
            </a:r>
            <a:r>
              <a:rPr i="1"/>
              <a:t>m</a:t>
            </a:r>
            <a:r>
              <a:t> = 365</a:t>
            </a:r>
          </a:p>
          <a:p>
            <a:pPr lvl="1" marL="826769" indent="-413384" defTabSz="543305">
              <a:spcBef>
                <a:spcPts val="2000"/>
              </a:spcBef>
              <a:defRPr sz="2976"/>
            </a:pPr>
            <a:r>
              <a:t>Additive decomposition: </a:t>
            </a:r>
            <a14:m>
              <m:oMath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R</m:t>
                </m:r>
              </m:oMath>
            </a14:m>
          </a:p>
          <a:p>
            <a:pPr lvl="2" marL="1240155" indent="-413384" defTabSz="543305">
              <a:spcBef>
                <a:spcPts val="2000"/>
              </a:spcBef>
              <a:defRPr sz="2976"/>
            </a:pPr>
            <a:r>
              <a:t>Use moving average of size </a:t>
            </a:r>
            <a:r>
              <a:rPr i="1"/>
              <a:t>2m</a:t>
            </a:r>
            <a:r>
              <a:t> (or </a:t>
            </a:r>
            <a:r>
              <a:rPr i="1"/>
              <a:t>m</a:t>
            </a:r>
            <a:r>
              <a:t>) to estimate </a:t>
            </a:r>
            <a14:m>
              <m:oMath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</m:oMath>
            </a14:m>
          </a:p>
          <a:p>
            <a:pPr lvl="2" marL="1240155" indent="-413384" defTabSz="543305">
              <a:spcBef>
                <a:spcPts val="2000"/>
              </a:spcBef>
              <a:defRPr sz="2976"/>
            </a:pPr>
            <a:r>
              <a:t>Calculate the "</a:t>
            </a:r>
            <a:r>
              <a:rPr i="1"/>
              <a:t>detrended" </a:t>
            </a:r>
            <a:r>
              <a:t>series </a:t>
            </a:r>
            <a14:m>
              <m:oMath>
                <m:sSub>
                  <m:e>
                    <m: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</m:t>
                    </m:r>
                  </m:e>
                  <m:sub>
                    <m: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sub>
                </m:sSub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sSub>
                  <m:e>
                    <m: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sub>
                </m:sSub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sSub>
                  <m:e>
                    <m: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e>
                  <m:sub>
                    <m: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sub>
                </m:sSub>
              </m:oMath>
            </a14:m>
          </a:p>
          <a:p>
            <a:pPr lvl="2" marL="1240155" indent="-413384" defTabSz="543305">
              <a:spcBef>
                <a:spcPts val="2000"/>
              </a:spcBef>
              <a:defRPr sz="2976"/>
            </a:pPr>
            <a:r>
              <a:t>Seasonal component is the average over all values for that period </a:t>
            </a:r>
            <a14:m>
              <m:oMath>
                <m:sSub>
                  <m:e>
                    <m:r>
                      <a:rPr xmlns:a="http://schemas.openxmlformats.org/drawingml/2006/main" sz="3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</m:t>
                    </m:r>
                  </m:e>
                  <m:sub>
                    <m:r>
                      <a:rPr xmlns:a="http://schemas.openxmlformats.org/drawingml/2006/main" sz="3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sub>
                </m:sSub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m:rPr>
                    <m:nor/>
                  </m:rP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Average</m:t>
                </m:r>
                <m:d>
                  <m:dPr>
                    <m:ctrlPr>
                      <a:rPr xmlns:a="http://schemas.openxmlformats.org/drawingml/2006/main" sz="3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 xmlns:a="http://schemas.openxmlformats.org/drawingml/2006/main" sz="3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xmlns:a="http://schemas.openxmlformats.org/drawingml/2006/main" sz="3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xmlns:a="http://schemas.openxmlformats.org/drawingml/2006/main" sz="3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e>
                        <m:r>
                          <a:rPr xmlns:a="http://schemas.openxmlformats.org/drawingml/2006/main" sz="3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a:rPr xmlns:a="http://schemas.openxmlformats.org/drawingml/2006/main" sz="3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xmlns:a="http://schemas.openxmlformats.org/drawingml/2006/main" sz="3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-</m:t>
                        </m:r>
                        <m:r>
                          <a:rPr xmlns:a="http://schemas.openxmlformats.org/drawingml/2006/main" sz="3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xmlns:a="http://schemas.openxmlformats.org/drawingml/2006/main" sz="3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</m:sSub>
                    <m:r>
                      <a:rPr xmlns:a="http://schemas.openxmlformats.org/drawingml/2006/main" sz="3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e>
                        <m:r>
                          <a:rPr xmlns:a="http://schemas.openxmlformats.org/drawingml/2006/main" sz="3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a:rPr xmlns:a="http://schemas.openxmlformats.org/drawingml/2006/main" sz="3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xmlns:a="http://schemas.openxmlformats.org/drawingml/2006/main" sz="3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-</m:t>
                        </m:r>
                        <m:r>
                          <a:rPr xmlns:a="http://schemas.openxmlformats.org/drawingml/2006/main" sz="3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</m:sSub>
                    <m:r>
                      <a:rPr xmlns:a="http://schemas.openxmlformats.org/drawingml/2006/main" sz="3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e>
                        <m:r>
                          <a:rPr xmlns:a="http://schemas.openxmlformats.org/drawingml/2006/main" sz="3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a:rPr xmlns:a="http://schemas.openxmlformats.org/drawingml/2006/main" sz="3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xmlns:a="http://schemas.openxmlformats.org/drawingml/2006/main" sz="3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e>
                        <m:r>
                          <a:rPr xmlns:a="http://schemas.openxmlformats.org/drawingml/2006/main" sz="3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a:rPr xmlns:a="http://schemas.openxmlformats.org/drawingml/2006/main" sz="3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xmlns:a="http://schemas.openxmlformats.org/drawingml/2006/main" sz="3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xmlns:a="http://schemas.openxmlformats.org/drawingml/2006/main" sz="3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</m:sSub>
                    <m:r>
                      <a:rPr xmlns:a="http://schemas.openxmlformats.org/drawingml/2006/main" sz="3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e>
                        <m:r>
                          <a:rPr xmlns:a="http://schemas.openxmlformats.org/drawingml/2006/main" sz="3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a:rPr xmlns:a="http://schemas.openxmlformats.org/drawingml/2006/main" sz="3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xmlns:a="http://schemas.openxmlformats.org/drawingml/2006/main" sz="3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xmlns:a="http://schemas.openxmlformats.org/drawingml/2006/main" sz="3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xmlns:a="http://schemas.openxmlformats.org/drawingml/2006/main" sz="3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</m:sSub>
                    <m:r>
                      <a:rPr xmlns:a="http://schemas.openxmlformats.org/drawingml/2006/main" sz="3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xmlns:a="http://schemas.openxmlformats.org/drawingml/2006/main" sz="3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xmlns:a="http://schemas.openxmlformats.org/drawingml/2006/main" sz="3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e>
                </m:d>
              </m:oMath>
            </a14:m>
          </a:p>
          <a:p>
            <a:pPr lvl="2" marL="1240155" indent="-413384" defTabSz="543305">
              <a:spcBef>
                <a:spcPts val="2000"/>
              </a:spcBef>
              <a:defRPr sz="2976"/>
            </a:pPr>
            <a:r>
              <a:t>Residual is what is left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Classical Decomposi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9148">
              <a:defRPr sz="7519"/>
            </a:lvl1pPr>
          </a:lstStyle>
          <a:p>
            <a:pPr/>
            <a:r>
              <a:t>Classical Decomposition</a:t>
            </a:r>
          </a:p>
        </p:txBody>
      </p:sp>
      <p:sp>
        <p:nvSpPr>
          <p:cNvPr id="247" name="Problems with classical decomposition:…"/>
          <p:cNvSpPr txBox="1"/>
          <p:nvPr>
            <p:ph type="body" idx="1"/>
          </p:nvPr>
        </p:nvSpPr>
        <p:spPr>
          <a:xfrm>
            <a:off x="952500" y="2413000"/>
            <a:ext cx="11099800" cy="6867451"/>
          </a:xfrm>
          <a:prstGeom prst="rect">
            <a:avLst/>
          </a:prstGeom>
        </p:spPr>
        <p:txBody>
          <a:bodyPr anchor="t"/>
          <a:lstStyle/>
          <a:p>
            <a:pPr marL="413384" indent="-413384" defTabSz="543305">
              <a:spcBef>
                <a:spcPts val="2000"/>
              </a:spcBef>
              <a:defRPr sz="2976"/>
            </a:pPr>
            <a:r>
              <a:t>Problems with classical decomposition:</a:t>
            </a:r>
          </a:p>
          <a:p>
            <a:pPr lvl="1" marL="826769" indent="-413384" defTabSz="543305">
              <a:spcBef>
                <a:spcPts val="2000"/>
              </a:spcBef>
              <a:defRPr sz="2976"/>
            </a:pPr>
            <a:r>
              <a:t>Trend cycle not available for the first or last times without extrapolation</a:t>
            </a:r>
          </a:p>
          <a:p>
            <a:pPr lvl="1" marL="826769" indent="-413384" defTabSz="543305">
              <a:spcBef>
                <a:spcPts val="2000"/>
              </a:spcBef>
              <a:defRPr sz="2976"/>
            </a:pPr>
            <a:r>
              <a:t>Rapid rises and falls are smoothed out too much</a:t>
            </a:r>
          </a:p>
          <a:p>
            <a:pPr lvl="1" marL="826769" indent="-413384" defTabSz="543305">
              <a:spcBef>
                <a:spcPts val="2000"/>
              </a:spcBef>
              <a:defRPr sz="2976"/>
            </a:pPr>
            <a:r>
              <a:t>Assumes seasonal components repeat </a:t>
            </a:r>
          </a:p>
          <a:p>
            <a:pPr lvl="2" marL="1240155" indent="-413384" defTabSz="543305">
              <a:spcBef>
                <a:spcPts val="2000"/>
              </a:spcBef>
              <a:defRPr sz="2976"/>
            </a:pPr>
            <a:r>
              <a:t>Counter-example:  </a:t>
            </a:r>
          </a:p>
          <a:p>
            <a:pPr lvl="3" marL="1653539" indent="-413384" defTabSz="543305">
              <a:spcBef>
                <a:spcPts val="2000"/>
              </a:spcBef>
              <a:defRPr sz="2976"/>
            </a:pPr>
            <a:r>
              <a:t>Used to be that electricity consumption peaked in the winter (heating)</a:t>
            </a:r>
          </a:p>
          <a:p>
            <a:pPr lvl="3" marL="1653539" indent="-413384" defTabSz="543305">
              <a:spcBef>
                <a:spcPts val="2000"/>
              </a:spcBef>
              <a:defRPr sz="2976"/>
            </a:pPr>
            <a:r>
              <a:t>Now peaks in the summer (air-conditioning)</a:t>
            </a:r>
          </a:p>
          <a:p>
            <a:pPr lvl="1" marL="826769" indent="-413384" defTabSz="543305">
              <a:spcBef>
                <a:spcPts val="2000"/>
              </a:spcBef>
              <a:defRPr sz="2976"/>
            </a:pPr>
            <a:r>
              <a:t>Really difficult to deal with extra-ordinary events (strikes, weather, catastrophes, …)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Classical Decomposi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9148">
              <a:defRPr sz="7519"/>
            </a:lvl1pPr>
          </a:lstStyle>
          <a:p>
            <a:pPr/>
            <a:r>
              <a:t>Classical Decomposition</a:t>
            </a:r>
          </a:p>
        </p:txBody>
      </p:sp>
      <p:sp>
        <p:nvSpPr>
          <p:cNvPr id="250" name="Implemented in statsmodel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13384" indent="-413384" defTabSz="543305">
              <a:spcBef>
                <a:spcPts val="2000"/>
              </a:spcBef>
              <a:defRPr sz="2976"/>
            </a:pPr>
            <a:r>
              <a:t>Implemented in statsmodels</a:t>
            </a: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  <a:r>
              <a:t>Needs a time series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x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413384" indent="-413384" defTabSz="543305">
              <a:spcBef>
                <a:spcPts val="2000"/>
              </a:spcBef>
              <a:defRPr sz="2976"/>
            </a:pPr>
            <a:r>
              <a:t>Needs a model: "additive" (default), "multiplicative</a:t>
            </a:r>
          </a:p>
          <a:p>
            <a:pPr marL="413384" indent="-413384" defTabSz="543305">
              <a:spcBef>
                <a:spcPts val="2000"/>
              </a:spcBef>
              <a:defRPr sz="2976"/>
            </a:pPr>
            <a:r>
              <a:t>Can give filtering weights</a:t>
            </a:r>
          </a:p>
          <a:p>
            <a:pPr marL="413384" indent="-413384" defTabSz="543305">
              <a:spcBef>
                <a:spcPts val="2000"/>
              </a:spcBef>
              <a:defRPr sz="2976"/>
            </a:pPr>
            <a:r>
              <a:t>Period (if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x </a:t>
            </a:r>
            <a:r>
              <a:t>not Pandas with frequency)</a:t>
            </a:r>
          </a:p>
          <a:p>
            <a:pPr marL="413384" indent="-413384" defTabSz="543305">
              <a:spcBef>
                <a:spcPts val="2000"/>
              </a:spcBef>
              <a:defRPr sz="2976"/>
            </a:pPr>
            <a:r>
              <a:t>two-sided: method used for filtering</a:t>
            </a:r>
          </a:p>
          <a:p>
            <a:pPr marL="413384" indent="-413384" defTabSz="543305">
              <a:spcBef>
                <a:spcPts val="2000"/>
              </a:spcBef>
              <a:defRPr sz="2976"/>
            </a:pPr>
            <a:r>
              <a:t>extrapolate_trend: non-zero value or 'freq' to extrapolate</a:t>
            </a:r>
          </a:p>
          <a:p>
            <a:pPr lvl="1" marL="826769" indent="-413384" defTabSz="543305">
              <a:spcBef>
                <a:spcPts val="2000"/>
              </a:spcBef>
              <a:defRPr sz="2976"/>
            </a:pPr>
            <a:r>
              <a:t>Otherwise, NaN values</a:t>
            </a:r>
          </a:p>
        </p:txBody>
      </p:sp>
      <p:sp>
        <p:nvSpPr>
          <p:cNvPr id="251" name="from statsmodels.tsa.seasonal import seasonal_decompose"/>
          <p:cNvSpPr txBox="1"/>
          <p:nvPr/>
        </p:nvSpPr>
        <p:spPr>
          <a:xfrm>
            <a:off x="157726" y="3390033"/>
            <a:ext cx="12689348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from statsmodels.tsa.seasonal import seasonal_decompose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Classical Decomposi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9148">
              <a:defRPr sz="7519"/>
            </a:lvl1pPr>
          </a:lstStyle>
          <a:p>
            <a:pPr/>
            <a:r>
              <a:t>Classical Decomposition</a:t>
            </a:r>
          </a:p>
        </p:txBody>
      </p:sp>
      <p:sp>
        <p:nvSpPr>
          <p:cNvPr id="254" name="Example:  Australian beer production (again)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  Australian beer production (again)</a:t>
            </a:r>
          </a:p>
        </p:txBody>
      </p:sp>
      <p:sp>
        <p:nvSpPr>
          <p:cNvPr id="255" name="def get_data():…"/>
          <p:cNvSpPr txBox="1"/>
          <p:nvPr/>
        </p:nvSpPr>
        <p:spPr>
          <a:xfrm>
            <a:off x="615001" y="4093169"/>
            <a:ext cx="12232073" cy="355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get_data():</a:t>
            </a:r>
          </a:p>
          <a:p>
            <a:pPr/>
            <a:r>
              <a:t>    df_ab = pd.read_csv('AusBeer.csv',</a:t>
            </a:r>
          </a:p>
          <a:p>
            <a:pPr/>
            <a:r>
              <a:t>           sep = ',',</a:t>
            </a:r>
          </a:p>
          <a:p>
            <a:pPr/>
            <a:r>
              <a:t>           parse_dates={'period':['Year', 'Quarter']}</a:t>
            </a:r>
          </a:p>
          <a:p>
            <a:pPr/>
            <a:r>
              <a:t>                    )</a:t>
            </a:r>
          </a:p>
          <a:p>
            <a:pPr/>
            <a:r>
              <a:t>    df_ab = df_ab.set_index('period')</a:t>
            </a:r>
          </a:p>
          <a:p>
            <a:pPr/>
            <a:r>
              <a:t>    return df_ab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lassical Decomposi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9148">
              <a:defRPr sz="7519"/>
            </a:lvl1pPr>
          </a:lstStyle>
          <a:p>
            <a:pPr/>
            <a:r>
              <a:t>Classical Decomposition</a:t>
            </a:r>
          </a:p>
        </p:txBody>
      </p:sp>
      <p:sp>
        <p:nvSpPr>
          <p:cNvPr id="258" name="Limit to values after 1975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Limit to values after 1975 </a:t>
            </a:r>
          </a:p>
          <a:p>
            <a:pPr lvl="1"/>
            <a:r>
              <a:t> </a:t>
            </a:r>
          </a:p>
          <a:p>
            <a:pPr/>
            <a:r>
              <a:t>Call decomposition</a:t>
            </a:r>
          </a:p>
          <a:p>
            <a:pPr lvl="1"/>
            <a:r>
              <a:t> </a:t>
            </a:r>
          </a:p>
          <a:p>
            <a:pPr lvl="1"/>
          </a:p>
          <a:p>
            <a:pPr lvl="1"/>
          </a:p>
          <a:p>
            <a:pPr lvl="1"/>
          </a:p>
          <a:p>
            <a:pPr lvl="1"/>
            <a:r>
              <a:t>result has components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trend, seasonal, resid</a:t>
            </a:r>
            <a:r>
              <a:t>  </a:t>
            </a:r>
          </a:p>
        </p:txBody>
      </p:sp>
      <p:sp>
        <p:nvSpPr>
          <p:cNvPr id="259" name="df = get_data()['1975 Q1': ]"/>
          <p:cNvSpPr txBox="1"/>
          <p:nvPr/>
        </p:nvSpPr>
        <p:spPr>
          <a:xfrm>
            <a:off x="1990998" y="3362262"/>
            <a:ext cx="6516142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df = get_data()['1975 Q1': ]</a:t>
            </a:r>
          </a:p>
        </p:txBody>
      </p:sp>
      <p:sp>
        <p:nvSpPr>
          <p:cNvPr id="260" name="result = seasonal_decompose(…"/>
          <p:cNvSpPr txBox="1"/>
          <p:nvPr/>
        </p:nvSpPr>
        <p:spPr>
          <a:xfrm>
            <a:off x="2216134" y="4876800"/>
            <a:ext cx="7430692" cy="226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result = seasonal_decompose(</a:t>
            </a:r>
          </a:p>
          <a:p>
            <a:pPr/>
            <a:r>
              <a:t>          df['Beer.Production'],</a:t>
            </a:r>
          </a:p>
          <a:p>
            <a:pPr/>
            <a:r>
              <a:t>          model = 'additive',</a:t>
            </a:r>
          </a:p>
          <a:p>
            <a:pPr/>
            <a:r>
              <a:t>          period = 4,</a:t>
            </a:r>
          </a:p>
          <a:p>
            <a:pPr/>
            <a:r>
              <a:t>          extrapolate_trend = 3)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Classical Decomposi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9148">
              <a:defRPr sz="7519"/>
            </a:lvl1pPr>
          </a:lstStyle>
          <a:p>
            <a:pPr/>
            <a:r>
              <a:t>Classical Decomposition</a:t>
            </a:r>
          </a:p>
        </p:txBody>
      </p:sp>
      <p:sp>
        <p:nvSpPr>
          <p:cNvPr id="263" name="Show results:"/>
          <p:cNvSpPr txBox="1"/>
          <p:nvPr>
            <p:ph type="body" sz="half" idx="1"/>
          </p:nvPr>
        </p:nvSpPr>
        <p:spPr>
          <a:xfrm>
            <a:off x="952500" y="2590800"/>
            <a:ext cx="522924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Show results:</a:t>
            </a:r>
          </a:p>
        </p:txBody>
      </p:sp>
      <p:sp>
        <p:nvSpPr>
          <p:cNvPr id="264" name="def show(result):…"/>
          <p:cNvSpPr txBox="1"/>
          <p:nvPr/>
        </p:nvSpPr>
        <p:spPr>
          <a:xfrm>
            <a:off x="0" y="3443128"/>
            <a:ext cx="12879878" cy="415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500"/>
            </a:pPr>
            <a:r>
              <a:t>def show(result):</a:t>
            </a:r>
          </a:p>
          <a:p>
            <a:pPr>
              <a:defRPr sz="2500"/>
            </a:pPr>
            <a:r>
              <a:t>    fig, axs = plt.subplots(3, sharex=True, figsize=(5,10))</a:t>
            </a:r>
          </a:p>
          <a:p>
            <a:pPr>
              <a:defRPr sz="2500"/>
            </a:pPr>
            <a:r>
              <a:t>    axs[0].plot(result.trend, 'k-')</a:t>
            </a:r>
          </a:p>
          <a:p>
            <a:pPr>
              <a:defRPr sz="2500"/>
            </a:pPr>
            <a:r>
              <a:t>    axs[1].plot(result.seasonal, 'r:')</a:t>
            </a:r>
          </a:p>
          <a:p>
            <a:pPr>
              <a:defRPr sz="2500"/>
            </a:pPr>
            <a:r>
              <a:t>    axs[2].plot(result.resid, 'b-.')</a:t>
            </a:r>
          </a:p>
          <a:p>
            <a:pPr>
              <a:defRPr sz="2500"/>
            </a:pPr>
            <a:r>
              <a:t>    axs[0].set_title('trend')</a:t>
            </a:r>
          </a:p>
          <a:p>
            <a:pPr>
              <a:defRPr sz="2500"/>
            </a:pPr>
            <a:r>
              <a:t>    axs[1].set_title('seasonal')</a:t>
            </a:r>
          </a:p>
          <a:p>
            <a:pPr>
              <a:defRPr sz="2500"/>
            </a:pPr>
            <a:r>
              <a:t>    axs[2].set_title('residual')</a:t>
            </a:r>
          </a:p>
          <a:p>
            <a:pPr>
              <a:defRPr sz="2500"/>
            </a:pPr>
            <a:r>
              <a:t>    axs[2].set_xticks(['1980 Q1', '1990 Q1', '2000 Q1', '2010 Q1'])</a:t>
            </a:r>
          </a:p>
          <a:p>
            <a:pPr>
              <a:defRPr sz="2500"/>
            </a:pPr>
            <a:r>
              <a:t>    axs[2].set_xticklabels(['80', '90', '00', '10'])</a:t>
            </a:r>
          </a:p>
          <a:p>
            <a:pPr>
              <a:defRPr sz="2500"/>
            </a:pPr>
            <a:r>
              <a:t>    plt.show()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rend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Trends</a:t>
            </a:r>
          </a:p>
        </p:txBody>
      </p:sp>
      <p:sp>
        <p:nvSpPr>
          <p:cNvPr id="130" name="Example continued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 continued:</a:t>
            </a:r>
          </a:p>
          <a:p>
            <a:pPr lvl="1"/>
            <a:r>
              <a:t>We have two different files that we want to combine</a:t>
            </a:r>
          </a:p>
          <a:p>
            <a:pPr lvl="2"/>
            <a:r>
              <a:t>Pandas has a merge function</a:t>
            </a:r>
          </a:p>
          <a:p>
            <a:pPr lvl="3"/>
            <a:r>
              <a:t>Which needs to have a common column</a:t>
            </a:r>
          </a:p>
          <a:p>
            <a:pPr lvl="4"/>
            <a:r>
              <a:t>Actually, merge implements an SQL-like join</a:t>
            </a:r>
          </a:p>
        </p:txBody>
      </p:sp>
      <p:sp>
        <p:nvSpPr>
          <p:cNvPr id="131" name="df = pd.merge(df_ma, df_mo, on='DATE')"/>
          <p:cNvSpPr txBox="1"/>
          <p:nvPr/>
        </p:nvSpPr>
        <p:spPr>
          <a:xfrm>
            <a:off x="2501900" y="6972300"/>
            <a:ext cx="8802514" cy="53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df = pd.merge(df_ma, df_mo, on='DATE')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Can extrapolate the trend…"/>
          <p:cNvSpPr txBox="1"/>
          <p:nvPr>
            <p:ph type="body" sz="half" idx="1"/>
          </p:nvPr>
        </p:nvSpPr>
        <p:spPr>
          <a:xfrm>
            <a:off x="952500" y="876300"/>
            <a:ext cx="5871742" cy="8001000"/>
          </a:xfrm>
          <a:prstGeom prst="rect">
            <a:avLst/>
          </a:prstGeom>
        </p:spPr>
        <p:txBody>
          <a:bodyPr anchor="t"/>
          <a:lstStyle/>
          <a:p>
            <a:pPr/>
            <a:r>
              <a:t>Can extrapolate the trend</a:t>
            </a:r>
          </a:p>
          <a:p>
            <a:pPr/>
            <a:r>
              <a:t>Add seasonal</a:t>
            </a:r>
          </a:p>
          <a:p>
            <a:pPr/>
            <a:r>
              <a:t>Use residual as a measure of uncertainty</a:t>
            </a:r>
          </a:p>
        </p:txBody>
      </p:sp>
      <p:pic>
        <p:nvPicPr>
          <p:cNvPr id="267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08421" y="-819579"/>
            <a:ext cx="5696379" cy="113927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Classical Decomposi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9148">
              <a:defRPr sz="7519"/>
            </a:lvl1pPr>
          </a:lstStyle>
          <a:p>
            <a:pPr/>
            <a:r>
              <a:t>Classical Decomposition</a:t>
            </a:r>
          </a:p>
        </p:txBody>
      </p:sp>
      <p:sp>
        <p:nvSpPr>
          <p:cNvPr id="270" name="airline passenger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airline passengers</a:t>
            </a:r>
          </a:p>
        </p:txBody>
      </p:sp>
      <p:sp>
        <p:nvSpPr>
          <p:cNvPr id="271" name="result = seasonal_decompose(df.Passengers,…"/>
          <p:cNvSpPr txBox="1"/>
          <p:nvPr/>
        </p:nvSpPr>
        <p:spPr>
          <a:xfrm>
            <a:off x="272045" y="3746500"/>
            <a:ext cx="12460710" cy="226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result = seasonal_decompose(df.Passengers,</a:t>
            </a:r>
          </a:p>
          <a:p>
            <a:pPr/>
            <a:r>
              <a:t>                            model = 'additive',</a:t>
            </a:r>
          </a:p>
          <a:p>
            <a:pPr/>
            <a:r>
              <a:t>                            period = 14,</a:t>
            </a:r>
          </a:p>
          <a:p>
            <a:pPr/>
            <a:r>
              <a:t>                            extrapolate_trend = 'freq'</a:t>
            </a:r>
          </a:p>
          <a:p>
            <a:pPr/>
            <a:r>
              <a:t>                            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72204" y="-1067181"/>
            <a:ext cx="5655557" cy="11311112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" name="Figure_1.png" descr="Figure_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1333500"/>
            <a:ext cx="6872206" cy="51541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Better Decomposi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Better Decompositions</a:t>
            </a:r>
          </a:p>
        </p:txBody>
      </p:sp>
      <p:sp>
        <p:nvSpPr>
          <p:cNvPr id="277" name="Decomposition  has had a 100 year histor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Decomposition  has had a 100 year history</a:t>
            </a:r>
          </a:p>
          <a:p>
            <a:pPr lvl="1"/>
            <a:r>
              <a:t>Better decompositions allow seasonal values to vary</a:t>
            </a:r>
          </a:p>
          <a:p>
            <a:pPr lvl="1"/>
            <a:r>
              <a:rPr b="1"/>
              <a:t>S</a:t>
            </a:r>
            <a:r>
              <a:t>easonal </a:t>
            </a:r>
            <a:r>
              <a:rPr b="1"/>
              <a:t>D</a:t>
            </a:r>
            <a:r>
              <a:t>ecomposition using </a:t>
            </a:r>
            <a:r>
              <a:rPr b="1"/>
              <a:t>L</a:t>
            </a:r>
            <a:r>
              <a:t>OESS (STL) </a:t>
            </a:r>
          </a:p>
          <a:p>
            <a:pPr lvl="2"/>
            <a:r>
              <a:t>LOESS is based on estimating the trend with a range of functions within a certain window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Better Decomposi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Better Decompositions</a:t>
            </a:r>
          </a:p>
        </p:txBody>
      </p:sp>
      <p:sp>
        <p:nvSpPr>
          <p:cNvPr id="280" name="STL is implemented in statsmodel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STL is implemented in statsmodels</a:t>
            </a:r>
          </a:p>
          <a:p>
            <a:pPr lvl="1"/>
            <a:r>
              <a:t> </a:t>
            </a:r>
          </a:p>
          <a:p>
            <a:pPr lvl="1"/>
            <a:r>
              <a:t>Uses the assumed cyclicity as input (periods) </a:t>
            </a:r>
          </a:p>
        </p:txBody>
      </p:sp>
      <p:sp>
        <p:nvSpPr>
          <p:cNvPr id="281" name="from statsmodels.tsa.seasonal import STL"/>
          <p:cNvSpPr txBox="1"/>
          <p:nvPr/>
        </p:nvSpPr>
        <p:spPr>
          <a:xfrm>
            <a:off x="2068987" y="3362262"/>
            <a:ext cx="9259790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from statsmodels.tsa.seasonal import STL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Better Decomposi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Better Decompositions</a:t>
            </a:r>
          </a:p>
        </p:txBody>
      </p:sp>
      <p:sp>
        <p:nvSpPr>
          <p:cNvPr id="284" name="Example: Australian Beer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 Australian Beer: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 lvl="1"/>
            <a:r>
              <a:t>Result is a triple of trend, seasonal, and resid</a:t>
            </a:r>
          </a:p>
        </p:txBody>
      </p:sp>
      <p:sp>
        <p:nvSpPr>
          <p:cNvPr id="285" name="df = get_data()['1975 Q1': ]…"/>
          <p:cNvSpPr txBox="1"/>
          <p:nvPr/>
        </p:nvSpPr>
        <p:spPr>
          <a:xfrm>
            <a:off x="2787054" y="3473450"/>
            <a:ext cx="7430692" cy="226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df = get_data()['1975 Q1': ]</a:t>
            </a:r>
          </a:p>
          <a:p>
            <a:pPr/>
            <a:r>
              <a:t>stl = STL(df['Beer.Production'],</a:t>
            </a:r>
          </a:p>
          <a:p>
            <a:pPr/>
            <a:r>
              <a:t>             period=4,</a:t>
            </a:r>
          </a:p>
          <a:p>
            <a:pPr/>
            <a:r>
              <a:t>             robust=False)</a:t>
            </a:r>
          </a:p>
          <a:p>
            <a:pPr/>
            <a:r>
              <a:t>result = stl.fit()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Figure_2.png" descr="Figure_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96024" y="1333500"/>
            <a:ext cx="4210051" cy="8420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" name="Figure_1.png" descr="Figure_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1873" y="1333500"/>
            <a:ext cx="4337051" cy="8674100"/>
          </a:xfrm>
          <a:prstGeom prst="rect">
            <a:avLst/>
          </a:prstGeom>
          <a:ln w="12700">
            <a:miter lim="400000"/>
          </a:ln>
        </p:spPr>
      </p:pic>
      <p:sp>
        <p:nvSpPr>
          <p:cNvPr id="289" name="Better Decomposi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Better Decompositions</a:t>
            </a:r>
          </a:p>
        </p:txBody>
      </p:sp>
      <p:sp>
        <p:nvSpPr>
          <p:cNvPr id="290" name="robust"/>
          <p:cNvSpPr txBox="1"/>
          <p:nvPr/>
        </p:nvSpPr>
        <p:spPr>
          <a:xfrm>
            <a:off x="4786624" y="3596232"/>
            <a:ext cx="1486124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robust</a:t>
            </a:r>
          </a:p>
        </p:txBody>
      </p:sp>
      <p:sp>
        <p:nvSpPr>
          <p:cNvPr id="291" name="not…"/>
          <p:cNvSpPr txBox="1"/>
          <p:nvPr/>
        </p:nvSpPr>
        <p:spPr>
          <a:xfrm>
            <a:off x="6272747" y="6470945"/>
            <a:ext cx="1486124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not</a:t>
            </a:r>
          </a:p>
          <a:p>
            <a:pPr/>
            <a:r>
              <a:t>robust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Figure_2.png" descr="Figure_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81980" y="869921"/>
            <a:ext cx="4568840" cy="9137679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" name="Figure_1.png" descr="Figure_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7277" y="869921"/>
            <a:ext cx="4568840" cy="9137679"/>
          </a:xfrm>
          <a:prstGeom prst="rect">
            <a:avLst/>
          </a:prstGeom>
          <a:ln w="12700">
            <a:miter lim="400000"/>
          </a:ln>
        </p:spPr>
      </p:pic>
      <p:sp>
        <p:nvSpPr>
          <p:cNvPr id="295" name="Better Decomposi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Better Decompositions</a:t>
            </a:r>
          </a:p>
        </p:txBody>
      </p:sp>
      <p:sp>
        <p:nvSpPr>
          <p:cNvPr id="296" name="airline…"/>
          <p:cNvSpPr txBox="1"/>
          <p:nvPr>
            <p:ph type="body" sz="quarter" idx="1"/>
          </p:nvPr>
        </p:nvSpPr>
        <p:spPr>
          <a:xfrm>
            <a:off x="5556745" y="1924364"/>
            <a:ext cx="2344607" cy="6286501"/>
          </a:xfrm>
          <a:prstGeom prst="rect">
            <a:avLst/>
          </a:prstGeom>
        </p:spPr>
        <p:txBody>
          <a:bodyPr anchor="t"/>
          <a:lstStyle/>
          <a:p>
            <a:pPr marL="0" indent="0">
              <a:buSzTx/>
              <a:buNone/>
            </a:pPr>
            <a:r>
              <a:t>airline </a:t>
            </a:r>
          </a:p>
          <a:p>
            <a:pPr marL="0" indent="0">
              <a:buSzTx/>
              <a:buNone/>
            </a:pPr>
            <a:r>
              <a:t>passengers</a:t>
            </a:r>
          </a:p>
        </p:txBody>
      </p:sp>
      <p:sp>
        <p:nvSpPr>
          <p:cNvPr id="297" name="robust"/>
          <p:cNvSpPr txBox="1"/>
          <p:nvPr/>
        </p:nvSpPr>
        <p:spPr>
          <a:xfrm>
            <a:off x="7253131" y="7944163"/>
            <a:ext cx="1486124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robust</a:t>
            </a:r>
          </a:p>
        </p:txBody>
      </p:sp>
      <p:sp>
        <p:nvSpPr>
          <p:cNvPr id="298" name="not…"/>
          <p:cNvSpPr txBox="1"/>
          <p:nvPr/>
        </p:nvSpPr>
        <p:spPr>
          <a:xfrm>
            <a:off x="4876620" y="7728263"/>
            <a:ext cx="1486125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not </a:t>
            </a:r>
          </a:p>
          <a:p>
            <a:pPr/>
            <a:r>
              <a:t>robust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Better Decomposi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Better Decompositions</a:t>
            </a:r>
          </a:p>
        </p:txBody>
      </p:sp>
      <p:sp>
        <p:nvSpPr>
          <p:cNvPr id="301" name="Holt's linear trend method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Holt's linear trend method:</a:t>
            </a:r>
          </a:p>
          <a:p>
            <a:pPr lvl="1"/>
            <a:r>
              <a:t>Simple exponential smoothing for data with trend</a:t>
            </a:r>
          </a:p>
          <a:p>
            <a:pPr lvl="2"/>
            <a:r>
              <a:t>Estimates series at time t using estimates of the slope obtained as a weighted average</a:t>
            </a:r>
          </a:p>
          <a:p>
            <a:pPr/>
            <a:r>
              <a:t>Holt-Winter's Seasonal Method</a:t>
            </a:r>
          </a:p>
          <a:p>
            <a:pPr lvl="1"/>
            <a:r>
              <a:t>Adds a seasonal component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Better Decomposi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Better Decompositions</a:t>
            </a:r>
          </a:p>
        </p:txBody>
      </p:sp>
      <p:sp>
        <p:nvSpPr>
          <p:cNvPr id="304" name="Implemented in statsmodel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Implemented in statsmodels</a:t>
            </a:r>
          </a:p>
          <a:p>
            <a:pPr lvl="1"/>
            <a:r>
              <a:t> </a:t>
            </a:r>
          </a:p>
          <a:p>
            <a:pPr lvl="1"/>
            <a:r>
              <a:t>Produces a fitted value (fit) and allows predictions</a:t>
            </a:r>
          </a:p>
        </p:txBody>
      </p:sp>
      <p:sp>
        <p:nvSpPr>
          <p:cNvPr id="305" name="from statsmodels.tsa.holtwinters import ExponentialSmoothing as esm"/>
          <p:cNvSpPr txBox="1"/>
          <p:nvPr/>
        </p:nvSpPr>
        <p:spPr>
          <a:xfrm>
            <a:off x="2068987" y="3263347"/>
            <a:ext cx="9259790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from statsmodels.tsa.holtwinters import ExponentialSmoothing as esm</a:t>
            </a:r>
          </a:p>
        </p:txBody>
      </p:sp>
      <p:sp>
        <p:nvSpPr>
          <p:cNvPr id="306" name="df = get_data()…"/>
          <p:cNvSpPr txBox="1"/>
          <p:nvPr/>
        </p:nvSpPr>
        <p:spPr>
          <a:xfrm>
            <a:off x="2985368" y="4876800"/>
            <a:ext cx="6744780" cy="269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df = get_data()</a:t>
            </a:r>
          </a:p>
          <a:p>
            <a:pPr/>
            <a:r>
              <a:t>esm = esm(df['Passengers'],</a:t>
            </a:r>
          </a:p>
          <a:p>
            <a:pPr/>
            <a:r>
              <a:t>          seasonal='mul',</a:t>
            </a:r>
          </a:p>
          <a:p>
            <a:pPr/>
            <a:r>
              <a:t>          seasonal_periods=12</a:t>
            </a:r>
          </a:p>
          <a:p>
            <a:pPr/>
            <a:r>
              <a:t>          )</a:t>
            </a:r>
          </a:p>
          <a:p>
            <a:pPr/>
            <a:r>
              <a:t>result = esm.fit()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rend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Trends</a:t>
            </a:r>
          </a:p>
        </p:txBody>
      </p:sp>
      <p:sp>
        <p:nvSpPr>
          <p:cNvPr id="134" name="We can now use linear recursion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can now use linear recursion</a:t>
            </a:r>
          </a:p>
        </p:txBody>
      </p:sp>
      <p:sp>
        <p:nvSpPr>
          <p:cNvPr id="135" name="from statsmodels.formula.api import ols…"/>
          <p:cNvSpPr txBox="1"/>
          <p:nvPr/>
        </p:nvSpPr>
        <p:spPr>
          <a:xfrm>
            <a:off x="1186594" y="3848100"/>
            <a:ext cx="10631612" cy="355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from statsmodels.formula.api import ols</a:t>
            </a:r>
          </a:p>
          <a:p>
            <a:pPr/>
          </a:p>
          <a:p>
            <a:pPr/>
            <a:r>
              <a:t>…</a:t>
            </a:r>
          </a:p>
          <a:p>
            <a:pPr/>
          </a:p>
          <a:p>
            <a:pPr/>
            <a:r>
              <a:t>model = ols("df.MOPCPI ~ df.MAPCPI", df).fit()</a:t>
            </a:r>
          </a:p>
          <a:p>
            <a:pPr/>
            <a:r>
              <a:t>inter, coef = model.params</a:t>
            </a:r>
          </a:p>
          <a:p>
            <a:pPr/>
            <a:r>
              <a:t>print(inter, coef)</a:t>
            </a:r>
          </a:p>
          <a:p>
            <a:pPr/>
            <a:r>
              <a:t>print(model.summary())</a:t>
            </a:r>
          </a:p>
        </p:txBody>
      </p:sp>
      <p:sp>
        <p:nvSpPr>
          <p:cNvPr id="136" name="900.173966439816 0.6894112036215065"/>
          <p:cNvSpPr txBox="1"/>
          <p:nvPr/>
        </p:nvSpPr>
        <p:spPr>
          <a:xfrm>
            <a:off x="2444098" y="8153400"/>
            <a:ext cx="8116604" cy="533401"/>
          </a:xfrm>
          <a:prstGeom prst="rect">
            <a:avLst/>
          </a:prstGeom>
          <a:solidFill>
            <a:srgbClr val="EDEFE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900.173966439816 0.6894112036215065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6413" y="2341084"/>
            <a:ext cx="12257373" cy="7354424"/>
          </a:xfrm>
          <a:prstGeom prst="rect">
            <a:avLst/>
          </a:prstGeom>
          <a:ln w="12700">
            <a:miter lim="400000"/>
          </a:ln>
        </p:spPr>
      </p:pic>
      <p:sp>
        <p:nvSpPr>
          <p:cNvPr id="309" name="Better Decomposi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Better Decompositions</a:t>
            </a:r>
          </a:p>
        </p:txBody>
      </p:sp>
      <p:sp>
        <p:nvSpPr>
          <p:cNvPr id="310" name="Airline Example (multiplicative fit)"/>
          <p:cNvSpPr txBox="1"/>
          <p:nvPr>
            <p:ph type="body" idx="1"/>
          </p:nvPr>
        </p:nvSpPr>
        <p:spPr>
          <a:xfrm>
            <a:off x="952500" y="2266655"/>
            <a:ext cx="11099800" cy="6286501"/>
          </a:xfrm>
          <a:prstGeom prst="rect">
            <a:avLst/>
          </a:prstGeom>
        </p:spPr>
        <p:txBody>
          <a:bodyPr anchor="t"/>
          <a:lstStyle/>
          <a:p>
            <a:pPr/>
            <a:r>
              <a:t>Airline Example (multiplicative fit)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Figure_2.png" descr="Figure_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6927" y="2479146"/>
            <a:ext cx="11450946" cy="6870568"/>
          </a:xfrm>
          <a:prstGeom prst="rect">
            <a:avLst/>
          </a:prstGeom>
          <a:ln w="12700">
            <a:miter lim="400000"/>
          </a:ln>
        </p:spPr>
      </p:pic>
      <p:sp>
        <p:nvSpPr>
          <p:cNvPr id="313" name="Better Decomposi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Better Decompositions</a:t>
            </a:r>
          </a:p>
        </p:txBody>
      </p:sp>
      <p:sp>
        <p:nvSpPr>
          <p:cNvPr id="314" name="Airline Example additive seasonalit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Airline Example additive seasonality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tationary Time Ser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Stationary Time Series</a:t>
            </a:r>
          </a:p>
        </p:txBody>
      </p:sp>
      <p:sp>
        <p:nvSpPr>
          <p:cNvPr id="317" name="Properties do not depend on the time at which the series is observe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Properties do not depend on the time at which the series is observed</a:t>
            </a:r>
          </a:p>
          <a:p>
            <a:pPr lvl="1"/>
            <a:r>
              <a:t>No trend, no seasonality</a:t>
            </a:r>
          </a:p>
          <a:p>
            <a:pPr lvl="1"/>
            <a:r>
              <a:t>But could be cyclic if cycles have no fixed length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00087" y="3300130"/>
            <a:ext cx="8604626" cy="6453470"/>
          </a:xfrm>
          <a:prstGeom prst="rect">
            <a:avLst/>
          </a:prstGeom>
          <a:ln w="12700">
            <a:miter lim="400000"/>
          </a:ln>
        </p:spPr>
      </p:pic>
      <p:sp>
        <p:nvSpPr>
          <p:cNvPr id="320" name="Stationary Time Ser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Stationary Time Series</a:t>
            </a:r>
          </a:p>
        </p:txBody>
      </p:sp>
      <p:sp>
        <p:nvSpPr>
          <p:cNvPr id="321" name="Exampl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</a:t>
            </a:r>
          </a:p>
          <a:p>
            <a:pPr lvl="1"/>
            <a:r>
              <a:t>Google High stock value is not stationary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Figure_2.png" descr="Figure_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74054" y="2511081"/>
            <a:ext cx="9656692" cy="7242519"/>
          </a:xfrm>
          <a:prstGeom prst="rect">
            <a:avLst/>
          </a:prstGeom>
          <a:ln w="12700">
            <a:miter lim="400000"/>
          </a:ln>
        </p:spPr>
      </p:pic>
      <p:sp>
        <p:nvSpPr>
          <p:cNvPr id="324" name="Stationary Time Ser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Stationary Time Series</a:t>
            </a:r>
          </a:p>
        </p:txBody>
      </p:sp>
      <p:sp>
        <p:nvSpPr>
          <p:cNvPr id="325" name="But it's daily change i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But it's daily change is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tationary Time Ser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Stationary Time Series</a:t>
            </a:r>
          </a:p>
        </p:txBody>
      </p:sp>
      <p:sp>
        <p:nvSpPr>
          <p:cNvPr id="328" name="Use shift in order to obtain the difference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Use shift in order to obtain the differences</a:t>
            </a:r>
          </a:p>
        </p:txBody>
      </p:sp>
      <p:sp>
        <p:nvSpPr>
          <p:cNvPr id="329" name="def get_google_data():…"/>
          <p:cNvSpPr txBox="1"/>
          <p:nvPr/>
        </p:nvSpPr>
        <p:spPr>
          <a:xfrm>
            <a:off x="533462" y="3398596"/>
            <a:ext cx="12232073" cy="571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get_google_data():</a:t>
            </a:r>
          </a:p>
          <a:p>
            <a:pPr/>
            <a:r>
              <a:t>    my_df = pd.read_csv('../Pandas/google.csv',</a:t>
            </a:r>
          </a:p>
          <a:p>
            <a:pPr/>
            <a:r>
              <a:t>                        parse_dates=[0],</a:t>
            </a:r>
          </a:p>
          <a:p>
            <a:pPr/>
            <a:r>
              <a:t>                        index_col=0,</a:t>
            </a:r>
          </a:p>
          <a:p>
            <a:pPr/>
            <a:r>
              <a:t>                        converters={</a:t>
            </a:r>
          </a:p>
          <a:p>
            <a:pPr/>
            <a:r>
              <a:t>                            'Close': my_converter,</a:t>
            </a:r>
          </a:p>
          <a:p>
            <a:pPr/>
            <a:r>
              <a:t>                            'Volume': convert_volume}</a:t>
            </a:r>
          </a:p>
          <a:p>
            <a:pPr/>
            <a:r>
              <a:t>                        )</a:t>
            </a:r>
          </a:p>
          <a:p>
            <a:pPr/>
            <a:r>
              <a:t>    print(my_df.info())</a:t>
            </a:r>
          </a:p>
          <a:p>
            <a:pPr/>
            <a:r>
              <a:t>    #my_df.High.plot()</a:t>
            </a:r>
          </a:p>
          <a:p>
            <a:pPr/>
            <a:r>
              <a:t>    </a:t>
            </a:r>
            <a:r>
              <a:rPr b="1"/>
              <a:t>(my_df.shift(1).High - my_df.High).plot()</a:t>
            </a:r>
            <a:endParaRPr b="1"/>
          </a:p>
          <a:p>
            <a:pPr/>
            <a:r>
              <a:t>    plt.show()</a:t>
            </a:r>
          </a:p>
          <a:p>
            <a:pPr/>
            <a:r>
              <a:t>    return my_df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tationary Time Ser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Stationary Time Series</a:t>
            </a:r>
          </a:p>
        </p:txBody>
      </p:sp>
      <p:sp>
        <p:nvSpPr>
          <p:cNvPr id="332" name="This is typical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This is typical</a:t>
            </a:r>
          </a:p>
          <a:p>
            <a:pPr lvl="1">
              <a:defRPr b="1"/>
            </a:pPr>
            <a:r>
              <a:t>Differencing</a:t>
            </a:r>
          </a:p>
          <a:p>
            <a:pPr lvl="2"/>
            <a:r>
              <a:t>Make a non-stationary time series stationary</a:t>
            </a:r>
          </a:p>
          <a:p>
            <a:pPr lvl="2"/>
            <a:r>
              <a:t>Might have to be repeated several times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tationary Time Ser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Stationary Time Series</a:t>
            </a:r>
          </a:p>
        </p:txBody>
      </p:sp>
      <p:sp>
        <p:nvSpPr>
          <p:cNvPr id="335" name="Can look at the Auto-Correlation Func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Can look at the Auto-Correlation Function</a:t>
            </a:r>
          </a:p>
          <a:p>
            <a:pPr lvl="1"/>
            <a:r>
              <a:t>How does the value of a time series relate to the values shifted by </a:t>
            </a:r>
            <a:r>
              <a:rPr i="1"/>
              <a:t>m</a:t>
            </a:r>
            <a:r>
              <a:t> periods</a:t>
            </a:r>
          </a:p>
          <a:p>
            <a:pPr/>
            <a:r>
              <a:t>Implemented in Pandas as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autocorr(lag = m)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tationary Time Ser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Stationary Time Series</a:t>
            </a:r>
          </a:p>
        </p:txBody>
      </p:sp>
      <p:sp>
        <p:nvSpPr>
          <p:cNvPr id="338" name="Example: google chang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 google change</a:t>
            </a:r>
          </a:p>
        </p:txBody>
      </p:sp>
      <p:sp>
        <p:nvSpPr>
          <p:cNvPr id="339" name="0 0.9999999999999999…"/>
          <p:cNvSpPr txBox="1"/>
          <p:nvPr/>
        </p:nvSpPr>
        <p:spPr>
          <a:xfrm>
            <a:off x="4506169" y="5461085"/>
            <a:ext cx="5601594" cy="3987801"/>
          </a:xfrm>
          <a:prstGeom prst="rect">
            <a:avLst/>
          </a:prstGeom>
          <a:solidFill>
            <a:srgbClr val="F0F0E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0 0.9999999999999999</a:t>
            </a:r>
          </a:p>
          <a:p>
            <a:pPr/>
            <a:r>
              <a:t>1 0.12080309541084427</a:t>
            </a:r>
          </a:p>
          <a:p>
            <a:pPr/>
            <a:r>
              <a:t>2 -0.035334997385017435</a:t>
            </a:r>
          </a:p>
          <a:p>
            <a:pPr/>
            <a:r>
              <a:t>3 -0.048524948019570004</a:t>
            </a:r>
          </a:p>
          <a:p>
            <a:pPr/>
            <a:r>
              <a:t>4 -0.05560693878878337</a:t>
            </a:r>
          </a:p>
          <a:p>
            <a:pPr/>
            <a:r>
              <a:t>5 -0.0064797046657102605</a:t>
            </a:r>
          </a:p>
          <a:p>
            <a:pPr/>
            <a:r>
              <a:t>6 0.011124537759089287</a:t>
            </a:r>
          </a:p>
          <a:p>
            <a:pPr/>
            <a:r>
              <a:t>7 -0.03901650231472603</a:t>
            </a:r>
          </a:p>
          <a:p>
            <a:pPr/>
            <a:r>
              <a:t>8 -0.012520771888603816</a:t>
            </a:r>
          </a:p>
        </p:txBody>
      </p:sp>
      <p:sp>
        <p:nvSpPr>
          <p:cNvPr id="340" name="my_df = get_google_data()…"/>
          <p:cNvSpPr txBox="1"/>
          <p:nvPr/>
        </p:nvSpPr>
        <p:spPr>
          <a:xfrm>
            <a:off x="272045" y="3346983"/>
            <a:ext cx="12460710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my_df = get_google_data()</a:t>
            </a:r>
          </a:p>
          <a:p>
            <a:pPr/>
            <a:r>
              <a:t>for i in range(20):</a:t>
            </a:r>
          </a:p>
          <a:p>
            <a:pPr/>
            <a:r>
              <a:t>    print(i, </a:t>
            </a:r>
          </a:p>
          <a:p>
            <a:pPr/>
            <a:r>
              <a:t>   (my_df.shift(1).High - my_df.High).autocorr(lag=i))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tationary Time Ser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Stationary Time Series</a:t>
            </a:r>
          </a:p>
        </p:txBody>
      </p:sp>
      <p:sp>
        <p:nvSpPr>
          <p:cNvPr id="343" name="One version in statsmodel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One version in statsmodels</a:t>
            </a:r>
          </a:p>
          <a:p>
            <a:pPr/>
          </a:p>
          <a:p>
            <a:pPr/>
            <a:r>
              <a:t>Calculates ACF as a numpy array</a:t>
            </a:r>
          </a:p>
        </p:txBody>
      </p:sp>
      <p:sp>
        <p:nvSpPr>
          <p:cNvPr id="344" name="from statsmodels.tsa.stattools import acf, pacf"/>
          <p:cNvSpPr txBox="1"/>
          <p:nvPr/>
        </p:nvSpPr>
        <p:spPr>
          <a:xfrm>
            <a:off x="1192050" y="3303770"/>
            <a:ext cx="10860250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from statsmodels.tsa.stattools import acf, pacf</a:t>
            </a:r>
          </a:p>
        </p:txBody>
      </p:sp>
      <p:sp>
        <p:nvSpPr>
          <p:cNvPr id="345" name="my_df = get_google_data()…"/>
          <p:cNvSpPr txBox="1"/>
          <p:nvPr/>
        </p:nvSpPr>
        <p:spPr>
          <a:xfrm>
            <a:off x="963414" y="5305658"/>
            <a:ext cx="11088886" cy="226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my_df = get_google_data()</a:t>
            </a:r>
          </a:p>
          <a:p>
            <a:pPr/>
            <a:r>
              <a:t>google = (my_df.shift(1) - my_df).dropna(axis=0)</a:t>
            </a:r>
          </a:p>
          <a:p>
            <a:pPr/>
            <a:r>
              <a:t>my_acf = acf(google.High, fft = False)</a:t>
            </a:r>
          </a:p>
          <a:p>
            <a:pPr/>
            <a:r>
              <a:t>fig, ax = plt.subplots(1)</a:t>
            </a:r>
          </a:p>
          <a:p>
            <a:pPr/>
            <a:r>
              <a:t>ax.plot(my_acf)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rend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Trends</a:t>
            </a:r>
          </a:p>
        </p:txBody>
      </p:sp>
      <p:sp>
        <p:nvSpPr>
          <p:cNvPr id="139" name="OLS Regression Results…"/>
          <p:cNvSpPr txBox="1"/>
          <p:nvPr/>
        </p:nvSpPr>
        <p:spPr>
          <a:xfrm>
            <a:off x="797911" y="2412999"/>
            <a:ext cx="11408979" cy="6807201"/>
          </a:xfrm>
          <a:prstGeom prst="rect">
            <a:avLst/>
          </a:prstGeom>
          <a:solidFill>
            <a:srgbClr val="F4F7F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900"/>
            </a:pPr>
            <a:r>
              <a:t>                            OLS Regression Results                            </a:t>
            </a:r>
          </a:p>
          <a:p>
            <a:pPr>
              <a:defRPr sz="1900"/>
            </a:pPr>
            <a:r>
              <a:t>==============================================================================</a:t>
            </a:r>
          </a:p>
          <a:p>
            <a:pPr>
              <a:defRPr sz="1900"/>
            </a:pPr>
            <a:r>
              <a:t>Dep. Variable:              df.MOPCPI   R-squared:                       0.995</a:t>
            </a:r>
          </a:p>
          <a:p>
            <a:pPr>
              <a:defRPr sz="1900"/>
            </a:pPr>
            <a:r>
              <a:t>Model:                            OLS   Adj. R-squared:                  0.995</a:t>
            </a:r>
          </a:p>
          <a:p>
            <a:pPr>
              <a:defRPr sz="1900"/>
            </a:pPr>
            <a:r>
              <a:t>Method:                 Least Squares   F-statistic:                 1.710e+04</a:t>
            </a:r>
          </a:p>
          <a:p>
            <a:pPr>
              <a:defRPr sz="1900"/>
            </a:pPr>
            <a:r>
              <a:t>Date:                Fri, 03 Jul 2020   Prob (F-statistic):          1.60e-103</a:t>
            </a:r>
          </a:p>
          <a:p>
            <a:pPr>
              <a:defRPr sz="1900"/>
            </a:pPr>
            <a:r>
              <a:t>Time:                        16:40:01   Log-Likelihood:                -762.99</a:t>
            </a:r>
          </a:p>
          <a:p>
            <a:pPr>
              <a:defRPr sz="1900"/>
            </a:pPr>
            <a:r>
              <a:t>No. Observations:                  91   AIC:                             1530.</a:t>
            </a:r>
          </a:p>
          <a:p>
            <a:pPr>
              <a:defRPr sz="1900"/>
            </a:pPr>
            <a:r>
              <a:t>Df Residuals:                      89   BIC:                             1535.</a:t>
            </a:r>
          </a:p>
          <a:p>
            <a:pPr>
              <a:defRPr sz="1900"/>
            </a:pPr>
            <a:r>
              <a:t>Df Model:                           1                                         </a:t>
            </a:r>
          </a:p>
          <a:p>
            <a:pPr>
              <a:defRPr sz="1900"/>
            </a:pPr>
            <a:r>
              <a:t>Covariance Type:            nonrobust                                         </a:t>
            </a:r>
          </a:p>
          <a:p>
            <a:pPr>
              <a:defRPr sz="1900"/>
            </a:pPr>
            <a:r>
              <a:t>==============================================================================</a:t>
            </a:r>
          </a:p>
          <a:p>
            <a:pPr>
              <a:defRPr sz="1900"/>
            </a:pPr>
            <a:r>
              <a:t>                 coef    std err          t      P&gt;|t|      [0.025      0.975]</a:t>
            </a:r>
          </a:p>
          <a:p>
            <a:pPr>
              <a:defRPr sz="1900"/>
            </a:pPr>
            <a:r>
              <a:t>------------------------------------------------------------------------------</a:t>
            </a:r>
          </a:p>
          <a:p>
            <a:pPr>
              <a:defRPr sz="1900"/>
            </a:pPr>
            <a:r>
              <a:t>Intercept    900.1740    147.748      6.093      0.000     606.601    1193.747</a:t>
            </a:r>
          </a:p>
          <a:p>
            <a:pPr>
              <a:defRPr sz="1900"/>
            </a:pPr>
            <a:r>
              <a:t>df.MAPCPI      0.6894      0.005    130.771      0.000       0.679       0.700</a:t>
            </a:r>
          </a:p>
          <a:p>
            <a:pPr>
              <a:defRPr sz="1900"/>
            </a:pPr>
            <a:r>
              <a:t>==============================================================================</a:t>
            </a:r>
          </a:p>
          <a:p>
            <a:pPr>
              <a:defRPr sz="1900"/>
            </a:pPr>
            <a:r>
              <a:t>Omnibus:                        0.064   Durbin-Watson:                   0.066</a:t>
            </a:r>
          </a:p>
          <a:p>
            <a:pPr>
              <a:defRPr sz="1900"/>
            </a:pPr>
            <a:r>
              <a:t>Prob(Omnibus):                  0.969   Jarque-Bera (JB):                0.069</a:t>
            </a:r>
          </a:p>
          <a:p>
            <a:pPr>
              <a:defRPr sz="1900"/>
            </a:pPr>
            <a:r>
              <a:t>Skew:                           0.051   Prob(JB):                        0.966</a:t>
            </a:r>
          </a:p>
          <a:p>
            <a:pPr>
              <a:defRPr sz="1900"/>
            </a:pPr>
            <a:r>
              <a:t>Kurtosis:                       2.911   Cond. No.                     3.69e+04</a:t>
            </a:r>
          </a:p>
          <a:p>
            <a:pPr>
              <a:defRPr sz="1900"/>
            </a:pPr>
            <a:r>
              <a:t>==============================================================================</a:t>
            </a:r>
          </a:p>
          <a:p>
            <a:pPr>
              <a:defRPr sz="19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1466" y="1727200"/>
            <a:ext cx="10701868" cy="8026400"/>
          </a:xfrm>
          <a:prstGeom prst="rect">
            <a:avLst/>
          </a:prstGeom>
          <a:ln w="12700">
            <a:miter lim="400000"/>
          </a:ln>
        </p:spPr>
      </p:pic>
      <p:sp>
        <p:nvSpPr>
          <p:cNvPr id="348" name="Stationary Time Ser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Stationary Time Series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tationary Time Ser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Stationary Time Series</a:t>
            </a:r>
          </a:p>
        </p:txBody>
      </p:sp>
      <p:sp>
        <p:nvSpPr>
          <p:cNvPr id="351" name="A graphical version is also available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 graphical version is also available:</a:t>
            </a:r>
          </a:p>
          <a:p>
            <a:pPr lvl="1"/>
            <a:r>
              <a:t>  </a:t>
            </a:r>
          </a:p>
        </p:txBody>
      </p:sp>
      <p:sp>
        <p:nvSpPr>
          <p:cNvPr id="352" name="import statsmodels.graphics.tsaplots as sgt"/>
          <p:cNvSpPr txBox="1"/>
          <p:nvPr/>
        </p:nvSpPr>
        <p:spPr>
          <a:xfrm>
            <a:off x="2043974" y="3244850"/>
            <a:ext cx="9945701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import statsmodels.graphics.tsaplots as sgt</a:t>
            </a:r>
          </a:p>
        </p:txBody>
      </p:sp>
      <p:sp>
        <p:nvSpPr>
          <p:cNvPr id="353" name="sgt.plot_acf(google.High, unbiased = True,…"/>
          <p:cNvSpPr txBox="1"/>
          <p:nvPr/>
        </p:nvSpPr>
        <p:spPr>
          <a:xfrm>
            <a:off x="952500" y="4257718"/>
            <a:ext cx="9945700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sgt.plot_acf(google.High, unbiased = True, </a:t>
            </a:r>
          </a:p>
          <a:p>
            <a:pPr/>
            <a:r>
              <a:t>  zero=False, lags = 40)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1466" y="1727200"/>
            <a:ext cx="10701868" cy="8026400"/>
          </a:xfrm>
          <a:prstGeom prst="rect">
            <a:avLst/>
          </a:prstGeom>
          <a:ln w="12700">
            <a:miter lim="400000"/>
          </a:ln>
        </p:spPr>
      </p:pic>
      <p:sp>
        <p:nvSpPr>
          <p:cNvPr id="356" name="Stationary Time Ser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Stationary Time Series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89773" y="3734660"/>
            <a:ext cx="8025254" cy="6018940"/>
          </a:xfrm>
          <a:prstGeom prst="rect">
            <a:avLst/>
          </a:prstGeom>
          <a:ln w="12700">
            <a:miter lim="400000"/>
          </a:ln>
        </p:spPr>
      </p:pic>
      <p:sp>
        <p:nvSpPr>
          <p:cNvPr id="359" name="Stationary Time Ser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Stationary Time Series</a:t>
            </a:r>
          </a:p>
        </p:txBody>
      </p:sp>
      <p:sp>
        <p:nvSpPr>
          <p:cNvPr id="360" name="If we apply the same methodology to the original data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If we apply the same methodology to the original data</a:t>
            </a:r>
          </a:p>
          <a:p>
            <a:pPr lvl="1"/>
            <a:r>
              <a:t>Much more autocorrelation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tationary Time Ser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Stationary Time Series</a:t>
            </a:r>
          </a:p>
        </p:txBody>
      </p:sp>
      <p:sp>
        <p:nvSpPr>
          <p:cNvPr id="363" name="For lag = 2, the value is mostly because of the correlation between lag =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For lag = 2, the value is mostly because of the correlation between lag = 1 </a:t>
            </a:r>
          </a:p>
          <a:p>
            <a:pPr/>
            <a:r>
              <a:t>Use pacm instead</a:t>
            </a:r>
          </a:p>
          <a:p>
            <a:pPr lvl="1"/>
            <a:r>
              <a:t>Calculates only the auto-correlation not explained by auto-correlation for smaller lags</a:t>
            </a:r>
          </a:p>
        </p:txBody>
      </p:sp>
      <p:sp>
        <p:nvSpPr>
          <p:cNvPr id="364" name="sgt.plot_pacf(my_df.High,  lags = 40)"/>
          <p:cNvSpPr txBox="1"/>
          <p:nvPr/>
        </p:nvSpPr>
        <p:spPr>
          <a:xfrm>
            <a:off x="1927595" y="6235700"/>
            <a:ext cx="8573877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sgt.plot_pacf(my_df.High,  lags = 40)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08666" y="2413000"/>
            <a:ext cx="9787468" cy="7340600"/>
          </a:xfrm>
          <a:prstGeom prst="rect">
            <a:avLst/>
          </a:prstGeom>
          <a:ln w="12700">
            <a:miter lim="400000"/>
          </a:ln>
        </p:spPr>
      </p:pic>
      <p:sp>
        <p:nvSpPr>
          <p:cNvPr id="367" name="Stationary Time Ser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Stationary Time Series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tationary Time Ser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Stationary Time Series</a:t>
            </a:r>
          </a:p>
        </p:txBody>
      </p:sp>
      <p:sp>
        <p:nvSpPr>
          <p:cNvPr id="370" name="Autoregression Model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Autoregression Models</a:t>
            </a:r>
          </a:p>
          <a:p>
            <a:pPr lvl="1"/>
            <a:r>
              <a:t>Forecast variable of interest using </a:t>
            </a:r>
            <a:r>
              <a:rPr b="1" i="1"/>
              <a:t>linear combination of past values of the variable</a:t>
            </a:r>
          </a:p>
          <a:p>
            <a:pPr lvl="2"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ϕ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ϕ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…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ϕ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sub>
                  </m:sSub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ϵ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</m:oMath>
              </m:oMathPara>
            </a14:m>
          </a:p>
          <a:p>
            <a:pPr lvl="2"/>
            <a:r>
              <a:t>With "white error" </a:t>
            </a:r>
            <a14:m>
              <m:oMath>
                <m:sSub>
                  <m:e>
                    <m:r>
                      <a:rPr xmlns:a="http://schemas.openxmlformats.org/drawingml/2006/main" sz="3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ϵ</m:t>
                    </m:r>
                  </m:e>
                  <m:sub>
                    <m:r>
                      <a:rPr xmlns:a="http://schemas.openxmlformats.org/drawingml/2006/main" sz="3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sub>
                </m:sSub>
              </m:oMath>
            </a14:m>
          </a:p>
          <a:p>
            <a:pPr lvl="2">
              <a:defRPr b="1" i="1"/>
            </a:pPr>
            <a:r>
              <a:t>Autoregressive Model of order </a:t>
            </a:r>
            <a14:m>
              <m:oMath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m</m:t>
                </m:r>
              </m:oMath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tationary Time Ser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Stationary Time Series</a:t>
            </a:r>
          </a:p>
        </p:txBody>
      </p:sp>
      <p:sp>
        <p:nvSpPr>
          <p:cNvPr id="373" name="Moving average model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Moving average models</a:t>
            </a:r>
          </a:p>
          <a:p>
            <a:pPr lvl="1"/>
            <a:r>
              <a:t>Uses past forecast errors</a:t>
            </a:r>
          </a:p>
          <a:p>
            <a:pPr lvl="2"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ϵ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ϵ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…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q</m:t>
                      </m:r>
                    </m:sub>
                  </m:sSub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ϵ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q</m:t>
                      </m:r>
                    </m:sub>
                  </m:sSub>
                </m:oMath>
              </m:oMathPara>
            </a14:m>
          </a:p>
          <a:p>
            <a:pPr lvl="3"/>
            <a:r>
              <a:t>with white noise </a:t>
            </a:r>
            <a14:m>
              <m:oMath>
                <m:sSub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ϵ</m:t>
                    </m:r>
                  </m:e>
                  <m:sub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sub>
                </m:sSub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ϵ</m:t>
                    </m:r>
                  </m:e>
                  <m:sub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…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ϵ</m:t>
                    </m:r>
                  </m:e>
                  <m:sub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q</m:t>
                    </m:r>
                  </m:sub>
                </m:sSub>
              </m:oMath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tationary Time Ser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Stationary Time Series</a:t>
            </a:r>
          </a:p>
        </p:txBody>
      </p:sp>
      <p:sp>
        <p:nvSpPr>
          <p:cNvPr id="376" name="ARIMA models…"/>
          <p:cNvSpPr txBox="1"/>
          <p:nvPr>
            <p:ph type="body" idx="1"/>
          </p:nvPr>
        </p:nvSpPr>
        <p:spPr>
          <a:xfrm>
            <a:off x="965200" y="259080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ARIMA models</a:t>
            </a:r>
          </a:p>
          <a:p>
            <a:pPr lvl="1"/>
            <a:r>
              <a:t>AutoRegressive Integrated Moving Average</a:t>
            </a:r>
          </a:p>
          <a:p>
            <a:pPr marL="0" indent="0">
              <a:buSzTx/>
              <a:buNone/>
            </a:pPr>
            <a14:m>
              <m:oMathPara>
                <m:oMathParaPr>
                  <m:jc m:val="left"/>
                </m:oMathParaPr>
                <m:oMath>
                  <m:sSubSup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  <m:sup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sup>
                  </m:sSubSup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ϕ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sSubSup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  <m:sup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sup>
                  </m:sSubSup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…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ϕ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sub>
                  </m:sSub>
                  <m:sSubSup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sub>
                    <m:sup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sup>
                  </m:sSubSup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ϵ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…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sub>
                  </m:sSub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ϵ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q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ϵ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</m:oMath>
              </m:oMathPara>
            </a14:m>
          </a:p>
          <a:p>
            <a:pPr marL="673100" indent="-228600">
              <a:buSzPct val="100000"/>
            </a:pPr>
            <a:r>
              <a:t>Differenced value at </a:t>
            </a:r>
            <a:r>
              <a:rPr i="1"/>
              <a:t>t</a:t>
            </a:r>
            <a:r>
              <a:t> is</a:t>
            </a:r>
          </a:p>
          <a:p>
            <a:pPr lvl="1" marL="1117600" indent="-228600">
              <a:buSzPct val="100000"/>
            </a:pPr>
            <a:r>
              <a:t>autoregressive part of order </a:t>
            </a:r>
            <a:r>
              <a:rPr i="1"/>
              <a:t>p</a:t>
            </a:r>
            <a:endParaRPr i="1"/>
          </a:p>
          <a:p>
            <a:pPr lvl="1" marL="1117600" indent="-228600">
              <a:buSzPct val="100000"/>
            </a:pPr>
            <a:r>
              <a:rPr i="1"/>
              <a:t>d </a:t>
            </a:r>
            <a:r>
              <a:t>times differenciated</a:t>
            </a:r>
            <a:endParaRPr i="1"/>
          </a:p>
          <a:p>
            <a:pPr lvl="1" marL="1117600" indent="-228600">
              <a:buSzPct val="100000"/>
            </a:pPr>
            <a:r>
              <a:t>moving average of order </a:t>
            </a:r>
            <a:r>
              <a:rPr i="1"/>
              <a:t>q</a:t>
            </a:r>
            <a:endParaRPr i="1"/>
          </a:p>
          <a:p>
            <a:pPr marL="673100" indent="-228600">
              <a:buSzPct val="100000"/>
            </a:pPr>
            <a:r>
              <a:rPr i="1"/>
              <a:t>ARIMA(p,d,q)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tationary Time Ser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Stationary Time Series</a:t>
            </a:r>
          </a:p>
        </p:txBody>
      </p:sp>
      <p:sp>
        <p:nvSpPr>
          <p:cNvPr id="379" name="Can use statsmodel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Can use statsmodels</a:t>
            </a:r>
          </a:p>
          <a:p>
            <a:pPr lvl="1"/>
            <a:r>
              <a:t>  </a:t>
            </a:r>
          </a:p>
          <a:p>
            <a:pPr/>
            <a:r>
              <a:t>Specify degree of ARIMA model and print out its parameters</a:t>
            </a:r>
          </a:p>
          <a:p>
            <a:pPr/>
            <a:r>
              <a:t>Display residual</a:t>
            </a:r>
          </a:p>
        </p:txBody>
      </p:sp>
      <p:sp>
        <p:nvSpPr>
          <p:cNvPr id="380" name="from statsmodels.tsa.arima_model import ARIMA"/>
          <p:cNvSpPr txBox="1"/>
          <p:nvPr/>
        </p:nvSpPr>
        <p:spPr>
          <a:xfrm>
            <a:off x="2049490" y="3362262"/>
            <a:ext cx="10402975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from statsmodels.tsa.arima_model import ARIMA</a:t>
            </a:r>
          </a:p>
        </p:txBody>
      </p:sp>
      <p:sp>
        <p:nvSpPr>
          <p:cNvPr id="381" name="model = ARIMA(my_df.High, order=(1,1,0))…"/>
          <p:cNvSpPr txBox="1"/>
          <p:nvPr/>
        </p:nvSpPr>
        <p:spPr>
          <a:xfrm>
            <a:off x="2049490" y="6396963"/>
            <a:ext cx="9488426" cy="269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model = ARIMA(my_df.High, order=(1,1,0))</a:t>
            </a:r>
          </a:p>
          <a:p>
            <a:pPr/>
            <a:r>
              <a:t>model_fit = model.fit(disp=0)</a:t>
            </a:r>
          </a:p>
          <a:p>
            <a:pPr/>
            <a:r>
              <a:t>print(model_fit.summary())</a:t>
            </a:r>
          </a:p>
          <a:p>
            <a:pPr/>
            <a:r>
              <a:t>residuals = pd.DataFrame(model_fit.resid)</a:t>
            </a:r>
          </a:p>
          <a:p>
            <a:pPr/>
            <a:r>
              <a:t>residuals.plot(label='residual')</a:t>
            </a:r>
          </a:p>
          <a:p>
            <a:pPr/>
            <a:r>
              <a:t>plt.show()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rend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Trends</a:t>
            </a:r>
          </a:p>
        </p:txBody>
      </p:sp>
      <p:sp>
        <p:nvSpPr>
          <p:cNvPr id="142" name="We then plot the result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then plot the result:</a:t>
            </a:r>
          </a:p>
        </p:txBody>
      </p:sp>
      <p:sp>
        <p:nvSpPr>
          <p:cNvPr id="143" name="plt.plot(df.MAPCPI, df.MOPCPI, '.', alpha=0.3)…"/>
          <p:cNvSpPr txBox="1"/>
          <p:nvPr/>
        </p:nvSpPr>
        <p:spPr>
          <a:xfrm>
            <a:off x="1186594" y="4025899"/>
            <a:ext cx="10631612" cy="312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plt.plot(df.MAPCPI, df.MOPCPI, '.', alpha=0.3)</a:t>
            </a:r>
          </a:p>
          <a:p>
            <a:pPr/>
            <a:r>
              <a:t>plt.plot(np.linspace(0,75000), inter + coef*np.linspace(0,75000), 'r-')</a:t>
            </a:r>
          </a:p>
          <a:p>
            <a:pPr/>
          </a:p>
          <a:p>
            <a:pPr/>
            <a:r>
              <a:t>plt.xlabel('MA')</a:t>
            </a:r>
          </a:p>
          <a:p>
            <a:pPr/>
            <a:r>
              <a:t>plt.ylabel('MO')</a:t>
            </a:r>
          </a:p>
          <a:p>
            <a:pPr/>
            <a:r>
              <a:t>plt.show()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tationary Time Ser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Stationary Time Series</a:t>
            </a:r>
          </a:p>
        </p:txBody>
      </p:sp>
      <p:pic>
        <p:nvPicPr>
          <p:cNvPr id="384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17119" y="2125678"/>
            <a:ext cx="10170562" cy="76279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easonal Time Ser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Seasonal Time Series</a:t>
            </a:r>
          </a:p>
        </p:txBody>
      </p:sp>
      <p:sp>
        <p:nvSpPr>
          <p:cNvPr id="387" name="It is possible to extend ARIMA to include a seasonal component…"/>
          <p:cNvSpPr txBox="1"/>
          <p:nvPr>
            <p:ph type="body" idx="1"/>
          </p:nvPr>
        </p:nvSpPr>
        <p:spPr>
          <a:xfrm>
            <a:off x="952500" y="219075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It is possible to extend ARIMA to include a seasonal component</a:t>
            </a:r>
          </a:p>
          <a:p>
            <a:pPr lvl="1"/>
            <a:r>
              <a:t>In which case we could even put in a trend</a:t>
            </a:r>
          </a:p>
        </p:txBody>
      </p:sp>
      <p:sp>
        <p:nvSpPr>
          <p:cNvPr id="388" name="from statsmodels.tsa.statespace.sarimax import SARIMAX"/>
          <p:cNvSpPr txBox="1"/>
          <p:nvPr/>
        </p:nvSpPr>
        <p:spPr>
          <a:xfrm>
            <a:off x="272045" y="4181156"/>
            <a:ext cx="12460710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from statsmodels.tsa.statespace.sarimax import SARIMAX</a:t>
            </a:r>
          </a:p>
        </p:txBody>
      </p:sp>
      <p:sp>
        <p:nvSpPr>
          <p:cNvPr id="389" name="df = get_data()…"/>
          <p:cNvSpPr txBox="1"/>
          <p:nvPr/>
        </p:nvSpPr>
        <p:spPr>
          <a:xfrm>
            <a:off x="272045" y="4876799"/>
            <a:ext cx="11774799" cy="441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df = get_data()</a:t>
            </a:r>
          </a:p>
          <a:p>
            <a:pPr/>
            <a:r>
              <a:t>my_order = (1,1,1)</a:t>
            </a:r>
          </a:p>
          <a:p>
            <a:pPr/>
            <a:r>
              <a:t>my_seasonal_order=(1,1,1,12)</a:t>
            </a:r>
          </a:p>
          <a:p>
            <a:pPr/>
            <a:r>
              <a:t>model = SARIMAX(endog = df.Passengers,</a:t>
            </a:r>
          </a:p>
          <a:p>
            <a:pPr/>
            <a:r>
              <a:t>                order = my_order,</a:t>
            </a:r>
          </a:p>
          <a:p>
            <a:pPr/>
            <a:r>
              <a:t>                seasonal_order = my_seasonal_order)</a:t>
            </a:r>
          </a:p>
          <a:p>
            <a:pPr/>
            <a:r>
              <a:t>results = model.fit()</a:t>
            </a:r>
          </a:p>
          <a:p>
            <a:pPr/>
            <a:r>
              <a:t>print(results.summary())</a:t>
            </a:r>
          </a:p>
          <a:p>
            <a:pPr/>
            <a:r>
              <a:t>results.resid.plot()</a:t>
            </a:r>
          </a:p>
          <a:p>
            <a:pPr/>
            <a:r>
              <a:t>plt.show()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tationary Time Ser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Stationary Time Series</a:t>
            </a:r>
          </a:p>
        </p:txBody>
      </p:sp>
      <p:sp>
        <p:nvSpPr>
          <p:cNvPr id="392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tationary Time Ser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Stationary Time Series</a:t>
            </a:r>
          </a:p>
        </p:txBody>
      </p:sp>
      <p:sp>
        <p:nvSpPr>
          <p:cNvPr id="395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rend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Trends</a:t>
            </a:r>
          </a:p>
        </p:txBody>
      </p:sp>
      <p:pic>
        <p:nvPicPr>
          <p:cNvPr id="146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rend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Trends</a:t>
            </a:r>
          </a:p>
        </p:txBody>
      </p:sp>
      <p:sp>
        <p:nvSpPr>
          <p:cNvPr id="149" name="We now look at the residual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now look at the residual</a:t>
            </a:r>
          </a:p>
          <a:p>
            <a:pPr lvl="1"/>
            <a:r>
              <a:t>We define it as an additional column</a:t>
            </a:r>
          </a:p>
        </p:txBody>
      </p:sp>
      <p:sp>
        <p:nvSpPr>
          <p:cNvPr id="150" name="df['residual'] = df.MOPCPI - inter-coef*df.MAPCPI"/>
          <p:cNvSpPr txBox="1"/>
          <p:nvPr/>
        </p:nvSpPr>
        <p:spPr>
          <a:xfrm>
            <a:off x="952500" y="4679949"/>
            <a:ext cx="11317524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df['residual'] = df.MOPCPI - inter-coef*df.MAPCPI</a:t>
            </a:r>
          </a:p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urier New"/>
            <a:ea typeface="Courier New"/>
            <a:cs typeface="Courier New"/>
            <a:sym typeface="Courier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urier New"/>
            <a:ea typeface="Courier New"/>
            <a:cs typeface="Courier New"/>
            <a:sym typeface="Courier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