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Visualizat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Visualization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2590800"/>
            <a:ext cx="9550400" cy="7162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  <p:sp>
        <p:nvSpPr>
          <p:cNvPr id="159" name="Result so far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Result so far: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  <p:sp>
        <p:nvSpPr>
          <p:cNvPr id="162" name="The axs objects are actually a tu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axs objects are actually a tuple</a:t>
            </a:r>
          </a:p>
          <a:p>
            <a:pPr lvl="1"/>
            <a:r>
              <a:t>N, bins, patches</a:t>
            </a:r>
          </a:p>
          <a:p>
            <a:pPr lvl="2"/>
            <a:r>
              <a:t>with N the count in each bin</a:t>
            </a:r>
          </a:p>
          <a:p>
            <a:pPr lvl="2"/>
            <a:r>
              <a:t>bins the number in each bin</a:t>
            </a:r>
          </a:p>
          <a:p>
            <a:pPr lvl="2"/>
            <a:r>
              <a:t>patches gives us access to the properties drawn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  <p:sp>
        <p:nvSpPr>
          <p:cNvPr id="165" name="Here is how we get at th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Here is how we get at them</a:t>
            </a:r>
          </a:p>
          <a:p>
            <a:pPr/>
          </a:p>
          <a:p>
            <a:pPr/>
          </a:p>
          <a:p>
            <a:pPr/>
          </a:p>
          <a:p>
            <a:pPr/>
            <a:r>
              <a:t>And we can see what is in them</a:t>
            </a:r>
          </a:p>
          <a:p>
            <a:pPr lvl="1"/>
            <a:r>
              <a:t>N00, bins00</a:t>
            </a:r>
          </a:p>
        </p:txBody>
      </p:sp>
      <p:sp>
        <p:nvSpPr>
          <p:cNvPr id="166" name="N00,bins00,patches00 = axs[0][0].hist(features[0,50:150], bins=10)…"/>
          <p:cNvSpPr txBox="1"/>
          <p:nvPr/>
        </p:nvSpPr>
        <p:spPr>
          <a:xfrm>
            <a:off x="157726" y="3478102"/>
            <a:ext cx="12689348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t>N00,bins00,patches00 = axs[0][0].hist(features[0,50:150], bins=10)</a:t>
            </a:r>
          </a:p>
          <a:p>
            <a:pPr>
              <a:defRPr sz="2500"/>
            </a:pPr>
            <a:r>
              <a:t>N01,bins01,patches01 = axs[0][1].hist(features[1,50:150], bins=10)</a:t>
            </a:r>
          </a:p>
          <a:p>
            <a:pPr>
              <a:defRPr sz="2500"/>
            </a:pPr>
            <a:r>
              <a:t>N10,bins10,patches10 = axs[1][0].hist(features[2,50:150], bins=10)</a:t>
            </a:r>
          </a:p>
          <a:p>
            <a:pPr>
              <a:defRPr sz="2500"/>
            </a:pPr>
            <a:r>
              <a:t>N11,bins11,patches11 = axs[1][1].hist(features[3,50:150], bins=10)</a:t>
            </a:r>
          </a:p>
        </p:txBody>
      </p:sp>
      <p:sp>
        <p:nvSpPr>
          <p:cNvPr id="167" name="array([ 5.,  2., 23., 15., 13., 14., 15.,  6.,  1.,  6.])…"/>
          <p:cNvSpPr txBox="1"/>
          <p:nvPr/>
        </p:nvSpPr>
        <p:spPr>
          <a:xfrm>
            <a:off x="157726" y="6673973"/>
            <a:ext cx="12399740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</a:p>
          <a:p>
            <a:pPr>
              <a:defRPr sz="2600"/>
            </a:pPr>
            <a:r>
              <a:t>array([ 5.,  2., 23., 15., 13., 14., 15.,  6.,  1.,  6.])</a:t>
            </a:r>
          </a:p>
          <a:p>
            <a:pPr>
              <a:defRPr sz="2600"/>
            </a:pPr>
            <a:r>
              <a:t>array([4.9, 5.2, 5.5, 5.8, 6.1, 6.4, 6.7, 7. , 7.3, 7.6, 7.9])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  <p:sp>
        <p:nvSpPr>
          <p:cNvPr id="170" name="The patches is a list of patch objects, one for each bin rectang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patches is a list of patch objects, one for each bin rectangle</a:t>
            </a:r>
          </a:p>
          <a:p>
            <a:pPr/>
            <a:r>
              <a:t>We can for example update the color</a:t>
            </a:r>
          </a:p>
          <a:p>
            <a:pPr lvl="1"/>
            <a:r>
              <a:t>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patch.set_facecolor(color)</a:t>
            </a:r>
          </a:p>
          <a:p>
            <a:pPr lvl="2"/>
            <a:r>
              <a:t>Where color is a number between 0 and 256</a:t>
            </a:r>
          </a:p>
          <a:p>
            <a:pPr lvl="2"/>
            <a:r>
              <a:t>Which we can select according to colormaps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olorma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Colormaps</a:t>
            </a:r>
          </a:p>
        </p:txBody>
      </p:sp>
      <p:pic>
        <p:nvPicPr>
          <p:cNvPr id="173" name="Screen Shot 2020-06-28 at 4.22.38 PM.png" descr="Screen Shot 2020-06-28 at 4.22.3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0409" y="2203930"/>
            <a:ext cx="6117687" cy="7072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Screen Shot 2020-06-28 at 4.23.01 PM.png" descr="Screen Shot 2020-06-28 at 4.23.0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0409" y="6322317"/>
            <a:ext cx="5950322" cy="34312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  <p:sp>
        <p:nvSpPr>
          <p:cNvPr id="177" name="For each of the four histograms, we can use a different color ma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For each of the four histograms, we can use a different color map</a:t>
            </a:r>
          </a:p>
          <a:p>
            <a:pPr lvl="1"/>
            <a:r>
              <a:t>We pick the number uniformly through 1 … 256</a:t>
            </a:r>
          </a:p>
        </p:txBody>
      </p:sp>
      <p:sp>
        <p:nvSpPr>
          <p:cNvPr id="178" name="for i, patch in enumerate(patches00):…"/>
          <p:cNvSpPr txBox="1"/>
          <p:nvPr/>
        </p:nvSpPr>
        <p:spPr>
          <a:xfrm>
            <a:off x="2089252" y="5321300"/>
            <a:ext cx="8573878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 i, patch in enumerate(patches00):</a:t>
            </a:r>
          </a:p>
          <a:p>
            <a:pPr/>
            <a:r>
              <a:t>    color = plt.cm.viridis(i*256//9)</a:t>
            </a:r>
          </a:p>
          <a:p>
            <a:pPr/>
            <a:r>
              <a:t>    patch.set_facecolor(color)</a:t>
            </a:r>
          </a:p>
          <a:p>
            <a:pPr/>
          </a:p>
          <a:p>
            <a:pPr/>
            <a:r>
              <a:t>for i, patch in enumerate(patches01):</a:t>
            </a:r>
          </a:p>
          <a:p>
            <a:pPr/>
            <a:r>
              <a:t>    color = plt.cm.magma(i*256//9)</a:t>
            </a:r>
          </a:p>
          <a:p>
            <a:pPr/>
            <a:r>
              <a:t>    patch.set_facecolor(color)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450" y="1251674"/>
            <a:ext cx="11335900" cy="850192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ython enumer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enumerate</a:t>
            </a:r>
          </a:p>
        </p:txBody>
      </p:sp>
      <p:sp>
        <p:nvSpPr>
          <p:cNvPr id="184" name="Remember that Python has some great list too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Remember that Python has some great list tools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enumerate(a_list_or_sequence)</a:t>
            </a:r>
          </a:p>
          <a:p>
            <a:pPr lvl="1"/>
            <a:r>
              <a:t>will generate tuples of index and element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  <p:sp>
        <p:nvSpPr>
          <p:cNvPr id="187" name="We should describe what we are display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should describe what we are displaying</a:t>
            </a:r>
          </a:p>
          <a:p>
            <a:pPr lvl="1"/>
            <a:r>
              <a:t>First, let's add labels for the axes</a:t>
            </a:r>
          </a:p>
          <a:p>
            <a:pPr lvl="2"/>
            <a:r>
              <a:t>Turns out that the rows are too close together</a:t>
            </a:r>
          </a:p>
          <a:p>
            <a:pPr lvl="3"/>
            <a:r>
              <a:t>Search the web: can be adjusted with tight_layout</a:t>
            </a:r>
          </a:p>
        </p:txBody>
      </p:sp>
      <p:sp>
        <p:nvSpPr>
          <p:cNvPr id="188" name="for ax in axs:…"/>
          <p:cNvSpPr txBox="1"/>
          <p:nvPr/>
        </p:nvSpPr>
        <p:spPr>
          <a:xfrm>
            <a:off x="3216757" y="6184900"/>
            <a:ext cx="6058869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 ax in axs:</a:t>
            </a:r>
          </a:p>
          <a:p>
            <a:pPr/>
            <a:r>
              <a:t>    for a in ax:</a:t>
            </a:r>
          </a:p>
          <a:p>
            <a:pPr/>
            <a:r>
              <a:t>        a.set_xlabel('mm')</a:t>
            </a:r>
          </a:p>
          <a:p>
            <a:pPr/>
            <a:r>
              <a:t>        a.set_ylabel('nr')</a:t>
            </a:r>
          </a:p>
          <a:p>
            <a:pPr/>
          </a:p>
          <a:p>
            <a:pPr/>
            <a:r>
              <a:t>fig.tight_layout(pad=1.0)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5693" y="2003539"/>
            <a:ext cx="10333414" cy="775006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ata Visual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Visualization</a:t>
            </a:r>
          </a:p>
        </p:txBody>
      </p:sp>
      <p:sp>
        <p:nvSpPr>
          <p:cNvPr id="123" name="We use Matplotlib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use Matplotlib</a:t>
            </a:r>
          </a:p>
          <a:p>
            <a:pPr lvl="1"/>
            <a:r>
              <a:t>Import with standard names</a:t>
            </a:r>
          </a:p>
          <a:p>
            <a:pPr lvl="1"/>
          </a:p>
          <a:p>
            <a:pPr lvl="1"/>
          </a:p>
          <a:p>
            <a:pPr lvl="1"/>
            <a:r>
              <a:t>Can set style</a:t>
            </a:r>
          </a:p>
        </p:txBody>
      </p:sp>
      <p:sp>
        <p:nvSpPr>
          <p:cNvPr id="124" name="import numpy as np…"/>
          <p:cNvSpPr txBox="1"/>
          <p:nvPr/>
        </p:nvSpPr>
        <p:spPr>
          <a:xfrm>
            <a:off x="3443733" y="4024438"/>
            <a:ext cx="578450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400"/>
            </a:pPr>
            <a:r>
              <a:t>import numpy as np</a:t>
            </a:r>
          </a:p>
          <a:p>
            <a:pPr>
              <a:defRPr sz="2400"/>
            </a:pPr>
            <a:r>
              <a:t>import matplotlib as mpl</a:t>
            </a:r>
          </a:p>
          <a:p>
            <a:pPr>
              <a:defRPr sz="2400"/>
            </a:pPr>
            <a:r>
              <a:t>import matplotlib.pyplot as plt</a:t>
            </a:r>
          </a:p>
        </p:txBody>
      </p:sp>
      <p:sp>
        <p:nvSpPr>
          <p:cNvPr id="125" name="plt.style.use('classic')"/>
          <p:cNvSpPr txBox="1"/>
          <p:nvPr/>
        </p:nvSpPr>
        <p:spPr>
          <a:xfrm>
            <a:off x="3443733" y="6361101"/>
            <a:ext cx="4504136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plt.style.use('classic')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  <p:sp>
        <p:nvSpPr>
          <p:cNvPr id="194" name="for ax in axs:…"/>
          <p:cNvSpPr txBox="1"/>
          <p:nvPr/>
        </p:nvSpPr>
        <p:spPr>
          <a:xfrm>
            <a:off x="2265849" y="2789259"/>
            <a:ext cx="8116603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 ax in axs:</a:t>
            </a:r>
          </a:p>
          <a:p>
            <a:pPr/>
            <a:r>
              <a:t>    for a in ax:</a:t>
            </a:r>
          </a:p>
          <a:p>
            <a:pPr/>
            <a:r>
              <a:t>        a.set_xlabel('mm')</a:t>
            </a:r>
          </a:p>
          <a:p>
            <a:pPr/>
            <a:r>
              <a:t>        a.set_ylabel('nr')</a:t>
            </a:r>
          </a:p>
          <a:p>
            <a:pPr/>
            <a:r>
              <a:t>axs[0][0].set_title('Sepal Length')</a:t>
            </a:r>
          </a:p>
          <a:p>
            <a:pPr/>
            <a:r>
              <a:t>axs[0][1].set_title('Sepal Width')</a:t>
            </a:r>
          </a:p>
          <a:p>
            <a:pPr/>
            <a:r>
              <a:t>axs[1][0].set_title('Petal Length')</a:t>
            </a:r>
          </a:p>
          <a:p>
            <a:pPr/>
            <a:r>
              <a:t>axs[1][1].set_title('Petal Width')</a:t>
            </a:r>
          </a:p>
          <a:p>
            <a:pPr/>
          </a:p>
          <a:p>
            <a:pPr/>
            <a:r>
              <a:t>fig.tight_layout(pad=1.0)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9294" y="1813941"/>
            <a:ext cx="10586212" cy="7939659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2D-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2D-Histograms</a:t>
            </a:r>
          </a:p>
        </p:txBody>
      </p:sp>
      <p:sp>
        <p:nvSpPr>
          <p:cNvPr id="200" name="Two-dimensional histograms use color to show the numbers into a two dimensional bi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Two-dimensional histograms use color to show the numbers into a two dimensional bin</a:t>
            </a:r>
          </a:p>
        </p:txBody>
      </p:sp>
      <p:sp>
        <p:nvSpPr>
          <p:cNvPr id="201" name="import numpy as np…"/>
          <p:cNvSpPr txBox="1"/>
          <p:nvPr/>
        </p:nvSpPr>
        <p:spPr>
          <a:xfrm>
            <a:off x="952500" y="4205256"/>
            <a:ext cx="9625608" cy="490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import numpy as np</a:t>
            </a:r>
          </a:p>
          <a:p>
            <a:pPr>
              <a:defRPr sz="2400"/>
            </a:pPr>
            <a:r>
              <a:t>import matplotlib.pyplot as plt</a:t>
            </a:r>
          </a:p>
          <a:p>
            <a:pPr>
              <a:defRPr sz="2400"/>
            </a:pPr>
            <a:r>
              <a:t>from sklearn.datasets import load_iris</a:t>
            </a: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sz="2400"/>
            </a:pPr>
            <a:r>
              <a:t>iris = load_iris()</a:t>
            </a:r>
          </a:p>
          <a:p>
            <a:pPr>
              <a:defRPr sz="2400"/>
            </a:pPr>
            <a:r>
              <a:t>features = iris.data.T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fig, axs = plt.subplots(1,2)</a:t>
            </a:r>
          </a:p>
          <a:p>
            <a:pPr>
              <a:defRPr sz="2400"/>
            </a:pPr>
            <a:r>
              <a:t>axs[0].hist2d(features[0,50:150],features[1,50:150])</a:t>
            </a:r>
          </a:p>
          <a:p>
            <a:pPr>
              <a:defRPr sz="2400"/>
            </a:pPr>
            <a:r>
              <a:t>axs[1].hist2d(features[2,50:150],features[3,50:150])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8666" y="2413000"/>
            <a:ext cx="9787468" cy="7340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2D-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2D-Histograms</a:t>
            </a:r>
          </a:p>
        </p:txBody>
      </p:sp>
      <p:sp>
        <p:nvSpPr>
          <p:cNvPr id="205" name="The result is harder to read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result is harder to read: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2D-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2D-Histograms</a:t>
            </a:r>
          </a:p>
        </p:txBody>
      </p:sp>
      <p:sp>
        <p:nvSpPr>
          <p:cNvPr id="208" name="We can adjust the number of bins on each sid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adjust the number of bins on each side</a:t>
            </a:r>
          </a:p>
          <a:p>
            <a:pPr/>
            <a:r>
              <a:t>And adjust the color scheme</a:t>
            </a:r>
          </a:p>
          <a:p>
            <a:pPr lvl="1"/>
            <a:r>
              <a:t> </a:t>
            </a:r>
          </a:p>
          <a:p>
            <a:pPr lvl="1"/>
            <a:r>
              <a:t>set color map to something easily interpretable</a:t>
            </a:r>
          </a:p>
        </p:txBody>
      </p:sp>
      <p:sp>
        <p:nvSpPr>
          <p:cNvPr id="209" name="from matplotlib import colors"/>
          <p:cNvSpPr txBox="1"/>
          <p:nvPr/>
        </p:nvSpPr>
        <p:spPr>
          <a:xfrm>
            <a:off x="1858317" y="4161814"/>
            <a:ext cx="674478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matplotlib import colors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2D-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2D-Histograms</a:t>
            </a:r>
          </a:p>
        </p:txBody>
      </p:sp>
      <p:sp>
        <p:nvSpPr>
          <p:cNvPr id="212" name="fig, axs = plt.subplots(1,2)…"/>
          <p:cNvSpPr txBox="1"/>
          <p:nvPr/>
        </p:nvSpPr>
        <p:spPr>
          <a:xfrm>
            <a:off x="1831148" y="2670360"/>
            <a:ext cx="8345241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fig, axs = plt.subplots(1,2)</a:t>
            </a:r>
          </a:p>
          <a:p>
            <a:pPr/>
            <a:r>
              <a:t>axs[0].hist2d(features[0,50:150],</a:t>
            </a:r>
          </a:p>
          <a:p>
            <a:pPr/>
            <a:r>
              <a:t>              features[1,50:150],</a:t>
            </a:r>
          </a:p>
          <a:p>
            <a:pPr/>
            <a:r>
              <a:t>              bins=7,</a:t>
            </a:r>
          </a:p>
          <a:p>
            <a:pPr/>
            <a:r>
              <a:t>              norm=colors.LogNorm(),</a:t>
            </a:r>
          </a:p>
          <a:p>
            <a:pPr/>
            <a:r>
              <a:t>              cmap = 'Blues')</a:t>
            </a:r>
          </a:p>
          <a:p>
            <a:pPr/>
            <a:r>
              <a:t>axs[1].hist2d(features[2,50:150],</a:t>
            </a:r>
          </a:p>
          <a:p>
            <a:pPr/>
            <a:r>
              <a:t>              features[3,50:150],</a:t>
            </a:r>
          </a:p>
          <a:p>
            <a:pPr/>
            <a:r>
              <a:t>              bins=7,</a:t>
            </a:r>
          </a:p>
          <a:p>
            <a:pPr/>
            <a:r>
              <a:t>              norm=colors.LogNorm(),</a:t>
            </a:r>
          </a:p>
          <a:p>
            <a:pPr/>
            <a:r>
              <a:t>              cmap = 'Blues')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2D-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2D-Histograms</a:t>
            </a:r>
          </a:p>
        </p:txBody>
      </p:sp>
      <p:sp>
        <p:nvSpPr>
          <p:cNvPr id="215" name="Then add labels and titl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Then add labels and titles</a:t>
            </a:r>
          </a:p>
        </p:txBody>
      </p:sp>
      <p:sp>
        <p:nvSpPr>
          <p:cNvPr id="216" name="for i in range(2):…"/>
          <p:cNvSpPr txBox="1"/>
          <p:nvPr/>
        </p:nvSpPr>
        <p:spPr>
          <a:xfrm>
            <a:off x="3358647" y="3951716"/>
            <a:ext cx="6287506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 i in range(2):</a:t>
            </a:r>
          </a:p>
          <a:p>
            <a:pPr/>
            <a:r>
              <a:t>    axs[i].set_xlabel('mm')</a:t>
            </a:r>
          </a:p>
          <a:p>
            <a:pPr/>
            <a:r>
              <a:t>    axs[i].set_ylabel('mm')</a:t>
            </a:r>
          </a:p>
          <a:p>
            <a:pPr/>
            <a:r>
              <a:t>axs[0].set_title('Sepal')</a:t>
            </a:r>
          </a:p>
          <a:p>
            <a:pPr/>
            <a:r>
              <a:t>axs[1].set_title('Petal')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2D-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2D-Histograms</a:t>
            </a:r>
          </a:p>
        </p:txBody>
      </p:sp>
      <p:pic>
        <p:nvPicPr>
          <p:cNvPr id="21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4830" y="2077246"/>
            <a:ext cx="10235140" cy="7676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2D-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2D-Histograms</a:t>
            </a:r>
          </a:p>
        </p:txBody>
      </p:sp>
      <p:sp>
        <p:nvSpPr>
          <p:cNvPr id="222" name="Need to adjust paddin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Need to adjust padding</a:t>
            </a:r>
          </a:p>
        </p:txBody>
      </p:sp>
      <p:sp>
        <p:nvSpPr>
          <p:cNvPr id="223" name="for a in axs:…"/>
          <p:cNvSpPr txBox="1"/>
          <p:nvPr/>
        </p:nvSpPr>
        <p:spPr>
          <a:xfrm>
            <a:off x="3587284" y="4051080"/>
            <a:ext cx="5830232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 a in axs:</a:t>
            </a:r>
          </a:p>
          <a:p>
            <a:pPr/>
            <a:r>
              <a:t>    a.set_xlabel('mm')</a:t>
            </a:r>
          </a:p>
          <a:p>
            <a:pPr/>
            <a:r>
              <a:t>    a.set_ylabel('mm')</a:t>
            </a:r>
          </a:p>
          <a:p>
            <a:pPr/>
          </a:p>
          <a:p>
            <a:pPr/>
            <a:r>
              <a:t>axs[0].set_title('Sepal')</a:t>
            </a:r>
          </a:p>
          <a:p>
            <a:pPr/>
            <a:r>
              <a:t>axs[1].set_title('Petal')</a:t>
            </a:r>
          </a:p>
          <a:p>
            <a:pPr/>
          </a:p>
          <a:p>
            <a:pPr/>
            <a:r>
              <a:t>fig.tight_layout(pad=1.0)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2D-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2D-Histograms</a:t>
            </a:r>
          </a:p>
        </p:txBody>
      </p:sp>
      <p:pic>
        <p:nvPicPr>
          <p:cNvPr id="22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1989" y="2070105"/>
            <a:ext cx="11080822" cy="6792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Matplotlib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Matplotlib</a:t>
            </a:r>
          </a:p>
        </p:txBody>
      </p:sp>
      <p:sp>
        <p:nvSpPr>
          <p:cNvPr id="128" name="Display your results from a scrip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Display your results from a script</a:t>
            </a:r>
          </a:p>
          <a:p>
            <a:pPr lvl="1"/>
            <a:r>
              <a:t>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plt.show( 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2"/>
            <a:r>
              <a:t>Starts an event loop</a:t>
            </a:r>
          </a:p>
          <a:p>
            <a:pPr lvl="2"/>
            <a:r>
              <a:t>Looks at all figure objects and opens interactive windows</a:t>
            </a:r>
          </a:p>
        </p:txBody>
      </p:sp>
      <p:sp>
        <p:nvSpPr>
          <p:cNvPr id="129" name="import matplotlib.pyplot as plt…"/>
          <p:cNvSpPr txBox="1"/>
          <p:nvPr/>
        </p:nvSpPr>
        <p:spPr>
          <a:xfrm>
            <a:off x="3335783" y="6092197"/>
            <a:ext cx="633323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import matplotlib.pyplot as plt</a:t>
            </a:r>
          </a:p>
          <a:p>
            <a:pPr>
              <a:defRPr sz="2400"/>
            </a:pPr>
            <a:r>
              <a:t>import numpy as np</a:t>
            </a:r>
          </a:p>
          <a:p>
            <a:pPr>
              <a:defRPr sz="2400"/>
            </a:pPr>
            <a:r>
              <a:t>import math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x = np.linspace(0, 4*math.pi, 200)</a:t>
            </a:r>
          </a:p>
          <a:p>
            <a:pPr>
              <a:defRPr sz="2400"/>
            </a:pPr>
            <a:r>
              <a:t>plt.plot(x, np.sin(x))</a:t>
            </a:r>
          </a:p>
          <a:p>
            <a:pPr>
              <a:defRPr sz="2400"/>
            </a:pPr>
            <a:r>
              <a:t>plt.plot(x, np.cos(x))</a:t>
            </a:r>
          </a:p>
          <a:p>
            <a:pPr>
              <a:defRPr sz="2400"/>
            </a:pPr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  <p:sp>
        <p:nvSpPr>
          <p:cNvPr id="229" name="Let's create a simple plot: compare arctan and the logistic func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Let's create a simple plot: compare arctan and the logistic functions</a:t>
            </a:r>
          </a:p>
          <a:p>
            <a:pPr/>
            <a:r>
              <a:t>Provide a simple legend</a:t>
            </a:r>
          </a:p>
          <a:p>
            <a:pPr lvl="1"/>
            <a:r>
              <a:t>Give a label to the plot</a:t>
            </a:r>
          </a:p>
          <a:p>
            <a:pPr lvl="1"/>
            <a:r>
              <a:t>call legend and the axes object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  <p:sp>
        <p:nvSpPr>
          <p:cNvPr id="232" name="import numpy as np…"/>
          <p:cNvSpPr txBox="1"/>
          <p:nvPr/>
        </p:nvSpPr>
        <p:spPr>
          <a:xfrm>
            <a:off x="639681" y="2412999"/>
            <a:ext cx="12003435" cy="619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import numpy as np</a:t>
            </a:r>
          </a:p>
          <a:p>
            <a:pPr>
              <a:defRPr sz="2600"/>
            </a:pPr>
            <a:r>
              <a:t>import matplotlib.pyplot as plt</a:t>
            </a:r>
          </a:p>
          <a:p>
            <a:pPr>
              <a:defRPr sz="2600"/>
            </a:pPr>
            <a:r>
              <a:t>import scipy</a:t>
            </a:r>
          </a:p>
          <a:p>
            <a:pPr>
              <a:defRPr sz="2600"/>
            </a:pPr>
            <a:r>
              <a:t>import math</a:t>
            </a:r>
          </a:p>
          <a:p>
            <a:pPr>
              <a:defRPr sz="2600"/>
            </a:pPr>
          </a:p>
          <a:p>
            <a:pPr>
              <a:defRPr sz="2600"/>
            </a:pPr>
            <a:r>
              <a:t>plt.style.use('classic')</a:t>
            </a:r>
          </a:p>
          <a:p>
            <a:pPr>
              <a:defRPr sz="2600"/>
            </a:pPr>
          </a:p>
          <a:p>
            <a:pPr>
              <a:defRPr sz="2600"/>
            </a:pPr>
            <a:r>
              <a:t>x = np.linspace(-10,10,1001)</a:t>
            </a:r>
          </a:p>
          <a:p>
            <a:pPr>
              <a:defRPr sz="2600"/>
            </a:pPr>
            <a:r>
              <a:t>fig, ax = plt.subplots()</a:t>
            </a:r>
          </a:p>
          <a:p>
            <a:pPr>
              <a:defRPr sz="2600"/>
            </a:pPr>
            <a:r>
              <a:t>ax.plot(x, 2*np.arctan(x)/math.pi, 'b-', label='arctan')</a:t>
            </a:r>
          </a:p>
          <a:p>
            <a:pPr>
              <a:defRPr sz="2600"/>
            </a:pPr>
            <a:r>
              <a:t>ax.plot(x, 2/(np.exp(-x)+1)-1, 'r--', label='logistic 1')</a:t>
            </a:r>
          </a:p>
          <a:p>
            <a:pPr>
              <a:defRPr sz="2600"/>
            </a:pPr>
            <a:r>
              <a:t>ax.plot(x, 2/(np.exp(-x/2)+1)-1, 'g:', label='logistic 1/2')</a:t>
            </a:r>
          </a:p>
          <a:p>
            <a:pPr>
              <a:defRPr sz="2600"/>
            </a:pPr>
          </a:p>
          <a:p>
            <a:pPr>
              <a:defRPr sz="2600"/>
            </a:pPr>
            <a:r>
              <a:t>ax.legend()</a:t>
            </a:r>
          </a:p>
          <a:p>
            <a:pPr>
              <a:defRPr sz="2600"/>
            </a:pPr>
          </a:p>
          <a:p>
            <a:pPr>
              <a:defRPr sz="2600"/>
            </a:pPr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0356" y="1993734"/>
            <a:ext cx="8924088" cy="6693066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9139" y="3673433"/>
            <a:ext cx="7604021" cy="5703016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  <p:sp>
        <p:nvSpPr>
          <p:cNvPr id="239" name="Can specify placement of the legen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specify placement of the legend</a:t>
            </a:r>
          </a:p>
        </p:txBody>
      </p:sp>
      <p:sp>
        <p:nvSpPr>
          <p:cNvPr id="240" name="ax.legend(loc='upper left')"/>
          <p:cNvSpPr txBox="1"/>
          <p:nvPr/>
        </p:nvSpPr>
        <p:spPr>
          <a:xfrm>
            <a:off x="3102711" y="3484143"/>
            <a:ext cx="628750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ax.legend(loc='upper left')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  <p:sp>
        <p:nvSpPr>
          <p:cNvPr id="243" name="Can specify the number of columns in the legen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specify the number of columns in the legend</a:t>
            </a:r>
          </a:p>
        </p:txBody>
      </p:sp>
      <p:sp>
        <p:nvSpPr>
          <p:cNvPr id="244" name="x = np.linspace(-10,10,1001)…"/>
          <p:cNvSpPr txBox="1"/>
          <p:nvPr/>
        </p:nvSpPr>
        <p:spPr>
          <a:xfrm>
            <a:off x="443523" y="3855164"/>
            <a:ext cx="12117754" cy="415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t>x = np.linspace(-10,10,1001)</a:t>
            </a:r>
          </a:p>
          <a:p>
            <a:pPr>
              <a:defRPr sz="2500"/>
            </a:pPr>
            <a:r>
              <a:t>fig, ax = plt.subplots()</a:t>
            </a:r>
          </a:p>
          <a:p>
            <a:pPr>
              <a:defRPr sz="2500"/>
            </a:pPr>
            <a:r>
              <a:t>ax.plot(x, 2*np.arctan(x)/math.pi, 'b-', label='arctan')</a:t>
            </a:r>
          </a:p>
          <a:p>
            <a:pPr>
              <a:defRPr sz="2500"/>
            </a:pPr>
            <a:r>
              <a:t>ax.plot(x, 2*np.arctan(x/2)/math.pi, 'b-.', label='arctan 1/2')</a:t>
            </a:r>
          </a:p>
          <a:p>
            <a:pPr>
              <a:defRPr sz="2500"/>
            </a:pPr>
            <a:r>
              <a:t>ax.plot(x, 2/(np.exp(-x)+1)-1, 'r--', label='logistic 1')</a:t>
            </a:r>
          </a:p>
          <a:p>
            <a:pPr>
              <a:defRPr sz="2500"/>
            </a:pPr>
            <a:r>
              <a:t>ax.plot(x, 2/(np.exp(-x/2)+1)-1, 'g:', label='logistic 1/2')</a:t>
            </a:r>
          </a:p>
          <a:p>
            <a:pPr>
              <a:defRPr sz="2500"/>
            </a:pPr>
          </a:p>
          <a:p>
            <a:pPr>
              <a:defRPr sz="2500"/>
            </a:pPr>
          </a:p>
          <a:p>
            <a:pPr>
              <a:defRPr sz="2500"/>
            </a:pPr>
            <a:r>
              <a:t>ax.legend(loc='upper left', ncol = 2)</a:t>
            </a:r>
          </a:p>
          <a:p>
            <a:pPr>
              <a:defRPr sz="2500"/>
            </a:pPr>
          </a:p>
          <a:p>
            <a:pPr>
              <a:defRPr sz="2500"/>
            </a:pPr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8751" y="2265163"/>
            <a:ext cx="9267298" cy="6950474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  <p:sp>
        <p:nvSpPr>
          <p:cNvPr id="250" name="Turn off the fram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Turn off the frame</a:t>
            </a:r>
          </a:p>
        </p:txBody>
      </p:sp>
      <p:sp>
        <p:nvSpPr>
          <p:cNvPr id="251" name="ax.legend(loc='upper left',…"/>
          <p:cNvSpPr txBox="1"/>
          <p:nvPr/>
        </p:nvSpPr>
        <p:spPr>
          <a:xfrm>
            <a:off x="3201232" y="3314974"/>
            <a:ext cx="6287506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ax.legend(loc='upper left',</a:t>
            </a:r>
          </a:p>
          <a:p>
            <a:pPr/>
            <a:r>
              <a:t>          ncol = 2,</a:t>
            </a:r>
          </a:p>
          <a:p>
            <a:pPr/>
            <a:r>
              <a:t>          frameon=False)</a:t>
            </a:r>
          </a:p>
        </p:txBody>
      </p:sp>
      <p:pic>
        <p:nvPicPr>
          <p:cNvPr id="25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6588" y="4876800"/>
            <a:ext cx="6611624" cy="4958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  <p:sp>
        <p:nvSpPr>
          <p:cNvPr id="255" name="If we do not provide a label in a plot, then it will be ignor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we do not provide a label in a plot, then it will be ignored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  <p:sp>
        <p:nvSpPr>
          <p:cNvPr id="258" name="Can use labels to provide additional inform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labels to provide additional information</a:t>
            </a:r>
          </a:p>
          <a:p>
            <a:pPr lvl="1"/>
            <a:r>
              <a:t>Open california_cities.csv</a:t>
            </a:r>
          </a:p>
          <a:p>
            <a:pPr lvl="1"/>
            <a:r>
              <a:t>Create a scatter plot based on latitude and longitude</a:t>
            </a:r>
          </a:p>
          <a:p>
            <a:pPr lvl="1"/>
            <a:r>
              <a:t>Set the color to the population (decadic logarithm)</a:t>
            </a:r>
          </a:p>
          <a:p>
            <a:pPr lvl="1"/>
            <a:r>
              <a:t>Set the size to the area of the city</a:t>
            </a:r>
          </a:p>
          <a:p>
            <a:pPr lvl="1"/>
            <a:r>
              <a:t>Deploy a colorbar with a label (in LaTeX)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  <p:sp>
        <p:nvSpPr>
          <p:cNvPr id="261" name="cities = pd.read_csv('california_cities.csv')…"/>
          <p:cNvSpPr txBox="1"/>
          <p:nvPr/>
        </p:nvSpPr>
        <p:spPr>
          <a:xfrm>
            <a:off x="1586709" y="2413000"/>
            <a:ext cx="9831382" cy="599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t>cities = pd.read_csv('california_cities.csv')</a:t>
            </a:r>
          </a:p>
          <a:p>
            <a:pPr>
              <a:defRPr sz="2500"/>
            </a:pPr>
          </a:p>
          <a:p>
            <a:pPr>
              <a:defRPr sz="2500"/>
            </a:pPr>
            <a:r>
              <a:t>lat, lon = cities['latd'], cities['longd']</a:t>
            </a:r>
          </a:p>
          <a:p>
            <a:pPr>
              <a:defRPr sz="2500"/>
            </a:pPr>
            <a:r>
              <a:t>population, area = cities['population_total'], cities['area_total_km2']</a:t>
            </a:r>
          </a:p>
          <a:p>
            <a:pPr>
              <a:defRPr sz="2500"/>
            </a:pPr>
          </a:p>
          <a:p>
            <a:pPr>
              <a:defRPr sz="2500"/>
            </a:pPr>
            <a:r>
              <a:t>plt.scatter(lon, lat, label=None,</a:t>
            </a:r>
          </a:p>
          <a:p>
            <a:pPr>
              <a:defRPr sz="2500"/>
            </a:pPr>
            <a:r>
              <a:t>            c = np.log10(population), cmap='Blues',</a:t>
            </a:r>
          </a:p>
          <a:p>
            <a:pPr>
              <a:defRPr sz="2500"/>
            </a:pPr>
            <a:r>
              <a:t>            s = area, linewidth = 0, alpha = 0.5)</a:t>
            </a:r>
          </a:p>
          <a:p>
            <a:pPr>
              <a:defRPr sz="2500"/>
            </a:pPr>
          </a:p>
          <a:p>
            <a:pPr>
              <a:defRPr sz="2500"/>
            </a:pPr>
            <a:r>
              <a:t>plt.axis(aspect='equal')</a:t>
            </a:r>
          </a:p>
          <a:p>
            <a:pPr>
              <a:defRPr sz="2500"/>
            </a:pPr>
            <a:r>
              <a:t>plt.xlabel('longitude')</a:t>
            </a:r>
          </a:p>
          <a:p>
            <a:pPr>
              <a:defRPr sz="2500"/>
            </a:pPr>
            <a:r>
              <a:t>plt.ylabel('latitude')</a:t>
            </a:r>
          </a:p>
          <a:p>
            <a:pPr>
              <a:defRPr sz="2500"/>
            </a:pPr>
            <a:r>
              <a:t>plt.colorbar(label='$\log_{10}$(population)')</a:t>
            </a:r>
          </a:p>
          <a:p>
            <a:pPr>
              <a:defRPr sz="2500"/>
            </a:pPr>
            <a:r>
              <a:t>plt.clim(3,7)  #color scaling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Matplotlib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Matplotlib</a:t>
            </a:r>
          </a:p>
        </p:txBody>
      </p:sp>
      <p:pic>
        <p:nvPicPr>
          <p:cNvPr id="132" name="Screen Shot 2020-05-20 at 8.21.26 PM.png" descr="Screen Shot 2020-05-20 at 8.21.2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6586" y="2413000"/>
            <a:ext cx="8115301" cy="635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382" y="1437574"/>
            <a:ext cx="11088036" cy="8316026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  <p:sp>
        <p:nvSpPr>
          <p:cNvPr id="267" name="This lacks an explanation of the areas of the cit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lacks an explanation of the areas of the cities</a:t>
            </a:r>
          </a:p>
          <a:p>
            <a:pPr lvl="1"/>
            <a:r>
              <a:t>In order to create a legend, we need to plot comparison cities with 'label'</a:t>
            </a:r>
          </a:p>
          <a:p>
            <a:pPr lvl="1"/>
            <a:r>
              <a:t>But these cities do not have to exist</a:t>
            </a:r>
          </a:p>
        </p:txBody>
      </p:sp>
      <p:sp>
        <p:nvSpPr>
          <p:cNvPr id="268" name="for area in [100, 250, 500]:…"/>
          <p:cNvSpPr txBox="1"/>
          <p:nvPr/>
        </p:nvSpPr>
        <p:spPr>
          <a:xfrm>
            <a:off x="1420688" y="5954458"/>
            <a:ext cx="10631613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 area in [100, 250, 500]:</a:t>
            </a:r>
          </a:p>
          <a:p>
            <a:pPr/>
            <a:r>
              <a:t>    plt.scatter([],[], c='r',</a:t>
            </a:r>
          </a:p>
          <a:p>
            <a:pPr/>
            <a:r>
              <a:t>                alpha = 0.3, s=area,</a:t>
            </a:r>
          </a:p>
          <a:p>
            <a:pPr/>
            <a:r>
              <a:t>                label = str(area)+'km$^2$')</a:t>
            </a:r>
          </a:p>
          <a:p>
            <a:pPr/>
            <a:r>
              <a:t>plt.legend(frameon = False, title='City Area')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8666" y="2413000"/>
            <a:ext cx="9787468" cy="7340600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  <p:sp>
        <p:nvSpPr>
          <p:cNvPr id="272" name="The label isn't so grea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label isn't so great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  <p:sp>
        <p:nvSpPr>
          <p:cNvPr id="275" name="Use labelspacing to avoid overlap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labelspacing to avoid overlap</a:t>
            </a:r>
          </a:p>
        </p:txBody>
      </p:sp>
      <p:sp>
        <p:nvSpPr>
          <p:cNvPr id="276" name="plt.legend(frameon = False,…"/>
          <p:cNvSpPr txBox="1"/>
          <p:nvPr/>
        </p:nvSpPr>
        <p:spPr>
          <a:xfrm>
            <a:off x="3004190" y="3798289"/>
            <a:ext cx="6744780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plt.legend(frameon = False,</a:t>
            </a:r>
          </a:p>
          <a:p>
            <a:pPr/>
            <a:r>
              <a:t>           title='City Area',</a:t>
            </a:r>
          </a:p>
          <a:p>
            <a:pPr/>
            <a:r>
              <a:t>           labelspacing=1)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611" y="1285558"/>
            <a:ext cx="11879578" cy="8909684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Homewor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Homework</a:t>
            </a:r>
          </a:p>
        </p:txBody>
      </p:sp>
      <p:sp>
        <p:nvSpPr>
          <p:cNvPr id="282" name="Use the in.csv map to create a map of India's citi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the in.csv map to create a map of India's cities</a:t>
            </a:r>
          </a:p>
        </p:txBody>
      </p:sp>
      <p:pic>
        <p:nvPicPr>
          <p:cNvPr id="28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0807" y="3330094"/>
            <a:ext cx="8283186" cy="6212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Homewor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Homework</a:t>
            </a:r>
          </a:p>
        </p:txBody>
      </p:sp>
      <p:sp>
        <p:nvSpPr>
          <p:cNvPr id="286" name="Restrict the map to cities of more than 2 million popul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Restrict the map to cities of more than 2 million population</a:t>
            </a:r>
          </a:p>
          <a:p>
            <a:pPr/>
            <a:r>
              <a:t>Use a better color-scheme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 and An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and Annotation</a:t>
            </a:r>
          </a:p>
        </p:txBody>
      </p:sp>
      <p:sp>
        <p:nvSpPr>
          <p:cNvPr id="289" name="We download a database on births per day in the U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download a database on births per day in the US</a:t>
            </a:r>
          </a:p>
        </p:txBody>
      </p:sp>
      <p:sp>
        <p:nvSpPr>
          <p:cNvPr id="290" name="import pandas as pd…"/>
          <p:cNvSpPr txBox="1"/>
          <p:nvPr/>
        </p:nvSpPr>
        <p:spPr>
          <a:xfrm>
            <a:off x="2558417" y="3246554"/>
            <a:ext cx="7887966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pandas as pd</a:t>
            </a:r>
          </a:p>
          <a:p>
            <a:pPr/>
            <a:r>
              <a:t>import numpy as np</a:t>
            </a:r>
          </a:p>
          <a:p>
            <a:pPr/>
            <a:r>
              <a:t>import matplotlib.pyplot as plt</a:t>
            </a:r>
          </a:p>
          <a:p>
            <a:pPr/>
          </a:p>
          <a:p>
            <a:pPr/>
            <a:r>
              <a:t>births = pd.read_csv('births.csv')</a:t>
            </a:r>
          </a:p>
        </p:txBody>
      </p:sp>
      <p:sp>
        <p:nvSpPr>
          <p:cNvPr id="291" name="&gt;&gt;&gt; births.head()…"/>
          <p:cNvSpPr txBox="1"/>
          <p:nvPr/>
        </p:nvSpPr>
        <p:spPr>
          <a:xfrm>
            <a:off x="2558417" y="6340708"/>
            <a:ext cx="7887966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births.head()</a:t>
            </a:r>
          </a:p>
          <a:p>
            <a:pPr/>
            <a:r>
              <a:t>   year  month  day gender  births</a:t>
            </a:r>
          </a:p>
          <a:p>
            <a:pPr/>
            <a:r>
              <a:t>0  1969      1  1.0      F    4046</a:t>
            </a:r>
          </a:p>
          <a:p>
            <a:pPr/>
            <a:r>
              <a:t>1  1969      1  1.0      M    4440</a:t>
            </a:r>
          </a:p>
          <a:p>
            <a:pPr/>
            <a:r>
              <a:t>2  1969      1  2.0      F    4454</a:t>
            </a:r>
          </a:p>
          <a:p>
            <a:pPr/>
            <a:r>
              <a:t>3  1969      1  2.0      M    4548</a:t>
            </a:r>
          </a:p>
          <a:p>
            <a:pPr/>
            <a:r>
              <a:t>4  1969      1  3.0      F    4548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Aggregation &amp; Group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Aggregation &amp; Grouping</a:t>
            </a:r>
          </a:p>
        </p:txBody>
      </p:sp>
      <p:sp>
        <p:nvSpPr>
          <p:cNvPr id="294" name="Pandas has a number of aggregation functions, such as means, sum, count, …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Pandas has a number of aggregation functions, such as means, sum, count, …</a:t>
            </a:r>
          </a:p>
          <a:p>
            <a:pPr/>
            <a:r>
              <a:t>Use grouby to group by 'gender' and calculate the total number in the file</a:t>
            </a:r>
          </a:p>
        </p:txBody>
      </p:sp>
      <p:sp>
        <p:nvSpPr>
          <p:cNvPr id="295" name="&gt;&gt;&gt; births.groupby('gender')[['births']].sum()…"/>
          <p:cNvSpPr txBox="1"/>
          <p:nvPr/>
        </p:nvSpPr>
        <p:spPr>
          <a:xfrm>
            <a:off x="1420688" y="5734050"/>
            <a:ext cx="10631613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births.groupby('gender')[['births']].sum()</a:t>
            </a:r>
          </a:p>
          <a:p>
            <a:pPr/>
            <a:r>
              <a:t>          births</a:t>
            </a:r>
          </a:p>
          <a:p>
            <a:pPr/>
            <a:r>
              <a:t>gender          </a:t>
            </a:r>
          </a:p>
          <a:p>
            <a:pPr/>
            <a:r>
              <a:t>F       74035823</a:t>
            </a:r>
          </a:p>
          <a:p>
            <a:pPr/>
            <a:r>
              <a:t>M       77738555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Aggregation &amp; Group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Aggregation &amp; Grouping</a:t>
            </a:r>
          </a:p>
        </p:txBody>
      </p:sp>
      <p:sp>
        <p:nvSpPr>
          <p:cNvPr id="298" name="Or subdivide by yea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Or subdivide by year</a:t>
            </a:r>
          </a:p>
        </p:txBody>
      </p:sp>
      <p:sp>
        <p:nvSpPr>
          <p:cNvPr id="299" name="&gt;&gt;&gt; births.groupby(['gender', 'year'])[['births']].sum()…"/>
          <p:cNvSpPr txBox="1"/>
          <p:nvPr/>
        </p:nvSpPr>
        <p:spPr>
          <a:xfrm>
            <a:off x="952500" y="3448022"/>
            <a:ext cx="10357247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&gt;&gt;&gt; births.groupby(['gender', 'year'])[['births']].sum()</a:t>
            </a:r>
          </a:p>
          <a:p>
            <a:pPr>
              <a:defRPr sz="2400"/>
            </a:pPr>
            <a:r>
              <a:t>              births</a:t>
            </a:r>
          </a:p>
          <a:p>
            <a:pPr>
              <a:defRPr sz="2400"/>
            </a:pPr>
            <a:r>
              <a:t>gender year         </a:t>
            </a:r>
          </a:p>
          <a:p>
            <a:pPr>
              <a:defRPr sz="2400"/>
            </a:pPr>
            <a:r>
              <a:t>F      1969  1753634</a:t>
            </a:r>
          </a:p>
          <a:p>
            <a:pPr>
              <a:defRPr sz="2400"/>
            </a:pPr>
            <a:r>
              <a:t>       1970  1819164</a:t>
            </a:r>
          </a:p>
          <a:p>
            <a:pPr>
              <a:defRPr sz="2400"/>
            </a:pPr>
            <a:r>
              <a:t>       1971  1736774</a:t>
            </a:r>
          </a:p>
          <a:p>
            <a:pPr>
              <a:defRPr sz="2400"/>
            </a:pPr>
            <a:r>
              <a:t>       1972  1592347</a:t>
            </a:r>
          </a:p>
          <a:p>
            <a:pPr>
              <a:defRPr sz="2400"/>
            </a:pPr>
            <a:r>
              <a:t>       1973  1533102</a:t>
            </a:r>
          </a:p>
          <a:p>
            <a:pPr>
              <a:defRPr sz="2400"/>
            </a:pPr>
            <a:r>
              <a:t>...              ...</a:t>
            </a:r>
          </a:p>
          <a:p>
            <a:pPr>
              <a:defRPr sz="2400"/>
            </a:pPr>
            <a:r>
              <a:t>M      2004  2108197</a:t>
            </a:r>
          </a:p>
          <a:p>
            <a:pPr>
              <a:defRPr sz="2400"/>
            </a:pPr>
            <a:r>
              <a:t>       2005  2122727</a:t>
            </a:r>
          </a:p>
          <a:p>
            <a:pPr>
              <a:defRPr sz="2400"/>
            </a:pPr>
            <a:r>
              <a:t>       2006  2188268</a:t>
            </a:r>
          </a:p>
          <a:p>
            <a:pPr>
              <a:defRPr sz="2400"/>
            </a:pPr>
            <a:r>
              <a:t>       2007  2212118</a:t>
            </a:r>
          </a:p>
          <a:p>
            <a:pPr>
              <a:defRPr sz="2400"/>
            </a:pPr>
            <a:r>
              <a:t>       2008  2177227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[80 rows x 1 columns]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Matplotlib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Matplotlib</a:t>
            </a:r>
          </a:p>
        </p:txBody>
      </p:sp>
      <p:sp>
        <p:nvSpPr>
          <p:cNvPr id="135" name="Plotting from iPyth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Plotting from iPython</a:t>
            </a:r>
          </a:p>
          <a:p>
            <a:pPr lvl="1"/>
            <a:r>
              <a:t>Need to specify matplotlib mode</a:t>
            </a: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In [1]: %matplotlib</a:t>
            </a: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In [2]: import matplotlib.pyplot as plt</a:t>
            </a:r>
          </a:p>
          <a:p>
            <a:pPr lvl="1"/>
            <a:r>
              <a:t>Specify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%matplotlib notebook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2"/>
            <a:r>
              <a:t>Interactive plots embedded in notebook</a:t>
            </a:r>
          </a:p>
          <a:p>
            <a:pPr lvl="1"/>
            <a:r>
              <a:t>Specify %matplotlib interactive</a:t>
            </a:r>
          </a:p>
          <a:p>
            <a:pPr lvl="2"/>
            <a:r>
              <a:t>static images of our plots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Aggregation &amp; Group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Aggregation &amp; Grouping</a:t>
            </a:r>
          </a:p>
        </p:txBody>
      </p:sp>
      <p:sp>
        <p:nvSpPr>
          <p:cNvPr id="302" name="pivot_table is much simpler to us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pivot_table is much simpler to use:</a:t>
            </a:r>
          </a:p>
        </p:txBody>
      </p:sp>
      <p:sp>
        <p:nvSpPr>
          <p:cNvPr id="303" name="&gt;&gt;&gt; births.pivot_table('births',…"/>
          <p:cNvSpPr txBox="1"/>
          <p:nvPr/>
        </p:nvSpPr>
        <p:spPr>
          <a:xfrm>
            <a:off x="752276" y="3121616"/>
            <a:ext cx="9717064" cy="657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births.pivot_table('births', </a:t>
            </a:r>
          </a:p>
          <a:p>
            <a:pPr/>
            <a:r>
              <a:t>                       index='year', </a:t>
            </a:r>
          </a:p>
          <a:p>
            <a:pPr/>
            <a:r>
              <a:t>                       columns = 'gender',</a:t>
            </a:r>
          </a:p>
          <a:p>
            <a:pPr/>
            <a:r>
              <a:t>                       aggfunc='sum')</a:t>
            </a:r>
          </a:p>
          <a:p>
            <a:pPr/>
            <a:r>
              <a:t>gender        F        M</a:t>
            </a:r>
          </a:p>
          <a:p>
            <a:pPr/>
            <a:r>
              <a:t>year                    </a:t>
            </a:r>
          </a:p>
          <a:p>
            <a:pPr/>
            <a:r>
              <a:t>1969    1753634  1846572</a:t>
            </a:r>
          </a:p>
          <a:p>
            <a:pPr/>
            <a:r>
              <a:t>1970    1819164  1918636</a:t>
            </a:r>
          </a:p>
          <a:p>
            <a:pPr/>
            <a:r>
              <a:t>1971    1736774  1826774</a:t>
            </a:r>
          </a:p>
          <a:p>
            <a:pPr/>
            <a:r>
              <a:t>1972    1592347  1673888</a:t>
            </a:r>
          </a:p>
          <a:p>
            <a:pPr/>
            <a:r>
              <a:t>1973    1533102  1613023</a:t>
            </a:r>
          </a:p>
          <a:p>
            <a:pPr/>
            <a:r>
              <a:t>1974    1543005  1627626</a:t>
            </a:r>
          </a:p>
          <a:p>
            <a:pPr/>
            <a:r>
              <a:t>1975    1535546  1618010</a:t>
            </a:r>
          </a:p>
          <a:p>
            <a:pPr/>
            <a:r>
              <a:t>1976    1547613  1628863</a:t>
            </a:r>
          </a:p>
          <a:p>
            <a:pPr/>
            <a:r>
              <a:t>1977    1623363  1708796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Aggregation &amp; Group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Aggregation &amp; Grouping</a:t>
            </a:r>
          </a:p>
        </p:txBody>
      </p:sp>
      <p:sp>
        <p:nvSpPr>
          <p:cNvPr id="306" name="Here is the data per yea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Here is the data per year</a:t>
            </a:r>
          </a:p>
        </p:txBody>
      </p:sp>
      <p:sp>
        <p:nvSpPr>
          <p:cNvPr id="307" name="import pandas as pd…"/>
          <p:cNvSpPr txBox="1"/>
          <p:nvPr/>
        </p:nvSpPr>
        <p:spPr>
          <a:xfrm>
            <a:off x="1737489" y="3126673"/>
            <a:ext cx="9259789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pandas as pd</a:t>
            </a:r>
          </a:p>
          <a:p>
            <a:pPr/>
            <a:r>
              <a:t>import numpy as np</a:t>
            </a:r>
          </a:p>
          <a:p>
            <a:pPr/>
            <a:r>
              <a:t>import matplotlib.pyplot as plt</a:t>
            </a:r>
          </a:p>
          <a:p>
            <a:pPr/>
          </a:p>
          <a:p>
            <a:pPr/>
            <a:r>
              <a:t>births = pd.read_csv('births.csv')</a:t>
            </a:r>
          </a:p>
          <a:p>
            <a:pPr/>
            <a:r>
              <a:t>births.pivot_table('births', </a:t>
            </a:r>
          </a:p>
          <a:p>
            <a:pPr/>
            <a:r>
              <a:t>                   index='year', </a:t>
            </a:r>
          </a:p>
          <a:p>
            <a:pPr/>
            <a:r>
              <a:t>                   columns='gender',</a:t>
            </a:r>
          </a:p>
          <a:p>
            <a:pPr/>
            <a:r>
              <a:t>                   aggfunc='sum').plot()</a:t>
            </a:r>
          </a:p>
          <a:p>
            <a:pPr/>
            <a:r>
              <a:t>plt.ylabel('total births per year');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1466" y="1727200"/>
            <a:ext cx="10701868" cy="8026400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Aggregation &amp; Group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Aggregation &amp; Grouping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Aggregation &amp; Group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Aggregation &amp; Grouping</a:t>
            </a:r>
          </a:p>
        </p:txBody>
      </p:sp>
      <p:sp>
        <p:nvSpPr>
          <p:cNvPr id="313" name="The data set has some problem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data set has some problems:</a:t>
            </a:r>
          </a:p>
          <a:p>
            <a:pPr lvl="1"/>
            <a:r>
              <a:t>Missing values or typos (June 31)</a:t>
            </a:r>
          </a:p>
          <a:p>
            <a:pPr lvl="1"/>
            <a:r>
              <a:t>One possibility is to programmatically find outliers</a:t>
            </a:r>
          </a:p>
          <a:p>
            <a:pPr lvl="1"/>
            <a:r>
              <a:t>First, we estimate the standard deviation of the values</a:t>
            </a:r>
          </a:p>
        </p:txBody>
      </p:sp>
      <p:sp>
        <p:nvSpPr>
          <p:cNvPr id="314" name="births = pd.read_csv('births.csv')…"/>
          <p:cNvSpPr txBox="1"/>
          <p:nvPr/>
        </p:nvSpPr>
        <p:spPr>
          <a:xfrm>
            <a:off x="1677230" y="5734050"/>
            <a:ext cx="9945701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births = pd.read_csv('births.csv')</a:t>
            </a:r>
          </a:p>
          <a:p>
            <a:pPr/>
            <a:r>
              <a:t>quartiles = np.percentile(births['births'],</a:t>
            </a:r>
          </a:p>
          <a:p>
            <a:pPr/>
            <a:r>
              <a:t>                          [25, 50, 75])</a:t>
            </a:r>
          </a:p>
          <a:p>
            <a:pPr/>
            <a:r>
              <a:t>mu = quartiles[1]</a:t>
            </a:r>
          </a:p>
          <a:p>
            <a:pPr/>
            <a:r>
              <a:t>sigma = 0.74*(quartiles[2]-quartiles[0])</a:t>
            </a:r>
          </a:p>
          <a:p>
            <a:pPr/>
            <a:r>
              <a:t>print(mu, sigma)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Aggregation &amp; Group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Aggregation &amp; Grouping</a:t>
            </a:r>
          </a:p>
        </p:txBody>
      </p:sp>
      <p:sp>
        <p:nvSpPr>
          <p:cNvPr id="317" name="Now we want to filter out all values that are more than   away fro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we want to filter out all values that are more than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5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σ</m:t>
                </m:r>
              </m:oMath>
            </a14:m>
            <a:r>
              <a:t> away from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μ</m:t>
                </m:r>
              </m:oMath>
            </a14:m>
          </a:p>
          <a:p>
            <a:pPr/>
            <a:r>
              <a:t>This can be done in pandas using the query function</a:t>
            </a:r>
          </a:p>
          <a:p>
            <a:pPr/>
          </a:p>
          <a:p>
            <a:pPr/>
          </a:p>
          <a:p>
            <a:pPr/>
          </a:p>
          <a:p>
            <a:pPr/>
            <a:r>
              <a:t>Alternatively, write a Python script to clean the csv file</a:t>
            </a:r>
          </a:p>
        </p:txBody>
      </p:sp>
      <p:sp>
        <p:nvSpPr>
          <p:cNvPr id="318" name="births = births.query('(births &gt; @mu - 5*@sigma) &amp; (births &lt; @mu + 5*@sigma)')"/>
          <p:cNvSpPr txBox="1"/>
          <p:nvPr/>
        </p:nvSpPr>
        <p:spPr>
          <a:xfrm>
            <a:off x="952500" y="5219810"/>
            <a:ext cx="11774798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births = births.query('(births &gt; @mu - 5*@sigma) &amp; (births &lt; @mu + 5*@sigma)')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Aggregation &amp; Group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Aggregation &amp; Grouping</a:t>
            </a:r>
          </a:p>
        </p:txBody>
      </p:sp>
      <p:sp>
        <p:nvSpPr>
          <p:cNvPr id="321" name="To get the mean number of births per day,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get the mean number of births per day, </a:t>
            </a:r>
          </a:p>
          <a:p>
            <a:pPr lvl="2"/>
            <a:r>
              <a:t>need to set the day column to integers</a:t>
            </a:r>
          </a:p>
          <a:p>
            <a:pPr lvl="3"/>
            <a:r>
              <a:t>there are some 'null' values</a:t>
            </a:r>
          </a:p>
          <a:p>
            <a:pPr lvl="3"/>
            <a:r>
              <a:t>this works because we already got rid of bad data</a:t>
            </a:r>
          </a:p>
        </p:txBody>
      </p:sp>
      <p:sp>
        <p:nvSpPr>
          <p:cNvPr id="322" name="births['day'] = births['day'].astype(int)"/>
          <p:cNvSpPr txBox="1"/>
          <p:nvPr/>
        </p:nvSpPr>
        <p:spPr>
          <a:xfrm>
            <a:off x="2413062" y="5862726"/>
            <a:ext cx="948842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births['day'] = births['day'].astype(int)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Aggregation &amp; Group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Aggregation &amp; Grouping</a:t>
            </a:r>
          </a:p>
        </p:txBody>
      </p:sp>
      <p:sp>
        <p:nvSpPr>
          <p:cNvPr id="325" name="Pandas has its own datetime convert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Pandas has its own datetime converter</a:t>
            </a:r>
          </a:p>
          <a:p>
            <a:pPr lvl="1"/>
            <a:r>
              <a:t>trick: </a:t>
            </a:r>
          </a:p>
          <a:p>
            <a:pPr lvl="2"/>
            <a:r>
              <a:t>day, month, year are integers</a:t>
            </a:r>
          </a:p>
          <a:p>
            <a:pPr lvl="2"/>
            <a:r>
              <a:t>calculate an integer in form YYYYMMDD</a:t>
            </a:r>
          </a:p>
          <a:p>
            <a:pPr lvl="2"/>
            <a:r>
              <a:t>it is then interpreted as a string</a:t>
            </a:r>
          </a:p>
        </p:txBody>
      </p:sp>
      <p:sp>
        <p:nvSpPr>
          <p:cNvPr id="326" name="births.index = pd.to_datetime(…"/>
          <p:cNvSpPr txBox="1"/>
          <p:nvPr/>
        </p:nvSpPr>
        <p:spPr>
          <a:xfrm>
            <a:off x="442638" y="6573734"/>
            <a:ext cx="11317524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births.index = pd.to_datetime(</a:t>
            </a:r>
          </a:p>
          <a:p>
            <a:pPr/>
            <a:r>
              <a:t>   10000*births.year+100*births.month+births.day,</a:t>
            </a:r>
          </a:p>
          <a:p>
            <a:pPr/>
            <a:r>
              <a:t>   format='%Y%m%d'</a:t>
            </a:r>
          </a:p>
          <a:p>
            <a:pPr/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Aggregation &amp; Group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Aggregation &amp; Grouping</a:t>
            </a:r>
          </a:p>
        </p:txBody>
      </p:sp>
      <p:sp>
        <p:nvSpPr>
          <p:cNvPr id="329" name="Result is success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Result is success:</a:t>
            </a:r>
          </a:p>
        </p:txBody>
      </p:sp>
      <p:sp>
        <p:nvSpPr>
          <p:cNvPr id="330" name="&gt;&gt;&gt; births.head()…"/>
          <p:cNvSpPr txBox="1"/>
          <p:nvPr/>
        </p:nvSpPr>
        <p:spPr>
          <a:xfrm>
            <a:off x="1529550" y="3751008"/>
            <a:ext cx="9945700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births.head()</a:t>
            </a:r>
          </a:p>
          <a:p>
            <a:pPr/>
            <a:r>
              <a:t>            year  month  day gender  births</a:t>
            </a:r>
          </a:p>
          <a:p>
            <a:pPr/>
            <a:r>
              <a:t>1969-01-01  1969      1    1      F    4046</a:t>
            </a:r>
          </a:p>
          <a:p>
            <a:pPr/>
            <a:r>
              <a:t>1969-01-01  1969      1    1      M    4440</a:t>
            </a:r>
          </a:p>
          <a:p>
            <a:pPr/>
            <a:r>
              <a:t>1969-01-02  1969      1    2      F    4454</a:t>
            </a:r>
          </a:p>
          <a:p>
            <a:pPr/>
            <a:r>
              <a:t>1969-01-02  1969      1    2      M    4548</a:t>
            </a:r>
          </a:p>
          <a:p>
            <a:pPr/>
            <a:r>
              <a:t>1969-01-03  1969      1    3      F    4548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Aggregation &amp; Group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Aggregation &amp; Grouping</a:t>
            </a:r>
          </a:p>
        </p:txBody>
      </p:sp>
      <p:sp>
        <p:nvSpPr>
          <p:cNvPr id="333" name="Create an additional column 'decade'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an additional column 'decade'</a:t>
            </a:r>
          </a:p>
          <a:p>
            <a:pPr lvl="1"/>
            <a:r>
              <a:t>Divide year as integer by 10, then multiply by 10</a:t>
            </a:r>
          </a:p>
          <a:p>
            <a:pPr lvl="2"/>
            <a:r>
              <a:t>1974 -&gt; 197 -&gt; 1970</a:t>
            </a:r>
          </a:p>
          <a:p>
            <a:pPr lvl="1"/>
            <a:r>
              <a:t>Then group by decades and calculate mean of births</a:t>
            </a:r>
          </a:p>
        </p:txBody>
      </p:sp>
      <p:sp>
        <p:nvSpPr>
          <p:cNvPr id="334" name="&gt;&gt;&gt; births.pivot_table('births',…"/>
          <p:cNvSpPr txBox="1"/>
          <p:nvPr/>
        </p:nvSpPr>
        <p:spPr>
          <a:xfrm>
            <a:off x="372266" y="5728717"/>
            <a:ext cx="11546161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&gt;&gt;&gt; births.pivot_table('births', </a:t>
            </a:r>
          </a:p>
          <a:p>
            <a:pPr/>
            <a:r>
              <a:t>      index='decade', columns = 'gender',         </a:t>
            </a:r>
          </a:p>
          <a:p>
            <a:pPr/>
            <a:r>
              <a:t>      aggfunc='mean').head()</a:t>
            </a:r>
          </a:p>
          <a:p>
            <a:pPr/>
            <a:r>
              <a:t>gender            F            M</a:t>
            </a:r>
          </a:p>
          <a:p>
            <a:pPr/>
            <a:r>
              <a:t>decade                          </a:t>
            </a:r>
          </a:p>
          <a:p>
            <a:pPr/>
            <a:r>
              <a:t>1960    4802.290411  5056.827397</a:t>
            </a:r>
          </a:p>
          <a:p>
            <a:pPr/>
            <a:r>
              <a:t>1970    4452.450164  4687.509584</a:t>
            </a:r>
          </a:p>
          <a:p>
            <a:pPr/>
            <a:r>
              <a:t>1980    4968.524027  5222.411800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Aggregation &amp; Group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/>
            <a:r>
              <a:t>Aggregation &amp; Grouping</a:t>
            </a:r>
          </a:p>
        </p:txBody>
      </p:sp>
      <p:sp>
        <p:nvSpPr>
          <p:cNvPr id="337" name="Can also pivot according to day of the week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also pivot according to day of the week</a:t>
            </a:r>
          </a:p>
        </p:txBody>
      </p:sp>
      <p:sp>
        <p:nvSpPr>
          <p:cNvPr id="338" name="births['dayofweek'] = births.index.dayofweek"/>
          <p:cNvSpPr txBox="1"/>
          <p:nvPr/>
        </p:nvSpPr>
        <p:spPr>
          <a:xfrm>
            <a:off x="1877963" y="3470068"/>
            <a:ext cx="1017433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births['dayofweek'] = births.index.dayofweek</a:t>
            </a:r>
          </a:p>
        </p:txBody>
      </p:sp>
      <p:sp>
        <p:nvSpPr>
          <p:cNvPr id="339" name="&gt;&gt;&gt; births.pivot_table('births', index='dayofweek', columns = ['gender', 'decade'], aggfunc='mean')…"/>
          <p:cNvSpPr txBox="1"/>
          <p:nvPr/>
        </p:nvSpPr>
        <p:spPr>
          <a:xfrm>
            <a:off x="409227" y="4660900"/>
            <a:ext cx="12186346" cy="421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&gt;&gt;&gt; births.pivot_table('births', index='dayofweek', columns = ['gender', 'decade'], aggfunc='mean')</a:t>
            </a:r>
          </a:p>
          <a:p>
            <a:pPr>
              <a:defRPr sz="2400"/>
            </a:pPr>
            <a:r>
              <a:t>gender               F               ...            M             </a:t>
            </a:r>
          </a:p>
          <a:p>
            <a:pPr>
              <a:defRPr sz="2400"/>
            </a:pPr>
            <a:r>
              <a:t>decade            1960         1970  ...         1970         1980</a:t>
            </a:r>
          </a:p>
          <a:p>
            <a:pPr>
              <a:defRPr sz="2400"/>
            </a:pPr>
            <a:r>
              <a:t>dayofweek                            ...                          </a:t>
            </a:r>
          </a:p>
          <a:p>
            <a:pPr>
              <a:defRPr sz="2400"/>
            </a:pPr>
            <a:r>
              <a:t>0          4919.500000  4566.764368  ...  4811.431034  5406.437100</a:t>
            </a:r>
          </a:p>
          <a:p>
            <a:pPr>
              <a:defRPr sz="2400"/>
            </a:pPr>
            <a:r>
              <a:t>1          5153.692308  4752.195777  ...  5018.309021  5649.948936</a:t>
            </a:r>
          </a:p>
          <a:p>
            <a:pPr>
              <a:defRPr sz="2400"/>
            </a:pPr>
            <a:r>
              <a:t>2          4915.660377  4627.401152  ...  4873.351248  5505.321277</a:t>
            </a:r>
          </a:p>
          <a:p>
            <a:pPr>
              <a:defRPr sz="2400"/>
            </a:pPr>
            <a:r>
              <a:t>3          4871.230769  4576.057471  ...  4817.789272  5467.665957</a:t>
            </a:r>
          </a:p>
          <a:p>
            <a:pPr>
              <a:defRPr sz="2400"/>
            </a:pPr>
            <a:r>
              <a:t>4          4975.769231  4659.810345  ...  4904.381226  5530.895745</a:t>
            </a:r>
          </a:p>
          <a:p>
            <a:pPr>
              <a:defRPr sz="2400"/>
            </a:pPr>
            <a:r>
              <a:t>5          4535.884615  4103.703065  ...  4311.865900  4592.244681</a:t>
            </a:r>
          </a:p>
          <a:p>
            <a:pPr>
              <a:defRPr sz="2400"/>
            </a:pPr>
            <a:r>
              <a:t>6          4242.115385  3882.128352  ...  4076.429119  4403.017058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Matplotlib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Matplotlib</a:t>
            </a:r>
          </a:p>
        </p:txBody>
      </p:sp>
      <p:sp>
        <p:nvSpPr>
          <p:cNvPr id="138" name="Can save figures with the savefig('myfigure.png') comman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save figures with the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savefig('myfigure.png') </a:t>
            </a:r>
            <a:r>
              <a:t>command</a:t>
            </a:r>
          </a:p>
          <a:p>
            <a:pPr lvl="1"/>
            <a:r>
              <a:t>File format inferred from the extension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1200" y="4876800"/>
            <a:ext cx="6502400" cy="4876800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Text and An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and Annotation</a:t>
            </a:r>
          </a:p>
        </p:txBody>
      </p:sp>
      <p:sp>
        <p:nvSpPr>
          <p:cNvPr id="343" name="We can separate genders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separate genders:</a:t>
            </a:r>
          </a:p>
        </p:txBody>
      </p:sp>
      <p:sp>
        <p:nvSpPr>
          <p:cNvPr id="344" name="births.pivot_table('births',…"/>
          <p:cNvSpPr txBox="1"/>
          <p:nvPr/>
        </p:nvSpPr>
        <p:spPr>
          <a:xfrm>
            <a:off x="729319" y="3329049"/>
            <a:ext cx="11546162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births.pivot_table('births',</a:t>
            </a:r>
          </a:p>
          <a:p>
            <a:pPr/>
            <a:r>
              <a:t>                   index='dayofweek',</a:t>
            </a:r>
          </a:p>
          <a:p>
            <a:pPr/>
            <a:r>
              <a:t>                   columns = ['gender', 'decade'],</a:t>
            </a:r>
          </a:p>
          <a:p>
            <a:pPr/>
            <a:r>
              <a:t>                   aggfunc='mean').plot()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0266" y="4650399"/>
            <a:ext cx="6804268" cy="5103201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Text and An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and Annotation</a:t>
            </a:r>
          </a:p>
        </p:txBody>
      </p:sp>
      <p:sp>
        <p:nvSpPr>
          <p:cNvPr id="348" name="Or no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Or not</a:t>
            </a:r>
          </a:p>
        </p:txBody>
      </p:sp>
      <p:sp>
        <p:nvSpPr>
          <p:cNvPr id="349" name="births.pivot_table('births',…"/>
          <p:cNvSpPr txBox="1"/>
          <p:nvPr/>
        </p:nvSpPr>
        <p:spPr>
          <a:xfrm>
            <a:off x="952500" y="3399421"/>
            <a:ext cx="11546161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births.pivot_table('births',</a:t>
            </a:r>
          </a:p>
          <a:p>
            <a:pPr/>
            <a:r>
              <a:t>                   index='dayofweek',</a:t>
            </a:r>
          </a:p>
          <a:p>
            <a:pPr/>
            <a:r>
              <a:t>                   columns = ['gender', 'decade'],</a:t>
            </a:r>
          </a:p>
          <a:p>
            <a:pPr/>
            <a:r>
              <a:t>                   aggfunc='mean').plot()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 and An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and Annotation</a:t>
            </a:r>
          </a:p>
        </p:txBody>
      </p:sp>
      <p:sp>
        <p:nvSpPr>
          <p:cNvPr id="352" name="This is not so great:  The day of the week is a numb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is not so great:  The day of the week is a number</a:t>
            </a:r>
          </a:p>
          <a:p>
            <a:pPr lvl="1"/>
            <a:r>
              <a:t>We can actually access labels, but this is in the inside of matplotlib itself</a:t>
            </a:r>
          </a:p>
          <a:p>
            <a:pPr lvl="2"/>
            <a:r>
              <a:t>Use gca to set ticks </a:t>
            </a:r>
          </a:p>
        </p:txBody>
      </p:sp>
      <p:sp>
        <p:nvSpPr>
          <p:cNvPr id="353" name="plt.gca().set_xticklabels(['M', 'T',…"/>
          <p:cNvSpPr txBox="1"/>
          <p:nvPr/>
        </p:nvSpPr>
        <p:spPr>
          <a:xfrm>
            <a:off x="1948605" y="5438926"/>
            <a:ext cx="9488427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plt.gca().set_xticklabels(['M', 'T', </a:t>
            </a:r>
          </a:p>
          <a:p>
            <a:pPr/>
            <a:r>
              <a:t>              'W', 'R', 'F', 'Sa', 'Su'])</a:t>
            </a:r>
          </a:p>
          <a:p>
            <a:pPr/>
            <a:r>
              <a:t>plt.ylabel('mean birth per day')</a:t>
            </a:r>
          </a:p>
          <a:p>
            <a:pPr/>
            <a:r>
              <a:t>plt.xlabel('week day')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0526" y="1333500"/>
            <a:ext cx="10963748" cy="8222811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Text and An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and Annotation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 and An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and Annotation</a:t>
            </a:r>
          </a:p>
        </p:txBody>
      </p:sp>
      <p:sp>
        <p:nvSpPr>
          <p:cNvPr id="359" name="Apparently, birth dates are controlled by the day of the week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Apparently, birth dates are controlled by the day of the week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 and An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and Annotation</a:t>
            </a:r>
          </a:p>
        </p:txBody>
      </p:sp>
      <p:sp>
        <p:nvSpPr>
          <p:cNvPr id="362" name="What about the effects of holiday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What about the effects of holidays</a:t>
            </a:r>
          </a:p>
          <a:p>
            <a:pPr lvl="1"/>
            <a:r>
              <a:t>Create a table with a new index corresponding to the days in 2000 (which was a leap year)</a:t>
            </a:r>
          </a:p>
        </p:txBody>
      </p:sp>
      <p:sp>
        <p:nvSpPr>
          <p:cNvPr id="363" name="births_by_date = births.pivot_table('births',…"/>
          <p:cNvSpPr txBox="1"/>
          <p:nvPr/>
        </p:nvSpPr>
        <p:spPr>
          <a:xfrm>
            <a:off x="245596" y="5463006"/>
            <a:ext cx="12232073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births_by_date = births.pivot_table('births',</a:t>
            </a:r>
          </a:p>
          <a:p>
            <a:pPr/>
            <a:r>
              <a:t>           [births.index.month, births.index.day])</a:t>
            </a:r>
          </a:p>
          <a:p>
            <a:pPr/>
          </a:p>
          <a:p>
            <a:pPr/>
            <a:r>
              <a:t>births_by_date.index = [pd.datetime(2000, month, day)</a:t>
            </a:r>
          </a:p>
          <a:p>
            <a:pPr/>
            <a:r>
              <a:t>         for (month, day) in births_by_date.index]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 and An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and Annotation</a:t>
            </a:r>
          </a:p>
        </p:txBody>
      </p:sp>
      <p:sp>
        <p:nvSpPr>
          <p:cNvPr id="366" name="Then plot them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Then plot them</a:t>
            </a:r>
          </a:p>
        </p:txBody>
      </p:sp>
      <p:sp>
        <p:nvSpPr>
          <p:cNvPr id="367" name="fig, ax = plt.subplots(figsize=(20,5))…"/>
          <p:cNvSpPr txBox="1"/>
          <p:nvPr/>
        </p:nvSpPr>
        <p:spPr>
          <a:xfrm>
            <a:off x="2101143" y="3746774"/>
            <a:ext cx="880251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fig, ax = plt.subplots(figsize=(20,5))</a:t>
            </a:r>
          </a:p>
          <a:p>
            <a:pPr/>
            <a:r>
              <a:t>births_by_date.plot(ax=ax)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 and An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and Annotation</a:t>
            </a:r>
          </a:p>
        </p:txBody>
      </p:sp>
      <p:pic>
        <p:nvPicPr>
          <p:cNvPr id="37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27117" y="2544343"/>
            <a:ext cx="15459034" cy="40257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 and An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and Annotation</a:t>
            </a:r>
          </a:p>
        </p:txBody>
      </p:sp>
      <p:sp>
        <p:nvSpPr>
          <p:cNvPr id="373" name="Can observ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observe:</a:t>
            </a:r>
          </a:p>
          <a:p>
            <a:pPr lvl="1"/>
            <a:r>
              <a:t>Couples procreate more in January</a:t>
            </a:r>
          </a:p>
          <a:p>
            <a:pPr lvl="1"/>
            <a:r>
              <a:t>Three big dips: July 4 and December 24/25, and January 1</a:t>
            </a:r>
          </a:p>
          <a:p>
            <a:pPr lvl="1"/>
            <a:r>
              <a:t>Effect of Thanksgiving and Memorial day are not as visible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 and An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and Annotation</a:t>
            </a:r>
          </a:p>
        </p:txBody>
      </p:sp>
      <p:sp>
        <p:nvSpPr>
          <p:cNvPr id="376" name="Can use plt.text or ax.text to place a text at a certain coordinat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plt.text or ax.text to place a text at a certain coordinate</a:t>
            </a:r>
          </a:p>
        </p:txBody>
      </p:sp>
      <p:sp>
        <p:nvSpPr>
          <p:cNvPr id="377" name="my_style = dict(size=10, color='black')…"/>
          <p:cNvSpPr txBox="1"/>
          <p:nvPr/>
        </p:nvSpPr>
        <p:spPr>
          <a:xfrm>
            <a:off x="1638967" y="4027989"/>
            <a:ext cx="9031152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my_style = dict(size=10, color='black')</a:t>
            </a:r>
          </a:p>
          <a:p>
            <a:pPr/>
            <a:r>
              <a:t>ax.text('2000-7-4', 4200, </a:t>
            </a:r>
          </a:p>
          <a:p>
            <a:pPr/>
            <a:r>
              <a:t>        'Independence Day', </a:t>
            </a:r>
          </a:p>
          <a:p>
            <a:pPr/>
            <a:r>
              <a:t>        ha='center', </a:t>
            </a:r>
          </a:p>
          <a:p>
            <a:pPr/>
            <a:r>
              <a:t>        **my_style)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  <p:sp>
        <p:nvSpPr>
          <p:cNvPr id="141" name="Let's use the iris data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Let's use the iris data set</a:t>
            </a:r>
          </a:p>
          <a:p>
            <a:pPr lvl="1"/>
            <a:r>
              <a:t>A pre-processed version is in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sklearn.datasets</a:t>
            </a:r>
          </a:p>
          <a:p>
            <a:pPr lvl="2"/>
            <a:r>
              <a:t>Which means importing it</a:t>
            </a:r>
          </a:p>
          <a:p>
            <a:pPr lvl="2"/>
          </a:p>
          <a:p>
            <a:pPr lvl="2"/>
            <a:r>
              <a:t>We better look at it first:</a:t>
            </a:r>
          </a:p>
        </p:txBody>
      </p:sp>
      <p:sp>
        <p:nvSpPr>
          <p:cNvPr id="142" name="iris = load_iris()…"/>
          <p:cNvSpPr txBox="1"/>
          <p:nvPr/>
        </p:nvSpPr>
        <p:spPr>
          <a:xfrm>
            <a:off x="3251222" y="4667320"/>
            <a:ext cx="514431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iris = load_iris()</a:t>
            </a:r>
          </a:p>
          <a:p>
            <a:pPr/>
            <a:r>
              <a:t>features = iris.data.T</a:t>
            </a:r>
          </a:p>
        </p:txBody>
      </p:sp>
      <p:sp>
        <p:nvSpPr>
          <p:cNvPr id="143" name="&gt;&gt;&gt; features[:,:10]…"/>
          <p:cNvSpPr txBox="1"/>
          <p:nvPr/>
        </p:nvSpPr>
        <p:spPr>
          <a:xfrm>
            <a:off x="594968" y="6549627"/>
            <a:ext cx="12254937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/>
            </a:pPr>
            <a:r>
              <a:t>&gt;&gt;&gt; features[:,:10]</a:t>
            </a:r>
          </a:p>
          <a:p>
            <a:pPr>
              <a:defRPr sz="2700"/>
            </a:pPr>
            <a:r>
              <a:t>array([[5.1, 4.9, 4.7, 4.6, 5. , 5.4, 4.6, 5. , 4.4, 4.9],</a:t>
            </a:r>
          </a:p>
          <a:p>
            <a:pPr>
              <a:defRPr sz="2700"/>
            </a:pPr>
            <a:r>
              <a:t>       [3.5, 3. , 3.2, 3.1, 3.6, 3.9, 3.4, 3.4, 2.9, 3.1],</a:t>
            </a:r>
          </a:p>
          <a:p>
            <a:pPr>
              <a:defRPr sz="2700"/>
            </a:pPr>
            <a:r>
              <a:t>       [1.4, 1.4, 1.3, 1.5, 1.4, 1.7, 1.4, 1.5, 1.4, 1.5],</a:t>
            </a:r>
          </a:p>
          <a:p>
            <a:pPr>
              <a:defRPr sz="2700"/>
            </a:pPr>
            <a:r>
              <a:t>       [0.2, 0.2, 0.2, 0.2, 0.2, 0.4, 0.3, 0.2, 0.2, 0.1]])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 and An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and Annotation</a:t>
            </a:r>
          </a:p>
        </p:txBody>
      </p:sp>
      <p:pic>
        <p:nvPicPr>
          <p:cNvPr id="38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38482" y="2486341"/>
            <a:ext cx="15681764" cy="40837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 and An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and Annotation</a:t>
            </a:r>
          </a:p>
        </p:txBody>
      </p:sp>
      <p:sp>
        <p:nvSpPr>
          <p:cNvPr id="383" name="my_style = dict(size=10, color='black')…"/>
          <p:cNvSpPr txBox="1"/>
          <p:nvPr/>
        </p:nvSpPr>
        <p:spPr>
          <a:xfrm>
            <a:off x="600638" y="2216204"/>
            <a:ext cx="11317524" cy="214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100"/>
            </a:pPr>
            <a:r>
              <a:t>my_style = dict(size=10, color='black')</a:t>
            </a:r>
          </a:p>
          <a:p>
            <a:pPr>
              <a:defRPr sz="2100"/>
            </a:pPr>
            <a:r>
              <a:t>ax.text('2000-7-4', 4200, 'Independence Day', ha='center', **my_style)</a:t>
            </a:r>
          </a:p>
          <a:p>
            <a:pPr>
              <a:defRPr sz="2100"/>
            </a:pPr>
            <a:r>
              <a:t>ax.text('2000-10-31', 4600, 'Halloween', ha='center', **my_style)</a:t>
            </a:r>
          </a:p>
          <a:p>
            <a:pPr>
              <a:defRPr sz="2100"/>
            </a:pPr>
            <a:r>
              <a:t>ax.text('2000-12-24', 3900, 'Christmas', ha='center', **my_style)</a:t>
            </a:r>
          </a:p>
          <a:p>
            <a:pPr>
              <a:defRPr sz="2100"/>
            </a:pPr>
            <a:r>
              <a:t>ax.text('2000-1-1', 4000, 'New Years', ha='left', **my_style)</a:t>
            </a:r>
          </a:p>
          <a:p>
            <a:pPr>
              <a:defRPr sz="2100"/>
            </a:pPr>
            <a:r>
              <a:t>ax.text('2000-9-4', 4700, 'Labor Day', ha='left', **my_style)</a:t>
            </a:r>
          </a:p>
          <a:p>
            <a:pPr>
              <a:defRPr sz="2100"/>
            </a:pPr>
            <a:r>
              <a:t>ax.text('2000-11-25', 4400, 'Thanksgiving', ha='left', **my_style)</a:t>
            </a:r>
          </a:p>
        </p:txBody>
      </p:sp>
      <p:pic>
        <p:nvPicPr>
          <p:cNvPr id="38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03019" y="4478316"/>
            <a:ext cx="15124838" cy="39387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62471" y="5248206"/>
            <a:ext cx="14870441" cy="3872511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Text and Anno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and Annotation</a:t>
            </a:r>
          </a:p>
        </p:txBody>
      </p:sp>
      <p:sp>
        <p:nvSpPr>
          <p:cNvPr id="388" name="Can also use ax.annotat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also use ax.annotate</a:t>
            </a:r>
          </a:p>
        </p:txBody>
      </p:sp>
      <p:sp>
        <p:nvSpPr>
          <p:cNvPr id="389" name="ax.annotate('Look here', xy = ('2000-7-4',4350), xytext=('2000-8-1',…"/>
          <p:cNvSpPr txBox="1"/>
          <p:nvPr/>
        </p:nvSpPr>
        <p:spPr>
          <a:xfrm>
            <a:off x="456713" y="3680910"/>
            <a:ext cx="12232073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ax.annotate('Look here', xy = ('2000-7-4',4350), xytext=('2000-8-1', </a:t>
            </a:r>
          </a:p>
          <a:p>
            <a:pPr/>
            <a:r>
              <a:t>        4000),</a:t>
            </a:r>
          </a:p>
          <a:p>
            <a:pPr/>
            <a:r>
              <a:t> arrowprops = dict(facecolor='black', shrink = 0.05))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  <p:sp>
        <p:nvSpPr>
          <p:cNvPr id="146" name="Let's create histograms for all four properties of an Iris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Let's create histograms for all four properties of an Iris set</a:t>
            </a:r>
          </a:p>
          <a:p>
            <a:pPr lvl="1"/>
            <a:r>
              <a:t>We can define a simple figure with four different panels</a:t>
            </a:r>
          </a:p>
          <a:p>
            <a:pPr lvl="1"/>
          </a:p>
          <a:p>
            <a:pPr lvl="1"/>
            <a:r>
              <a:t>We then load the axes elements</a:t>
            </a:r>
          </a:p>
        </p:txBody>
      </p:sp>
      <p:sp>
        <p:nvSpPr>
          <p:cNvPr id="147" name="fig, axs = plt.subplots(2,2,  squeeze = True)"/>
          <p:cNvSpPr txBox="1"/>
          <p:nvPr/>
        </p:nvSpPr>
        <p:spPr>
          <a:xfrm>
            <a:off x="1803980" y="4139634"/>
            <a:ext cx="1040297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fig, axs = plt.subplots(2,2,  squeeze = True)</a:t>
            </a:r>
          </a:p>
        </p:txBody>
      </p:sp>
      <p:sp>
        <p:nvSpPr>
          <p:cNvPr id="148" name="axs[0][0]"/>
          <p:cNvSpPr txBox="1"/>
          <p:nvPr/>
        </p:nvSpPr>
        <p:spPr>
          <a:xfrm>
            <a:off x="2184343" y="5969336"/>
            <a:ext cx="217203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axs[0][0]</a:t>
            </a:r>
          </a:p>
        </p:txBody>
      </p:sp>
      <p:sp>
        <p:nvSpPr>
          <p:cNvPr id="149" name="axs[0][1]"/>
          <p:cNvSpPr txBox="1"/>
          <p:nvPr/>
        </p:nvSpPr>
        <p:spPr>
          <a:xfrm>
            <a:off x="6502400" y="5969336"/>
            <a:ext cx="217203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axs[0][1]</a:t>
            </a:r>
          </a:p>
        </p:txBody>
      </p:sp>
      <p:sp>
        <p:nvSpPr>
          <p:cNvPr id="150" name="axs[1][0]"/>
          <p:cNvSpPr txBox="1"/>
          <p:nvPr/>
        </p:nvSpPr>
        <p:spPr>
          <a:xfrm>
            <a:off x="2184343" y="7418462"/>
            <a:ext cx="217203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axs[1][0]</a:t>
            </a:r>
          </a:p>
        </p:txBody>
      </p:sp>
      <p:sp>
        <p:nvSpPr>
          <p:cNvPr id="151" name="axs[1][1]"/>
          <p:cNvSpPr txBox="1"/>
          <p:nvPr/>
        </p:nvSpPr>
        <p:spPr>
          <a:xfrm>
            <a:off x="6502400" y="7418462"/>
            <a:ext cx="217203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axs[1][1]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  <p:sp>
        <p:nvSpPr>
          <p:cNvPr id="154" name="For a histogram, we use the hist method of an ax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For a histogram, we use the hist method of an axes</a:t>
            </a:r>
          </a:p>
          <a:p>
            <a:pPr lvl="1"/>
            <a:r>
              <a:t>Needs a np.array and a number of bins</a:t>
            </a:r>
          </a:p>
        </p:txBody>
      </p:sp>
      <p:sp>
        <p:nvSpPr>
          <p:cNvPr id="155" name="axs[0][0].hist(features[0,50:150], bins = 10)…"/>
          <p:cNvSpPr txBox="1"/>
          <p:nvPr/>
        </p:nvSpPr>
        <p:spPr>
          <a:xfrm>
            <a:off x="1300912" y="4424269"/>
            <a:ext cx="10402976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axs[0][0].hist(features[0,50:150], bins = 10)</a:t>
            </a:r>
          </a:p>
          <a:p>
            <a:pPr/>
            <a:r>
              <a:t>axs[0][1].hist(features[1,50:150], bins = 10)</a:t>
            </a:r>
          </a:p>
          <a:p>
            <a:pPr/>
            <a:r>
              <a:t>axs[1][0].hist(features[2,50:150], bins = 10)</a:t>
            </a:r>
          </a:p>
          <a:p>
            <a:pPr/>
            <a:r>
              <a:t>axs[1][1].hist(features[3,50:150], bins = 10)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