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eb Scrap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Web Scraping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50" name="Raw data is not protected by copy-righ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Raw data is not protected by copy-right</a:t>
            </a:r>
          </a:p>
          <a:p>
            <a:pPr/>
            <a:r>
              <a:t>Exceptions can arise when scraping is used to obtain the same functionality as the original site</a:t>
            </a:r>
          </a:p>
          <a:p>
            <a:pPr/>
            <a:r>
              <a:t>Scraping needs to be done at a low level of intensity</a:t>
            </a:r>
          </a:p>
          <a:p>
            <a:pPr/>
            <a:r>
              <a:t>Using an agent that sends identifying information with each request is useful</a:t>
            </a:r>
          </a:p>
          <a:p>
            <a:pPr lvl="1"/>
            <a:r>
              <a:t>Security pouring over logs can be put at ease with an explanation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53" name="Websites are free to ban robots by using a black-list for IP addres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Websites are free to ban robots by using a black-list for IP addresses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Commercial crawling solutions exists that circumvent banning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Imitate human user behavior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Use many different IP addresses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Automatic throttling of requests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The need and the existence of these automated crawlers show that: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Scraping is in a legal and ethical gray-zone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chniq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Techniques</a:t>
            </a:r>
          </a:p>
        </p:txBody>
      </p:sp>
      <p:sp>
        <p:nvSpPr>
          <p:cNvPr id="156" name="To download data from a website and prepare it for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download data from a website and prepare it for processing</a:t>
            </a:r>
          </a:p>
          <a:p>
            <a:pPr lvl="1"/>
            <a:r>
              <a:t>We need to access the website</a:t>
            </a:r>
          </a:p>
          <a:p>
            <a:pPr lvl="1"/>
            <a:r>
              <a:t>We need to find the data on the website and put it into a structure we can use</a:t>
            </a:r>
          </a:p>
          <a:p>
            <a:pPr/>
            <a:r>
              <a:t>Before we code, we need to first understand the source of the website</a:t>
            </a:r>
          </a:p>
          <a:p>
            <a:pPr/>
            <a:r>
              <a:t>After we obtained the data, we need to store it in a reasonable format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159" name="Access the target webs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the target website</a:t>
            </a:r>
          </a:p>
          <a:p>
            <a:pPr/>
            <a:r>
              <a:t>Use the developer tools or view the source</a:t>
            </a:r>
          </a:p>
          <a:p>
            <a:pPr lvl="1"/>
            <a:r>
              <a:t>Browser dependent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162" name="Milwaukee police maintains a website with current call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Milwaukee police maintains a website with current call data</a:t>
            </a:r>
          </a:p>
          <a:p>
            <a:pPr lvl="1"/>
            <a:r>
              <a:t>https://itmdapps.milwaukee.gov/MPDCallData/</a:t>
            </a:r>
          </a:p>
          <a:p>
            <a:pPr lvl="1"/>
            <a:r>
              <a:t>Goal is to download this data</a:t>
            </a:r>
          </a:p>
          <a:p>
            <a:pPr lvl="1"/>
            <a:r>
              <a:t>Use the "Show Source Functionality" of your browser on the website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165" name="&lt;!DOCTYPE HTML&gt;…"/>
          <p:cNvSpPr txBox="1"/>
          <p:nvPr/>
        </p:nvSpPr>
        <p:spPr>
          <a:xfrm>
            <a:off x="0" y="2413000"/>
            <a:ext cx="12735074" cy="934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300"/>
            </a:pPr>
            <a:r>
              <a:t>&lt;!DOCTYPE HTML&gt;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&lt;html&gt;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&lt;head&gt;</a:t>
            </a:r>
          </a:p>
          <a:p>
            <a:pPr>
              <a:defRPr sz="2300"/>
            </a:pPr>
            <a:r>
              <a:t>    &lt;title&gt;Milwaukee Police Department: Call for Service&lt;/title&gt;</a:t>
            </a:r>
          </a:p>
          <a:p>
            <a:pPr>
              <a:defRPr sz="2300"/>
            </a:pPr>
            <a:r>
              <a:t>    &lt;meta http-equiv='X-UA-Compatible' content='IE=edge'&gt;</a:t>
            </a:r>
          </a:p>
          <a:p>
            <a:pPr>
              <a:defRPr sz="2300"/>
            </a:pPr>
            <a:r>
              <a:t>    &lt;meta name='viewport' content='width=device-width, initial-scale=1'&gt;</a:t>
            </a:r>
          </a:p>
          <a:p>
            <a:pPr>
              <a:defRPr sz="2300"/>
            </a:pPr>
            <a:r>
              <a:t>    &lt;link rel='stylesheet' href='/ItmdScripts/css/redesign.css' type='text/css'/&gt;</a:t>
            </a:r>
          </a:p>
          <a:p>
            <a:pPr>
              <a:defRPr sz="2300"/>
            </a:pPr>
            <a:r>
              <a:t>    &lt;link rel='stylesheet' href='/ItmdScripts/css/city-various.css' type='text/css'/&gt;</a:t>
            </a:r>
          </a:p>
          <a:p>
            <a:pPr>
              <a:defRPr sz="2300"/>
            </a:pPr>
            <a:r>
              <a:t>    &lt;script src='/ItmdScripts/js/jquery.min.js'&gt;&lt;/script&gt;</a:t>
            </a:r>
          </a:p>
          <a:p>
            <a:pPr>
              <a:defRPr sz="2300"/>
            </a:pPr>
            <a:r>
              <a:t>    &lt;script src='/ItmdScripts/js/message.js'&gt;&lt;/script&gt;</a:t>
            </a:r>
          </a:p>
          <a:p>
            <a:pPr>
              <a:defRPr sz="2300"/>
            </a:pPr>
            <a:r>
              <a:t>    &lt;script src='/ItmdScripts/js/mil-default.js'&gt;&lt;/script&gt;</a:t>
            </a:r>
          </a:p>
          <a:p>
            <a:pPr>
              <a:defRPr sz="2300"/>
            </a:pPr>
            <a:r>
              <a:t>&lt;/head&gt;</a:t>
            </a:r>
          </a:p>
          <a:p>
            <a:pPr>
              <a:defRPr sz="2300"/>
            </a:pPr>
            <a:r>
              <a:t>&lt;body&gt;</a:t>
            </a:r>
          </a:p>
          <a:p>
            <a:pPr>
              <a:defRPr sz="2300"/>
            </a:pPr>
            <a:r>
              <a:t>    &lt;div id='bg-div'&gt;</a:t>
            </a:r>
          </a:p>
          <a:p>
            <a:pPr>
              <a:defRPr sz="2300"/>
            </a:pPr>
            <a:r>
              <a:t>        &lt;div data-role='page' class='main'&gt;</a:t>
            </a:r>
          </a:p>
          <a:p>
            <a:pPr>
              <a:defRPr sz="2300"/>
            </a:pPr>
            <a:r>
              <a:t>            &lt;div data-role='header' class='redesign-header'&gt;</a:t>
            </a:r>
          </a:p>
          <a:p>
            <a:pPr>
              <a:defRPr sz="2300"/>
            </a:pPr>
            <a:r>
              <a:t>                &lt;a id='lnk-citylogo' href='http://city.milwaukee.gov'&gt;</a:t>
            </a:r>
          </a:p>
          <a:p>
            <a:pPr>
              <a:defRPr sz="2300"/>
            </a:pPr>
            <a:r>
              <a:t>                    &lt;img alt='City of Milwaukee' src='//itmdapps.milwaukee.gov/templates/2014/city2013_logo.png'/&gt;</a:t>
            </a:r>
          </a:p>
          <a:p>
            <a:pPr>
              <a:defRPr sz="2300"/>
            </a:pPr>
            <a:r>
              <a:t>                &lt;/a&gt;</a:t>
            </a:r>
          </a:p>
          <a:p>
            <a:pPr>
              <a:defRPr sz="2300"/>
            </a:pPr>
            <a:r>
              <a:t>                &lt;div class='city-title'&gt;Official Website of the City of Milwaukee&lt;/div&gt;</a:t>
            </a:r>
          </a:p>
          <a:p>
            <a:pPr>
              <a:defRPr sz="2300"/>
            </a:pPr>
            <a:r>
              <a:t>                &lt;div id='city-navbar-div'&gt;</a:t>
            </a:r>
          </a:p>
          <a:p>
            <a:pPr>
              <a:defRPr sz="2300"/>
            </a:pPr>
            <a:r>
              <a:t>                    &lt;div style='position: relative'&gt;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Understand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Understanding Web Sites</a:t>
            </a:r>
          </a:p>
        </p:txBody>
      </p:sp>
      <p:sp>
        <p:nvSpPr>
          <p:cNvPr id="168" name="Identify the data that we would like to extra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Identify the data that we would like to extract</a:t>
            </a:r>
          </a:p>
          <a:p>
            <a:pPr lvl="1"/>
            <a:r>
              <a:t>In this case, data in a table</a:t>
            </a:r>
          </a:p>
        </p:txBody>
      </p:sp>
      <p:sp>
        <p:nvSpPr>
          <p:cNvPr id="169" name="&lt;tr style='border-style: none; border-collapse: collapse;'&gt;…"/>
          <p:cNvSpPr txBox="1"/>
          <p:nvPr/>
        </p:nvSpPr>
        <p:spPr>
          <a:xfrm>
            <a:off x="348257" y="4211228"/>
            <a:ext cx="12308286" cy="525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500"/>
            </a:pPr>
            <a:r>
              <a:t>&lt;tr style='border-style: none; border-collapse: collapse;'&gt;</a:t>
            </a:r>
          </a:p>
          <a:p>
            <a:pPr>
              <a:defRPr sz="2500"/>
            </a:pPr>
            <a:r>
              <a:t>                            &lt;td style='border: 1px solid black; border-collapse: collapse;'&gt;201731019&lt;/td&gt;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collapse;'&gt;06/21/2020 11:54:25 AM&lt;/td&gt;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collapse;'&gt;6000 W SILVER SPRING DR,MKE&lt;/td&gt;</a:t>
            </a:r>
          </a:p>
          <a:p>
            <a:pPr>
              <a:defRPr sz="2500"/>
            </a:pPr>
            <a:r>
              <a:t>                            &lt;td style='border: 1px solid black; border-collapse: collapse; text-align: center;'&gt;4&lt;/td&gt;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collapse;'&gt;PATROL&lt;/td&gt;</a:t>
            </a:r>
          </a:p>
          <a:p>
            <a:pPr>
              <a:defRPr sz="2500"/>
            </a:pPr>
            <a:r>
              <a:t>                            &lt;td style='border: 1px solid black; border-collapse: collapse;'&gt;Assignment Completed&lt;/td&gt;</a:t>
            </a:r>
          </a:p>
          <a:p>
            <a:pPr>
              <a:defRPr sz="2500"/>
            </a:pPr>
            <a:r>
              <a:t>                        &lt;/tr&gt;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Understand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Understanding Websites</a:t>
            </a:r>
          </a:p>
        </p:txBody>
      </p:sp>
      <p:sp>
        <p:nvSpPr>
          <p:cNvPr id="172" name="Before we start downloading websites, let's first understand th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Before we start downloading websites, let's first understand them</a:t>
            </a:r>
          </a:p>
          <a:p>
            <a:pPr lvl="1"/>
            <a:r>
              <a:t>Each web browser has a way to view the source of a website</a:t>
            </a:r>
          </a:p>
          <a:p>
            <a:pPr lvl="1"/>
            <a:r>
              <a:t>On Chrome, use Developer -&gt; View Source</a:t>
            </a:r>
          </a:p>
          <a:p>
            <a:pPr lvl="2"/>
            <a:r>
              <a:t>Easiest tool for web development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Accessing web 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 sites</a:t>
            </a:r>
          </a:p>
        </p:txBody>
      </p:sp>
      <p:sp>
        <p:nvSpPr>
          <p:cNvPr id="175" name="Selenium: Module for automatic web application te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Selenium: Module for automatic web application tests</a:t>
            </a:r>
          </a:p>
          <a:p>
            <a:pPr lvl="1"/>
            <a:r>
              <a:t>Automatically click links, pretend to be a certain browser, etc</a:t>
            </a:r>
          </a:p>
          <a:p>
            <a:pPr lvl="1"/>
            <a:r>
              <a:t>Useful when data is accessed after ajax requests</a:t>
            </a:r>
          </a:p>
          <a:p>
            <a:pPr lvl="1"/>
            <a:r>
              <a:t>Needs some downloads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ccessing Websi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</a:t>
            </a:r>
          </a:p>
        </p:txBody>
      </p:sp>
      <p:sp>
        <p:nvSpPr>
          <p:cNvPr id="178" name="Scrap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Scrapy:</a:t>
            </a:r>
          </a:p>
          <a:p>
            <a:pPr lvl="1"/>
            <a:r>
              <a:t>Framework to run scraping and web crawling</a:t>
            </a:r>
          </a:p>
          <a:p>
            <a:pPr lvl="1"/>
            <a:r>
              <a:t>Developed by web-aggregation and e-commerce company Mydeco</a:t>
            </a:r>
          </a:p>
          <a:p>
            <a:pPr lvl="1"/>
            <a:r>
              <a:t>Maintained by Scrapinghub</a:t>
            </a:r>
          </a:p>
          <a:p>
            <a:pPr lvl="1"/>
            <a:r>
              <a:t>Interlaced with a commercial offering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mportant Prelimi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Important Preliminaries</a:t>
            </a:r>
          </a:p>
        </p:txBody>
      </p:sp>
      <p:sp>
        <p:nvSpPr>
          <p:cNvPr id="123" name="On your own machin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On your own machine: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Install pip3 (the python 3 version)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You can invoke pip3 also by python3 -m pip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Then install a number of packages: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pandas</a:t>
            </a:r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sudo python3 -m pip install pandas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beautifulsoup4</a:t>
            </a:r>
          </a:p>
          <a:p>
            <a:pPr lvl="3" marL="1653539" indent="-413384" defTabSz="543305">
              <a:spcBef>
                <a:spcPts val="2000"/>
              </a:spcBef>
              <a:defRPr sz="2976"/>
            </a:pPr>
            <a:r>
              <a:t>sudo python3 -m pip install beautifulsoup4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requests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Access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websites</a:t>
            </a:r>
          </a:p>
        </p:txBody>
      </p:sp>
      <p:sp>
        <p:nvSpPr>
          <p:cNvPr id="181" name="Request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Requests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Simple and basic translator for making url requests</a:t>
            </a:r>
          </a:p>
          <a:p>
            <a:pPr lvl="2" marL="128015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 = requests.get(address)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Variable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r.content</a:t>
            </a:r>
            <a:r>
              <a:t> now contains the contents of the web page (as a binary string)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Variable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r.text </a:t>
            </a:r>
            <a:r>
              <a:t>contains the contents as a string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Requests will guess the encoding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But you can set the encoding with </a:t>
            </a:r>
          </a:p>
          <a:p>
            <a:pPr lvl="4" marL="2133600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response.encoding = 'utf-8'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ccess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websites</a:t>
            </a:r>
          </a:p>
        </p:txBody>
      </p:sp>
      <p:sp>
        <p:nvSpPr>
          <p:cNvPr id="184" name="Reque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Requests</a:t>
            </a:r>
          </a:p>
          <a:p>
            <a:pPr lvl="1"/>
            <a:r>
              <a:t>Can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r.headers</a:t>
            </a:r>
            <a:r>
              <a:t> to obtain a dictionary-like object with various header values</a:t>
            </a:r>
          </a:p>
          <a:p>
            <a:pPr lvl="1"/>
            <a:r>
              <a:t>Can use query string in requests:</a:t>
            </a:r>
          </a:p>
          <a:p>
            <a:pPr lvl="2"/>
            <a:r>
              <a:t>Example:</a:t>
            </a:r>
          </a:p>
        </p:txBody>
      </p:sp>
      <p:sp>
        <p:nvSpPr>
          <p:cNvPr id="185" name="requests.get('https://api.github.com/search/rep',…"/>
          <p:cNvSpPr txBox="1"/>
          <p:nvPr/>
        </p:nvSpPr>
        <p:spPr>
          <a:xfrm>
            <a:off x="157726" y="6164620"/>
            <a:ext cx="12689348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requests.get('https://api.github.com/search/rep',</a:t>
            </a:r>
          </a:p>
          <a:p>
            <a:pPr/>
            <a:r>
              <a:t>            params=[('q', 'requests+language:python')])</a:t>
            </a:r>
          </a:p>
        </p:txBody>
      </p:sp>
      <p:sp>
        <p:nvSpPr>
          <p:cNvPr id="186" name="requests.put('https://httpbin.org/put', data={'key':'value'})"/>
          <p:cNvSpPr txBox="1"/>
          <p:nvPr/>
        </p:nvSpPr>
        <p:spPr>
          <a:xfrm>
            <a:off x="157726" y="7693431"/>
            <a:ext cx="925978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requests.put('https://httpbin.org/put', data={'key':'value'})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ccessing Websi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Websites</a:t>
            </a:r>
          </a:p>
        </p:txBody>
      </p:sp>
      <p:sp>
        <p:nvSpPr>
          <p:cNvPr id="189" name="Use regular expression (just a little bi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regular expression (just a little bit)</a:t>
            </a:r>
          </a:p>
          <a:p>
            <a:pPr/>
            <a:r>
              <a:t>Use beautiful soup (html parser)</a:t>
            </a:r>
          </a:p>
          <a:p>
            <a:pPr/>
            <a:r>
              <a:t>Use requests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gular Expression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Regular Expressions</a:t>
            </a:r>
          </a:p>
        </p:txBody>
      </p:sp>
      <p:sp>
        <p:nvSpPr>
          <p:cNvPr id="192" name="Pytho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W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</a:t>
            </a:r>
          </a:p>
        </p:txBody>
      </p:sp>
      <p:sp>
        <p:nvSpPr>
          <p:cNvPr id="195" name="A frequent programming task is “filtering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frequent programming task is “filtering”</a:t>
            </a:r>
          </a:p>
          <a:p>
            <a:pPr lvl="1"/>
            <a:r>
              <a:t>Retain only those records that fit a certain pattern</a:t>
            </a:r>
          </a:p>
          <a:p>
            <a:pPr lvl="1"/>
            <a:r>
              <a:t>Typical part of big data and analytics applications</a:t>
            </a:r>
          </a:p>
          <a:p>
            <a:pPr/>
            <a:r>
              <a:t>Example for text processing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W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</a:t>
            </a:r>
          </a:p>
        </p:txBody>
      </p:sp>
      <p:sp>
        <p:nvSpPr>
          <p:cNvPr id="198" name="Whenever you deal with text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Whenever you deal with text processing</a:t>
            </a:r>
          </a:p>
          <a:p>
            <a:pPr lvl="1"/>
            <a:r>
              <a:t>Think about whether you want to use regular expressions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W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</a:t>
            </a:r>
          </a:p>
        </p:txBody>
      </p:sp>
      <p:sp>
        <p:nvSpPr>
          <p:cNvPr id="201" name="Regular Expressions are a theoretical concept that is well understo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Regular Expressions are a theoretical concept that is well understood</a:t>
            </a:r>
          </a:p>
          <a:p>
            <a:pPr/>
            <a:r>
              <a:t>Many programming languages have a module for regular expressions </a:t>
            </a:r>
          </a:p>
          <a:p>
            <a:pPr lvl="1"/>
            <a:r>
              <a:t>Usually, very similar syntax and semantics</a:t>
            </a:r>
          </a:p>
          <a:p>
            <a:pPr/>
            <a:r>
              <a:t>We can use ad hoc solutions, but regular expressions are almost always faster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Ho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</a:t>
            </a:r>
          </a:p>
        </p:txBody>
      </p:sp>
      <p:sp>
        <p:nvSpPr>
          <p:cNvPr id="204" name="Usually, we want to compile a regular expres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Usually, we want to compile a regular expression</a:t>
            </a:r>
          </a:p>
          <a:p>
            <a:pPr lvl="1"/>
            <a:r>
              <a:t>This allows for faster scanning</a:t>
            </a:r>
          </a:p>
          <a:p>
            <a:pPr lvl="2"/>
            <a:r>
              <a:t>Compilation cost time</a:t>
            </a:r>
          </a:p>
          <a:p>
            <a:pPr lvl="3"/>
            <a:r>
              <a:t>But usually amortized very quickly</a:t>
            </a:r>
          </a:p>
          <a:p>
            <a:pPr/>
            <a:r>
              <a:t>Python regular expressions are in module re</a:t>
            </a:r>
          </a:p>
          <a:p>
            <a:pPr lvl="1"/>
            <a:r>
              <a:t>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p=re.compile('?')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Where the question mark is the search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Ho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</a:t>
            </a:r>
          </a:p>
        </p:txBody>
      </p:sp>
      <p:sp>
        <p:nvSpPr>
          <p:cNvPr id="207" name="A Python regular expression is a string that defines the searc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Python regular expression is a string that defines the search</a:t>
            </a:r>
          </a:p>
          <a:p>
            <a:pPr/>
            <a:r>
              <a:t>The string is compiled</a:t>
            </a:r>
          </a:p>
          <a:p>
            <a:pPr/>
            <a:r>
              <a:t>After compilation, a match, search, or findall is performed on all strings</a:t>
            </a:r>
          </a:p>
          <a:p>
            <a:pPr lvl="1"/>
            <a:r>
              <a:t>The output is None if the regular expression is not matched</a:t>
            </a:r>
          </a:p>
          <a:p>
            <a:pPr lvl="1"/>
            <a:r>
              <a:t>Otherwise, depending on the function, it provides the parts of the string that match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A first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first example</a:t>
            </a:r>
          </a:p>
        </p:txBody>
      </p:sp>
      <p:sp>
        <p:nvSpPr>
          <p:cNvPr id="210" name="In a regular expression, most characters match themselv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 regular expression, most characters match themselves</a:t>
            </a:r>
          </a:p>
          <a:p>
            <a:pPr lvl="1"/>
            <a:r>
              <a:t>Unless they are “</a:t>
            </a:r>
            <a:r>
              <a:rPr u="sng"/>
              <a:t>meta-characters</a:t>
            </a:r>
            <a:r>
              <a:t>” such as *, \, ^</a:t>
            </a:r>
          </a:p>
          <a:p>
            <a:pPr/>
            <a:r>
              <a:t>E.G.: Find all lines in “alice.txt” with a double hyphen</a:t>
            </a:r>
          </a:p>
          <a:p>
            <a:pPr/>
            <a:r>
              <a:t>Regular expression is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'--'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Read in all lines of the text file, find the ones that match</a:t>
            </a:r>
          </a:p>
          <a:p>
            <a:pPr lvl="1"/>
            <a:r>
              <a:t>Need to use search, because match only matches at the beginning of a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craping and Crawl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Scraping and Crawling</a:t>
            </a:r>
          </a:p>
        </p:txBody>
      </p:sp>
      <p:sp>
        <p:nvSpPr>
          <p:cNvPr id="126" name="Both involve automatic ('bot') access to a web-s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Both involve automatic ('bot') access to a web-site</a:t>
            </a:r>
          </a:p>
          <a:p>
            <a:pPr/>
            <a:r>
              <a:t>Crawling tries to find and process all the information on all pages of the website</a:t>
            </a:r>
          </a:p>
          <a:p>
            <a:pPr lvl="1"/>
            <a:r>
              <a:t>Typically used by search engines</a:t>
            </a:r>
          </a:p>
          <a:p>
            <a:pPr/>
            <a:r>
              <a:t>Scraping </a:t>
            </a:r>
          </a:p>
          <a:p>
            <a:pPr lvl="1"/>
            <a:r>
              <a:t>Used to obtain data contained in certain web-pages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A first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first example</a:t>
            </a:r>
          </a:p>
        </p:txBody>
      </p:sp>
      <p:sp>
        <p:nvSpPr>
          <p:cNvPr id="213" name="Import re…"/>
          <p:cNvSpPr txBox="1"/>
          <p:nvPr>
            <p:ph type="body" sz="quarter" idx="1"/>
          </p:nvPr>
        </p:nvSpPr>
        <p:spPr>
          <a:xfrm>
            <a:off x="8070353" y="2590800"/>
            <a:ext cx="3981947" cy="6286500"/>
          </a:xfrm>
          <a:prstGeom prst="rect">
            <a:avLst/>
          </a:prstGeom>
        </p:spPr>
        <p:txBody>
          <a:bodyPr/>
          <a:lstStyle/>
          <a:p>
            <a:pPr/>
            <a:r>
              <a:t>Import re</a:t>
            </a:r>
          </a:p>
          <a:p>
            <a:pPr/>
            <a:r>
              <a:t>Compile the regular expression</a:t>
            </a:r>
          </a:p>
          <a:p>
            <a:pPr/>
          </a:p>
          <a:p>
            <a:pPr/>
          </a:p>
          <a:p>
            <a:pPr/>
            <a:r>
              <a:t>Match lines with .search()</a:t>
            </a:r>
          </a:p>
          <a:p>
            <a:pPr/>
          </a:p>
        </p:txBody>
      </p:sp>
      <p:sp>
        <p:nvSpPr>
          <p:cNvPr id="214" name="import re…"/>
          <p:cNvSpPr txBox="1"/>
          <p:nvPr/>
        </p:nvSpPr>
        <p:spPr>
          <a:xfrm>
            <a:off x="660400" y="2538070"/>
            <a:ext cx="7247781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400"/>
            </a:pPr>
            <a:r>
              <a:t>import re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p = </a:t>
            </a:r>
            <a:r>
              <a:rPr b="1"/>
              <a:t>re.compile('--')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def match1():</a:t>
            </a:r>
          </a:p>
          <a:p>
            <a:pPr>
              <a:defRPr sz="2400"/>
            </a:pPr>
            <a:r>
              <a:t>    with open("alice.txt") as infile:</a:t>
            </a:r>
          </a:p>
          <a:p>
            <a:pPr>
              <a:defRPr sz="2400"/>
            </a:pPr>
            <a:r>
              <a:t>        line_count = 0</a:t>
            </a:r>
          </a:p>
          <a:p>
            <a:pPr>
              <a:defRPr sz="2400"/>
            </a:pPr>
            <a:r>
              <a:t>        for line in infile:</a:t>
            </a:r>
          </a:p>
          <a:p>
            <a:pPr>
              <a:defRPr sz="2400"/>
            </a:pPr>
            <a:r>
              <a:t>            line_count+=1</a:t>
            </a:r>
          </a:p>
          <a:p>
            <a:pPr>
              <a:defRPr sz="2400"/>
            </a:pPr>
            <a:r>
              <a:t>            line = line.strip()</a:t>
            </a:r>
          </a:p>
          <a:p>
            <a:pPr>
              <a:defRPr sz="2400"/>
            </a:pPr>
            <a:r>
              <a:t>            if </a:t>
            </a:r>
            <a:r>
              <a:rPr b="1"/>
              <a:t>p.search</a:t>
            </a:r>
            <a:r>
              <a:t>(line):</a:t>
            </a:r>
          </a:p>
          <a:p>
            <a:pPr>
              <a:defRPr sz="2400"/>
            </a:pPr>
            <a:r>
              <a:t>                print(line_count, line)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Using raw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Using raw strings</a:t>
            </a:r>
          </a:p>
        </p:txBody>
      </p:sp>
      <p:sp>
        <p:nvSpPr>
          <p:cNvPr id="217" name="A raw string is a string preceeded with a letter 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raw string is a string preceeded with a letter r: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print(r'Hello World')</a:t>
            </a:r>
          </a:p>
          <a:p>
            <a:pPr/>
            <a:r>
              <a:t>The difference to a normal string is that the escape character always means the escape character itself.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print(r'\tHello') </a:t>
            </a:r>
            <a:r>
              <a:t>prints out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\tHello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print('\tHello') </a:t>
            </a:r>
            <a:r>
              <a:t>prints out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Hello</a:t>
            </a:r>
            <a:r>
              <a:t> after a tab.</a:t>
            </a:r>
          </a:p>
          <a:p>
            <a:pPr/>
            <a:r>
              <a:t>This can be very useful because we might on occasion have to escape the escape character several times.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20" name="Characters are the easiest to match…"/>
          <p:cNvSpPr txBox="1"/>
          <p:nvPr>
            <p:ph type="body" sz="half" idx="1"/>
          </p:nvPr>
        </p:nvSpPr>
        <p:spPr>
          <a:xfrm>
            <a:off x="952500" y="2590800"/>
            <a:ext cx="11099800" cy="3147219"/>
          </a:xfrm>
          <a:prstGeom prst="rect">
            <a:avLst/>
          </a:prstGeom>
        </p:spPr>
        <p:txBody>
          <a:bodyPr anchor="t"/>
          <a:lstStyle>
            <a:lvl1pPr marL="413384" indent="-413384" defTabSz="543305">
              <a:spcBef>
                <a:spcPts val="2000"/>
              </a:spcBef>
              <a:defRPr sz="2976"/>
            </a:lvl1pPr>
            <a:lvl2pPr marL="826769" indent="-413384" defTabSz="543305">
              <a:spcBef>
                <a:spcPts val="2000"/>
              </a:spcBef>
              <a:defRPr sz="2976"/>
            </a:lvl2pPr>
            <a:lvl3pPr marL="1240155" indent="-413384" defTabSz="543305">
              <a:spcBef>
                <a:spcPts val="2000"/>
              </a:spcBef>
              <a:defRPr sz="2976"/>
            </a:lvl3pPr>
          </a:lstStyle>
          <a:p>
            <a:pPr/>
            <a:r>
              <a:t>Characters are the easiest to match</a:t>
            </a:r>
          </a:p>
          <a:p>
            <a:pPr lvl="1"/>
            <a:r>
              <a:t>Find all words in lawler.txt (a large list of English words) with a double  “oo”</a:t>
            </a:r>
          </a:p>
          <a:p>
            <a:pPr lvl="2"/>
            <a:r>
              <a:t>Just change the expression</a:t>
            </a:r>
          </a:p>
        </p:txBody>
      </p:sp>
      <p:sp>
        <p:nvSpPr>
          <p:cNvPr id="221" name="import re…"/>
          <p:cNvSpPr txBox="1"/>
          <p:nvPr/>
        </p:nvSpPr>
        <p:spPr>
          <a:xfrm>
            <a:off x="3175000" y="5086350"/>
            <a:ext cx="7250956" cy="4219575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400"/>
            </a:pPr>
            <a:r>
              <a:t>import re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p = re.compile('oo')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def match1():</a:t>
            </a:r>
          </a:p>
          <a:p>
            <a:pPr>
              <a:defRPr sz="2400"/>
            </a:pPr>
            <a:r>
              <a:t>    with open("lawler.txt") as infile:</a:t>
            </a:r>
          </a:p>
          <a:p>
            <a:pPr>
              <a:defRPr sz="2400"/>
            </a:pPr>
            <a:r>
              <a:t>        line_count = 0</a:t>
            </a:r>
          </a:p>
          <a:p>
            <a:pPr>
              <a:defRPr sz="2400"/>
            </a:pPr>
            <a:r>
              <a:t>        for line in infile:</a:t>
            </a:r>
          </a:p>
          <a:p>
            <a:pPr>
              <a:defRPr sz="2400"/>
            </a:pPr>
            <a:r>
              <a:t>            line_count+=1</a:t>
            </a:r>
          </a:p>
          <a:p>
            <a:pPr>
              <a:defRPr sz="2400"/>
            </a:pPr>
            <a:r>
              <a:t>            line = line.strip()</a:t>
            </a:r>
          </a:p>
          <a:p>
            <a:pPr>
              <a:defRPr sz="2400"/>
            </a:pPr>
            <a:r>
              <a:t>            if p.search(line):</a:t>
            </a:r>
          </a:p>
          <a:p>
            <a:pPr>
              <a:defRPr sz="2400"/>
            </a:pPr>
            <a:r>
              <a:t>                print(line_count, line)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24" name="Letters and numbers match themselv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Letters and numbers match themselves</a:t>
            </a:r>
          </a:p>
          <a:p>
            <a:pPr/>
            <a:r>
              <a:t>But are case sensitive</a:t>
            </a:r>
          </a:p>
          <a:p>
            <a:pPr/>
            <a:r>
              <a:t>Punctuation marks often mean something else.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27" name="Square brackets [ ] mean that any of the enclosed characters will d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Square brackets [ ] mean that any of the enclosed characters will do</a:t>
            </a:r>
          </a:p>
          <a:p>
            <a:pPr lvl="1"/>
            <a:r>
              <a:t>Example:   [ab]  means either 'a' or 'b'</a:t>
            </a:r>
          </a:p>
          <a:p>
            <a:pPr/>
            <a:r>
              <a:t>Square brackets can contain a range</a:t>
            </a:r>
          </a:p>
          <a:p>
            <a:pPr lvl="1"/>
            <a:r>
              <a:t>Example: [0-5]  means either 0, 1, 2, 3, 4, or 5</a:t>
            </a:r>
          </a:p>
          <a:p>
            <a:pPr/>
            <a:r>
              <a:t>A caret  ^  means negation</a:t>
            </a:r>
          </a:p>
          <a:p>
            <a:pPr lvl="1"/>
            <a:r>
              <a:t>Example: [^a-d] means neither 'a', 'b', 'c', nor 'd'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30" name="Find all lines in a file that have a double 'e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lines in a file that have a double 'e'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elf Test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Solution</a:t>
            </a:r>
          </a:p>
        </p:txBody>
      </p:sp>
      <p:sp>
        <p:nvSpPr>
          <p:cNvPr id="233" name="import re…"/>
          <p:cNvSpPr txBox="1"/>
          <p:nvPr/>
        </p:nvSpPr>
        <p:spPr>
          <a:xfrm>
            <a:off x="2444098" y="3169355"/>
            <a:ext cx="8116603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re</a:t>
            </a:r>
          </a:p>
          <a:p>
            <a:pPr/>
          </a:p>
          <a:p>
            <a:pPr/>
            <a:r>
              <a:t>p = re.compile(r'ee')</a:t>
            </a:r>
          </a:p>
          <a:p>
            <a:pPr/>
          </a:p>
          <a:p>
            <a:pPr/>
            <a:r>
              <a:t>def match_ee(filename):</a:t>
            </a:r>
          </a:p>
          <a:p>
            <a:pPr/>
            <a:r>
              <a:t>    with open(filename) as infile:</a:t>
            </a:r>
          </a:p>
          <a:p>
            <a:pPr/>
            <a:r>
              <a:t>        for line in infile:</a:t>
            </a:r>
          </a:p>
          <a:p>
            <a:pPr/>
            <a:r>
              <a:t>            if p.search(line):</a:t>
            </a:r>
          </a:p>
          <a:p>
            <a:pPr/>
            <a:r>
              <a:t>                print(line.strip())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elf Test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2</a:t>
            </a:r>
          </a:p>
        </p:txBody>
      </p:sp>
      <p:sp>
        <p:nvSpPr>
          <p:cNvPr id="236" name="Find all lines in a file that have a double-'ee' followed by a letter between 'l' (el) and 'n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lines in a file that have a double-'ee' followed by a letter between 'l' (el) and 'n'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elf Test 2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2 Solution</a:t>
            </a:r>
          </a:p>
        </p:txBody>
      </p:sp>
      <p:sp>
        <p:nvSpPr>
          <p:cNvPr id="239" name="import re…"/>
          <p:cNvSpPr txBox="1"/>
          <p:nvPr/>
        </p:nvSpPr>
        <p:spPr>
          <a:xfrm>
            <a:off x="1095452" y="2793999"/>
            <a:ext cx="8116604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re</a:t>
            </a:r>
          </a:p>
          <a:p>
            <a:pPr/>
          </a:p>
          <a:p>
            <a:pPr/>
            <a:r>
              <a:t>p = re.compile(r'ee[l-m]')</a:t>
            </a:r>
          </a:p>
          <a:p>
            <a:pPr/>
          </a:p>
          <a:p>
            <a:pPr/>
            <a:r>
              <a:t>def match_ee(filename):</a:t>
            </a:r>
          </a:p>
          <a:p>
            <a:pPr/>
            <a:r>
              <a:t>    with open(filename) as infile:</a:t>
            </a:r>
          </a:p>
          <a:p>
            <a:pPr/>
            <a:r>
              <a:t>        for line in infile:</a:t>
            </a:r>
          </a:p>
          <a:p>
            <a:pPr/>
            <a:r>
              <a:t>            if p.search(line):</a:t>
            </a:r>
          </a:p>
          <a:p>
            <a:pPr/>
            <a:r>
              <a:t>                print(line.strip())</a:t>
            </a:r>
          </a:p>
        </p:txBody>
      </p:sp>
      <p:sp>
        <p:nvSpPr>
          <p:cNvPr id="240" name="Text"/>
          <p:cNvSpPr txBox="1"/>
          <p:nvPr/>
        </p:nvSpPr>
        <p:spPr>
          <a:xfrm>
            <a:off x="6206430" y="4781550"/>
            <a:ext cx="845940" cy="4445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</a:p>
        </p:txBody>
      </p:sp>
      <p:sp>
        <p:nvSpPr>
          <p:cNvPr id="241" name="The only difference is in the regular expressions where…"/>
          <p:cNvSpPr txBox="1"/>
          <p:nvPr/>
        </p:nvSpPr>
        <p:spPr>
          <a:xfrm>
            <a:off x="4960701" y="2681675"/>
            <a:ext cx="7487718" cy="829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The only difference is in the regular expressions where</a:t>
            </a:r>
          </a:p>
          <a:p>
            <a:pPr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we have now a range of letters.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Matching: Wild Car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Wild Cards</a:t>
            </a:r>
          </a:p>
        </p:txBody>
      </p:sp>
      <p:sp>
        <p:nvSpPr>
          <p:cNvPr id="244" name="Wild Card Charac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Wild Card Characters</a:t>
            </a:r>
          </a:p>
          <a:p>
            <a:pPr lvl="1"/>
            <a:r>
              <a:t>The simplest wild card character is the period / dot: “.”</a:t>
            </a:r>
          </a:p>
          <a:p>
            <a:pPr lvl="1"/>
            <a:r>
              <a:t>It matches any single character, but not a new line</a:t>
            </a:r>
          </a:p>
          <a:p>
            <a:pPr lvl="1"/>
            <a:r>
              <a:t>Example: Find all English words using Lawler.txt that have a patterns of an “a” followed by another letter followed by “a”</a:t>
            </a:r>
          </a:p>
          <a:p>
            <a:pPr lvl="1"/>
            <a:r>
              <a:t>Solution: Use    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 = re.compile('a.a')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29" name="Web-scrapping is sometimes considered a thre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Web-scrapping is sometimes considered a threat</a:t>
            </a:r>
          </a:p>
          <a:p>
            <a:pPr lvl="1"/>
            <a:r>
              <a:t>Because it creates real problems</a:t>
            </a:r>
          </a:p>
          <a:p>
            <a:pPr lvl="1"/>
            <a:r>
              <a:t>Because it accesses data for use against the business interests of the web service provider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Matching: Wild Car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Wild Cards</a:t>
            </a:r>
          </a:p>
        </p:txBody>
      </p:sp>
      <p:sp>
        <p:nvSpPr>
          <p:cNvPr id="247" name="If you want to use the literal dot '.' you need to escape it with a backslas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want to use the literal dot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'.'</a:t>
            </a:r>
            <a:r>
              <a:t> you need to escape it with a backslash</a:t>
            </a:r>
          </a:p>
          <a:p>
            <a:pPr/>
            <a:r>
              <a:t>Example: To match “temp.txt” you can 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't...\.txt'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This matches any file name that starts with a t, has three characters afterwards, then a period, and then txt.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Matching: Repet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Repetitions</a:t>
            </a:r>
          </a:p>
        </p:txBody>
      </p:sp>
      <p:sp>
        <p:nvSpPr>
          <p:cNvPr id="250" name="The asterisks repeats the previous character zero or more ti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7830" indent="-417830" defTabSz="549148">
              <a:spcBef>
                <a:spcPts val="2000"/>
              </a:spcBef>
              <a:defRPr sz="3008"/>
            </a:pPr>
            <a:r>
              <a:t>The asterisks repeats the previous character zero or more times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Example: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'\.[a-z]*' </a:t>
            </a:r>
            <a:r>
              <a:t>looks for a period, followed by any number of small letters, but will also match the simple string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'.'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The plus sign repeats the previous character one or more times.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Example: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'uni[a-z]+y' </a:t>
            </a:r>
            <a:r>
              <a:t>matches</a:t>
            </a:r>
            <a:r>
              <a:rPr>
                <a:latin typeface="Arial Hebrew"/>
                <a:ea typeface="Arial Hebrew"/>
                <a:cs typeface="Arial Hebrew"/>
                <a:sym typeface="Arial Hebrew"/>
              </a:rPr>
              <a:t> </a:t>
            </a:r>
            <a:r>
              <a:t>a string that starts with 'uni'  followed by at least one small letter and terminating with 'y'</a:t>
            </a:r>
          </a:p>
          <a:p>
            <a:pPr lvl="2" marL="1253489" indent="-417830" defTabSz="549148">
              <a:spcBef>
                <a:spcPts val="2000"/>
              </a:spcBef>
              <a:defRPr sz="3008"/>
            </a:pPr>
            <a:r>
              <a:t>This is difficult to read, as the + looks like an operation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Matching: Repet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Matching: Repetitions</a:t>
            </a:r>
          </a:p>
        </p:txBody>
      </p:sp>
      <p:sp>
        <p:nvSpPr>
          <p:cNvPr id="253" name="Braces (curly brackets) can be used to specify the exact number of repet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Braces (curly brackets) can be used to specify the exact number of repetitions</a:t>
            </a:r>
          </a:p>
          <a:p>
            <a:pPr lvl="1"/>
            <a:r>
              <a:t>'a{1:4}' means one, two, three, or four letters 'a'</a:t>
            </a:r>
          </a:p>
          <a:p>
            <a:pPr lvl="1"/>
            <a:r>
              <a:t>'a{4:4}' means exactly four letters 'a'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56" name="Print all file names in a directory that look like a Python fil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all file names in a directory that look like a Python file.  </a:t>
            </a:r>
          </a:p>
          <a:p>
            <a:pPr lvl="1"/>
            <a:r>
              <a:t>Notice that ".py"  is not a valid Python file.  There must be something before the dot.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elf Test 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 Solution</a:t>
            </a:r>
          </a:p>
        </p:txBody>
      </p:sp>
      <p:sp>
        <p:nvSpPr>
          <p:cNvPr id="259" name="def get_python(dir_name):…"/>
          <p:cNvSpPr txBox="1"/>
          <p:nvPr/>
        </p:nvSpPr>
        <p:spPr>
          <a:xfrm>
            <a:off x="2329780" y="3530600"/>
            <a:ext cx="7887966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get_python(dir_name):</a:t>
            </a:r>
          </a:p>
          <a:p>
            <a:pPr/>
            <a:r>
              <a:t>    python = re.compile('.+\\.py')</a:t>
            </a:r>
          </a:p>
          <a:p>
            <a:pPr/>
            <a:r>
              <a:t>    lista = os.listdir(dir_name)</a:t>
            </a:r>
          </a:p>
          <a:p>
            <a:pPr/>
            <a:r>
              <a:t>    for name in lista:</a:t>
            </a:r>
          </a:p>
          <a:p>
            <a:pPr/>
            <a:r>
              <a:t>        if python.match(name):</a:t>
            </a:r>
          </a:p>
          <a:p>
            <a:pPr/>
            <a:r>
              <a:t>            print(name)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62" name="\w  stands for any letter (small or capital) or any digit…"/>
          <p:cNvSpPr txBox="1"/>
          <p:nvPr>
            <p:ph type="body" idx="1"/>
          </p:nvPr>
        </p:nvSpPr>
        <p:spPr>
          <a:xfrm>
            <a:off x="952500" y="2590800"/>
            <a:ext cx="11099800" cy="6456115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\w  stands for any letter (small or capital) or any digit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\W stands for anything that is </a:t>
            </a:r>
            <a:r>
              <a:rPr b="1"/>
              <a:t>not </a:t>
            </a:r>
            <a:r>
              <a:t>a letter or a digit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Example:  Matching “n”+non-letter/digit+”t”</a:t>
            </a:r>
          </a:p>
          <a:p>
            <a:pPr lvl="1" marL="800100" indent="-400050" defTabSz="525779">
              <a:spcBef>
                <a:spcPts val="1900"/>
              </a:spcBef>
              <a:defRPr sz="288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lvl="1" marL="800100" indent="-400050" defTabSz="525779">
              <a:spcBef>
                <a:spcPts val="1900"/>
              </a:spcBef>
              <a:defRPr sz="288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 = re.compile(’n\\Wt')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We need to double escape the backslash using normal Python strings</a:t>
            </a:r>
          </a:p>
          <a:p>
            <a:pPr lvl="1" marL="800100" indent="-400050" defTabSz="525779">
              <a:spcBef>
                <a:spcPts val="1900"/>
              </a:spcBef>
              <a:defRPr sz="288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p = re.compile(r’n\Wt')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Or use a “raw string”  (with an “r” before the string)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In a raw string, the backslash is always a backslash</a:t>
            </a:r>
          </a:p>
        </p:txBody>
      </p:sp>
      <p:sp>
        <p:nvSpPr>
          <p:cNvPr id="263" name="&quot;Speak English!&quot; said the Eaglet. &quot;I don't know the meaning of half…"/>
          <p:cNvSpPr txBox="1"/>
          <p:nvPr/>
        </p:nvSpPr>
        <p:spPr>
          <a:xfrm>
            <a:off x="326330" y="4603750"/>
            <a:ext cx="12381955" cy="800101"/>
          </a:xfrm>
          <a:prstGeom prst="rect">
            <a:avLst/>
          </a:prstGeom>
          <a:ln w="12700">
            <a:solidFill>
              <a:schemeClr val="accent5">
                <a:hueOff val="-82419"/>
                <a:satOff val="-9513"/>
                <a:lumOff val="-16343"/>
              </a:schemeClr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"Speak English!" said the Eaglet. "I do</a:t>
            </a:r>
            <a:r>
              <a:rPr b="1"/>
              <a:t>n</a:t>
            </a:r>
            <a:r>
              <a:t>'</a:t>
            </a:r>
            <a:r>
              <a:rPr b="1"/>
              <a:t>t</a:t>
            </a:r>
            <a:r>
              <a:t> know the meaning of half</a:t>
            </a:r>
          </a:p>
          <a:p>
            <a:pPr>
              <a:defRPr sz="2400"/>
            </a:pPr>
            <a:r>
              <a:t>They were indeed a queer-looking party that assembled o</a:t>
            </a:r>
            <a:r>
              <a:rPr b="1"/>
              <a:t>n t</a:t>
            </a:r>
            <a:r>
              <a:t>he bank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Matching</a:t>
            </a:r>
          </a:p>
        </p:txBody>
      </p:sp>
      <p:sp>
        <p:nvSpPr>
          <p:cNvPr id="266" name="\s   means a white space, newline, tab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\s   means a white space, newline, tab</a:t>
            </a:r>
          </a:p>
          <a:p>
            <a:pPr/>
            <a:r>
              <a:t>\S  means anything but a white space, newline, or tab</a:t>
            </a:r>
          </a:p>
          <a:p>
            <a:pPr/>
            <a:r>
              <a:t>\d  matches a digit</a:t>
            </a:r>
          </a:p>
          <a:p>
            <a:pPr/>
            <a:r>
              <a:t>\t   matches a tab</a:t>
            </a:r>
          </a:p>
          <a:p>
            <a:pPr/>
            <a:r>
              <a:t>\r   matches a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Regular Expression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Regular Expression Functions</a:t>
            </a:r>
          </a:p>
        </p:txBody>
      </p:sp>
      <p:sp>
        <p:nvSpPr>
          <p:cNvPr id="269" name="Once compiled a regular expression can be used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Once compiled a regular expression can be used with</a:t>
            </a:r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match() </a:t>
            </a:r>
            <a:r>
              <a:rPr b="0">
                <a:latin typeface="Helvetica Neue"/>
                <a:ea typeface="Helvetica Neue"/>
                <a:cs typeface="Helvetica Neue"/>
                <a:sym typeface="Helvetica Neue"/>
              </a:rPr>
              <a:t>matches at the beginning of the string and returns a match object or None</a:t>
            </a:r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search() </a:t>
            </a:r>
            <a:r>
              <a:rPr b="0">
                <a:latin typeface="Helvetica Neue"/>
                <a:ea typeface="Helvetica Neue"/>
                <a:cs typeface="Helvetica Neue"/>
                <a:sym typeface="Helvetica Neue"/>
              </a:rPr>
              <a:t>matches anywhere in the string and returns a match object or None</a:t>
            </a:r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findall() </a:t>
            </a:r>
            <a:r>
              <a:rPr b="0">
                <a:latin typeface="Helvetica Neue"/>
                <a:ea typeface="Helvetica Neue"/>
                <a:cs typeface="Helvetica Neue"/>
                <a:sym typeface="Helvetica Neue"/>
              </a:rPr>
              <a:t>matches anywhere in the string and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does not return a match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Match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Match Objects</a:t>
            </a:r>
          </a:p>
        </p:txBody>
      </p:sp>
      <p:sp>
        <p:nvSpPr>
          <p:cNvPr id="272" name="A match object has its own set of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match object has its own set of methods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group()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string matched by the regular expression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start()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starting position of the matched string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end()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the ending position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span()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returns a tuple containing the (start, end) positions of a match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Regular Expression Gotch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/>
            <a:r>
              <a:t>Regular Expression Gotcha</a:t>
            </a:r>
          </a:p>
        </p:txBody>
      </p:sp>
      <p:sp>
        <p:nvSpPr>
          <p:cNvPr id="275" name="Regular expression matching is greed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Regular expression matching is </a:t>
            </a:r>
            <a:r>
              <a:rPr b="1"/>
              <a:t>greedy</a:t>
            </a:r>
          </a:p>
          <a:p>
            <a:pPr lvl="1"/>
            <a:r>
              <a:t>Prefers to match as much of the string as it possibly can</a:t>
            </a:r>
          </a:p>
          <a:p>
            <a:pPr/>
            <a:r>
              <a:t>Example:</a:t>
            </a:r>
          </a:p>
          <a:p>
            <a:pPr/>
          </a:p>
          <a:p>
            <a:pPr/>
          </a:p>
          <a:p>
            <a:pPr lvl="1"/>
            <a:r>
              <a:t>Prints out   </a:t>
            </a:r>
          </a:p>
        </p:txBody>
      </p:sp>
      <p:sp>
        <p:nvSpPr>
          <p:cNvPr id="276" name="p3 = re.compile(r'.+\.py')…"/>
          <p:cNvSpPr txBox="1"/>
          <p:nvPr/>
        </p:nvSpPr>
        <p:spPr>
          <a:xfrm>
            <a:off x="1063918" y="5443549"/>
            <a:ext cx="10054691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400"/>
            </a:pPr>
            <a:r>
              <a:t>p3 = re.compile(r'.+\.py')</a:t>
            </a:r>
          </a:p>
          <a:p>
            <a:pPr>
              <a:defRPr sz="2400"/>
            </a:pPr>
            <a:r>
              <a:t>print( p3.search("This file, hello.py and this file world.py are python files"))</a:t>
            </a:r>
          </a:p>
        </p:txBody>
      </p:sp>
      <p:sp>
        <p:nvSpPr>
          <p:cNvPr id="277" name="&lt;re.Match object; span=(0, 42), match='This file, hello.py and this file world.py'&gt;"/>
          <p:cNvSpPr txBox="1"/>
          <p:nvPr/>
        </p:nvSpPr>
        <p:spPr>
          <a:xfrm>
            <a:off x="1132971" y="7878798"/>
            <a:ext cx="9916585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&lt;re.Match object; span=(0, 42), match='This file, hello.py and this file world.py'&gt;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32" name="Web-scraping can run afoul of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Web-scraping can run afoul of:</a:t>
            </a:r>
          </a:p>
          <a:p>
            <a:pPr lvl="1"/>
            <a:r>
              <a:t>Existing and future laws</a:t>
            </a:r>
          </a:p>
          <a:p>
            <a:pPr lvl="2"/>
            <a:r>
              <a:t>In the US: </a:t>
            </a:r>
          </a:p>
          <a:p>
            <a:pPr lvl="3"/>
            <a:r>
              <a:t>Computer Fraud and Abuse Act, Digital Millennium Copyright Act, </a:t>
            </a:r>
          </a:p>
          <a:p>
            <a:pPr lvl="1"/>
            <a:r>
              <a:t>Terms of Use / Breach of Contract e.g. those in robots.txt</a:t>
            </a:r>
          </a:p>
          <a:p>
            <a:pPr lvl="1"/>
            <a:r>
              <a:t>Copyright</a:t>
            </a:r>
          </a:p>
          <a:p>
            <a:pPr lvl="1"/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Non-Greedy Matc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Non-Greedy Matching</a:t>
            </a:r>
          </a:p>
        </p:txBody>
      </p:sp>
      <p:sp>
        <p:nvSpPr>
          <p:cNvPr id="280" name="We can use the question mark qualifier to obtain a non-greedy match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the question mark qualifier to obtain a non-greedy match.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p = re.compile('o.+?o')</a:t>
            </a:r>
          </a:p>
          <a:p>
            <a:pPr/>
            <a:r>
              <a:t>Finds all non-overlapping, minimal instances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Advanced Top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Advanced Topics</a:t>
            </a:r>
          </a:p>
        </p:txBody>
      </p:sp>
      <p:sp>
        <p:nvSpPr>
          <p:cNvPr id="283" name="In this module we only scratched the surfac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this module we only scratched the surface. </a:t>
            </a:r>
          </a:p>
          <a:p>
            <a:pPr/>
            <a:r>
              <a:t>There is excellent online documentation if you need more information</a:t>
            </a:r>
          </a:p>
          <a:p>
            <a:pPr/>
            <a:r>
              <a:t>But this should be sufficient to do simple tasks such as data cleaning and web scraping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Webscraping with BeautifulSoup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Webscraping with BeautifulSoup</a:t>
            </a:r>
          </a:p>
        </p:txBody>
      </p:sp>
      <p:sp>
        <p:nvSpPr>
          <p:cNvPr id="286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</a:t>
            </a:r>
          </a:p>
        </p:txBody>
      </p:sp>
      <p:sp>
        <p:nvSpPr>
          <p:cNvPr id="289" name="Module developed for parsing web-pa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Module developed for parsing web-pages</a:t>
            </a:r>
          </a:p>
          <a:p>
            <a:pPr lvl="1"/>
            <a:r>
              <a:t>Current version is called </a:t>
            </a:r>
            <a:r>
              <a:rPr b="1"/>
              <a:t>bs4</a:t>
            </a:r>
            <a:endParaRPr b="1"/>
          </a:p>
          <a:p>
            <a:pPr lvl="1"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from bs4 import BeautifulSoup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Beautiful Soup Install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Beautiful Soup Installation</a:t>
            </a:r>
          </a:p>
        </p:txBody>
      </p:sp>
      <p:sp>
        <p:nvSpPr>
          <p:cNvPr id="292" name="Easy installation with pi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Easy installation with pip</a:t>
            </a:r>
          </a:p>
          <a:p>
            <a:pPr lvl="1"/>
            <a:r>
              <a:t>Just remember that you need to install it for the correct Python 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HTML in Five Min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HTML in Five Minutes</a:t>
            </a:r>
          </a:p>
        </p:txBody>
      </p:sp>
      <p:sp>
        <p:nvSpPr>
          <p:cNvPr id="295" name="HTML is a markup langu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HTML is a </a:t>
            </a:r>
            <a:r>
              <a:rPr b="1"/>
              <a:t>markup language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Tags 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&lt;  &gt;  </a:t>
            </a:r>
            <a:r>
              <a:t>are used to delimit elements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HTML documents start out and end with an &lt;html&gt;          &lt;/html&gt; tag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HTML documents consists of two parts: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Head:   &lt;head&gt;  &lt;/head&gt;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Body:   &lt;body&gt;   &lt;/body&gt;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Head:  Information on the page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Body: The page itself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HTML in Five Min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HTML in Five Minutes</a:t>
            </a:r>
          </a:p>
        </p:txBody>
      </p:sp>
      <p:sp>
        <p:nvSpPr>
          <p:cNvPr id="298" name="Basic html elem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Basic html elements:</a:t>
            </a:r>
          </a:p>
          <a:p>
            <a:pPr lvl="1"/>
            <a:r>
              <a:t>Text header &lt;h1&gt;&lt;/h1&gt;, ... &lt;h6&gt;&lt;/h6&gt;</a:t>
            </a:r>
          </a:p>
          <a:p>
            <a:pPr lvl="1"/>
            <a:r>
              <a:t>Paragraphs &lt;p&gt;&lt;/p&gt;</a:t>
            </a:r>
          </a:p>
          <a:p>
            <a:pPr lvl="1"/>
            <a:r>
              <a:t>Links &lt;a&gt; &lt;/a&gt; anchors</a:t>
            </a:r>
          </a:p>
          <a:p>
            <a:pPr lvl="1"/>
            <a:r>
              <a:t>Images &lt;im&gt;  &lt;/im&gt;</a:t>
            </a:r>
          </a:p>
          <a:p>
            <a:pPr lvl="1"/>
            <a:r>
              <a:t>Lists &lt;ul&gt;  &lt;ol&gt;</a:t>
            </a:r>
          </a:p>
          <a:p>
            <a:pPr lvl="1"/>
            <a:r>
              <a:t>Dividers &lt;div&gt;</a:t>
            </a:r>
          </a:p>
          <a:p>
            <a:pPr lvl="1"/>
            <a:r>
              <a:t>Spans &lt;span&gt;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HTML in Five Minu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HTML in Five Minutes</a:t>
            </a:r>
          </a:p>
        </p:txBody>
      </p:sp>
      <p:sp>
        <p:nvSpPr>
          <p:cNvPr id="301" name="Often, tags have metadata embedd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Often, tags have metadata embedded.</a:t>
            </a:r>
          </a:p>
          <a:p>
            <a:pPr lvl="1"/>
            <a:r>
              <a:t>Example:</a:t>
            </a:r>
          </a:p>
          <a:p>
            <a:pPr lvl="1"/>
            <a:r>
              <a:t> </a:t>
            </a:r>
            <a:r>
              <a:rPr sz="2500">
                <a:latin typeface="Courier New"/>
                <a:ea typeface="Courier New"/>
                <a:cs typeface="Courier New"/>
                <a:sym typeface="Courier New"/>
              </a:rPr>
              <a:t>&lt;a href="</a:t>
            </a:r>
            <a:r>
              <a:rPr sz="2600">
                <a:latin typeface="Courier New"/>
                <a:ea typeface="Courier New"/>
                <a:cs typeface="Courier New"/>
                <a:sym typeface="Courier New"/>
              </a:rPr>
              <a:t>https://tschwarz.mscs.mu.edu</a:t>
            </a:r>
            <a:r>
              <a:rPr sz="2500">
                <a:latin typeface="Courier New"/>
                <a:ea typeface="Courier New"/>
                <a:cs typeface="Courier New"/>
                <a:sym typeface="Courier New"/>
              </a:rPr>
              <a:t>"&gt;Schwarz &lt;/a&gt;</a:t>
            </a:r>
            <a:endParaRPr sz="2500"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A link with a property href set</a:t>
            </a:r>
          </a:p>
          <a:p>
            <a:pPr lvl="1"/>
            <a:r>
              <a:t>An ordered list using capital letters as numbers</a:t>
            </a:r>
          </a:p>
          <a:p>
            <a:pPr lvl="2">
              <a:defRPr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&lt;ol type = "A"&gt;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Beautiful Soup Pars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Parser</a:t>
            </a:r>
          </a:p>
        </p:txBody>
      </p:sp>
      <p:sp>
        <p:nvSpPr>
          <p:cNvPr id="304" name="Start out by creating a Beautiful Soup obje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Start out by creating a Beautiful Soup object</a:t>
            </a:r>
          </a:p>
          <a:p>
            <a:pPr lvl="1"/>
            <a:r>
              <a:t>Need to have a parser attached</a:t>
            </a:r>
          </a:p>
          <a:p>
            <a:pPr lvl="2"/>
            <a:r>
              <a:t>Standard is the html parser</a:t>
            </a:r>
          </a:p>
        </p:txBody>
      </p:sp>
      <p:sp>
        <p:nvSpPr>
          <p:cNvPr id="305" name="import requests…"/>
          <p:cNvSpPr txBox="1"/>
          <p:nvPr/>
        </p:nvSpPr>
        <p:spPr>
          <a:xfrm>
            <a:off x="1110381" y="5329217"/>
            <a:ext cx="9930459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import requests</a:t>
            </a:r>
          </a:p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r = requests.get(url)</a:t>
            </a:r>
          </a:p>
          <a:p>
            <a:pPr>
              <a:defRPr sz="2800"/>
            </a:pPr>
            <a:r>
              <a:t>soup = BeautifulSoup(r.content, 'html.parser')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Beautiful Soup Pars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Parser</a:t>
            </a:r>
          </a:p>
        </p:txBody>
      </p:sp>
      <p:sp>
        <p:nvSpPr>
          <p:cNvPr id="308" name="We can use prettify( ) in order to find print out the contents of the beautiful soup obejc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prettify( ) in order to find print out the contents of the beautiful soup obejct.</a:t>
            </a:r>
          </a:p>
          <a:p>
            <a:pPr lvl="1"/>
            <a:r>
              <a:t>Step 1: Import the modules</a:t>
            </a:r>
          </a:p>
          <a:p>
            <a:pPr lvl="1"/>
          </a:p>
          <a:p>
            <a:pPr lvl="1"/>
            <a:r>
              <a:t>Step 2: Scrape</a:t>
            </a:r>
          </a:p>
          <a:p>
            <a:pPr lvl="1"/>
          </a:p>
          <a:p>
            <a:pPr lvl="1"/>
            <a:r>
              <a:t>Step 3: Display the contents</a:t>
            </a:r>
          </a:p>
        </p:txBody>
      </p:sp>
      <p:sp>
        <p:nvSpPr>
          <p:cNvPr id="309" name="from bs4 import BeautifulSoup…"/>
          <p:cNvSpPr txBox="1"/>
          <p:nvPr/>
        </p:nvSpPr>
        <p:spPr>
          <a:xfrm>
            <a:off x="3351026" y="4432300"/>
            <a:ext cx="630274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  <a:r>
              <a:t>from requests import get</a:t>
            </a:r>
          </a:p>
        </p:txBody>
      </p:sp>
      <p:sp>
        <p:nvSpPr>
          <p:cNvPr id="310" name="def scrape():…"/>
          <p:cNvSpPr txBox="1"/>
          <p:nvPr/>
        </p:nvSpPr>
        <p:spPr>
          <a:xfrm>
            <a:off x="1537171" y="6037543"/>
            <a:ext cx="9930458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scrape():</a:t>
            </a:r>
          </a:p>
          <a:p>
            <a:pPr>
              <a:defRPr sz="2800"/>
            </a:pPr>
            <a:r>
              <a:t>    return get('https://tschwarz.mscs.mu.edu')</a:t>
            </a:r>
          </a:p>
        </p:txBody>
      </p:sp>
      <p:sp>
        <p:nvSpPr>
          <p:cNvPr id="311" name="def display():…"/>
          <p:cNvSpPr txBox="1"/>
          <p:nvPr/>
        </p:nvSpPr>
        <p:spPr>
          <a:xfrm>
            <a:off x="683592" y="7642786"/>
            <a:ext cx="9290274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display():</a:t>
            </a:r>
          </a:p>
          <a:p>
            <a:pPr>
              <a:defRPr sz="2800"/>
            </a:pPr>
            <a:r>
              <a:t>    soup = BeautifulSoup(scrape().content, </a:t>
            </a:r>
          </a:p>
          <a:p>
            <a:pPr>
              <a:defRPr sz="2800"/>
            </a:pPr>
            <a:r>
              <a:t>            features = 'html.parser')</a:t>
            </a:r>
          </a:p>
          <a:p>
            <a:pPr>
              <a:defRPr sz="2800"/>
            </a:pPr>
            <a:r>
              <a:t>    print(soup.prettify())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35" name="robots.txt  gives conditions for automatic crawl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robots.txt  gives conditions for automatic crawling</a:t>
            </a:r>
          </a:p>
          <a:p>
            <a:pPr/>
          </a:p>
          <a:p>
            <a:pPr lvl="1"/>
            <a:r>
              <a:t>No crawling:</a:t>
            </a:r>
          </a:p>
          <a:p>
            <a:pPr lvl="1"/>
          </a:p>
          <a:p>
            <a:pPr lvl="1"/>
            <a:r>
              <a:t>All crawling allowed: </a:t>
            </a:r>
          </a:p>
          <a:p>
            <a:pPr lvl="1"/>
          </a:p>
          <a:p>
            <a:pPr lvl="1"/>
            <a:r>
              <a:t>Block twitbot from crawling the indicated directory </a:t>
            </a:r>
          </a:p>
        </p:txBody>
      </p:sp>
      <p:sp>
        <p:nvSpPr>
          <p:cNvPr id="136" name="User-agent: *…"/>
          <p:cNvSpPr txBox="1"/>
          <p:nvPr/>
        </p:nvSpPr>
        <p:spPr>
          <a:xfrm>
            <a:off x="6921500" y="4152900"/>
            <a:ext cx="331522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212529"/>
                </a:solidFill>
              </a:defRPr>
            </a:pPr>
            <a:r>
              <a:t>User-agent: * </a:t>
            </a:r>
          </a:p>
          <a:p>
            <a:pPr defTabSz="457200">
              <a:defRPr>
                <a:solidFill>
                  <a:srgbClr val="212529"/>
                </a:solidFill>
              </a:defRPr>
            </a:pPr>
            <a:r>
              <a:t>Disallow: /</a:t>
            </a:r>
          </a:p>
        </p:txBody>
      </p:sp>
      <p:sp>
        <p:nvSpPr>
          <p:cNvPr id="137" name="User-agent: *…"/>
          <p:cNvSpPr txBox="1"/>
          <p:nvPr/>
        </p:nvSpPr>
        <p:spPr>
          <a:xfrm>
            <a:off x="6921500" y="5727700"/>
            <a:ext cx="331522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212529"/>
                </a:solidFill>
              </a:defRPr>
            </a:pPr>
            <a:r>
              <a:t>User-agent: * </a:t>
            </a:r>
          </a:p>
          <a:p>
            <a:pPr defTabSz="457200">
              <a:defRPr>
                <a:solidFill>
                  <a:srgbClr val="212529"/>
                </a:solidFill>
              </a:defRPr>
            </a:pPr>
            <a:r>
              <a:t>Disallow: </a:t>
            </a:r>
          </a:p>
        </p:txBody>
      </p:sp>
      <p:sp>
        <p:nvSpPr>
          <p:cNvPr id="138" name="User-agent: twitbot…"/>
          <p:cNvSpPr txBox="1"/>
          <p:nvPr/>
        </p:nvSpPr>
        <p:spPr>
          <a:xfrm>
            <a:off x="5156200" y="7975600"/>
            <a:ext cx="491568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defRPr>
                <a:solidFill>
                  <a:srgbClr val="212529"/>
                </a:solidFill>
              </a:defRPr>
            </a:pPr>
            <a:r>
              <a:t>User-agent: twitbot </a:t>
            </a:r>
          </a:p>
          <a:p>
            <a:pPr defTabSz="457200">
              <a:defRPr>
                <a:solidFill>
                  <a:srgbClr val="212529"/>
                </a:solidFill>
              </a:defRPr>
            </a:pPr>
            <a:r>
              <a:t>Disallow: /mysecrets/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Beautiful Soup Pars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Parser</a:t>
            </a:r>
          </a:p>
        </p:txBody>
      </p:sp>
      <p:sp>
        <p:nvSpPr>
          <p:cNvPr id="314" name="The 'html.parser' comes with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'html.parser' comes with Python</a:t>
            </a:r>
          </a:p>
          <a:p>
            <a:pPr/>
            <a:r>
              <a:t>There are a number of other parsers that can be installed</a:t>
            </a:r>
          </a:p>
          <a:p>
            <a:pPr/>
            <a:r>
              <a:t>See the BeautifulSoup/bs4 documentation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Beautiful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BeautifulSoup Objects</a:t>
            </a:r>
          </a:p>
        </p:txBody>
      </p:sp>
      <p:sp>
        <p:nvSpPr>
          <p:cNvPr id="317" name="An html tag defines an html ele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 html tag defines an html element</a:t>
            </a:r>
          </a:p>
          <a:p>
            <a:pPr lvl="1"/>
            <a:r>
              <a:t>We can access tag elements from within BeautifulSoup</a:t>
            </a:r>
          </a:p>
          <a:p>
            <a:pPr lvl="1"/>
            <a:r>
              <a:t>The first tag element can be accessed just by using the tag</a:t>
            </a:r>
          </a:p>
          <a:p>
            <a:pPr lvl="2"/>
            <a:r>
              <a:t>Example:  Getting the first li tag on my website:</a:t>
            </a:r>
          </a:p>
        </p:txBody>
      </p:sp>
      <p:sp>
        <p:nvSpPr>
          <p:cNvPr id="318" name="import requests…"/>
          <p:cNvSpPr txBox="1"/>
          <p:nvPr/>
        </p:nvSpPr>
        <p:spPr>
          <a:xfrm>
            <a:off x="1644753" y="6595889"/>
            <a:ext cx="10143853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import requests</a:t>
            </a:r>
          </a:p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soup = BeautifulSoup(ts.content, 'html.parser')</a:t>
            </a:r>
          </a:p>
          <a:p>
            <a:pPr>
              <a:defRPr sz="2800"/>
            </a:pPr>
            <a:r>
              <a:t>print(soup.li)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21" name="HTML tags have n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HTML tags have names </a:t>
            </a:r>
          </a:p>
          <a:p>
            <a:pPr lvl="1"/>
            <a:r>
              <a:t>&lt;a&gt; (anchor) tag has name a</a:t>
            </a:r>
          </a:p>
          <a:p>
            <a:pPr lvl="1"/>
            <a:r>
              <a:t>&lt;p&gt; (paragraph) tag has name p</a:t>
            </a:r>
          </a:p>
          <a:p>
            <a:pPr/>
            <a:r>
              <a:t>HTML tags have attributes</a:t>
            </a:r>
          </a:p>
          <a:p>
            <a:pPr lvl="1"/>
            <a:r>
              <a:t>class, id, style, 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24" name="Getting the name of a ta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Getting the name of a tag: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We could actually change the name of a tag and thereby beautiful soup parse tree</a:t>
            </a:r>
          </a:p>
        </p:txBody>
      </p:sp>
      <p:sp>
        <p:nvSpPr>
          <p:cNvPr id="325" name="import requests…"/>
          <p:cNvSpPr txBox="1"/>
          <p:nvPr/>
        </p:nvSpPr>
        <p:spPr>
          <a:xfrm>
            <a:off x="1430473" y="3641310"/>
            <a:ext cx="10143854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import requests</a:t>
            </a:r>
          </a:p>
          <a:p>
            <a:pPr>
              <a:defRPr sz="2800"/>
            </a:pPr>
            <a:r>
              <a:t>from bs4 import BeautifulSoup</a:t>
            </a:r>
          </a:p>
          <a:p>
            <a:pPr>
              <a:defRPr sz="2800"/>
            </a:pPr>
          </a:p>
          <a:p>
            <a:pPr>
              <a:defRPr sz="2800"/>
            </a:pPr>
            <a:r>
              <a:t>soup = BeautifulSoup(ts.content, 'html.parser')</a:t>
            </a:r>
          </a:p>
          <a:p>
            <a:pPr>
              <a:defRPr sz="2800"/>
            </a:pPr>
            <a:r>
              <a:t>li_tag = soup.li</a:t>
            </a:r>
          </a:p>
          <a:p>
            <a:pPr>
              <a:defRPr sz="2800"/>
            </a:pPr>
            <a:r>
              <a:t>print(li_tag.name)   # prints out   li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28" name="Getting attributes of a ta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Getting attributes of a tag</a:t>
            </a:r>
          </a:p>
          <a:p>
            <a:pPr lvl="1"/>
            <a:r>
              <a:t>In the example, the li - tag has an anchor inside. </a:t>
            </a:r>
          </a:p>
          <a:p>
            <a:pPr lvl="2"/>
            <a:r>
              <a:t>We can get to the anchor</a:t>
            </a:r>
          </a:p>
          <a:p>
            <a:pPr lvl="3"/>
            <a:r>
              <a:t>The attributes are in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31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/>
            <a:r>
              <a:t>Prints out</a:t>
            </a:r>
          </a:p>
          <a:p>
            <a:pPr/>
          </a:p>
          <a:p>
            <a:pPr/>
            <a:r>
              <a:t>Attributes are in a dictionary:</a:t>
            </a:r>
          </a:p>
          <a:p>
            <a:pPr/>
          </a:p>
          <a:p>
            <a:pPr/>
          </a:p>
          <a:p>
            <a:pPr/>
            <a:r>
              <a:t>and accessible directly</a:t>
            </a:r>
          </a:p>
        </p:txBody>
      </p:sp>
      <p:sp>
        <p:nvSpPr>
          <p:cNvPr id="332" name="print(li_tag.a)"/>
          <p:cNvSpPr txBox="1"/>
          <p:nvPr/>
        </p:nvSpPr>
        <p:spPr>
          <a:xfrm>
            <a:off x="3645491" y="2628411"/>
            <a:ext cx="331522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print(li_tag.a)</a:t>
            </a:r>
          </a:p>
        </p:txBody>
      </p:sp>
      <p:sp>
        <p:nvSpPr>
          <p:cNvPr id="333" name="&lt;a class=&quot;tab_active&quot; href=&quot;index.html&quot; target=&quot;_self&quot;&gt;Home&lt;/a&gt;"/>
          <p:cNvSpPr txBox="1"/>
          <p:nvPr/>
        </p:nvSpPr>
        <p:spPr>
          <a:xfrm>
            <a:off x="2177355" y="3891078"/>
            <a:ext cx="8650090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&lt;a class="tab_active" href="index.html" target="_self"&gt;Home&lt;/a&gt;</a:t>
            </a:r>
          </a:p>
        </p:txBody>
      </p:sp>
      <p:sp>
        <p:nvSpPr>
          <p:cNvPr id="334" name="&gt;&gt;&gt; print(li_tag.a.attrs)…"/>
          <p:cNvSpPr txBox="1"/>
          <p:nvPr/>
        </p:nvSpPr>
        <p:spPr>
          <a:xfrm>
            <a:off x="1323776" y="5547446"/>
            <a:ext cx="10357248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print(li_tag.a.attrs)</a:t>
            </a:r>
          </a:p>
          <a:p>
            <a:pPr>
              <a:defRPr sz="2800"/>
            </a:pPr>
            <a:r>
              <a:t>{'class': ['tab_active'], 'href': 'index.html', </a:t>
            </a:r>
          </a:p>
          <a:p>
            <a:pPr>
              <a:defRPr sz="2800"/>
            </a:pPr>
            <a:r>
              <a:t> 'target': '_self'}</a:t>
            </a:r>
          </a:p>
        </p:txBody>
      </p:sp>
      <p:sp>
        <p:nvSpPr>
          <p:cNvPr id="335" name="&gt;&gt;&gt; print(li_tag.a['class'])…"/>
          <p:cNvSpPr txBox="1"/>
          <p:nvPr/>
        </p:nvSpPr>
        <p:spPr>
          <a:xfrm>
            <a:off x="1435373" y="7852167"/>
            <a:ext cx="6089353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print(li_tag.a['class'])</a:t>
            </a:r>
          </a:p>
          <a:p>
            <a:pPr>
              <a:defRPr sz="2800"/>
            </a:pPr>
            <a:r>
              <a:t>['tab_active']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Beautiful Soup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Beautiful Soup Objects</a:t>
            </a:r>
          </a:p>
        </p:txBody>
      </p:sp>
      <p:sp>
        <p:nvSpPr>
          <p:cNvPr id="338" name="To get to the text in a tag, use  .str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get to the text in a tag, use  .string</a:t>
            </a:r>
          </a:p>
        </p:txBody>
      </p:sp>
      <p:sp>
        <p:nvSpPr>
          <p:cNvPr id="339" name="&gt;&gt;&gt; print(li_tag.a.string)…"/>
          <p:cNvSpPr txBox="1"/>
          <p:nvPr/>
        </p:nvSpPr>
        <p:spPr>
          <a:xfrm>
            <a:off x="3671118" y="3687839"/>
            <a:ext cx="5662564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print(li_tag.a.string)</a:t>
            </a:r>
          </a:p>
          <a:p>
            <a:pPr>
              <a:defRPr sz="2800"/>
            </a:pPr>
            <a:r>
              <a:t>Home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42" name="To search within a BeatifulSoup object, we can 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search within a BeatifulSoup object, we can use</a:t>
            </a:r>
          </a:p>
          <a:p>
            <a:pPr lvl="1"/>
            <a:r>
              <a:t>find</a:t>
            </a:r>
          </a:p>
          <a:p>
            <a:pPr lvl="2"/>
            <a:r>
              <a:t>Only finds first occurrence</a:t>
            </a:r>
          </a:p>
          <a:p>
            <a:pPr lvl="1"/>
            <a:r>
              <a:t>find_all</a:t>
            </a:r>
          </a:p>
          <a:p>
            <a:pPr lvl="2"/>
            <a:r>
              <a:t>Returns a list of occurrences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45" name="Find can 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can use</a:t>
            </a:r>
          </a:p>
          <a:p>
            <a:pPr lvl="1"/>
            <a:r>
              <a:t>a tag , e.g. an anchor </a:t>
            </a:r>
          </a:p>
          <a:p>
            <a:pPr lvl="1"/>
          </a:p>
          <a:p>
            <a:pPr lvl="1"/>
            <a:r>
              <a:t>a text string or a regular expression</a:t>
            </a:r>
          </a:p>
          <a:p>
            <a:pPr lvl="2"/>
            <a:r>
              <a:t>Careful: You are looking for the exact string.</a:t>
            </a:r>
          </a:p>
        </p:txBody>
      </p:sp>
      <p:sp>
        <p:nvSpPr>
          <p:cNvPr id="346" name="soup.find('a')"/>
          <p:cNvSpPr txBox="1"/>
          <p:nvPr/>
        </p:nvSpPr>
        <p:spPr>
          <a:xfrm>
            <a:off x="1784339" y="4121547"/>
            <a:ext cx="323901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rPr sz="3000"/>
              <a:t>soup.find</a:t>
            </a:r>
            <a:r>
              <a:t>('a')</a:t>
            </a:r>
          </a:p>
        </p:txBody>
      </p:sp>
      <p:sp>
        <p:nvSpPr>
          <p:cNvPr id="347" name="soup.find(name = 'a')"/>
          <p:cNvSpPr txBox="1"/>
          <p:nvPr/>
        </p:nvSpPr>
        <p:spPr>
          <a:xfrm>
            <a:off x="5447528" y="4121547"/>
            <a:ext cx="47327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rPr sz="3000"/>
              <a:t>soup.find</a:t>
            </a:r>
            <a:r>
              <a:t>(name = 'a')</a:t>
            </a:r>
          </a:p>
        </p:txBody>
      </p:sp>
      <p:sp>
        <p:nvSpPr>
          <p:cNvPr id="348" name="&gt;&gt;&gt; mke = soup.find(text = re.compile('Milwaukee'))…"/>
          <p:cNvSpPr txBox="1"/>
          <p:nvPr/>
        </p:nvSpPr>
        <p:spPr>
          <a:xfrm>
            <a:off x="923556" y="6587312"/>
            <a:ext cx="11774799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&gt;&gt;&gt; mke = soup.find(text = re.compile('Milwaukee'))</a:t>
            </a:r>
          </a:p>
          <a:p>
            <a:pPr/>
            <a:r>
              <a:t>&gt;&gt;&gt; mke</a:t>
            </a:r>
          </a:p>
          <a:p>
            <a:pPr/>
            <a:r>
              <a:t>'Milwaukee Police Department: Call for Service'</a:t>
            </a:r>
          </a:p>
          <a:p>
            <a:pPr/>
            <a:r>
              <a:t>&gt;&gt;&gt; mke = soup.find(text = 'Milwaukee')</a:t>
            </a:r>
          </a:p>
          <a:p>
            <a:pPr/>
            <a:r>
              <a:t>&gt;&gt;&gt; print(mke)</a:t>
            </a:r>
          </a:p>
          <a:p>
            <a:pPr/>
            <a:r>
              <a:t>None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51" name="Find can use attributes of ta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can use attributes of tags</a:t>
            </a:r>
          </a:p>
          <a:p>
            <a:pPr lvl="1"/>
            <a:r>
              <a:t>Generic: Use attrs parameter with a dictionary</a:t>
            </a:r>
          </a:p>
        </p:txBody>
      </p:sp>
      <p:sp>
        <p:nvSpPr>
          <p:cNvPr id="352" name="&gt;&gt;&gt; footer = soup.find(attrs={'class' : &quot;footer&quot;})…"/>
          <p:cNvSpPr txBox="1"/>
          <p:nvPr/>
        </p:nvSpPr>
        <p:spPr>
          <a:xfrm>
            <a:off x="442918" y="5133821"/>
            <a:ext cx="12491195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&gt;&gt;&gt; footer = soup.find(attrs={'class' : "footer"})</a:t>
            </a:r>
          </a:p>
          <a:p>
            <a:pPr>
              <a:defRPr sz="2800"/>
            </a:pPr>
            <a:r>
              <a:t>&gt;&gt;&gt; footer</a:t>
            </a:r>
          </a:p>
          <a:p>
            <a:pPr>
              <a:defRPr sz="2800"/>
            </a:pPr>
            <a:r>
              <a:t>&lt;div class="footer" data-role="footer"&gt;&lt;ul&gt;&lt;li&gt;&lt;a href="http://city.milwaukee.gov/Mayor"&gt;Mayor Tom Barrett&lt;/a&gt;&lt;/li&gt;&lt;li&gt;&lt;a href="http://city.milwaukee.gov/CommonCouncil"&gt;Common Council&lt;/a&gt;&lt;/li&gt;&lt;/ul&gt;&lt;ul&gt;&lt;li&gt;&lt;a 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41" name="robots.tx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robots.txt</a:t>
            </a:r>
          </a:p>
          <a:p>
            <a:pPr lvl="1"/>
            <a:r>
              <a:t>Needs to be called that (not Robots.txt)</a:t>
            </a:r>
          </a:p>
          <a:p>
            <a:pPr lvl="1"/>
            <a:r>
              <a:t>Needs to be placed in the top-level of the hierarchy</a:t>
            </a:r>
          </a:p>
          <a:p>
            <a:pPr lvl="1"/>
            <a:r>
              <a:t>needs to be publicly available</a:t>
            </a:r>
          </a:p>
          <a:p>
            <a:pPr lvl="1"/>
            <a:r>
              <a:t>subdomains will have to use separate robots files</a:t>
            </a:r>
          </a:p>
          <a:p>
            <a:pPr lvl="1"/>
            <a:r>
              <a:t>Can be used to provide a sitemap for crawlers (so that search engines will show your content)</a:t>
            </a:r>
          </a:p>
          <a:p>
            <a:pPr lvl="2"/>
            <a:r>
              <a:t>Sitemap: </a:t>
            </a:r>
            <a:r>
              <a:rPr sz="3000">
                <a:latin typeface="Courier New"/>
                <a:ea typeface="Courier New"/>
                <a:cs typeface="Courier New"/>
                <a:sym typeface="Courier New"/>
              </a:rPr>
              <a:t>https://www.mysite.com/sitemap.xml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55" name="Can use find with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find with a function</a:t>
            </a:r>
          </a:p>
          <a:p>
            <a:pPr lvl="1"/>
            <a:r>
              <a:t>Function is boolean, i.e. returns True or 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earches in Beautiful So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Searches in Beautiful Soup</a:t>
            </a:r>
          </a:p>
        </p:txBody>
      </p:sp>
      <p:sp>
        <p:nvSpPr>
          <p:cNvPr id="358" name="find_all works like find, but returns a list of resul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find_all works like find, but returns a list of results</a:t>
            </a:r>
          </a:p>
          <a:p>
            <a:pPr/>
            <a:r>
              <a:t>In addition,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limit=n</a:t>
            </a:r>
            <a:r>
              <a:t>  limits the list to the first results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61" name="Go to https://itmdapps.milwaukee.gov/MPDCallData/ and save the fi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 to https://itmdapps.milwaukee.gov/MPDCallData/ and save the file</a:t>
            </a:r>
          </a:p>
          <a:p>
            <a:pPr lvl="1"/>
            <a:r>
              <a:t>We do not want to upset the police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64" name="First, we use beautiful soup to show us the fi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we use beautiful soup to show us the file: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This is just a nicer version of the html file</a:t>
            </a:r>
          </a:p>
          <a:p>
            <a:pPr lvl="1"/>
            <a:r>
              <a:t>The call data is in a single table</a:t>
            </a:r>
          </a:p>
        </p:txBody>
      </p:sp>
      <p:sp>
        <p:nvSpPr>
          <p:cNvPr id="365" name="def prob3():…"/>
          <p:cNvSpPr txBox="1"/>
          <p:nvPr/>
        </p:nvSpPr>
        <p:spPr>
          <a:xfrm>
            <a:off x="779352" y="3746500"/>
            <a:ext cx="1108888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prob3():</a:t>
            </a:r>
          </a:p>
          <a:p>
            <a:pPr/>
            <a:r>
              <a:t>    with open('mpd.html') as mpd:</a:t>
            </a:r>
          </a:p>
          <a:p>
            <a:pPr/>
            <a:r>
              <a:t>        soup = BeautifulSoup(mpd, 'html.parser')</a:t>
            </a:r>
          </a:p>
          <a:p>
            <a:pPr/>
            <a:r>
              <a:t>        print(soup.prettify())</a:t>
            </a:r>
          </a:p>
          <a:p>
            <a:pPr/>
            <a:r>
              <a:t>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68" name="Now let's find all tables:  Look for t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let's find all tables:  Look for tr</a:t>
            </a:r>
          </a:p>
        </p:txBody>
      </p:sp>
      <p:sp>
        <p:nvSpPr>
          <p:cNvPr id="369" name="def prob4():…"/>
          <p:cNvSpPr txBox="1"/>
          <p:nvPr/>
        </p:nvSpPr>
        <p:spPr>
          <a:xfrm>
            <a:off x="963414" y="3956050"/>
            <a:ext cx="11088887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prob4():</a:t>
            </a:r>
          </a:p>
          <a:p>
            <a:pPr/>
            <a:r>
              <a:t>    with open('mpd.html') as mpd:</a:t>
            </a:r>
          </a:p>
          <a:p>
            <a:pPr/>
            <a:r>
              <a:t>        soup = BeautifulSoup(mpd, 'html.parser')</a:t>
            </a:r>
          </a:p>
          <a:p>
            <a:pPr/>
            <a:r>
              <a:t>        results = </a:t>
            </a:r>
            <a:r>
              <a:rPr b="1"/>
              <a:t>soup.find_all('tr')</a:t>
            </a:r>
            <a:endParaRPr b="1"/>
          </a:p>
          <a:p>
            <a:pPr/>
            <a:r>
              <a:t>        for item in results:</a:t>
            </a:r>
          </a:p>
          <a:p>
            <a:pPr/>
            <a:r>
              <a:t>            print('an item:')</a:t>
            </a:r>
          </a:p>
          <a:p>
            <a:pPr/>
            <a:r>
              <a:t>            print(item)</a:t>
            </a:r>
          </a:p>
          <a:p>
            <a:pPr/>
            <a:r>
              <a:t>            print()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72" name="This gives us lots of tables, some belonging to navigation and some belonging to what we are looking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gives us lots of tables, some belonging to navigation and some belonging to what we are looking for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The good stuff is the third item in the list</a:t>
            </a:r>
          </a:p>
        </p:txBody>
      </p:sp>
      <p:sp>
        <p:nvSpPr>
          <p:cNvPr id="373" name="an item:…"/>
          <p:cNvSpPr txBox="1"/>
          <p:nvPr/>
        </p:nvSpPr>
        <p:spPr>
          <a:xfrm>
            <a:off x="203454" y="4346647"/>
            <a:ext cx="12597892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an item:</a:t>
            </a:r>
          </a:p>
          <a:p>
            <a:pPr>
              <a:defRPr sz="1800"/>
            </a:pPr>
            <a:r>
              <a:t>&lt;tr style="border-style: none; border-collapse: collapse;"&gt;</a:t>
            </a:r>
          </a:p>
          <a:p>
            <a:pPr>
              <a:defRPr sz="1800"/>
            </a:pPr>
            <a:r>
              <a:t>&lt;td style="border: 1px solid black; border-collapse: collapse;"&gt;201731676&lt;/td&gt;</a:t>
            </a:r>
          </a:p>
          <a:p>
            <a:pPr>
              <a:defRPr sz="1800"/>
            </a:pPr>
            <a:r>
              <a:t>&lt;td style="border: 1px solid black; border-collapse: collapse;"&gt;06/21/2020 04:56:37 PM&lt;/td&gt;</a:t>
            </a:r>
          </a:p>
          <a:p>
            <a:pPr>
              <a:defRPr sz="1800"/>
            </a:pPr>
            <a:r>
              <a:t>&lt;td style="border: 1px solid black; border-collapse: collapse;"&gt;2423 S 6TH ST,MKE&lt;/td&gt;</a:t>
            </a:r>
          </a:p>
          <a:p>
            <a:pPr>
              <a:defRPr sz="1800"/>
            </a:pPr>
            <a:r>
              <a:t>&lt;td style="border: 1px solid black; border-collapse: collapse; text-align: center;"&gt;2&lt;/td&gt;</a:t>
            </a:r>
          </a:p>
          <a:p>
            <a:pPr>
              <a:defRPr sz="1800"/>
            </a:pPr>
            <a:r>
              <a:t>&lt;td style="border: 1px solid black; border-collapse: collapse;"&gt;TRBL W/SUBJ&lt;/td&gt;</a:t>
            </a:r>
          </a:p>
          <a:p>
            <a:pPr>
              <a:defRPr sz="1800"/>
            </a:pPr>
            <a:r>
              <a:t>&lt;td style="border: 1px solid black; border-collapse: collapse;"&gt;Advised&lt;/td&gt;</a:t>
            </a:r>
          </a:p>
          <a:p>
            <a:pPr>
              <a:defRPr sz="1800"/>
            </a:pPr>
            <a:r>
              <a:t>&lt;/tr&gt;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76" name="First, let's restrict ourselves to the good stuf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let's restrict ourselves to the good stuff</a:t>
            </a:r>
          </a:p>
        </p:txBody>
      </p:sp>
      <p:sp>
        <p:nvSpPr>
          <p:cNvPr id="377" name="def prob5():…"/>
          <p:cNvSpPr txBox="1"/>
          <p:nvPr/>
        </p:nvSpPr>
        <p:spPr>
          <a:xfrm>
            <a:off x="341878" y="4036544"/>
            <a:ext cx="12917985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prob5():</a:t>
            </a:r>
          </a:p>
          <a:p>
            <a:pPr/>
            <a:r>
              <a:t>    with open('mpd.html') as mpd:</a:t>
            </a:r>
          </a:p>
          <a:p>
            <a:pPr/>
            <a:r>
              <a:t>        soup = BeautifulSoup(mpd, 'html.parser')</a:t>
            </a:r>
          </a:p>
          <a:p>
            <a:pPr/>
            <a:r>
              <a:t>        </a:t>
            </a:r>
            <a:r>
              <a:rPr b="1"/>
              <a:t>results = soup.find_all('tr')[2:]</a:t>
            </a:r>
            <a:r>
              <a:t>  #use slicing </a:t>
            </a:r>
          </a:p>
          <a:p>
            <a:pPr/>
            <a:r>
              <a:t>        return results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80" name="Then inside these results, let's look for the columns (td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inside these results, let's look for the columns (td)</a:t>
            </a:r>
          </a:p>
        </p:txBody>
      </p:sp>
      <p:sp>
        <p:nvSpPr>
          <p:cNvPr id="381" name="def prob6():…"/>
          <p:cNvSpPr txBox="1"/>
          <p:nvPr/>
        </p:nvSpPr>
        <p:spPr>
          <a:xfrm>
            <a:off x="952500" y="4104325"/>
            <a:ext cx="1108888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prob6():</a:t>
            </a:r>
          </a:p>
          <a:p>
            <a:pPr/>
            <a:r>
              <a:t>    with open('mpd.html') as mpd:</a:t>
            </a:r>
          </a:p>
          <a:p>
            <a:pPr/>
            <a:r>
              <a:t>        soup = BeautifulSoup(mpd, 'html.parser')</a:t>
            </a:r>
          </a:p>
          <a:p>
            <a:pPr/>
            <a:r>
              <a:t>        results = soup.find_all('tr')[1:]</a:t>
            </a:r>
          </a:p>
          <a:p>
            <a:pPr/>
            <a:r>
              <a:t>        for r in results:</a:t>
            </a:r>
          </a:p>
          <a:p>
            <a:pPr/>
            <a:r>
              <a:t>            print('\n')</a:t>
            </a:r>
          </a:p>
          <a:p>
            <a:pPr/>
            <a:r>
              <a:t>            </a:t>
            </a:r>
            <a:r>
              <a:rPr b="1"/>
              <a:t>for e in r.find_all('td'):</a:t>
            </a:r>
            <a:endParaRPr b="1"/>
          </a:p>
          <a:p>
            <a:pPr/>
            <a:r>
              <a:t>                print(e)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84" name="Now we can take out the cont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take out the contents</a:t>
            </a:r>
          </a:p>
          <a:p>
            <a:pPr lvl="1"/>
            <a:r>
              <a:t>Strategy:</a:t>
            </a:r>
          </a:p>
          <a:p>
            <a:pPr lvl="2"/>
            <a:r>
              <a:t>For each row create a dictionary</a:t>
            </a:r>
          </a:p>
          <a:p>
            <a:pPr lvl="2"/>
            <a:r>
              <a:t>Use </a:t>
            </a:r>
          </a:p>
          <a:p>
            <a:pPr lvl="2"/>
          </a:p>
          <a:p>
            <a:pPr lvl="2"/>
          </a:p>
          <a:p>
            <a:pPr lvl="3"/>
            <a:r>
              <a:t>to parse the date time</a:t>
            </a:r>
          </a:p>
        </p:txBody>
      </p:sp>
      <p:sp>
        <p:nvSpPr>
          <p:cNvPr id="385" name="from dateutil.parser import parse"/>
          <p:cNvSpPr txBox="1"/>
          <p:nvPr/>
        </p:nvSpPr>
        <p:spPr>
          <a:xfrm>
            <a:off x="2890956" y="6035707"/>
            <a:ext cx="76593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dateutil.parser import parse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88" name="def prob7():…"/>
          <p:cNvSpPr txBox="1"/>
          <p:nvPr/>
        </p:nvSpPr>
        <p:spPr>
          <a:xfrm>
            <a:off x="952500" y="2311399"/>
            <a:ext cx="11088886" cy="744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prob7():</a:t>
            </a:r>
          </a:p>
          <a:p>
            <a:pPr/>
            <a:r>
              <a:t>    findall = [ ]</a:t>
            </a:r>
          </a:p>
          <a:p>
            <a:pPr/>
            <a:r>
              <a:t>    with open('mpd.html') as mpd:</a:t>
            </a:r>
          </a:p>
          <a:p>
            <a:pPr/>
            <a:r>
              <a:t>        soup = BeautifulSoup(mpd, 'html.parser')</a:t>
            </a:r>
          </a:p>
          <a:p>
            <a:pPr/>
            <a:r>
              <a:t>        results = soup.find_all('tr')[2:]</a:t>
            </a:r>
          </a:p>
          <a:p>
            <a:pPr/>
            <a:r>
              <a:t>        for r in results:</a:t>
            </a:r>
          </a:p>
          <a:p>
            <a:pPr/>
            <a:r>
              <a:t>            entries = [e.contents[0] for e in r.find_all('td')]</a:t>
            </a:r>
          </a:p>
          <a:p>
            <a:pPr/>
            <a:r>
              <a:t>            datetime = parse(entries[1])</a:t>
            </a:r>
          </a:p>
          <a:p>
            <a:pPr/>
            <a:r>
              <a:t>            dicti = { 'id': entries[0],</a:t>
            </a:r>
          </a:p>
          <a:p>
            <a:pPr/>
            <a:r>
              <a:t>                      'datetime': datetime,</a:t>
            </a:r>
          </a:p>
          <a:p>
            <a:pPr/>
            <a:r>
              <a:t>                      'address': entries[2],</a:t>
            </a:r>
          </a:p>
          <a:p>
            <a:pPr/>
            <a:r>
              <a:t>                      'district': entries[3],</a:t>
            </a:r>
          </a:p>
          <a:p>
            <a:pPr/>
            <a:r>
              <a:t>                      'descr': entries[4],</a:t>
            </a:r>
          </a:p>
          <a:p>
            <a:pPr/>
            <a:r>
              <a:t>                      'status': entries[5]}</a:t>
            </a:r>
          </a:p>
          <a:p>
            <a:pPr/>
            <a:r>
              <a:t>            findall.append(dicti)</a:t>
            </a:r>
          </a:p>
          <a:p>
            <a:pPr/>
            <a:r>
              <a:t>    return findall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44" name="Aggressive scraping (and crawling) can become a Denial of Service Attac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Aggressive scraping (and crawling) can become a Denial of Service Attack</a:t>
            </a:r>
          </a:p>
          <a:p>
            <a:pPr lvl="1"/>
            <a:r>
              <a:t>Server busy to answer scraping demands and cannot serve other traffic</a:t>
            </a:r>
          </a:p>
          <a:p>
            <a:pPr lvl="1"/>
            <a:r>
              <a:t>robots.txt can specify a desired back-off interval</a:t>
            </a:r>
          </a:p>
          <a:p>
            <a:pPr lvl="2"/>
            <a:r>
              <a:t>In general: do not access web-pages on a site without an interval of at least 10 seconds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Case Study: MP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Study: MPD</a:t>
            </a:r>
          </a:p>
        </p:txBody>
      </p:sp>
      <p:sp>
        <p:nvSpPr>
          <p:cNvPr id="391" name="Finally, can create a data fr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Finally, can create a data frame</a:t>
            </a:r>
          </a:p>
        </p:txBody>
      </p:sp>
      <p:sp>
        <p:nvSpPr>
          <p:cNvPr id="392" name="data = pd.DataFrame(prob7())"/>
          <p:cNvSpPr txBox="1"/>
          <p:nvPr/>
        </p:nvSpPr>
        <p:spPr>
          <a:xfrm>
            <a:off x="3244329" y="3524132"/>
            <a:ext cx="651614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data = pd.DataFrame(prob7())</a:t>
            </a:r>
          </a:p>
        </p:txBody>
      </p:sp>
      <p:sp>
        <p:nvSpPr>
          <p:cNvPr id="393" name="&gt;&gt;&gt; data.head()…"/>
          <p:cNvSpPr txBox="1"/>
          <p:nvPr/>
        </p:nvSpPr>
        <p:spPr>
          <a:xfrm>
            <a:off x="157726" y="4876799"/>
            <a:ext cx="12689348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&gt;&gt;&gt; data.head()</a:t>
            </a:r>
          </a:p>
          <a:p>
            <a:pPr>
              <a:defRPr sz="2200"/>
            </a:pPr>
            <a:r>
              <a:t>          id            datetime  ...           descr                status</a:t>
            </a:r>
          </a:p>
          <a:p>
            <a:pPr>
              <a:defRPr sz="2200"/>
            </a:pPr>
            <a:r>
              <a:t>0  201731692 2020-06-21 17:04:39  ...  TRAFFIC HAZARD  Assignment Completed</a:t>
            </a:r>
          </a:p>
          <a:p>
            <a:pPr>
              <a:defRPr sz="2200"/>
            </a:pPr>
            <a:r>
              <a:t>1  201731630 2020-06-21 17:03:42  ...         ACC PDO   Service in Progress</a:t>
            </a:r>
          </a:p>
          <a:p>
            <a:pPr>
              <a:defRPr sz="2200"/>
            </a:pPr>
            <a:r>
              <a:t>2  201731573 2020-06-21 17:03:09  ...  FAMILY TROUBLE               Advised</a:t>
            </a:r>
          </a:p>
          <a:p>
            <a:pPr>
              <a:defRPr sz="2200"/>
            </a:pPr>
            <a:r>
              <a:t>3  201731601 2020-06-21 17:02:26  ...          THREAT   Service in Progress</a:t>
            </a:r>
          </a:p>
          <a:p>
            <a:pPr>
              <a:defRPr sz="2200"/>
            </a:pPr>
            <a:r>
              <a:t>4  201731683 2020-06-21 17:02:05  ...          ACC PI   Service in Progress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396" name="Let's use request in order to do some web-navig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use request in order to do some web-navigation</a:t>
            </a:r>
          </a:p>
          <a:p>
            <a:pPr lvl="1"/>
            <a:r>
              <a:t>Target is my web-site:</a:t>
            </a:r>
          </a:p>
          <a:p>
            <a:pPr lvl="2"/>
            <a:r>
              <a:t>https://tschwarz.mscs.mu.edu/Classes/</a:t>
            </a:r>
          </a:p>
          <a:p>
            <a:pPr lvl="1"/>
            <a:r>
              <a:t>We just beat up on this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399" name="First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step:</a:t>
            </a:r>
          </a:p>
          <a:p>
            <a:pPr lvl="1"/>
            <a:r>
              <a:t>Store addresses in global constant</a:t>
            </a:r>
          </a:p>
          <a:p>
            <a:pPr lvl="2"/>
            <a:r>
              <a:t>Use the class Gl trick</a:t>
            </a:r>
          </a:p>
        </p:txBody>
      </p:sp>
      <p:sp>
        <p:nvSpPr>
          <p:cNvPr id="400" name="class Gl:…"/>
          <p:cNvSpPr txBox="1"/>
          <p:nvPr/>
        </p:nvSpPr>
        <p:spPr>
          <a:xfrm>
            <a:off x="1463109" y="5199772"/>
            <a:ext cx="1131752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Gl:</a:t>
            </a:r>
          </a:p>
          <a:p>
            <a:pPr/>
            <a:r>
              <a:t>    site = 'https://tschwarz.mscs.mu.edu/Classes'</a:t>
            </a:r>
          </a:p>
          <a:p>
            <a:pPr/>
            <a:r>
              <a:t>    file = 'classes.html'</a:t>
            </a:r>
          </a:p>
          <a:p>
            <a:pPr/>
            <a:r>
              <a:t>    regex_headers = re.compile(r'&lt;h.&gt;.*?&lt;/h.&gt;')</a:t>
            </a:r>
          </a:p>
          <a:p>
            <a:pPr/>
            <a:r>
              <a:t>    regex_links = re.compile(r'href=".*?"')</a:t>
            </a:r>
          </a:p>
          <a:p>
            <a:pPr/>
            <a:r>
              <a:t>    regex_div = re.compile(r'&lt;div.*?&gt;')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03" name="Second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Second step:</a:t>
            </a:r>
          </a:p>
          <a:p>
            <a:pPr lvl="1"/>
            <a:r>
              <a:t>Download the page</a:t>
            </a:r>
          </a:p>
        </p:txBody>
      </p:sp>
      <p:sp>
        <p:nvSpPr>
          <p:cNvPr id="404" name="def get_links(site=Gl.site, file=Gl.file):…"/>
          <p:cNvSpPr txBox="1"/>
          <p:nvPr/>
        </p:nvSpPr>
        <p:spPr>
          <a:xfrm>
            <a:off x="315453" y="4555083"/>
            <a:ext cx="1268934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get_links(site=Gl.site, file=Gl.file):</a:t>
            </a:r>
          </a:p>
          <a:p>
            <a:pPr/>
            <a:r>
              <a:t>    webpage = requests.get('/'.join([site, file])).</a:t>
            </a:r>
            <a:r>
              <a:rPr b="1"/>
              <a:t>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07" name="Third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Third step:</a:t>
            </a:r>
          </a:p>
          <a:p>
            <a:pPr lvl="1"/>
            <a:r>
              <a:t>Find all links</a:t>
            </a:r>
          </a:p>
          <a:p>
            <a:pPr lvl="2"/>
            <a:r>
              <a:t>Links use the &lt;a href = … &gt; construct</a:t>
            </a:r>
          </a:p>
        </p:txBody>
      </p:sp>
      <p:sp>
        <p:nvSpPr>
          <p:cNvPr id="408" name="class Gl:…"/>
          <p:cNvSpPr txBox="1"/>
          <p:nvPr/>
        </p:nvSpPr>
        <p:spPr>
          <a:xfrm>
            <a:off x="1529550" y="5437708"/>
            <a:ext cx="994570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Gl:</a:t>
            </a:r>
          </a:p>
          <a:p>
            <a:pPr/>
            <a:r>
              <a:t>    regex_links = re.compile(r'href=".*?"')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11" name="Third ste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Third step:</a:t>
            </a:r>
          </a:p>
          <a:p>
            <a:pPr lvl="1"/>
            <a:r>
              <a:t>This will give us exactly the links as a list</a:t>
            </a:r>
          </a:p>
        </p:txBody>
      </p:sp>
      <p:sp>
        <p:nvSpPr>
          <p:cNvPr id="412" name="['href=&quot;../style.css&quot;', 'href=&quot;../style_extra.css&quot;', 'href=&quot;../index.html&quot;', 'href=&quot;../cv.html&quot;', 'href=&quot;publications.html&quot;', 'href=&quot;classes.html&quot;', 'href=&quot;PDS/index.html&quot;', 'href=&quot;Algo2020/index.html&quot;', 'href=&quot;AlgoF2020/index.html&quot;', 'href=&quot;PDS/index.ht"/>
          <p:cNvSpPr txBox="1"/>
          <p:nvPr/>
        </p:nvSpPr>
        <p:spPr>
          <a:xfrm>
            <a:off x="658689" y="4065256"/>
            <a:ext cx="12917984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['href="../style.css"', 'href="../style_extra.css"', 'href="../index.html"', 'href="../cv.html"', 'href="publications.html"', 'href="classes.html"', 'href="PDS/index.html"', 'href="Algo2020/index.html"', 'href="AlgoF2020/index.html"', 'href="PDS/index.html"', 'href="Ahmedabad2019/Python.html"', 'href="Ahmedabad2019/index.html"', 'href="Mumbai2019/index.html"', 'href="Mumbai2020/index.html"', 'href="AhmedabadDataAtScale/index.html"', 'href="COSC1010F2019/index.html"', 'href="COSC1010/index.html"', 'href="Algorithms/index.html"', 'href="DataAtScale/index.html"']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15" name="We cut out the beginning 'html=&quot;' and the ending '&quot;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cut out the beginning '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html="</a:t>
            </a:r>
            <a:r>
              <a:t>' and the ending '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t>'</a:t>
            </a:r>
          </a:p>
        </p:txBody>
      </p:sp>
      <p:sp>
        <p:nvSpPr>
          <p:cNvPr id="416" name="def get_links(site=Gl.site, file=Gl.file):…"/>
          <p:cNvSpPr txBox="1"/>
          <p:nvPr/>
        </p:nvSpPr>
        <p:spPr>
          <a:xfrm>
            <a:off x="0" y="3616357"/>
            <a:ext cx="1268934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get_links(site=Gl.site, file=Gl.file):</a:t>
            </a:r>
          </a:p>
          <a:p>
            <a:pPr/>
            <a:r>
              <a:t>    webpage = requests.get('/'.join([site, file])).text</a:t>
            </a:r>
          </a:p>
          <a:p>
            <a:pPr/>
            <a:r>
              <a:t>    lista = Gl.regex_links.findall(webpage)</a:t>
            </a:r>
          </a:p>
          <a:p>
            <a:pPr/>
            <a:r>
              <a:t>    for element in lista:</a:t>
            </a:r>
          </a:p>
          <a:p>
            <a:pPr/>
            <a:r>
              <a:t>        element = element[6:-1]</a:t>
            </a:r>
          </a:p>
          <a:p>
            <a:pPr/>
            <a:r>
              <a:t>        print(site+'/'+element)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Case Study: Finding Lin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Case Study: Finding Links</a:t>
            </a:r>
          </a:p>
        </p:txBody>
      </p:sp>
      <p:sp>
        <p:nvSpPr>
          <p:cNvPr id="419" name="We could now add all of the resulting websites into a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could now add all of the resulting websites into a list</a:t>
            </a:r>
          </a:p>
          <a:p>
            <a:pPr lvl="1"/>
            <a:r>
              <a:t>Which we then could crawl, if we wanted to</a:t>
            </a:r>
          </a:p>
        </p:txBody>
      </p:sp>
      <p:sp>
        <p:nvSpPr>
          <p:cNvPr id="420" name="def get_links(site=Gl.site, file=Gl.file):…"/>
          <p:cNvSpPr txBox="1"/>
          <p:nvPr/>
        </p:nvSpPr>
        <p:spPr>
          <a:xfrm>
            <a:off x="-1" y="4183602"/>
            <a:ext cx="12689348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get_links(site=Gl.site, file=Gl.file):</a:t>
            </a:r>
          </a:p>
          <a:p>
            <a:pPr/>
            <a:r>
              <a:t>    webpage = requests.get('/'.join([site, file])).text</a:t>
            </a:r>
          </a:p>
          <a:p>
            <a:pPr/>
            <a:r>
              <a:t>    lista = Gl.regex_links.findall(webpage)</a:t>
            </a:r>
          </a:p>
          <a:p>
            <a:pPr/>
            <a:r>
              <a:t>    result = [ ]</a:t>
            </a:r>
          </a:p>
          <a:p>
            <a:pPr/>
            <a:r>
              <a:t>    for element in lista:</a:t>
            </a:r>
          </a:p>
          <a:p>
            <a:pPr/>
            <a:r>
              <a:t>        element = element[6:-1]</a:t>
            </a:r>
          </a:p>
          <a:p>
            <a:pPr/>
            <a:r>
              <a:t>        result.append(site+'/'+element)</a:t>
            </a:r>
          </a:p>
          <a:p>
            <a:pPr/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423" name="If data is published on the web:…"/>
          <p:cNvSpPr txBox="1"/>
          <p:nvPr>
            <p:ph type="body" idx="1"/>
          </p:nvPr>
        </p:nvSpPr>
        <p:spPr>
          <a:xfrm>
            <a:off x="952500" y="2590800"/>
            <a:ext cx="11099800" cy="6744800"/>
          </a:xfrm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If data is published on the web: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First, see whether the data is available through an API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Administrators get annoyed if people scrape unnecessarily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If data is available only as html data: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Be careful in making large number of requests.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This can get you banned / blacklisted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You might get a complaint from the legal department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Which is usually not valid unless you exploit for commercial nature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Legal and Ethical Iss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Legal and Ethical Issues</a:t>
            </a:r>
          </a:p>
        </p:txBody>
      </p:sp>
      <p:sp>
        <p:nvSpPr>
          <p:cNvPr id="147" name="Many sites provide APIs in order to allow users to make bulk-downloads of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Many sites provide APIs in order to allow users to make bulk-downloads of data</a:t>
            </a:r>
          </a:p>
          <a:p>
            <a:pPr lvl="1"/>
            <a:r>
              <a:t>This usually means they do not want to have their site scraped, so they offer a simpler alternative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