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 Id="rId136" Type="http://schemas.openxmlformats.org/officeDocument/2006/relationships/slide" Target="slides/slide129.xml"/><Relationship Id="rId137" Type="http://schemas.openxmlformats.org/officeDocument/2006/relationships/slide" Target="slides/slide130.xml"/><Relationship Id="rId138" Type="http://schemas.openxmlformats.org/officeDocument/2006/relationships/slide" Target="slides/slide131.xml"/><Relationship Id="rId139" Type="http://schemas.openxmlformats.org/officeDocument/2006/relationships/slide" Target="slides/slide132.xml"/><Relationship Id="rId140" Type="http://schemas.openxmlformats.org/officeDocument/2006/relationships/slide" Target="slides/slide133.xml"/><Relationship Id="rId141" Type="http://schemas.openxmlformats.org/officeDocument/2006/relationships/slide" Target="slides/slide134.xml"/><Relationship Id="rId142" Type="http://schemas.openxmlformats.org/officeDocument/2006/relationships/slide" Target="slides/slide135.xml"/><Relationship Id="rId143" Type="http://schemas.openxmlformats.org/officeDocument/2006/relationships/slide" Target="slides/slide136.xml"/><Relationship Id="rId144" Type="http://schemas.openxmlformats.org/officeDocument/2006/relationships/slide" Target="slides/slide137.xml"/><Relationship Id="rId145" Type="http://schemas.openxmlformats.org/officeDocument/2006/relationships/slide" Target="slides/slide138.xml"/><Relationship Id="rId146" Type="http://schemas.openxmlformats.org/officeDocument/2006/relationships/slide" Target="slides/slide139.xml"/><Relationship Id="rId147" Type="http://schemas.openxmlformats.org/officeDocument/2006/relationships/slide" Target="slides/slide140.xml"/><Relationship Id="rId148" Type="http://schemas.openxmlformats.org/officeDocument/2006/relationships/slide" Target="slides/slide141.xml"/><Relationship Id="rId149" Type="http://schemas.openxmlformats.org/officeDocument/2006/relationships/slide" Target="slides/slide142.xml"/><Relationship Id="rId150" Type="http://schemas.openxmlformats.org/officeDocument/2006/relationships/slide" Target="slides/slide143.xml"/><Relationship Id="rId151" Type="http://schemas.openxmlformats.org/officeDocument/2006/relationships/slide" Target="slides/slide14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1270000" y="6362700"/>
            <a:ext cx="10464800" cy="457200"/>
          </a:xfrm>
          <a:prstGeom prst="rect">
            <a:avLst/>
          </a:prstGeom>
        </p:spPr>
        <p:txBody>
          <a:bodyPr anchor="t">
            <a:spAutoFit/>
          </a:bodyPr>
          <a:lstStyle>
            <a:lvl1pPr marL="0" indent="0">
              <a:spcBef>
                <a:spcPts val="0"/>
              </a:spcBef>
              <a:buSzTx/>
              <a:buNone/>
              <a:defRPr sz="2400">
                <a:latin typeface="Courier New"/>
                <a:ea typeface="Courier New"/>
                <a:cs typeface="Courier New"/>
                <a:sym typeface="Courier New"/>
              </a:defRPr>
            </a:lvl1pPr>
          </a:lstStyle>
          <a:p>
            <a:pPr/>
            <a:r>
              <a:t>–Johnny Appleseed</a:t>
            </a:r>
          </a:p>
        </p:txBody>
      </p:sp>
      <p:sp>
        <p:nvSpPr>
          <p:cNvPr id="94" name="“Type a quote here.”"/>
          <p:cNvSpPr txBox="1"/>
          <p:nvPr>
            <p:ph type="body" sz="quarter" idx="22"/>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949853" y="0"/>
            <a:ext cx="14904506" cy="99441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7" name="Title Text"/>
          <p:cNvSpPr txBox="1"/>
          <p:nvPr>
            <p:ph type="title"/>
          </p:nvPr>
        </p:nvSpPr>
        <p:spPr>
          <a:prstGeom prst="rect">
            <a:avLst/>
          </a:prstGeom>
        </p:spPr>
        <p:txBody>
          <a:bodyPr/>
          <a:lstStyle/>
          <a:p>
            <a:pPr/>
            <a:r>
              <a:t>Title Text</a:t>
            </a:r>
          </a:p>
        </p:txBody>
      </p:sp>
      <p:sp>
        <p:nvSpPr>
          <p:cNvPr id="118" name="Body Level One…"/>
          <p:cNvSpPr txBox="1"/>
          <p:nvPr>
            <p:ph type="body" idx="1"/>
          </p:nvPr>
        </p:nvSpPr>
        <p:spPr>
          <a:prstGeom prst="rect">
            <a:avLst/>
          </a:prstGeom>
        </p:spPr>
        <p:txBody>
          <a:bodyPr/>
          <a:lstStyle>
            <a:lvl1pPr>
              <a:spcBef>
                <a:spcPts val="2000"/>
              </a:spcBef>
            </a:lvl1pPr>
            <a:lvl2pPr>
              <a:spcBef>
                <a:spcPts val="2000"/>
              </a:spcBef>
            </a:lvl2pPr>
            <a:lvl3pPr>
              <a:spcBef>
                <a:spcPts val="2000"/>
              </a:spcBef>
            </a:lvl3pPr>
            <a:lvl4pPr>
              <a:spcBef>
                <a:spcPts val="2000"/>
              </a:spcBef>
            </a:lvl4pPr>
            <a:lvl5pPr>
              <a:spcBef>
                <a:spcPts val="2000"/>
              </a:spcBef>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1622088" y="289099"/>
            <a:ext cx="9753603" cy="650578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2263775" y="613833"/>
            <a:ext cx="12401550" cy="82677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21"/>
          </p:nvPr>
        </p:nvSpPr>
        <p:spPr>
          <a:xfrm>
            <a:off x="4086225" y="2586566"/>
            <a:ext cx="9429750" cy="6286501"/>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22"/>
          </p:nvPr>
        </p:nvSpPr>
        <p:spPr>
          <a:xfrm>
            <a:off x="6502400" y="889000"/>
            <a:ext cx="5867400" cy="3911601"/>
          </a:xfrm>
          <a:prstGeom prst="rect">
            <a:avLst/>
          </a:prstGeom>
        </p:spPr>
        <p:txBody>
          <a:bodyPr lIns="91439" tIns="45719" rIns="91439" bIns="45719" anchor="t">
            <a:noAutofit/>
          </a:bodyPr>
          <a:lstStyle/>
          <a:p>
            <a:pPr/>
          </a:p>
        </p:txBody>
      </p:sp>
      <p:sp>
        <p:nvSpPr>
          <p:cNvPr id="85" name="Image"/>
          <p:cNvSpPr/>
          <p:nvPr>
            <p:ph type="pic" idx="23"/>
          </p:nvPr>
        </p:nvSpPr>
        <p:spPr>
          <a:xfrm>
            <a:off x="-2374900" y="889000"/>
            <a:ext cx="11982450" cy="79883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2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2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2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2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2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2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2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2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2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0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0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10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1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2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2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13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 Id="rId3" Type="http://schemas.openxmlformats.org/officeDocument/2006/relationships/image" Target="../media/image4.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 Id="rId3" Type="http://schemas.openxmlformats.org/officeDocument/2006/relationships/image" Target="../media/image11.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7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Thomas Schwarz"/>
          <p:cNvSpPr txBox="1"/>
          <p:nvPr>
            <p:ph type="subTitle" sz="quarter" idx="1"/>
          </p:nvPr>
        </p:nvSpPr>
        <p:spPr>
          <a:prstGeom prst="rect">
            <a:avLst/>
          </a:prstGeom>
        </p:spPr>
        <p:txBody>
          <a:bodyPr/>
          <a:lstStyle/>
          <a:p>
            <a:pPr/>
            <a:r>
              <a:t>Thomas Schwarz</a:t>
            </a:r>
          </a:p>
        </p:txBody>
      </p:sp>
      <p:sp>
        <p:nvSpPr>
          <p:cNvPr id="129" name="Naive Bayes…"/>
          <p:cNvSpPr txBox="1"/>
          <p:nvPr>
            <p:ph type="ctrTitle"/>
          </p:nvPr>
        </p:nvSpPr>
        <p:spPr>
          <a:prstGeom prst="rect">
            <a:avLst/>
          </a:prstGeom>
        </p:spPr>
        <p:txBody>
          <a:bodyPr/>
          <a:lstStyle/>
          <a:p>
            <a:pPr defTabSz="443991">
              <a:defRPr sz="6080"/>
            </a:pPr>
            <a:r>
              <a:t>Naive Bayes</a:t>
            </a:r>
          </a:p>
          <a:p>
            <a:pPr defTabSz="443991">
              <a:defRPr sz="6080"/>
            </a:pPr>
            <a:r>
              <a:t>and </a:t>
            </a:r>
          </a:p>
          <a:p>
            <a:pPr defTabSz="443991">
              <a:defRPr sz="6080"/>
            </a:pPr>
            <a:r>
              <a:t>Gaussian Bayesian Inference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Conditional Probability"/>
          <p:cNvSpPr txBox="1"/>
          <p:nvPr>
            <p:ph type="title"/>
          </p:nvPr>
        </p:nvSpPr>
        <p:spPr>
          <a:prstGeom prst="rect">
            <a:avLst/>
          </a:prstGeom>
        </p:spPr>
        <p:txBody>
          <a:bodyPr/>
          <a:lstStyle/>
          <a:p>
            <a:pPr/>
            <a:r>
              <a:t>Conditional Probability</a:t>
            </a:r>
          </a:p>
        </p:txBody>
      </p:sp>
      <p:sp>
        <p:nvSpPr>
          <p:cNvPr id="163" name="With these type I and type II error rates…"/>
          <p:cNvSpPr txBox="1"/>
          <p:nvPr>
            <p:ph type="body" idx="1"/>
          </p:nvPr>
        </p:nvSpPr>
        <p:spPr>
          <a:prstGeom prst="rect">
            <a:avLst/>
          </a:prstGeom>
        </p:spPr>
        <p:txBody>
          <a:bodyPr anchor="t"/>
          <a:lstStyle/>
          <a:p>
            <a:pPr/>
            <a:r>
              <a:t>With these type I and type II error rates </a:t>
            </a:r>
          </a:p>
          <a:p>
            <a:pPr lvl="1"/>
            <a:r>
              <a:t>the test is almost unusable at low incidence rates</a:t>
            </a:r>
          </a:p>
        </p:txBody>
      </p:sp>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PCA in Python"/>
          <p:cNvSpPr txBox="1"/>
          <p:nvPr>
            <p:ph type="title"/>
          </p:nvPr>
        </p:nvSpPr>
        <p:spPr>
          <a:prstGeom prst="rect">
            <a:avLst/>
          </a:prstGeom>
        </p:spPr>
        <p:txBody>
          <a:bodyPr/>
          <a:lstStyle/>
          <a:p>
            <a:pPr/>
            <a:r>
              <a:t>PCA in Python</a:t>
            </a:r>
          </a:p>
        </p:txBody>
      </p:sp>
      <p:sp>
        <p:nvSpPr>
          <p:cNvPr id="496" name="Part of sklearn.decomposition…"/>
          <p:cNvSpPr txBox="1"/>
          <p:nvPr>
            <p:ph type="body" idx="1"/>
          </p:nvPr>
        </p:nvSpPr>
        <p:spPr>
          <a:prstGeom prst="rect">
            <a:avLst/>
          </a:prstGeom>
        </p:spPr>
        <p:txBody>
          <a:bodyPr anchor="t"/>
          <a:lstStyle/>
          <a:p>
            <a:pPr/>
            <a:r>
              <a:t>Part of sklearn.decomposition</a:t>
            </a:r>
          </a:p>
          <a:p>
            <a:pPr lvl="1"/>
            <a:r>
              <a:t>Import bunch of modules</a:t>
            </a:r>
          </a:p>
          <a:p>
            <a:pPr lvl="1"/>
          </a:p>
          <a:p>
            <a:pPr lvl="1"/>
          </a:p>
          <a:p>
            <a:pPr lvl="1"/>
          </a:p>
          <a:p>
            <a:pPr lvl="1"/>
            <a:r>
              <a:t>Create random, but skewed data set</a:t>
            </a:r>
          </a:p>
        </p:txBody>
      </p:sp>
      <p:sp>
        <p:nvSpPr>
          <p:cNvPr id="497" name="import numpy as np…"/>
          <p:cNvSpPr txBox="1"/>
          <p:nvPr/>
        </p:nvSpPr>
        <p:spPr>
          <a:xfrm>
            <a:off x="1468028" y="4170088"/>
            <a:ext cx="8573878" cy="182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b="0" sz="3000">
                <a:latin typeface="Courier New"/>
                <a:ea typeface="Courier New"/>
                <a:cs typeface="Courier New"/>
                <a:sym typeface="Courier New"/>
              </a:defRPr>
            </a:pPr>
            <a:r>
              <a:t>import numpy as np</a:t>
            </a:r>
          </a:p>
          <a:p>
            <a:pPr algn="l">
              <a:defRPr b="0" sz="3000">
                <a:latin typeface="Courier New"/>
                <a:ea typeface="Courier New"/>
                <a:cs typeface="Courier New"/>
                <a:sym typeface="Courier New"/>
              </a:defRPr>
            </a:pPr>
            <a:r>
              <a:t>import matplotlib.pyplot as plt</a:t>
            </a:r>
          </a:p>
          <a:p>
            <a:pPr algn="l">
              <a:defRPr b="0" sz="3000">
                <a:latin typeface="Courier New"/>
                <a:ea typeface="Courier New"/>
                <a:cs typeface="Courier New"/>
                <a:sym typeface="Courier New"/>
              </a:defRPr>
            </a:pPr>
            <a:r>
              <a:t>import seaborn as sns</a:t>
            </a:r>
          </a:p>
          <a:p>
            <a:pPr algn="l">
              <a:defRPr b="0" sz="3000">
                <a:latin typeface="Courier New"/>
                <a:ea typeface="Courier New"/>
                <a:cs typeface="Courier New"/>
                <a:sym typeface="Courier New"/>
              </a:defRPr>
            </a:pPr>
            <a:r>
              <a:t>from sklearn.decomposition import PCA</a:t>
            </a:r>
          </a:p>
        </p:txBody>
      </p:sp>
      <p:sp>
        <p:nvSpPr>
          <p:cNvPr id="498" name="rng = np.random.RandomState(2020716)…"/>
          <p:cNvSpPr txBox="1"/>
          <p:nvPr/>
        </p:nvSpPr>
        <p:spPr>
          <a:xfrm>
            <a:off x="1468028" y="7152392"/>
            <a:ext cx="10860250"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b="0" sz="3000">
                <a:latin typeface="Courier New"/>
                <a:ea typeface="Courier New"/>
                <a:cs typeface="Courier New"/>
                <a:sym typeface="Courier New"/>
              </a:defRPr>
            </a:pPr>
            <a:r>
              <a:t>rng = np.random.RandomState(2020716)</a:t>
            </a:r>
          </a:p>
          <a:p>
            <a:pPr algn="l">
              <a:defRPr b="0" sz="3000">
                <a:latin typeface="Courier New"/>
                <a:ea typeface="Courier New"/>
                <a:cs typeface="Courier New"/>
                <a:sym typeface="Courier New"/>
              </a:defRPr>
            </a:pPr>
            <a:r>
              <a:t>X = np.dot(rng.rand(2, 2), rng.randn(2, 200)).T</a:t>
            </a:r>
          </a:p>
        </p:txBody>
      </p:sp>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0" name="PCA in Python"/>
          <p:cNvSpPr txBox="1"/>
          <p:nvPr>
            <p:ph type="title"/>
          </p:nvPr>
        </p:nvSpPr>
        <p:spPr>
          <a:prstGeom prst="rect">
            <a:avLst/>
          </a:prstGeom>
        </p:spPr>
        <p:txBody>
          <a:bodyPr/>
          <a:lstStyle/>
          <a:p>
            <a:pPr/>
            <a:r>
              <a:t>PCA in Python</a:t>
            </a:r>
          </a:p>
        </p:txBody>
      </p:sp>
      <p:sp>
        <p:nvSpPr>
          <p:cNvPr id="501" name="Here is some code to draw a vector"/>
          <p:cNvSpPr txBox="1"/>
          <p:nvPr>
            <p:ph type="body" idx="1"/>
          </p:nvPr>
        </p:nvSpPr>
        <p:spPr>
          <a:prstGeom prst="rect">
            <a:avLst/>
          </a:prstGeom>
        </p:spPr>
        <p:txBody>
          <a:bodyPr anchor="t"/>
          <a:lstStyle/>
          <a:p>
            <a:pPr/>
            <a:r>
              <a:t>Here is some code to draw a vector</a:t>
            </a:r>
          </a:p>
        </p:txBody>
      </p:sp>
      <p:sp>
        <p:nvSpPr>
          <p:cNvPr id="502" name="def draw_vector(v0, v1, ax=None):…"/>
          <p:cNvSpPr txBox="1"/>
          <p:nvPr/>
        </p:nvSpPr>
        <p:spPr>
          <a:xfrm>
            <a:off x="729319" y="3970611"/>
            <a:ext cx="11546162" cy="269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def draw_vector(v0, v1, ax=None):</a:t>
            </a:r>
          </a:p>
          <a:p>
            <a:pPr algn="l">
              <a:defRPr b="0" sz="3000">
                <a:latin typeface="Courier New"/>
                <a:ea typeface="Courier New"/>
                <a:cs typeface="Courier New"/>
                <a:sym typeface="Courier New"/>
              </a:defRPr>
            </a:pPr>
            <a:r>
              <a:t>    ax = ax or plt.gca()</a:t>
            </a:r>
          </a:p>
          <a:p>
            <a:pPr algn="l">
              <a:defRPr b="0" sz="3000">
                <a:latin typeface="Courier New"/>
                <a:ea typeface="Courier New"/>
                <a:cs typeface="Courier New"/>
                <a:sym typeface="Courier New"/>
              </a:defRPr>
            </a:pPr>
            <a:r>
              <a:t>    arrowprops=dict(arrowstyle='-&gt;',</a:t>
            </a:r>
          </a:p>
          <a:p>
            <a:pPr algn="l">
              <a:defRPr b="0" sz="3000">
                <a:latin typeface="Courier New"/>
                <a:ea typeface="Courier New"/>
                <a:cs typeface="Courier New"/>
                <a:sym typeface="Courier New"/>
              </a:defRPr>
            </a:pPr>
            <a:r>
              <a:t>                    linewidth=1,</a:t>
            </a:r>
          </a:p>
          <a:p>
            <a:pPr algn="l">
              <a:defRPr b="0" sz="3000">
                <a:latin typeface="Courier New"/>
                <a:ea typeface="Courier New"/>
                <a:cs typeface="Courier New"/>
                <a:sym typeface="Courier New"/>
              </a:defRPr>
            </a:pPr>
            <a:r>
              <a:t>                    shrinkA=0, shrinkB=0)</a:t>
            </a:r>
          </a:p>
          <a:p>
            <a:pPr algn="l">
              <a:defRPr b="0" sz="3000">
                <a:latin typeface="Courier New"/>
                <a:ea typeface="Courier New"/>
                <a:cs typeface="Courier New"/>
                <a:sym typeface="Courier New"/>
              </a:defRPr>
            </a:pPr>
            <a:r>
              <a:t>    ax.annotate('', v1, v0, arrowprops=arrowprops)</a:t>
            </a:r>
          </a:p>
        </p:txBody>
      </p:sp>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4" name="PCA in Python"/>
          <p:cNvSpPr txBox="1"/>
          <p:nvPr>
            <p:ph type="title"/>
          </p:nvPr>
        </p:nvSpPr>
        <p:spPr>
          <a:prstGeom prst="rect">
            <a:avLst/>
          </a:prstGeom>
        </p:spPr>
        <p:txBody>
          <a:bodyPr/>
          <a:lstStyle/>
          <a:p>
            <a:pPr/>
            <a:r>
              <a:t>PCA in Python</a:t>
            </a:r>
          </a:p>
        </p:txBody>
      </p:sp>
      <p:sp>
        <p:nvSpPr>
          <p:cNvPr id="505" name="Calculate the PCA (with two components)"/>
          <p:cNvSpPr txBox="1"/>
          <p:nvPr>
            <p:ph type="body" idx="1"/>
          </p:nvPr>
        </p:nvSpPr>
        <p:spPr>
          <a:prstGeom prst="rect">
            <a:avLst/>
          </a:prstGeom>
        </p:spPr>
        <p:txBody>
          <a:bodyPr anchor="t"/>
          <a:lstStyle/>
          <a:p>
            <a:pPr/>
            <a:r>
              <a:t>Calculate the PCA (with two components)</a:t>
            </a:r>
          </a:p>
        </p:txBody>
      </p:sp>
      <p:sp>
        <p:nvSpPr>
          <p:cNvPr id="506" name="pca = PCA(n_components=2)…"/>
          <p:cNvSpPr txBox="1"/>
          <p:nvPr/>
        </p:nvSpPr>
        <p:spPr>
          <a:xfrm>
            <a:off x="2198983" y="3473450"/>
            <a:ext cx="6973417" cy="226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pca = PCA(n_components=2)</a:t>
            </a:r>
          </a:p>
          <a:p>
            <a:pPr algn="l">
              <a:defRPr b="0" sz="3000">
                <a:latin typeface="Courier New"/>
                <a:ea typeface="Courier New"/>
                <a:cs typeface="Courier New"/>
                <a:sym typeface="Courier New"/>
              </a:defRPr>
            </a:pPr>
            <a:r>
              <a:t>pca.fit(X)</a:t>
            </a:r>
          </a:p>
          <a:p>
            <a:pPr algn="l">
              <a:defRPr b="0" sz="3000">
                <a:latin typeface="Courier New"/>
                <a:ea typeface="Courier New"/>
                <a:cs typeface="Courier New"/>
                <a:sym typeface="Courier New"/>
              </a:defRPr>
            </a:pPr>
          </a:p>
          <a:p>
            <a:pPr algn="l">
              <a:defRPr b="0" sz="3000">
                <a:latin typeface="Courier New"/>
                <a:ea typeface="Courier New"/>
                <a:cs typeface="Courier New"/>
                <a:sym typeface="Courier New"/>
              </a:defRPr>
            </a:pPr>
            <a:r>
              <a:t>print(pca.components_)</a:t>
            </a:r>
          </a:p>
          <a:p>
            <a:pPr algn="l">
              <a:defRPr b="0" sz="3000">
                <a:latin typeface="Courier New"/>
                <a:ea typeface="Courier New"/>
                <a:cs typeface="Courier New"/>
                <a:sym typeface="Courier New"/>
              </a:defRPr>
            </a:pPr>
            <a:r>
              <a:t>print(pca.explained_variance_)</a:t>
            </a:r>
          </a:p>
        </p:txBody>
      </p:sp>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PCA in Python"/>
          <p:cNvSpPr txBox="1"/>
          <p:nvPr>
            <p:ph type="title"/>
          </p:nvPr>
        </p:nvSpPr>
        <p:spPr>
          <a:prstGeom prst="rect">
            <a:avLst/>
          </a:prstGeom>
        </p:spPr>
        <p:txBody>
          <a:bodyPr/>
          <a:lstStyle/>
          <a:p>
            <a:pPr/>
            <a:r>
              <a:t>PCA in Python</a:t>
            </a:r>
          </a:p>
        </p:txBody>
      </p:sp>
      <p:sp>
        <p:nvSpPr>
          <p:cNvPr id="509" name="First component has almost all the variance:"/>
          <p:cNvSpPr txBox="1"/>
          <p:nvPr>
            <p:ph type="body" idx="1"/>
          </p:nvPr>
        </p:nvSpPr>
        <p:spPr>
          <a:prstGeom prst="rect">
            <a:avLst/>
          </a:prstGeom>
        </p:spPr>
        <p:txBody>
          <a:bodyPr anchor="t"/>
          <a:lstStyle/>
          <a:p>
            <a:pPr/>
            <a:r>
              <a:t>First component has almost all the variance:</a:t>
            </a:r>
          </a:p>
        </p:txBody>
      </p:sp>
      <p:sp>
        <p:nvSpPr>
          <p:cNvPr id="510" name="[[-0.99638832 -0.08491358]…"/>
          <p:cNvSpPr txBox="1"/>
          <p:nvPr/>
        </p:nvSpPr>
        <p:spPr>
          <a:xfrm>
            <a:off x="2370098" y="3982739"/>
            <a:ext cx="6287506" cy="1397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[[-0.99638832 -0.08491358]</a:t>
            </a:r>
          </a:p>
          <a:p>
            <a:pPr algn="l">
              <a:defRPr b="0" sz="3000">
                <a:latin typeface="Courier New"/>
                <a:ea typeface="Courier New"/>
                <a:cs typeface="Courier New"/>
                <a:sym typeface="Courier New"/>
              </a:defRPr>
            </a:pPr>
            <a:r>
              <a:t> [-0.08491358  0.99638832]]</a:t>
            </a:r>
          </a:p>
          <a:p>
            <a:pPr algn="l">
              <a:defRPr b="0" sz="3000">
                <a:latin typeface="Courier New"/>
                <a:ea typeface="Courier New"/>
                <a:cs typeface="Courier New"/>
                <a:sym typeface="Courier New"/>
              </a:defRPr>
            </a:pPr>
            <a:r>
              <a:t>[0.89143208 0.01057402]</a:t>
            </a:r>
          </a:p>
        </p:txBody>
      </p:sp>
    </p:spTree>
  </p:cSld>
  <p:clrMapOvr>
    <a:masterClrMapping/>
  </p:clrMapOvr>
  <p:transition xmlns:p14="http://schemas.microsoft.com/office/powerpoint/2010/main" spd="med" advClick="1"/>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2" name="PCA in Python"/>
          <p:cNvSpPr txBox="1"/>
          <p:nvPr>
            <p:ph type="title"/>
          </p:nvPr>
        </p:nvSpPr>
        <p:spPr>
          <a:prstGeom prst="rect">
            <a:avLst/>
          </a:prstGeom>
        </p:spPr>
        <p:txBody>
          <a:bodyPr/>
          <a:lstStyle/>
          <a:p>
            <a:pPr/>
            <a:r>
              <a:t>PCA in Python</a:t>
            </a:r>
          </a:p>
        </p:txBody>
      </p:sp>
      <p:sp>
        <p:nvSpPr>
          <p:cNvPr id="513" name="Draw everything:"/>
          <p:cNvSpPr txBox="1"/>
          <p:nvPr>
            <p:ph type="body" idx="1"/>
          </p:nvPr>
        </p:nvSpPr>
        <p:spPr>
          <a:prstGeom prst="rect">
            <a:avLst/>
          </a:prstGeom>
        </p:spPr>
        <p:txBody>
          <a:bodyPr anchor="t"/>
          <a:lstStyle/>
          <a:p>
            <a:pPr/>
            <a:r>
              <a:t>Draw everything:</a:t>
            </a:r>
          </a:p>
        </p:txBody>
      </p:sp>
      <p:sp>
        <p:nvSpPr>
          <p:cNvPr id="514" name="plt.scatter(X[:, 0], X[:, 1], s=2, c='blue')…"/>
          <p:cNvSpPr txBox="1"/>
          <p:nvPr/>
        </p:nvSpPr>
        <p:spPr>
          <a:xfrm>
            <a:off x="952500" y="3956050"/>
            <a:ext cx="11774798" cy="355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plt.scatter(X[:, 0], X[:, 1], s=2, c='blue')</a:t>
            </a:r>
          </a:p>
          <a:p>
            <a:pPr algn="l">
              <a:defRPr b="0" sz="3000">
                <a:latin typeface="Courier New"/>
                <a:ea typeface="Courier New"/>
                <a:cs typeface="Courier New"/>
                <a:sym typeface="Courier New"/>
              </a:defRPr>
            </a:pPr>
            <a:r>
              <a:t>for length, vector in zip(pca.explained_variance_, pca.components_):</a:t>
            </a:r>
          </a:p>
          <a:p>
            <a:pPr algn="l">
              <a:defRPr b="0" sz="3000">
                <a:latin typeface="Courier New"/>
                <a:ea typeface="Courier New"/>
                <a:cs typeface="Courier New"/>
                <a:sym typeface="Courier New"/>
              </a:defRPr>
            </a:pPr>
            <a:r>
              <a:t>    v = vector * 2.3 * np.sqrt(length)</a:t>
            </a:r>
          </a:p>
          <a:p>
            <a:pPr algn="l">
              <a:defRPr b="0" sz="3000">
                <a:latin typeface="Courier New"/>
                <a:ea typeface="Courier New"/>
                <a:cs typeface="Courier New"/>
                <a:sym typeface="Courier New"/>
              </a:defRPr>
            </a:pPr>
            <a:r>
              <a:t>    draw_vector(pca.mean_, pca.mean_ + v)</a:t>
            </a:r>
          </a:p>
          <a:p>
            <a:pPr algn="l">
              <a:defRPr b="0" sz="3000">
                <a:latin typeface="Courier New"/>
                <a:ea typeface="Courier New"/>
                <a:cs typeface="Courier New"/>
                <a:sym typeface="Courier New"/>
              </a:defRPr>
            </a:pPr>
            <a:r>
              <a:t>    </a:t>
            </a:r>
          </a:p>
          <a:p>
            <a:pPr algn="l">
              <a:defRPr b="0" sz="3000">
                <a:latin typeface="Courier New"/>
                <a:ea typeface="Courier New"/>
                <a:cs typeface="Courier New"/>
                <a:sym typeface="Courier New"/>
              </a:defRPr>
            </a:pPr>
            <a:r>
              <a:t>plt.axis('equal')</a:t>
            </a:r>
          </a:p>
          <a:p>
            <a:pPr algn="l">
              <a:defRPr b="0" sz="3000">
                <a:latin typeface="Courier New"/>
                <a:ea typeface="Courier New"/>
                <a:cs typeface="Courier New"/>
                <a:sym typeface="Courier New"/>
              </a:defRPr>
            </a:pPr>
            <a:r>
              <a:t>plt.show()</a:t>
            </a:r>
          </a:p>
        </p:txBody>
      </p:sp>
    </p:spTree>
  </p:cSld>
  <p:clrMapOvr>
    <a:masterClrMapping/>
  </p:clrMapOvr>
  <p:transition xmlns:p14="http://schemas.microsoft.com/office/powerpoint/2010/main" spd="med" advClick="1"/>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6" name="PCA in Python"/>
          <p:cNvSpPr txBox="1"/>
          <p:nvPr>
            <p:ph type="title"/>
          </p:nvPr>
        </p:nvSpPr>
        <p:spPr>
          <a:prstGeom prst="rect">
            <a:avLst/>
          </a:prstGeom>
        </p:spPr>
        <p:txBody>
          <a:bodyPr/>
          <a:lstStyle/>
          <a:p>
            <a:pPr/>
            <a:r>
              <a:t>PCA in Python</a:t>
            </a:r>
          </a:p>
        </p:txBody>
      </p:sp>
      <p:pic>
        <p:nvPicPr>
          <p:cNvPr id="517" name="Figure_1.png" descr="Figure_1.png"/>
          <p:cNvPicPr>
            <a:picLocks noChangeAspect="1"/>
          </p:cNvPicPr>
          <p:nvPr/>
        </p:nvPicPr>
        <p:blipFill>
          <a:blip r:embed="rId2">
            <a:extLst/>
          </a:blip>
          <a:stretch>
            <a:fillRect/>
          </a:stretch>
        </p:blipFill>
        <p:spPr>
          <a:xfrm>
            <a:off x="1291962" y="1937943"/>
            <a:ext cx="10420876" cy="7815657"/>
          </a:xfrm>
          <a:prstGeom prst="rect">
            <a:avLst/>
          </a:prstGeom>
          <a:ln w="12700">
            <a:miter lim="400000"/>
          </a:ln>
        </p:spPr>
      </p:pic>
    </p:spTree>
  </p:cSld>
  <p:clrMapOvr>
    <a:masterClrMapping/>
  </p:clrMapOvr>
  <p:transition xmlns:p14="http://schemas.microsoft.com/office/powerpoint/2010/main" spd="med" advClick="1"/>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9" name="PCA in Python"/>
          <p:cNvSpPr txBox="1"/>
          <p:nvPr>
            <p:ph type="title"/>
          </p:nvPr>
        </p:nvSpPr>
        <p:spPr>
          <a:prstGeom prst="rect">
            <a:avLst/>
          </a:prstGeom>
        </p:spPr>
        <p:txBody>
          <a:bodyPr/>
          <a:lstStyle/>
          <a:p>
            <a:pPr/>
            <a:r>
              <a:t>PCA in Python</a:t>
            </a:r>
          </a:p>
        </p:txBody>
      </p:sp>
      <p:sp>
        <p:nvSpPr>
          <p:cNvPr id="520" name="Can express data points in the new coordinates:"/>
          <p:cNvSpPr txBox="1"/>
          <p:nvPr>
            <p:ph type="body" idx="1"/>
          </p:nvPr>
        </p:nvSpPr>
        <p:spPr>
          <a:prstGeom prst="rect">
            <a:avLst/>
          </a:prstGeom>
        </p:spPr>
        <p:txBody>
          <a:bodyPr anchor="t"/>
          <a:lstStyle/>
          <a:p>
            <a:pPr/>
            <a:r>
              <a:t>Can express data points in the new coordinates:</a:t>
            </a:r>
          </a:p>
        </p:txBody>
      </p:sp>
      <p:sp>
        <p:nvSpPr>
          <p:cNvPr id="521" name="pca = PCA(n_components=2, whiten=True)…"/>
          <p:cNvSpPr txBox="1"/>
          <p:nvPr/>
        </p:nvSpPr>
        <p:spPr>
          <a:xfrm>
            <a:off x="2101143" y="3905249"/>
            <a:ext cx="8802514" cy="182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pca = PCA(n_components=2, </a:t>
            </a:r>
            <a:r>
              <a:rPr b="1"/>
              <a:t>whiten=True</a:t>
            </a:r>
            <a:r>
              <a:t>)</a:t>
            </a:r>
          </a:p>
          <a:p>
            <a:pPr algn="l">
              <a:defRPr b="0" sz="3000">
                <a:latin typeface="Courier New"/>
                <a:ea typeface="Courier New"/>
                <a:cs typeface="Courier New"/>
                <a:sym typeface="Courier New"/>
              </a:defRPr>
            </a:pPr>
            <a:r>
              <a:t>pca.fit(X)</a:t>
            </a:r>
          </a:p>
          <a:p>
            <a:pPr algn="l">
              <a:defRPr b="0" sz="3000">
                <a:latin typeface="Courier New"/>
                <a:ea typeface="Courier New"/>
                <a:cs typeface="Courier New"/>
                <a:sym typeface="Courier New"/>
              </a:defRPr>
            </a:pPr>
          </a:p>
          <a:p>
            <a:pPr algn="l">
              <a:defRPr b="0" sz="3000">
                <a:latin typeface="Courier New"/>
                <a:ea typeface="Courier New"/>
                <a:cs typeface="Courier New"/>
                <a:sym typeface="Courier New"/>
              </a:defRPr>
            </a:pPr>
            <a:r>
              <a:t>X_pca = pca.transform(X)</a:t>
            </a:r>
          </a:p>
        </p:txBody>
      </p:sp>
    </p:spTree>
  </p:cSld>
  <p:clrMapOvr>
    <a:masterClrMapping/>
  </p:clrMapOvr>
  <p:transition xmlns:p14="http://schemas.microsoft.com/office/powerpoint/2010/main" spd="med" advClick="1"/>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3" name="Figure_1.png" descr="Figure_1.png"/>
          <p:cNvPicPr>
            <a:picLocks noChangeAspect="1"/>
          </p:cNvPicPr>
          <p:nvPr/>
        </p:nvPicPr>
        <p:blipFill>
          <a:blip r:embed="rId2">
            <a:extLst/>
          </a:blip>
          <a:stretch>
            <a:fillRect/>
          </a:stretch>
        </p:blipFill>
        <p:spPr>
          <a:xfrm>
            <a:off x="1048020" y="1572031"/>
            <a:ext cx="10908760" cy="8181569"/>
          </a:xfrm>
          <a:prstGeom prst="rect">
            <a:avLst/>
          </a:prstGeom>
          <a:ln w="12700">
            <a:miter lim="400000"/>
          </a:ln>
        </p:spPr>
      </p:pic>
      <p:sp>
        <p:nvSpPr>
          <p:cNvPr id="524" name="PCA in Python"/>
          <p:cNvSpPr txBox="1"/>
          <p:nvPr>
            <p:ph type="title"/>
          </p:nvPr>
        </p:nvSpPr>
        <p:spPr>
          <a:prstGeom prst="rect">
            <a:avLst/>
          </a:prstGeom>
        </p:spPr>
        <p:txBody>
          <a:bodyPr/>
          <a:lstStyle/>
          <a:p>
            <a:pPr/>
            <a:r>
              <a:t>PCA in Python</a:t>
            </a:r>
          </a:p>
        </p:txBody>
      </p:sp>
    </p:spTree>
  </p:cSld>
  <p:clrMapOvr>
    <a:masterClrMapping/>
  </p:clrMapOvr>
  <p:transition xmlns:p14="http://schemas.microsoft.com/office/powerpoint/2010/main" spd="med" advClick="1"/>
</p:sld>
</file>

<file path=ppt/slides/slide1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6" name="PCA in Python"/>
          <p:cNvSpPr txBox="1"/>
          <p:nvPr>
            <p:ph type="title"/>
          </p:nvPr>
        </p:nvSpPr>
        <p:spPr>
          <a:prstGeom prst="rect">
            <a:avLst/>
          </a:prstGeom>
        </p:spPr>
        <p:txBody>
          <a:bodyPr/>
          <a:lstStyle/>
          <a:p>
            <a:pPr/>
            <a:r>
              <a:t>PCA in Python</a:t>
            </a:r>
          </a:p>
        </p:txBody>
      </p:sp>
      <p:sp>
        <p:nvSpPr>
          <p:cNvPr id="527" name="Sklearn has the digit data-set…"/>
          <p:cNvSpPr txBox="1"/>
          <p:nvPr>
            <p:ph type="body" idx="1"/>
          </p:nvPr>
        </p:nvSpPr>
        <p:spPr>
          <a:prstGeom prst="rect">
            <a:avLst/>
          </a:prstGeom>
        </p:spPr>
        <p:txBody>
          <a:bodyPr anchor="t"/>
          <a:lstStyle/>
          <a:p>
            <a:pPr/>
            <a:r>
              <a:t>Sklearn has the digit data-set</a:t>
            </a:r>
          </a:p>
          <a:p>
            <a:pPr lvl="1"/>
            <a:r>
              <a:t>Used for learning how to recognize digits for post-office automation, etc</a:t>
            </a:r>
          </a:p>
        </p:txBody>
      </p:sp>
      <p:pic>
        <p:nvPicPr>
          <p:cNvPr id="528" name="Image" descr="Image"/>
          <p:cNvPicPr>
            <a:picLocks noChangeAspect="1"/>
          </p:cNvPicPr>
          <p:nvPr/>
        </p:nvPicPr>
        <p:blipFill>
          <a:blip r:embed="rId2">
            <a:extLst/>
          </a:blip>
          <a:stretch>
            <a:fillRect/>
          </a:stretch>
        </p:blipFill>
        <p:spPr>
          <a:xfrm>
            <a:off x="2744855" y="4708548"/>
            <a:ext cx="7026188" cy="5269642"/>
          </a:xfrm>
          <a:prstGeom prst="rect">
            <a:avLst/>
          </a:prstGeom>
          <a:ln w="12700">
            <a:miter lim="400000"/>
          </a:ln>
        </p:spPr>
      </p:pic>
    </p:spTree>
  </p:cSld>
  <p:clrMapOvr>
    <a:masterClrMapping/>
  </p:clrMapOvr>
  <p:transition xmlns:p14="http://schemas.microsoft.com/office/powerpoint/2010/main" spd="med" advClick="1"/>
</p:sld>
</file>

<file path=ppt/slides/slide1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0" name="PCA in Python"/>
          <p:cNvSpPr txBox="1"/>
          <p:nvPr>
            <p:ph type="title"/>
          </p:nvPr>
        </p:nvSpPr>
        <p:spPr>
          <a:prstGeom prst="rect">
            <a:avLst/>
          </a:prstGeom>
        </p:spPr>
        <p:txBody>
          <a:bodyPr/>
          <a:lstStyle/>
          <a:p>
            <a:pPr/>
            <a:r>
              <a:t>PCA in Python</a:t>
            </a:r>
          </a:p>
        </p:txBody>
      </p:sp>
      <p:sp>
        <p:nvSpPr>
          <p:cNvPr id="531" name="Images have 64 pixels with gray values"/>
          <p:cNvSpPr txBox="1"/>
          <p:nvPr>
            <p:ph type="body" idx="1"/>
          </p:nvPr>
        </p:nvSpPr>
        <p:spPr>
          <a:prstGeom prst="rect">
            <a:avLst/>
          </a:prstGeom>
        </p:spPr>
        <p:txBody>
          <a:bodyPr anchor="t"/>
          <a:lstStyle/>
          <a:p>
            <a:pPr/>
            <a:r>
              <a:t>Images have 64 pixels with gray values</a:t>
            </a:r>
          </a:p>
        </p:txBody>
      </p:sp>
      <p:sp>
        <p:nvSpPr>
          <p:cNvPr id="532" name="from sklearn.datasets import load_digits…"/>
          <p:cNvSpPr txBox="1"/>
          <p:nvPr/>
        </p:nvSpPr>
        <p:spPr>
          <a:xfrm>
            <a:off x="1586718" y="3689349"/>
            <a:ext cx="9259789" cy="182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from sklearn.datasets import load_digits</a:t>
            </a:r>
          </a:p>
          <a:p>
            <a:pPr algn="l">
              <a:defRPr b="0" sz="3000">
                <a:latin typeface="Courier New"/>
                <a:ea typeface="Courier New"/>
                <a:cs typeface="Courier New"/>
                <a:sym typeface="Courier New"/>
              </a:defRPr>
            </a:pPr>
          </a:p>
          <a:p>
            <a:pPr algn="l">
              <a:defRPr b="0" sz="3000">
                <a:latin typeface="Courier New"/>
                <a:ea typeface="Courier New"/>
                <a:cs typeface="Courier New"/>
                <a:sym typeface="Courier New"/>
              </a:defRPr>
            </a:pPr>
            <a:r>
              <a:t>digits = load_digits()</a:t>
            </a:r>
          </a:p>
        </p:txBody>
      </p:sp>
      <p:sp>
        <p:nvSpPr>
          <p:cNvPr id="533" name="&gt;&gt;&gt; digits.data.shape…"/>
          <p:cNvSpPr txBox="1"/>
          <p:nvPr/>
        </p:nvSpPr>
        <p:spPr>
          <a:xfrm>
            <a:off x="1586718" y="7156498"/>
            <a:ext cx="4915682"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&gt;&gt;&gt; digits.data.shape</a:t>
            </a:r>
          </a:p>
          <a:p>
            <a:pPr algn="l">
              <a:defRPr b="0" sz="3000">
                <a:latin typeface="Courier New"/>
                <a:ea typeface="Courier New"/>
                <a:cs typeface="Courier New"/>
                <a:sym typeface="Courier New"/>
              </a:defRPr>
            </a:pPr>
            <a:r>
              <a:t>(1797, 64)</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Classification with Bayes"/>
          <p:cNvSpPr txBox="1"/>
          <p:nvPr>
            <p:ph type="title"/>
          </p:nvPr>
        </p:nvSpPr>
        <p:spPr>
          <a:prstGeom prst="rect">
            <a:avLst/>
          </a:prstGeom>
        </p:spPr>
        <p:txBody>
          <a:bodyPr/>
          <a:lstStyle>
            <a:lvl1pPr defTabSz="543305">
              <a:defRPr sz="7440"/>
            </a:lvl1pPr>
          </a:lstStyle>
          <a:p>
            <a:pPr/>
            <a:r>
              <a:t>Classification with Bayes</a:t>
            </a:r>
          </a:p>
        </p:txBody>
      </p:sp>
      <p:sp>
        <p:nvSpPr>
          <p:cNvPr id="166" name="Bayes' theorem inverts conditional probabilities…"/>
          <p:cNvSpPr txBox="1"/>
          <p:nvPr>
            <p:ph type="body" idx="1"/>
          </p:nvPr>
        </p:nvSpPr>
        <p:spPr>
          <a:prstGeom prst="rect">
            <a:avLst/>
          </a:prstGeom>
        </p:spPr>
        <p:txBody>
          <a:bodyPr anchor="t"/>
          <a:lstStyle/>
          <a:p>
            <a:pPr marL="400050" indent="-400050" defTabSz="525779">
              <a:spcBef>
                <a:spcPts val="1900"/>
              </a:spcBef>
              <a:defRPr sz="2880"/>
            </a:pPr>
            <a:r>
              <a:t>Bayes' theorem inverts conditional probabilities</a:t>
            </a:r>
          </a:p>
          <a:p>
            <a:pPr marL="400050" indent="-400050" defTabSz="525779">
              <a:spcBef>
                <a:spcPts val="1900"/>
              </a:spcBef>
              <a:defRPr sz="2880"/>
            </a:pPr>
            <a:r>
              <a:t>Can use this for classification based on observations</a:t>
            </a:r>
          </a:p>
          <a:p>
            <a:pPr marL="400050" indent="-400050" defTabSz="525779">
              <a:spcBef>
                <a:spcPts val="1900"/>
              </a:spcBef>
              <a:defRPr sz="2880"/>
            </a:pPr>
            <a:r>
              <a:t>Idea:  Assume we have observations </a:t>
            </a:r>
            <a14:m>
              <m:oMath>
                <m:limUpp>
                  <m:e>
                    <m:r>
                      <a:rPr xmlns:a="http://schemas.openxmlformats.org/drawingml/2006/main" sz="3250" i="1">
                        <a:solidFill>
                          <a:srgbClr val="000000"/>
                        </a:solidFill>
                        <a:latin typeface="Cambria Math" panose="02040503050406030204" pitchFamily="18" charset="0"/>
                      </a:rPr>
                      <m:t>x</m:t>
                    </m:r>
                  </m:e>
                  <m:lim>
                    <m:r>
                      <a:rPr xmlns:a="http://schemas.openxmlformats.org/drawingml/2006/main" sz="3250" i="1">
                        <a:solidFill>
                          <a:srgbClr val="000000"/>
                        </a:solidFill>
                        <a:latin typeface="Cambria Math" panose="02040503050406030204" pitchFamily="18" charset="0"/>
                      </a:rPr>
                      <m:t>⃗</m:t>
                    </m:r>
                  </m:lim>
                </m:limUpp>
              </m:oMath>
            </a14:m>
          </a:p>
          <a:p>
            <a:pPr lvl="1" marL="800100" indent="-400050" defTabSz="525779">
              <a:spcBef>
                <a:spcPts val="1900"/>
              </a:spcBef>
              <a:defRPr sz="2880"/>
            </a:pPr>
            <a:r>
              <a:t>We have calculated the probabilities of seeing these observations given a certain classification</a:t>
            </a:r>
          </a:p>
          <a:p>
            <a:pPr lvl="1" marL="800100" indent="-400050" defTabSz="525779">
              <a:spcBef>
                <a:spcPts val="1900"/>
              </a:spcBef>
              <a:defRPr sz="2880"/>
            </a:pPr>
            <a:r>
              <a:t>I.e.: for each category, we know </a:t>
            </a:r>
            <a14:m>
              <m:oMath>
                <m:r>
                  <a:rPr xmlns:a="http://schemas.openxmlformats.org/drawingml/2006/main" sz="3500" i="1">
                    <a:solidFill>
                      <a:srgbClr val="000000"/>
                    </a:solidFill>
                    <a:latin typeface="Cambria Math" panose="02040503050406030204" pitchFamily="18" charset="0"/>
                  </a:rPr>
                  <m:t>P</m:t>
                </m:r>
                <m:r>
                  <a:rPr xmlns:a="http://schemas.openxmlformats.org/drawingml/2006/main" sz="3500" i="1">
                    <a:solidFill>
                      <a:srgbClr val="000000"/>
                    </a:solidFill>
                    <a:latin typeface="Cambria Math" panose="02040503050406030204" pitchFamily="18" charset="0"/>
                  </a:rPr>
                  <m:t>(</m:t>
                </m:r>
                <m:limUpp>
                  <m:e>
                    <m:r>
                      <a:rPr xmlns:a="http://schemas.openxmlformats.org/drawingml/2006/main" sz="3500" i="1">
                        <a:solidFill>
                          <a:srgbClr val="000000"/>
                        </a:solidFill>
                        <a:latin typeface="Cambria Math" panose="02040503050406030204" pitchFamily="18" charset="0"/>
                      </a:rPr>
                      <m:t>x</m:t>
                    </m:r>
                  </m:e>
                  <m:lim>
                    <m:r>
                      <a:rPr xmlns:a="http://schemas.openxmlformats.org/drawingml/2006/main" sz="3500" i="1">
                        <a:solidFill>
                          <a:srgbClr val="000000"/>
                        </a:solidFill>
                        <a:latin typeface="Cambria Math" panose="02040503050406030204" pitchFamily="18" charset="0"/>
                      </a:rPr>
                      <m:t>⃗</m:t>
                    </m:r>
                  </m:lim>
                </m:limUpp>
                <m:r>
                  <a:rPr xmlns:a="http://schemas.openxmlformats.org/drawingml/2006/main" sz="3500" i="1">
                    <a:solidFill>
                      <a:srgbClr val="000000"/>
                    </a:solidFill>
                    <a:latin typeface="Cambria Math" panose="02040503050406030204" pitchFamily="18" charset="0"/>
                  </a:rPr>
                  <m:t>,</m:t>
                </m:r>
                <m:sSub>
                  <m:e>
                    <m:r>
                      <a:rPr xmlns:a="http://schemas.openxmlformats.org/drawingml/2006/main" sz="3500" i="1">
                        <a:solidFill>
                          <a:srgbClr val="000000"/>
                        </a:solidFill>
                        <a:latin typeface="Cambria Math" panose="02040503050406030204" pitchFamily="18" charset="0"/>
                      </a:rPr>
                      <m:t>c</m:t>
                    </m:r>
                  </m:e>
                  <m:sub>
                    <m:r>
                      <a:rPr xmlns:a="http://schemas.openxmlformats.org/drawingml/2006/main" sz="3500" i="1">
                        <a:solidFill>
                          <a:srgbClr val="000000"/>
                        </a:solidFill>
                        <a:latin typeface="Cambria Math" panose="02040503050406030204" pitchFamily="18" charset="0"/>
                      </a:rPr>
                      <m:t>i</m:t>
                    </m:r>
                  </m:sub>
                </m:sSub>
                <m:r>
                  <a:rPr xmlns:a="http://schemas.openxmlformats.org/drawingml/2006/main" sz="3500" i="1">
                    <a:solidFill>
                      <a:srgbClr val="000000"/>
                    </a:solidFill>
                    <a:latin typeface="Cambria Math" panose="02040503050406030204" pitchFamily="18" charset="0"/>
                  </a:rPr>
                  <m:t>)</m:t>
                </m:r>
              </m:oMath>
            </a14:m>
          </a:p>
          <a:p>
            <a:pPr lvl="2" marL="1200150" indent="-400050" defTabSz="525779">
              <a:spcBef>
                <a:spcPts val="1900"/>
              </a:spcBef>
              <a:defRPr sz="2880"/>
            </a:pPr>
            <a:r>
              <a:t>Probability to observe </a:t>
            </a:r>
            <a14:m>
              <m:oMath>
                <m:limUpp>
                  <m:e>
                    <m:r>
                      <a:rPr xmlns:a="http://schemas.openxmlformats.org/drawingml/2006/main" sz="3250" i="1">
                        <a:solidFill>
                          <a:srgbClr val="000000"/>
                        </a:solidFill>
                        <a:latin typeface="Cambria Math" panose="02040503050406030204" pitchFamily="18" charset="0"/>
                      </a:rPr>
                      <m:t>x</m:t>
                    </m:r>
                  </m:e>
                  <m:lim>
                    <m:r>
                      <a:rPr xmlns:a="http://schemas.openxmlformats.org/drawingml/2006/main" sz="3250" i="1">
                        <a:solidFill>
                          <a:srgbClr val="000000"/>
                        </a:solidFill>
                        <a:latin typeface="Cambria Math" panose="02040503050406030204" pitchFamily="18" charset="0"/>
                      </a:rPr>
                      <m:t>⃗</m:t>
                    </m:r>
                  </m:lim>
                </m:limUpp>
              </m:oMath>
            </a14:m>
            <a:r>
              <a:t> assuming that point lies in </a:t>
            </a:r>
            <a14:m>
              <m:oMath>
                <m:sSub>
                  <m:e>
                    <m:r>
                      <a:rPr xmlns:a="http://schemas.openxmlformats.org/drawingml/2006/main" sz="3700" i="1">
                        <a:solidFill>
                          <a:srgbClr val="000000"/>
                        </a:solidFill>
                        <a:latin typeface="Cambria Math" panose="02040503050406030204" pitchFamily="18" charset="0"/>
                      </a:rPr>
                      <m:t>c</m:t>
                    </m:r>
                  </m:e>
                  <m:sub>
                    <m:r>
                      <a:rPr xmlns:a="http://schemas.openxmlformats.org/drawingml/2006/main" sz="3700" i="1">
                        <a:solidFill>
                          <a:srgbClr val="000000"/>
                        </a:solidFill>
                        <a:latin typeface="Cambria Math" panose="02040503050406030204" pitchFamily="18" charset="0"/>
                      </a:rPr>
                      <m:t>i</m:t>
                    </m:r>
                  </m:sub>
                </m:sSub>
              </m:oMath>
            </a14:m>
          </a:p>
          <a:p>
            <a:pPr lvl="1" marL="800100" indent="-400050" defTabSz="525779">
              <a:spcBef>
                <a:spcPts val="1900"/>
              </a:spcBef>
              <a:defRPr sz="2880"/>
            </a:pPr>
            <a:r>
              <a:t>We use Bayes formula in order to calculate </a:t>
            </a:r>
            <a14:m>
              <m:oMath>
                <m:r>
                  <a:rPr xmlns:a="http://schemas.openxmlformats.org/drawingml/2006/main" sz="3500" i="1">
                    <a:solidFill>
                      <a:srgbClr val="000000"/>
                    </a:solidFill>
                    <a:latin typeface="Cambria Math" panose="02040503050406030204" pitchFamily="18" charset="0"/>
                  </a:rPr>
                  <m:t>P</m:t>
                </m:r>
                <m:r>
                  <a:rPr xmlns:a="http://schemas.openxmlformats.org/drawingml/2006/main" sz="3500" i="1">
                    <a:solidFill>
                      <a:srgbClr val="000000"/>
                    </a:solidFill>
                    <a:latin typeface="Cambria Math" panose="02040503050406030204" pitchFamily="18" charset="0"/>
                  </a:rPr>
                  <m:t>(</m:t>
                </m:r>
                <m:sSub>
                  <m:e>
                    <m:r>
                      <a:rPr xmlns:a="http://schemas.openxmlformats.org/drawingml/2006/main" sz="3500" i="1">
                        <a:solidFill>
                          <a:srgbClr val="000000"/>
                        </a:solidFill>
                        <a:latin typeface="Cambria Math" panose="02040503050406030204" pitchFamily="18" charset="0"/>
                      </a:rPr>
                      <m:t>c</m:t>
                    </m:r>
                  </m:e>
                  <m:sub>
                    <m:r>
                      <a:rPr xmlns:a="http://schemas.openxmlformats.org/drawingml/2006/main" sz="3500" i="1">
                        <a:solidFill>
                          <a:srgbClr val="000000"/>
                        </a:solidFill>
                        <a:latin typeface="Cambria Math" panose="02040503050406030204" pitchFamily="18" charset="0"/>
                      </a:rPr>
                      <m:t>i</m:t>
                    </m:r>
                  </m:sub>
                </m:sSub>
                <m:r>
                  <a:rPr xmlns:a="http://schemas.openxmlformats.org/drawingml/2006/main" sz="3500" i="1">
                    <a:solidFill>
                      <a:srgbClr val="000000"/>
                    </a:solidFill>
                    <a:latin typeface="Cambria Math" panose="02040503050406030204" pitchFamily="18" charset="0"/>
                  </a:rPr>
                  <m:t>,</m:t>
                </m:r>
                <m:limUpp>
                  <m:e>
                    <m:r>
                      <a:rPr xmlns:a="http://schemas.openxmlformats.org/drawingml/2006/main" sz="3500" i="1">
                        <a:solidFill>
                          <a:srgbClr val="000000"/>
                        </a:solidFill>
                        <a:latin typeface="Cambria Math" panose="02040503050406030204" pitchFamily="18" charset="0"/>
                      </a:rPr>
                      <m:t>x</m:t>
                    </m:r>
                  </m:e>
                  <m:lim>
                    <m:r>
                      <a:rPr xmlns:a="http://schemas.openxmlformats.org/drawingml/2006/main" sz="3500" i="1">
                        <a:solidFill>
                          <a:srgbClr val="000000"/>
                        </a:solidFill>
                        <a:latin typeface="Cambria Math" panose="02040503050406030204" pitchFamily="18" charset="0"/>
                      </a:rPr>
                      <m:t>⃗</m:t>
                    </m:r>
                  </m:lim>
                </m:limUpp>
                <m:r>
                  <a:rPr xmlns:a="http://schemas.openxmlformats.org/drawingml/2006/main" sz="3500" i="1">
                    <a:solidFill>
                      <a:srgbClr val="000000"/>
                    </a:solidFill>
                    <a:latin typeface="Cambria Math" panose="02040503050406030204" pitchFamily="18" charset="0"/>
                  </a:rPr>
                  <m:t>)</m:t>
                </m:r>
              </m:oMath>
            </a14:m>
          </a:p>
          <a:p>
            <a:pPr lvl="1" marL="800100" indent="-400050" defTabSz="525779">
              <a:spcBef>
                <a:spcPts val="1900"/>
              </a:spcBef>
              <a:defRPr sz="2880"/>
            </a:pPr>
            <a:r>
              <a:t>And then select the category with highest probability</a:t>
            </a:r>
          </a:p>
        </p:txBody>
      </p:sp>
    </p:spTree>
  </p:cSld>
  <p:clrMapOvr>
    <a:masterClrMapping/>
  </p:clrMapOvr>
  <p:transition xmlns:p14="http://schemas.microsoft.com/office/powerpoint/2010/main" spd="med" advClick="1"/>
</p:sld>
</file>

<file path=ppt/slides/slide1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5" name="PCA in Python"/>
          <p:cNvSpPr txBox="1"/>
          <p:nvPr>
            <p:ph type="title"/>
          </p:nvPr>
        </p:nvSpPr>
        <p:spPr>
          <a:prstGeom prst="rect">
            <a:avLst/>
          </a:prstGeom>
        </p:spPr>
        <p:txBody>
          <a:bodyPr/>
          <a:lstStyle/>
          <a:p>
            <a:pPr/>
            <a:r>
              <a:t>PCA in Python</a:t>
            </a:r>
          </a:p>
        </p:txBody>
      </p:sp>
      <p:sp>
        <p:nvSpPr>
          <p:cNvPr id="536" name="Can use PCA to lower dimension to two"/>
          <p:cNvSpPr txBox="1"/>
          <p:nvPr>
            <p:ph type="body" idx="1"/>
          </p:nvPr>
        </p:nvSpPr>
        <p:spPr>
          <a:prstGeom prst="rect">
            <a:avLst/>
          </a:prstGeom>
        </p:spPr>
        <p:txBody>
          <a:bodyPr anchor="t"/>
          <a:lstStyle/>
          <a:p>
            <a:pPr/>
            <a:r>
              <a:t>Can use PCA to lower dimension to two</a:t>
            </a:r>
          </a:p>
        </p:txBody>
      </p:sp>
      <p:sp>
        <p:nvSpPr>
          <p:cNvPr id="537" name="pca = PCA(2)…"/>
          <p:cNvSpPr txBox="1"/>
          <p:nvPr/>
        </p:nvSpPr>
        <p:spPr>
          <a:xfrm>
            <a:off x="952500" y="3911600"/>
            <a:ext cx="9717063"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pca = PCA(2) </a:t>
            </a:r>
          </a:p>
          <a:p>
            <a:pPr algn="l">
              <a:defRPr b="0" sz="3000">
                <a:latin typeface="Courier New"/>
                <a:ea typeface="Courier New"/>
                <a:cs typeface="Courier New"/>
                <a:sym typeface="Courier New"/>
              </a:defRPr>
            </a:pPr>
            <a:r>
              <a:t>projected = pca.fit_transform(digits.data)</a:t>
            </a:r>
          </a:p>
        </p:txBody>
      </p:sp>
    </p:spTree>
  </p:cSld>
  <p:clrMapOvr>
    <a:masterClrMapping/>
  </p:clrMapOvr>
  <p:transition xmlns:p14="http://schemas.microsoft.com/office/powerpoint/2010/main" spd="med" advClick="1"/>
</p:sld>
</file>

<file path=ppt/slides/slide1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9" name="PCA in Python"/>
          <p:cNvSpPr txBox="1"/>
          <p:nvPr>
            <p:ph type="title"/>
          </p:nvPr>
        </p:nvSpPr>
        <p:spPr>
          <a:prstGeom prst="rect">
            <a:avLst/>
          </a:prstGeom>
        </p:spPr>
        <p:txBody>
          <a:bodyPr/>
          <a:lstStyle/>
          <a:p>
            <a:pPr/>
            <a:r>
              <a:t>PCA in Python</a:t>
            </a:r>
          </a:p>
        </p:txBody>
      </p:sp>
      <p:sp>
        <p:nvSpPr>
          <p:cNvPr id="540" name="And display with the Spectral colormap"/>
          <p:cNvSpPr txBox="1"/>
          <p:nvPr>
            <p:ph type="body" idx="1"/>
          </p:nvPr>
        </p:nvSpPr>
        <p:spPr>
          <a:prstGeom prst="rect">
            <a:avLst/>
          </a:prstGeom>
        </p:spPr>
        <p:txBody>
          <a:bodyPr anchor="t"/>
          <a:lstStyle/>
          <a:p>
            <a:pPr/>
            <a:r>
              <a:t>And display with the Spectral colormap</a:t>
            </a:r>
          </a:p>
        </p:txBody>
      </p:sp>
      <p:sp>
        <p:nvSpPr>
          <p:cNvPr id="541" name="plt.scatter(projected[:, 0],…"/>
          <p:cNvSpPr txBox="1"/>
          <p:nvPr/>
        </p:nvSpPr>
        <p:spPr>
          <a:xfrm>
            <a:off x="506139" y="3810000"/>
            <a:ext cx="11317524" cy="571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plt.scatter(projected[:, 0], </a:t>
            </a:r>
          </a:p>
          <a:p>
            <a:pPr algn="l">
              <a:defRPr b="0" sz="3000">
                <a:latin typeface="Courier New"/>
                <a:ea typeface="Courier New"/>
                <a:cs typeface="Courier New"/>
                <a:sym typeface="Courier New"/>
              </a:defRPr>
            </a:pPr>
            <a:r>
              <a:t>            projected[:, 1], </a:t>
            </a:r>
          </a:p>
          <a:p>
            <a:pPr algn="l">
              <a:defRPr b="0" sz="3000">
                <a:latin typeface="Courier New"/>
                <a:ea typeface="Courier New"/>
                <a:cs typeface="Courier New"/>
                <a:sym typeface="Courier New"/>
              </a:defRPr>
            </a:pPr>
            <a:r>
              <a:t>            s=5,</a:t>
            </a:r>
          </a:p>
          <a:p>
            <a:pPr algn="l">
              <a:defRPr b="0" sz="3000">
                <a:latin typeface="Courier New"/>
                <a:ea typeface="Courier New"/>
                <a:cs typeface="Courier New"/>
                <a:sym typeface="Courier New"/>
              </a:defRPr>
            </a:pPr>
            <a:r>
              <a:t>            c=digits.target, </a:t>
            </a:r>
          </a:p>
          <a:p>
            <a:pPr algn="l">
              <a:defRPr b="0" sz="3000">
                <a:latin typeface="Courier New"/>
                <a:ea typeface="Courier New"/>
                <a:cs typeface="Courier New"/>
                <a:sym typeface="Courier New"/>
              </a:defRPr>
            </a:pPr>
            <a:r>
              <a:t>            edgecolor='none', </a:t>
            </a:r>
          </a:p>
          <a:p>
            <a:pPr algn="l">
              <a:defRPr b="0" sz="3000">
                <a:latin typeface="Courier New"/>
                <a:ea typeface="Courier New"/>
                <a:cs typeface="Courier New"/>
                <a:sym typeface="Courier New"/>
              </a:defRPr>
            </a:pPr>
            <a:r>
              <a:t>            alpha=0.7,</a:t>
            </a:r>
          </a:p>
          <a:p>
            <a:pPr algn="l">
              <a:defRPr b="0" sz="3000">
                <a:latin typeface="Courier New"/>
                <a:ea typeface="Courier New"/>
                <a:cs typeface="Courier New"/>
                <a:sym typeface="Courier New"/>
              </a:defRPr>
            </a:pPr>
            <a:r>
              <a:t>            cmap=plt.cm.get_cmap('Spectral', 10))</a:t>
            </a:r>
          </a:p>
          <a:p>
            <a:pPr algn="l">
              <a:defRPr b="0" sz="3000">
                <a:latin typeface="Courier New"/>
                <a:ea typeface="Courier New"/>
                <a:cs typeface="Courier New"/>
                <a:sym typeface="Courier New"/>
              </a:defRPr>
            </a:pPr>
            <a:r>
              <a:t>plt.xlabel('component 1')</a:t>
            </a:r>
          </a:p>
          <a:p>
            <a:pPr algn="l">
              <a:defRPr b="0" sz="3000">
                <a:latin typeface="Courier New"/>
                <a:ea typeface="Courier New"/>
                <a:cs typeface="Courier New"/>
                <a:sym typeface="Courier New"/>
              </a:defRPr>
            </a:pPr>
            <a:r>
              <a:t>plt.ylabel('component 2')</a:t>
            </a:r>
          </a:p>
          <a:p>
            <a:pPr algn="l">
              <a:defRPr b="0" sz="3000">
                <a:latin typeface="Courier New"/>
                <a:ea typeface="Courier New"/>
                <a:cs typeface="Courier New"/>
                <a:sym typeface="Courier New"/>
              </a:defRPr>
            </a:pPr>
            <a:r>
              <a:t>plt.colorbar();</a:t>
            </a:r>
          </a:p>
          <a:p>
            <a:pPr algn="l">
              <a:defRPr b="0" sz="3000">
                <a:latin typeface="Courier New"/>
                <a:ea typeface="Courier New"/>
                <a:cs typeface="Courier New"/>
                <a:sym typeface="Courier New"/>
              </a:defRPr>
            </a:pPr>
          </a:p>
          <a:p>
            <a:pPr algn="l">
              <a:defRPr b="0" sz="3000">
                <a:latin typeface="Courier New"/>
                <a:ea typeface="Courier New"/>
                <a:cs typeface="Courier New"/>
                <a:sym typeface="Courier New"/>
              </a:defRPr>
            </a:pPr>
            <a:r>
              <a:t>plt.show()</a:t>
            </a:r>
          </a:p>
        </p:txBody>
      </p:sp>
    </p:spTree>
  </p:cSld>
  <p:clrMapOvr>
    <a:masterClrMapping/>
  </p:clrMapOvr>
  <p:transition xmlns:p14="http://schemas.microsoft.com/office/powerpoint/2010/main" spd="med" advClick="1"/>
</p:sld>
</file>

<file path=ppt/slides/slide1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3" name="PCA in Python"/>
          <p:cNvSpPr txBox="1"/>
          <p:nvPr>
            <p:ph type="title"/>
          </p:nvPr>
        </p:nvSpPr>
        <p:spPr>
          <a:prstGeom prst="rect">
            <a:avLst/>
          </a:prstGeom>
        </p:spPr>
        <p:txBody>
          <a:bodyPr/>
          <a:lstStyle/>
          <a:p>
            <a:pPr/>
            <a:r>
              <a:t>PCA in Python</a:t>
            </a:r>
          </a:p>
        </p:txBody>
      </p:sp>
      <p:sp>
        <p:nvSpPr>
          <p:cNvPr id="544" name="Result shows that two features already give a decent classification:"/>
          <p:cNvSpPr txBox="1"/>
          <p:nvPr>
            <p:ph type="body" idx="1"/>
          </p:nvPr>
        </p:nvSpPr>
        <p:spPr>
          <a:prstGeom prst="rect">
            <a:avLst/>
          </a:prstGeom>
        </p:spPr>
        <p:txBody>
          <a:bodyPr anchor="t"/>
          <a:lstStyle/>
          <a:p>
            <a:pPr/>
            <a:r>
              <a:t>Result shows that two features already give a decent classification:</a:t>
            </a:r>
          </a:p>
        </p:txBody>
      </p:sp>
    </p:spTree>
  </p:cSld>
  <p:clrMapOvr>
    <a:masterClrMapping/>
  </p:clrMapOvr>
  <p:transition xmlns:p14="http://schemas.microsoft.com/office/powerpoint/2010/main" spd="med" advClick="1"/>
</p:sld>
</file>

<file path=ppt/slides/slide1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6" name="PCA in Python"/>
          <p:cNvSpPr txBox="1"/>
          <p:nvPr>
            <p:ph type="title"/>
          </p:nvPr>
        </p:nvSpPr>
        <p:spPr>
          <a:prstGeom prst="rect">
            <a:avLst/>
          </a:prstGeom>
        </p:spPr>
        <p:txBody>
          <a:bodyPr/>
          <a:lstStyle/>
          <a:p>
            <a:pPr/>
            <a:r>
              <a:t>PCA in Python</a:t>
            </a:r>
          </a:p>
        </p:txBody>
      </p:sp>
      <p:sp>
        <p:nvSpPr>
          <p:cNvPr id="547" name="Double-click to edit"/>
          <p:cNvSpPr txBox="1"/>
          <p:nvPr>
            <p:ph type="body" idx="1"/>
          </p:nvPr>
        </p:nvSpPr>
        <p:spPr>
          <a:prstGeom prst="rect">
            <a:avLst/>
          </a:prstGeom>
        </p:spPr>
        <p:txBody>
          <a:bodyPr anchor="t"/>
          <a:lstStyle/>
          <a:p>
            <a:pPr/>
          </a:p>
        </p:txBody>
      </p:sp>
      <p:pic>
        <p:nvPicPr>
          <p:cNvPr id="548" name="Figure_1.png" descr="Figure_1.png"/>
          <p:cNvPicPr>
            <a:picLocks noChangeAspect="1"/>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sld>
</file>

<file path=ppt/slides/slide1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0" name="PCA in Python"/>
          <p:cNvSpPr txBox="1"/>
          <p:nvPr>
            <p:ph type="title"/>
          </p:nvPr>
        </p:nvSpPr>
        <p:spPr>
          <a:prstGeom prst="rect">
            <a:avLst/>
          </a:prstGeom>
        </p:spPr>
        <p:txBody>
          <a:bodyPr/>
          <a:lstStyle/>
          <a:p>
            <a:pPr/>
            <a:r>
              <a:t>PCA in Python</a:t>
            </a:r>
          </a:p>
        </p:txBody>
      </p:sp>
      <p:sp>
        <p:nvSpPr>
          <p:cNvPr id="551" name="We can calculate the complete orthonormal base…"/>
          <p:cNvSpPr txBox="1"/>
          <p:nvPr>
            <p:ph type="body" idx="1"/>
          </p:nvPr>
        </p:nvSpPr>
        <p:spPr>
          <a:prstGeom prst="rect">
            <a:avLst/>
          </a:prstGeom>
        </p:spPr>
        <p:txBody>
          <a:bodyPr anchor="t"/>
          <a:lstStyle/>
          <a:p>
            <a:pPr/>
            <a:r>
              <a:t>We can calculate the complete orthonormal base</a:t>
            </a:r>
          </a:p>
          <a:p>
            <a:pPr lvl="1"/>
            <a:r>
              <a:t>And decide how many features we might need by looking at the total explained variance</a:t>
            </a:r>
          </a:p>
        </p:txBody>
      </p:sp>
      <p:sp>
        <p:nvSpPr>
          <p:cNvPr id="552" name="pca = PCA().fit(digits.data)…"/>
          <p:cNvSpPr txBox="1"/>
          <p:nvPr/>
        </p:nvSpPr>
        <p:spPr>
          <a:xfrm>
            <a:off x="952500" y="5441186"/>
            <a:ext cx="11546161" cy="269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pca = PCA().fit(digits.data)</a:t>
            </a:r>
          </a:p>
          <a:p>
            <a:pPr algn="l">
              <a:defRPr b="0" sz="3000">
                <a:latin typeface="Courier New"/>
                <a:ea typeface="Courier New"/>
                <a:cs typeface="Courier New"/>
                <a:sym typeface="Courier New"/>
              </a:defRPr>
            </a:pPr>
            <a:r>
              <a:t>plt.plot(np.cumsum(pca.explained_variance_ratio_))</a:t>
            </a:r>
          </a:p>
          <a:p>
            <a:pPr algn="l">
              <a:defRPr b="0" sz="3000">
                <a:latin typeface="Courier New"/>
                <a:ea typeface="Courier New"/>
                <a:cs typeface="Courier New"/>
                <a:sym typeface="Courier New"/>
              </a:defRPr>
            </a:pPr>
            <a:r>
              <a:t>plt.xlabel('number of components')</a:t>
            </a:r>
          </a:p>
          <a:p>
            <a:pPr algn="l">
              <a:defRPr b="0" sz="3000">
                <a:latin typeface="Courier New"/>
                <a:ea typeface="Courier New"/>
                <a:cs typeface="Courier New"/>
                <a:sym typeface="Courier New"/>
              </a:defRPr>
            </a:pPr>
            <a:r>
              <a:t>plt.ylabel('cumulative explained variance')</a:t>
            </a:r>
          </a:p>
          <a:p>
            <a:pPr algn="l">
              <a:defRPr b="0" sz="3000">
                <a:latin typeface="Courier New"/>
                <a:ea typeface="Courier New"/>
                <a:cs typeface="Courier New"/>
                <a:sym typeface="Courier New"/>
              </a:defRPr>
            </a:pPr>
          </a:p>
          <a:p>
            <a:pPr algn="l">
              <a:defRPr b="0" sz="3000">
                <a:latin typeface="Courier New"/>
                <a:ea typeface="Courier New"/>
                <a:cs typeface="Courier New"/>
                <a:sym typeface="Courier New"/>
              </a:defRPr>
            </a:pPr>
            <a:r>
              <a:t>plt.show()</a:t>
            </a:r>
          </a:p>
        </p:txBody>
      </p:sp>
    </p:spTree>
  </p:cSld>
  <p:clrMapOvr>
    <a:masterClrMapping/>
  </p:clrMapOvr>
  <p:transition xmlns:p14="http://schemas.microsoft.com/office/powerpoint/2010/main" spd="med" advClick="1"/>
</p:sld>
</file>

<file path=ppt/slides/slide1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54" name="Figure_1.png" descr="Figure_1.png"/>
          <p:cNvPicPr>
            <a:picLocks noChangeAspect="1"/>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sld>
</file>

<file path=ppt/slides/slide1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6" name="PCA in Python"/>
          <p:cNvSpPr txBox="1"/>
          <p:nvPr>
            <p:ph type="title"/>
          </p:nvPr>
        </p:nvSpPr>
        <p:spPr>
          <a:prstGeom prst="rect">
            <a:avLst/>
          </a:prstGeom>
        </p:spPr>
        <p:txBody>
          <a:bodyPr/>
          <a:lstStyle/>
          <a:p>
            <a:pPr/>
            <a:r>
              <a:t>PCA in Python</a:t>
            </a:r>
          </a:p>
        </p:txBody>
      </p:sp>
      <p:sp>
        <p:nvSpPr>
          <p:cNvPr id="557" name="Can also use this to filter noise:…"/>
          <p:cNvSpPr txBox="1"/>
          <p:nvPr>
            <p:ph type="body" idx="1"/>
          </p:nvPr>
        </p:nvSpPr>
        <p:spPr>
          <a:prstGeom prst="rect">
            <a:avLst/>
          </a:prstGeom>
        </p:spPr>
        <p:txBody>
          <a:bodyPr anchor="t"/>
          <a:lstStyle/>
          <a:p>
            <a:pPr/>
            <a:r>
              <a:t>Can also use this to filter noise:</a:t>
            </a:r>
          </a:p>
          <a:p>
            <a:pPr lvl="1"/>
            <a:r>
              <a:t>Data will live primarily in the most important components</a:t>
            </a:r>
          </a:p>
        </p:txBody>
      </p:sp>
    </p:spTree>
  </p:cSld>
  <p:clrMapOvr>
    <a:masterClrMapping/>
  </p:clrMapOvr>
  <p:transition xmlns:p14="http://schemas.microsoft.com/office/powerpoint/2010/main" spd="med" advClick="1"/>
</p:sld>
</file>

<file path=ppt/slides/slide1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9" name="PCA in Python"/>
          <p:cNvSpPr txBox="1"/>
          <p:nvPr>
            <p:ph type="title"/>
          </p:nvPr>
        </p:nvSpPr>
        <p:spPr>
          <a:prstGeom prst="rect">
            <a:avLst/>
          </a:prstGeom>
        </p:spPr>
        <p:txBody>
          <a:bodyPr/>
          <a:lstStyle/>
          <a:p>
            <a:pPr/>
            <a:r>
              <a:t>PCA in Python</a:t>
            </a:r>
          </a:p>
        </p:txBody>
      </p:sp>
      <p:sp>
        <p:nvSpPr>
          <p:cNvPr id="560" name="Example:…"/>
          <p:cNvSpPr txBox="1"/>
          <p:nvPr>
            <p:ph type="body" idx="1"/>
          </p:nvPr>
        </p:nvSpPr>
        <p:spPr>
          <a:prstGeom prst="rect">
            <a:avLst/>
          </a:prstGeom>
        </p:spPr>
        <p:txBody>
          <a:bodyPr anchor="t"/>
          <a:lstStyle/>
          <a:p>
            <a:pPr/>
            <a:r>
              <a:t>Example:</a:t>
            </a:r>
          </a:p>
          <a:p>
            <a:pPr lvl="1"/>
            <a:r>
              <a:t>Use some digits from the data set</a:t>
            </a:r>
          </a:p>
        </p:txBody>
      </p:sp>
      <p:pic>
        <p:nvPicPr>
          <p:cNvPr id="561" name="Figure_1.png" descr="Figure_1.png"/>
          <p:cNvPicPr>
            <a:picLocks noChangeAspect="1"/>
          </p:cNvPicPr>
          <p:nvPr/>
        </p:nvPicPr>
        <p:blipFill>
          <a:blip r:embed="rId2">
            <a:extLst/>
          </a:blip>
          <a:stretch>
            <a:fillRect/>
          </a:stretch>
        </p:blipFill>
        <p:spPr>
          <a:xfrm>
            <a:off x="1997624" y="4436176"/>
            <a:ext cx="9009552" cy="3603822"/>
          </a:xfrm>
          <a:prstGeom prst="rect">
            <a:avLst/>
          </a:prstGeom>
          <a:ln w="12700">
            <a:miter lim="400000"/>
          </a:ln>
        </p:spPr>
      </p:pic>
    </p:spTree>
  </p:cSld>
  <p:clrMapOvr>
    <a:masterClrMapping/>
  </p:clrMapOvr>
  <p:transition xmlns:p14="http://schemas.microsoft.com/office/powerpoint/2010/main" spd="med" advClick="1"/>
</p:sld>
</file>

<file path=ppt/slides/slide1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3" name="PCA in Python"/>
          <p:cNvSpPr txBox="1"/>
          <p:nvPr>
            <p:ph type="title"/>
          </p:nvPr>
        </p:nvSpPr>
        <p:spPr>
          <a:prstGeom prst="rect">
            <a:avLst/>
          </a:prstGeom>
        </p:spPr>
        <p:txBody>
          <a:bodyPr/>
          <a:lstStyle/>
          <a:p>
            <a:pPr/>
            <a:r>
              <a:t>PCA in Python</a:t>
            </a:r>
          </a:p>
        </p:txBody>
      </p:sp>
      <p:sp>
        <p:nvSpPr>
          <p:cNvPr id="564" name="Now add some noise"/>
          <p:cNvSpPr txBox="1"/>
          <p:nvPr>
            <p:ph type="body" idx="1"/>
          </p:nvPr>
        </p:nvSpPr>
        <p:spPr>
          <a:prstGeom prst="rect">
            <a:avLst/>
          </a:prstGeom>
        </p:spPr>
        <p:txBody>
          <a:bodyPr anchor="t"/>
          <a:lstStyle/>
          <a:p>
            <a:pPr/>
            <a:r>
              <a:t>Now add some noise</a:t>
            </a:r>
          </a:p>
        </p:txBody>
      </p:sp>
      <p:sp>
        <p:nvSpPr>
          <p:cNvPr id="565" name="np.random.seed(42)…"/>
          <p:cNvSpPr txBox="1"/>
          <p:nvPr/>
        </p:nvSpPr>
        <p:spPr>
          <a:xfrm>
            <a:off x="2321208" y="4178299"/>
            <a:ext cx="9259789" cy="1397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np.random.seed(42)</a:t>
            </a:r>
          </a:p>
          <a:p>
            <a:pPr algn="l">
              <a:defRPr b="0" sz="3000">
                <a:latin typeface="Courier New"/>
                <a:ea typeface="Courier New"/>
                <a:cs typeface="Courier New"/>
                <a:sym typeface="Courier New"/>
              </a:defRPr>
            </a:pPr>
            <a:r>
              <a:t>noisy = np.random.normal(digits.data, 4)</a:t>
            </a:r>
          </a:p>
          <a:p>
            <a:pPr algn="l">
              <a:defRPr b="0" sz="3000">
                <a:latin typeface="Courier New"/>
                <a:ea typeface="Courier New"/>
                <a:cs typeface="Courier New"/>
                <a:sym typeface="Courier New"/>
              </a:defRPr>
            </a:pPr>
            <a:r>
              <a:t>plot_digits(noisy)</a:t>
            </a:r>
          </a:p>
        </p:txBody>
      </p:sp>
    </p:spTree>
  </p:cSld>
  <p:clrMapOvr>
    <a:masterClrMapping/>
  </p:clrMapOvr>
  <p:transition xmlns:p14="http://schemas.microsoft.com/office/powerpoint/2010/main" spd="med" advClick="1"/>
</p:sld>
</file>

<file path=ppt/slides/slide1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7" name="PCA in Python"/>
          <p:cNvSpPr txBox="1"/>
          <p:nvPr>
            <p:ph type="title"/>
          </p:nvPr>
        </p:nvSpPr>
        <p:spPr>
          <a:prstGeom prst="rect">
            <a:avLst/>
          </a:prstGeom>
        </p:spPr>
        <p:txBody>
          <a:bodyPr/>
          <a:lstStyle/>
          <a:p>
            <a:pPr/>
            <a:r>
              <a:t>PCA in Python</a:t>
            </a:r>
          </a:p>
        </p:txBody>
      </p:sp>
      <p:pic>
        <p:nvPicPr>
          <p:cNvPr id="568" name="Figure_2.png" descr="Figure_2.png"/>
          <p:cNvPicPr>
            <a:picLocks noChangeAspect="1"/>
          </p:cNvPicPr>
          <p:nvPr/>
        </p:nvPicPr>
        <p:blipFill>
          <a:blip r:embed="rId2">
            <a:extLst/>
          </a:blip>
          <a:stretch>
            <a:fillRect/>
          </a:stretch>
        </p:blipFill>
        <p:spPr>
          <a:xfrm>
            <a:off x="-994635" y="2275839"/>
            <a:ext cx="14994070" cy="599762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Classification with Bayes"/>
          <p:cNvSpPr txBox="1"/>
          <p:nvPr>
            <p:ph type="title"/>
          </p:nvPr>
        </p:nvSpPr>
        <p:spPr>
          <a:prstGeom prst="rect">
            <a:avLst/>
          </a:prstGeom>
        </p:spPr>
        <p:txBody>
          <a:bodyPr/>
          <a:lstStyle>
            <a:lvl1pPr defTabSz="543305">
              <a:defRPr sz="7440"/>
            </a:lvl1pPr>
          </a:lstStyle>
          <a:p>
            <a:pPr/>
            <a:r>
              <a:t>Classification with Bayes</a:t>
            </a:r>
          </a:p>
        </p:txBody>
      </p:sp>
      <p:sp>
        <p:nvSpPr>
          <p:cNvPr id="169" name="Document classification:…"/>
          <p:cNvSpPr txBox="1"/>
          <p:nvPr>
            <p:ph type="body" idx="1"/>
          </p:nvPr>
        </p:nvSpPr>
        <p:spPr>
          <a:prstGeom prst="rect">
            <a:avLst/>
          </a:prstGeom>
        </p:spPr>
        <p:txBody>
          <a:bodyPr anchor="t"/>
          <a:lstStyle/>
          <a:p>
            <a:pPr/>
            <a:r>
              <a:t>Document classification:</a:t>
            </a:r>
          </a:p>
          <a:p>
            <a:pPr lvl="1"/>
            <a:r>
              <a:t>Spam detection: </a:t>
            </a:r>
          </a:p>
          <a:p>
            <a:pPr lvl="2"/>
            <a:r>
              <a:t>Is email spam or ham?</a:t>
            </a:r>
          </a:p>
          <a:p>
            <a:pPr lvl="1"/>
            <a:r>
              <a:t>Sentiment analysis:</a:t>
            </a:r>
          </a:p>
          <a:p>
            <a:pPr lvl="2"/>
            <a:r>
              <a:t>Is a review good or bad</a:t>
            </a:r>
          </a:p>
        </p:txBody>
      </p:sp>
    </p:spTree>
  </p:cSld>
  <p:clrMapOvr>
    <a:masterClrMapping/>
  </p:clrMapOvr>
  <p:transition xmlns:p14="http://schemas.microsoft.com/office/powerpoint/2010/main" spd="med" advClick="1"/>
</p:sld>
</file>

<file path=ppt/slides/slide1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0" name="PCA in Python"/>
          <p:cNvSpPr txBox="1"/>
          <p:nvPr>
            <p:ph type="title"/>
          </p:nvPr>
        </p:nvSpPr>
        <p:spPr>
          <a:prstGeom prst="rect">
            <a:avLst/>
          </a:prstGeom>
        </p:spPr>
        <p:txBody>
          <a:bodyPr/>
          <a:lstStyle/>
          <a:p>
            <a:pPr/>
            <a:r>
              <a:t>PCA in Python</a:t>
            </a:r>
          </a:p>
        </p:txBody>
      </p:sp>
      <p:sp>
        <p:nvSpPr>
          <p:cNvPr id="571" name="Take the noisy set…"/>
          <p:cNvSpPr txBox="1"/>
          <p:nvPr>
            <p:ph type="body" idx="1"/>
          </p:nvPr>
        </p:nvSpPr>
        <p:spPr>
          <a:prstGeom prst="rect">
            <a:avLst/>
          </a:prstGeom>
        </p:spPr>
        <p:txBody>
          <a:bodyPr anchor="t"/>
          <a:lstStyle/>
          <a:p>
            <a:pPr/>
            <a:r>
              <a:t>Take the noisy set</a:t>
            </a:r>
          </a:p>
          <a:p>
            <a:pPr lvl="1"/>
            <a:r>
              <a:t>Use enough components to obtain 50% explained variance</a:t>
            </a:r>
          </a:p>
          <a:p>
            <a:pPr lvl="1"/>
          </a:p>
          <a:p>
            <a:pPr lvl="1"/>
          </a:p>
          <a:p>
            <a:pPr lvl="1"/>
            <a:r>
              <a:t>Need 12 components in this case</a:t>
            </a:r>
          </a:p>
        </p:txBody>
      </p:sp>
      <p:sp>
        <p:nvSpPr>
          <p:cNvPr id="572" name="pca = PCA(0.50).fit(noisy)…"/>
          <p:cNvSpPr txBox="1"/>
          <p:nvPr/>
        </p:nvSpPr>
        <p:spPr>
          <a:xfrm>
            <a:off x="3084464" y="4569421"/>
            <a:ext cx="6058868" cy="1397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pca = PCA(0.50).fit(noisy)</a:t>
            </a:r>
          </a:p>
          <a:p>
            <a:pPr algn="l">
              <a:defRPr b="0" sz="3000">
                <a:latin typeface="Courier New"/>
                <a:ea typeface="Courier New"/>
                <a:cs typeface="Courier New"/>
                <a:sym typeface="Courier New"/>
              </a:defRPr>
            </a:pPr>
            <a:r>
              <a:t>print(pca.n_components_)</a:t>
            </a:r>
          </a:p>
        </p:txBody>
      </p:sp>
    </p:spTree>
  </p:cSld>
  <p:clrMapOvr>
    <a:masterClrMapping/>
  </p:clrMapOvr>
  <p:transition xmlns:p14="http://schemas.microsoft.com/office/powerpoint/2010/main" spd="med" advClick="1"/>
</p:sld>
</file>

<file path=ppt/slides/slide1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4" name="PCA in Python"/>
          <p:cNvSpPr txBox="1"/>
          <p:nvPr>
            <p:ph type="title"/>
          </p:nvPr>
        </p:nvSpPr>
        <p:spPr>
          <a:prstGeom prst="rect">
            <a:avLst/>
          </a:prstGeom>
        </p:spPr>
        <p:txBody>
          <a:bodyPr/>
          <a:lstStyle/>
          <a:p>
            <a:pPr/>
            <a:r>
              <a:t>PCA in Python</a:t>
            </a:r>
          </a:p>
        </p:txBody>
      </p:sp>
      <p:sp>
        <p:nvSpPr>
          <p:cNvPr id="575" name="Then display the data of only the highest 12 components"/>
          <p:cNvSpPr txBox="1"/>
          <p:nvPr>
            <p:ph type="body" idx="1"/>
          </p:nvPr>
        </p:nvSpPr>
        <p:spPr>
          <a:prstGeom prst="rect">
            <a:avLst/>
          </a:prstGeom>
        </p:spPr>
        <p:txBody>
          <a:bodyPr anchor="t"/>
          <a:lstStyle/>
          <a:p>
            <a:pPr/>
            <a:r>
              <a:t>Then display the data of only the highest 12 components</a:t>
            </a:r>
          </a:p>
        </p:txBody>
      </p:sp>
      <p:sp>
        <p:nvSpPr>
          <p:cNvPr id="576" name="components = pca.transform(noisy)…"/>
          <p:cNvSpPr txBox="1"/>
          <p:nvPr/>
        </p:nvSpPr>
        <p:spPr>
          <a:xfrm>
            <a:off x="1877963" y="4603750"/>
            <a:ext cx="10174338" cy="226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components = pca.transform(noisy)</a:t>
            </a:r>
          </a:p>
          <a:p>
            <a:pPr algn="l">
              <a:defRPr b="0" sz="3000">
                <a:latin typeface="Courier New"/>
                <a:ea typeface="Courier New"/>
                <a:cs typeface="Courier New"/>
                <a:sym typeface="Courier New"/>
              </a:defRPr>
            </a:pPr>
            <a:r>
              <a:t>filtered = pca.inverse_transform(components)</a:t>
            </a:r>
          </a:p>
          <a:p>
            <a:pPr algn="l">
              <a:defRPr b="0" sz="3000">
                <a:latin typeface="Courier New"/>
                <a:ea typeface="Courier New"/>
                <a:cs typeface="Courier New"/>
                <a:sym typeface="Courier New"/>
              </a:defRPr>
            </a:pPr>
            <a:r>
              <a:t>plot_digits(filtered)</a:t>
            </a:r>
          </a:p>
          <a:p>
            <a:pPr algn="l">
              <a:defRPr b="0" sz="3000">
                <a:latin typeface="Courier New"/>
                <a:ea typeface="Courier New"/>
                <a:cs typeface="Courier New"/>
                <a:sym typeface="Courier New"/>
              </a:defRPr>
            </a:pPr>
          </a:p>
          <a:p>
            <a:pPr algn="l">
              <a:defRPr b="0" sz="3000">
                <a:latin typeface="Courier New"/>
                <a:ea typeface="Courier New"/>
                <a:cs typeface="Courier New"/>
                <a:sym typeface="Courier New"/>
              </a:defRPr>
            </a:pPr>
            <a:r>
              <a:t>plt.show()</a:t>
            </a:r>
          </a:p>
        </p:txBody>
      </p:sp>
    </p:spTree>
  </p:cSld>
  <p:clrMapOvr>
    <a:masterClrMapping/>
  </p:clrMapOvr>
  <p:transition xmlns:p14="http://schemas.microsoft.com/office/powerpoint/2010/main" spd="med" advClick="1"/>
</p:sld>
</file>

<file path=ppt/slides/slide1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78" name="Figure_3.png" descr="Figure_3.png"/>
          <p:cNvPicPr>
            <a:picLocks noChangeAspect="1"/>
          </p:cNvPicPr>
          <p:nvPr/>
        </p:nvPicPr>
        <p:blipFill>
          <a:blip r:embed="rId2">
            <a:extLst/>
          </a:blip>
          <a:stretch>
            <a:fillRect/>
          </a:stretch>
        </p:blipFill>
        <p:spPr>
          <a:xfrm>
            <a:off x="-865725" y="2275839"/>
            <a:ext cx="14736250" cy="5894501"/>
          </a:xfrm>
          <a:prstGeom prst="rect">
            <a:avLst/>
          </a:prstGeom>
          <a:ln w="12700">
            <a:miter lim="400000"/>
          </a:ln>
        </p:spPr>
      </p:pic>
    </p:spTree>
  </p:cSld>
  <p:clrMapOvr>
    <a:masterClrMapping/>
  </p:clrMapOvr>
  <p:transition xmlns:p14="http://schemas.microsoft.com/office/powerpoint/2010/main" spd="med" advClick="1"/>
</p:sld>
</file>

<file path=ppt/slides/slide1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0" name="PCA : Eigenfaces"/>
          <p:cNvSpPr txBox="1"/>
          <p:nvPr>
            <p:ph type="title"/>
          </p:nvPr>
        </p:nvSpPr>
        <p:spPr>
          <a:prstGeom prst="rect">
            <a:avLst/>
          </a:prstGeom>
        </p:spPr>
        <p:txBody>
          <a:bodyPr/>
          <a:lstStyle/>
          <a:p>
            <a:pPr/>
            <a:r>
              <a:t>PCA : Eigenfaces</a:t>
            </a:r>
          </a:p>
        </p:txBody>
      </p:sp>
      <p:sp>
        <p:nvSpPr>
          <p:cNvPr id="581" name="There is a set of faces of important people in sklearn"/>
          <p:cNvSpPr txBox="1"/>
          <p:nvPr>
            <p:ph type="body" idx="1"/>
          </p:nvPr>
        </p:nvSpPr>
        <p:spPr>
          <a:prstGeom prst="rect">
            <a:avLst/>
          </a:prstGeom>
        </p:spPr>
        <p:txBody>
          <a:bodyPr anchor="t"/>
          <a:lstStyle/>
          <a:p>
            <a:pPr/>
            <a:r>
              <a:t>There is a set of faces of important people in sklearn</a:t>
            </a:r>
          </a:p>
        </p:txBody>
      </p:sp>
      <p:sp>
        <p:nvSpPr>
          <p:cNvPr id="582" name="from sklearn.datasets import fetch_lfw_people…"/>
          <p:cNvSpPr txBox="1"/>
          <p:nvPr/>
        </p:nvSpPr>
        <p:spPr>
          <a:xfrm>
            <a:off x="952500" y="3319474"/>
            <a:ext cx="11317524" cy="355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from sklearn.datasets import fetch_lfw_people</a:t>
            </a:r>
          </a:p>
          <a:p>
            <a:pPr algn="l">
              <a:defRPr b="0" sz="3000">
                <a:latin typeface="Courier New"/>
                <a:ea typeface="Courier New"/>
                <a:cs typeface="Courier New"/>
                <a:sym typeface="Courier New"/>
              </a:defRPr>
            </a:pPr>
            <a:r>
              <a:t>sns.set()</a:t>
            </a:r>
          </a:p>
          <a:p>
            <a:pPr algn="l">
              <a:defRPr b="0" sz="3000">
                <a:latin typeface="Courier New"/>
                <a:ea typeface="Courier New"/>
                <a:cs typeface="Courier New"/>
                <a:sym typeface="Courier New"/>
              </a:defRPr>
            </a:pPr>
          </a:p>
          <a:p>
            <a:pPr algn="l">
              <a:defRPr b="0" sz="3000">
                <a:latin typeface="Courier New"/>
                <a:ea typeface="Courier New"/>
                <a:cs typeface="Courier New"/>
                <a:sym typeface="Courier New"/>
              </a:defRPr>
            </a:pPr>
          </a:p>
          <a:p>
            <a:pPr algn="l">
              <a:defRPr b="0" sz="3000">
                <a:latin typeface="Courier New"/>
                <a:ea typeface="Courier New"/>
                <a:cs typeface="Courier New"/>
                <a:sym typeface="Courier New"/>
              </a:defRPr>
            </a:pPr>
            <a:r>
              <a:t>faces = fetch_lfw_people(min_faces_per_person=60)</a:t>
            </a:r>
          </a:p>
          <a:p>
            <a:pPr algn="l">
              <a:defRPr b="0" sz="3000">
                <a:latin typeface="Courier New"/>
                <a:ea typeface="Courier New"/>
                <a:cs typeface="Courier New"/>
                <a:sym typeface="Courier New"/>
              </a:defRPr>
            </a:pPr>
            <a:r>
              <a:t>print(faces.target_names)</a:t>
            </a:r>
          </a:p>
          <a:p>
            <a:pPr algn="l">
              <a:defRPr b="0" sz="3000">
                <a:latin typeface="Courier New"/>
                <a:ea typeface="Courier New"/>
                <a:cs typeface="Courier New"/>
                <a:sym typeface="Courier New"/>
              </a:defRPr>
            </a:pPr>
            <a:r>
              <a:t>print(faces.images.shape)</a:t>
            </a:r>
          </a:p>
        </p:txBody>
      </p:sp>
      <p:sp>
        <p:nvSpPr>
          <p:cNvPr id="583" name="['Ariel Sharon' 'Colin Powell' 'Donald Rumsfeld'…"/>
          <p:cNvSpPr txBox="1"/>
          <p:nvPr/>
        </p:nvSpPr>
        <p:spPr>
          <a:xfrm>
            <a:off x="952500" y="7091374"/>
            <a:ext cx="11317524" cy="182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['Ariel Sharon' 'Colin Powell' 'Donald Rumsfeld' </a:t>
            </a:r>
          </a:p>
          <a:p>
            <a:pPr algn="l">
              <a:defRPr b="0" sz="3000">
                <a:latin typeface="Courier New"/>
                <a:ea typeface="Courier New"/>
                <a:cs typeface="Courier New"/>
                <a:sym typeface="Courier New"/>
              </a:defRPr>
            </a:pPr>
            <a:r>
              <a:t>'George W Bush' 'Gerhard Schroeder' 'Hugo Chavez'</a:t>
            </a:r>
          </a:p>
          <a:p>
            <a:pPr algn="l">
              <a:defRPr b="0" sz="3000">
                <a:latin typeface="Courier New"/>
                <a:ea typeface="Courier New"/>
                <a:cs typeface="Courier New"/>
                <a:sym typeface="Courier New"/>
              </a:defRPr>
            </a:pPr>
            <a:r>
              <a:t>'Junichiro Koizumi' 'Tony Blair']</a:t>
            </a:r>
          </a:p>
          <a:p>
            <a:pPr algn="l">
              <a:defRPr b="0" sz="3000">
                <a:latin typeface="Courier New"/>
                <a:ea typeface="Courier New"/>
                <a:cs typeface="Courier New"/>
                <a:sym typeface="Courier New"/>
              </a:defRPr>
            </a:pPr>
            <a:r>
              <a:t>(1348, 62, 47)</a:t>
            </a:r>
          </a:p>
        </p:txBody>
      </p:sp>
    </p:spTree>
  </p:cSld>
  <p:clrMapOvr>
    <a:masterClrMapping/>
  </p:clrMapOvr>
  <p:transition xmlns:p14="http://schemas.microsoft.com/office/powerpoint/2010/main" spd="med" advClick="1"/>
</p:sld>
</file>

<file path=ppt/slides/slide1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5" name="PCA : Eigenfaces"/>
          <p:cNvSpPr txBox="1"/>
          <p:nvPr>
            <p:ph type="title"/>
          </p:nvPr>
        </p:nvSpPr>
        <p:spPr>
          <a:prstGeom prst="rect">
            <a:avLst/>
          </a:prstGeom>
        </p:spPr>
        <p:txBody>
          <a:bodyPr/>
          <a:lstStyle/>
          <a:p>
            <a:pPr/>
            <a:r>
              <a:t>PCA : Eigenfaces</a:t>
            </a:r>
          </a:p>
        </p:txBody>
      </p:sp>
      <p:sp>
        <p:nvSpPr>
          <p:cNvPr id="586" name="There is a randomized version of PCA that approximates…"/>
          <p:cNvSpPr txBox="1"/>
          <p:nvPr>
            <p:ph type="body" idx="1"/>
          </p:nvPr>
        </p:nvSpPr>
        <p:spPr>
          <a:prstGeom prst="rect">
            <a:avLst/>
          </a:prstGeom>
        </p:spPr>
        <p:txBody>
          <a:bodyPr anchor="t"/>
          <a:lstStyle/>
          <a:p>
            <a:pPr/>
            <a:r>
              <a:t>There is a randomized version of PCA that approximates</a:t>
            </a:r>
          </a:p>
          <a:p>
            <a:pPr lvl="1"/>
            <a:r>
              <a:t>This is necessary because of the size of the data set</a:t>
            </a:r>
          </a:p>
        </p:txBody>
      </p:sp>
      <p:sp>
        <p:nvSpPr>
          <p:cNvPr id="587" name="pca = PCA(n_components=150,…"/>
          <p:cNvSpPr txBox="1"/>
          <p:nvPr/>
        </p:nvSpPr>
        <p:spPr>
          <a:xfrm>
            <a:off x="2215461" y="5555438"/>
            <a:ext cx="8573878" cy="226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pca = PCA(n_components=150, </a:t>
            </a:r>
          </a:p>
          <a:p>
            <a:pPr algn="l">
              <a:defRPr b="0" sz="3000">
                <a:latin typeface="Courier New"/>
                <a:ea typeface="Courier New"/>
                <a:cs typeface="Courier New"/>
                <a:sym typeface="Courier New"/>
              </a:defRPr>
            </a:pPr>
            <a:r>
              <a:t>          svd_solver = 'randomized', </a:t>
            </a:r>
          </a:p>
          <a:p>
            <a:pPr algn="l">
              <a:defRPr b="0" sz="3000">
                <a:latin typeface="Courier New"/>
                <a:ea typeface="Courier New"/>
                <a:cs typeface="Courier New"/>
                <a:sym typeface="Courier New"/>
              </a:defRPr>
            </a:pPr>
            <a:r>
              <a:t>          whiten=True</a:t>
            </a:r>
          </a:p>
          <a:p>
            <a:pPr algn="l">
              <a:defRPr b="0" sz="3000">
                <a:latin typeface="Courier New"/>
                <a:ea typeface="Courier New"/>
                <a:cs typeface="Courier New"/>
                <a:sym typeface="Courier New"/>
              </a:defRPr>
            </a:pPr>
            <a:r>
              <a:t>          )</a:t>
            </a:r>
          </a:p>
          <a:p>
            <a:pPr algn="l">
              <a:defRPr b="0" sz="3000">
                <a:latin typeface="Courier New"/>
                <a:ea typeface="Courier New"/>
                <a:cs typeface="Courier New"/>
                <a:sym typeface="Courier New"/>
              </a:defRPr>
            </a:pPr>
            <a:r>
              <a:t>pca.fit(faces.data)</a:t>
            </a:r>
          </a:p>
        </p:txBody>
      </p:sp>
    </p:spTree>
  </p:cSld>
  <p:clrMapOvr>
    <a:masterClrMapping/>
  </p:clrMapOvr>
  <p:transition xmlns:p14="http://schemas.microsoft.com/office/powerpoint/2010/main" spd="med" advClick="1"/>
</p:sld>
</file>

<file path=ppt/slides/slide1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9" name="pca = PCA(n_components=150, svd_solver = 'randomized', whiten=True)…"/>
          <p:cNvSpPr txBox="1"/>
          <p:nvPr/>
        </p:nvSpPr>
        <p:spPr>
          <a:xfrm>
            <a:off x="315453" y="584199"/>
            <a:ext cx="12689347" cy="873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pca = PCA(n_components=150, svd_solver = 'randomized', whiten=True)</a:t>
            </a:r>
          </a:p>
          <a:p>
            <a:pPr algn="l">
              <a:defRPr b="0" sz="3000">
                <a:latin typeface="Courier New"/>
                <a:ea typeface="Courier New"/>
                <a:cs typeface="Courier New"/>
                <a:sym typeface="Courier New"/>
              </a:defRPr>
            </a:pPr>
            <a:r>
              <a:t>pca.fit(faces.data)</a:t>
            </a:r>
          </a:p>
          <a:p>
            <a:pPr algn="l">
              <a:defRPr b="0" sz="3000">
                <a:latin typeface="Courier New"/>
                <a:ea typeface="Courier New"/>
                <a:cs typeface="Courier New"/>
                <a:sym typeface="Courier New"/>
              </a:defRPr>
            </a:pPr>
            <a:r>
              <a:t>components = pca.transform(faces.data)</a:t>
            </a:r>
          </a:p>
          <a:p>
            <a:pPr algn="l">
              <a:defRPr b="0" sz="3000">
                <a:latin typeface="Courier New"/>
                <a:ea typeface="Courier New"/>
                <a:cs typeface="Courier New"/>
                <a:sym typeface="Courier New"/>
              </a:defRPr>
            </a:pPr>
            <a:r>
              <a:t>projected = pca.inverse_transform(components)</a:t>
            </a:r>
          </a:p>
          <a:p>
            <a:pPr algn="l">
              <a:defRPr b="0" sz="3000">
                <a:latin typeface="Courier New"/>
                <a:ea typeface="Courier New"/>
                <a:cs typeface="Courier New"/>
                <a:sym typeface="Courier New"/>
              </a:defRPr>
            </a:pPr>
          </a:p>
          <a:p>
            <a:pPr algn="l">
              <a:defRPr b="0" sz="3000">
                <a:latin typeface="Courier New"/>
                <a:ea typeface="Courier New"/>
                <a:cs typeface="Courier New"/>
                <a:sym typeface="Courier New"/>
              </a:defRPr>
            </a:pPr>
            <a:r>
              <a:t>fig, ax = plt.subplots(2, 10, figsize=(10, 2.5),</a:t>
            </a:r>
          </a:p>
          <a:p>
            <a:pPr algn="l">
              <a:defRPr b="0" sz="3000">
                <a:latin typeface="Courier New"/>
                <a:ea typeface="Courier New"/>
                <a:cs typeface="Courier New"/>
                <a:sym typeface="Courier New"/>
              </a:defRPr>
            </a:pPr>
            <a:r>
              <a:t>    subplot_kw={'xticks':[], 'yticks':[]},</a:t>
            </a:r>
          </a:p>
          <a:p>
            <a:pPr algn="l">
              <a:defRPr b="0" sz="3000">
                <a:latin typeface="Courier New"/>
                <a:ea typeface="Courier New"/>
                <a:cs typeface="Courier New"/>
                <a:sym typeface="Courier New"/>
              </a:defRPr>
            </a:pPr>
            <a:r>
              <a:t>    gridspec_kw=dict(hspace=0.1, wspace=0.1))</a:t>
            </a:r>
          </a:p>
          <a:p>
            <a:pPr algn="l">
              <a:defRPr b="0" sz="3000">
                <a:latin typeface="Courier New"/>
                <a:ea typeface="Courier New"/>
                <a:cs typeface="Courier New"/>
                <a:sym typeface="Courier New"/>
              </a:defRPr>
            </a:pPr>
            <a:r>
              <a:t>for i in range(10):</a:t>
            </a:r>
          </a:p>
          <a:p>
            <a:pPr algn="l">
              <a:defRPr b="0" sz="3000">
                <a:latin typeface="Courier New"/>
                <a:ea typeface="Courier New"/>
                <a:cs typeface="Courier New"/>
                <a:sym typeface="Courier New"/>
              </a:defRPr>
            </a:pPr>
            <a:r>
              <a:t>    ax[0, i].imshow(faces.data[i].reshape(62, 47), cmap='binary_r')</a:t>
            </a:r>
          </a:p>
          <a:p>
            <a:pPr algn="l">
              <a:defRPr b="0" sz="3000">
                <a:latin typeface="Courier New"/>
                <a:ea typeface="Courier New"/>
                <a:cs typeface="Courier New"/>
                <a:sym typeface="Courier New"/>
              </a:defRPr>
            </a:pPr>
            <a:r>
              <a:t>    ax[1, i].imshow(projected[i].reshape(62, 47), cmap='binary_r')</a:t>
            </a:r>
          </a:p>
          <a:p>
            <a:pPr algn="l">
              <a:defRPr b="0" sz="3000">
                <a:latin typeface="Courier New"/>
                <a:ea typeface="Courier New"/>
                <a:cs typeface="Courier New"/>
                <a:sym typeface="Courier New"/>
              </a:defRPr>
            </a:pPr>
            <a:r>
              <a:t>    </a:t>
            </a:r>
          </a:p>
          <a:p>
            <a:pPr algn="l">
              <a:defRPr b="0" sz="3000">
                <a:latin typeface="Courier New"/>
                <a:ea typeface="Courier New"/>
                <a:cs typeface="Courier New"/>
                <a:sym typeface="Courier New"/>
              </a:defRPr>
            </a:pPr>
            <a:r>
              <a:t>ax[0, 0].set_ylabel('full-dim\ninput')</a:t>
            </a:r>
          </a:p>
          <a:p>
            <a:pPr algn="l">
              <a:defRPr b="0" sz="3000">
                <a:latin typeface="Courier New"/>
                <a:ea typeface="Courier New"/>
                <a:cs typeface="Courier New"/>
                <a:sym typeface="Courier New"/>
              </a:defRPr>
            </a:pPr>
            <a:r>
              <a:t>ax[1, 0].set_ylabel('150-dim\nreconstruction');</a:t>
            </a:r>
          </a:p>
          <a:p>
            <a:pPr algn="l">
              <a:defRPr b="0" sz="3000">
                <a:latin typeface="Courier New"/>
                <a:ea typeface="Courier New"/>
                <a:cs typeface="Courier New"/>
                <a:sym typeface="Courier New"/>
              </a:defRPr>
            </a:pPr>
          </a:p>
          <a:p>
            <a:pPr algn="l">
              <a:defRPr b="0" sz="3000">
                <a:latin typeface="Courier New"/>
                <a:ea typeface="Courier New"/>
                <a:cs typeface="Courier New"/>
                <a:sym typeface="Courier New"/>
              </a:defRPr>
            </a:pPr>
            <a:r>
              <a:t>plt.show()</a:t>
            </a:r>
          </a:p>
        </p:txBody>
      </p:sp>
    </p:spTree>
  </p:cSld>
  <p:clrMapOvr>
    <a:masterClrMapping/>
  </p:clrMapOvr>
  <p:transition xmlns:p14="http://schemas.microsoft.com/office/powerpoint/2010/main" spd="med" advClick="1"/>
</p:sld>
</file>

<file path=ppt/slides/slide1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1" name="PCA : Eigenfaces"/>
          <p:cNvSpPr txBox="1"/>
          <p:nvPr>
            <p:ph type="title"/>
          </p:nvPr>
        </p:nvSpPr>
        <p:spPr>
          <a:prstGeom prst="rect">
            <a:avLst/>
          </a:prstGeom>
        </p:spPr>
        <p:txBody>
          <a:bodyPr/>
          <a:lstStyle/>
          <a:p>
            <a:pPr/>
            <a:r>
              <a:t>PCA : Eigenfaces</a:t>
            </a:r>
          </a:p>
        </p:txBody>
      </p:sp>
      <p:sp>
        <p:nvSpPr>
          <p:cNvPr id="592" name="With about 150 components, the features of the faces are retained"/>
          <p:cNvSpPr txBox="1"/>
          <p:nvPr>
            <p:ph type="body" idx="1"/>
          </p:nvPr>
        </p:nvSpPr>
        <p:spPr>
          <a:prstGeom prst="rect">
            <a:avLst/>
          </a:prstGeom>
        </p:spPr>
        <p:txBody>
          <a:bodyPr anchor="t"/>
          <a:lstStyle/>
          <a:p>
            <a:pPr/>
            <a:r>
              <a:t>With about 150 components, the features of the faces are retained</a:t>
            </a:r>
          </a:p>
        </p:txBody>
      </p:sp>
      <p:pic>
        <p:nvPicPr>
          <p:cNvPr id="593" name="Figure_1.png" descr="Figure_1.png"/>
          <p:cNvPicPr>
            <a:picLocks noChangeAspect="1"/>
          </p:cNvPicPr>
          <p:nvPr/>
        </p:nvPicPr>
        <p:blipFill>
          <a:blip r:embed="rId2">
            <a:extLst/>
          </a:blip>
          <a:stretch>
            <a:fillRect/>
          </a:stretch>
        </p:blipFill>
        <p:spPr>
          <a:xfrm>
            <a:off x="-886518" y="4876800"/>
            <a:ext cx="14777836" cy="3694459"/>
          </a:xfrm>
          <a:prstGeom prst="rect">
            <a:avLst/>
          </a:prstGeom>
          <a:ln w="12700">
            <a:miter lim="400000"/>
          </a:ln>
        </p:spPr>
      </p:pic>
    </p:spTree>
  </p:cSld>
  <p:clrMapOvr>
    <a:masterClrMapping/>
  </p:clrMapOvr>
  <p:transition xmlns:p14="http://schemas.microsoft.com/office/powerpoint/2010/main" spd="med" advClick="1"/>
</p:sld>
</file>

<file path=ppt/slides/slide1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5" name="Linear Discriminant Analysis"/>
          <p:cNvSpPr txBox="1"/>
          <p:nvPr>
            <p:ph type="title"/>
          </p:nvPr>
        </p:nvSpPr>
        <p:spPr>
          <a:prstGeom prst="rect">
            <a:avLst/>
          </a:prstGeom>
        </p:spPr>
        <p:txBody>
          <a:bodyPr/>
          <a:lstStyle>
            <a:lvl1pPr defTabSz="484886">
              <a:defRPr sz="6640"/>
            </a:lvl1pPr>
          </a:lstStyle>
          <a:p>
            <a:pPr/>
            <a:r>
              <a:t>Linear Discriminant Analysis</a:t>
            </a:r>
          </a:p>
        </p:txBody>
      </p:sp>
      <p:sp>
        <p:nvSpPr>
          <p:cNvPr id="596" name="Idea:…"/>
          <p:cNvSpPr txBox="1"/>
          <p:nvPr>
            <p:ph type="body" idx="1"/>
          </p:nvPr>
        </p:nvSpPr>
        <p:spPr>
          <a:prstGeom prst="rect">
            <a:avLst/>
          </a:prstGeom>
        </p:spPr>
        <p:txBody>
          <a:bodyPr anchor="t"/>
          <a:lstStyle/>
          <a:p>
            <a:pPr/>
            <a:r>
              <a:t>Idea:</a:t>
            </a:r>
          </a:p>
          <a:p>
            <a:pPr lvl="1"/>
            <a:r>
              <a:t>Estimate mean and variance for each category</a:t>
            </a:r>
          </a:p>
          <a:p>
            <a:pPr lvl="1"/>
            <a:r>
              <a:t>Assumes same covariances</a:t>
            </a:r>
          </a:p>
          <a:p>
            <a:pPr lvl="1"/>
            <a:r>
              <a:t>Calculates (like PCA) an affine transformation</a:t>
            </a:r>
          </a:p>
        </p:txBody>
      </p:sp>
    </p:spTree>
  </p:cSld>
  <p:clrMapOvr>
    <a:masterClrMapping/>
  </p:clrMapOvr>
  <p:transition xmlns:p14="http://schemas.microsoft.com/office/powerpoint/2010/main" spd="med" advClick="1"/>
</p:sld>
</file>

<file path=ppt/slides/slide1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8" name="Linear Discriminant Analysis"/>
          <p:cNvSpPr txBox="1"/>
          <p:nvPr>
            <p:ph type="title"/>
          </p:nvPr>
        </p:nvSpPr>
        <p:spPr>
          <a:prstGeom prst="rect">
            <a:avLst/>
          </a:prstGeom>
        </p:spPr>
        <p:txBody>
          <a:bodyPr/>
          <a:lstStyle>
            <a:lvl1pPr defTabSz="484886">
              <a:defRPr sz="6640"/>
            </a:lvl1pPr>
          </a:lstStyle>
          <a:p>
            <a:pPr/>
            <a:r>
              <a:t>Linear Discriminant Analysis</a:t>
            </a:r>
          </a:p>
        </p:txBody>
      </p:sp>
      <p:sp>
        <p:nvSpPr>
          <p:cNvPr id="599" name="Import LDA:…"/>
          <p:cNvSpPr txBox="1"/>
          <p:nvPr>
            <p:ph type="body" idx="1"/>
          </p:nvPr>
        </p:nvSpPr>
        <p:spPr>
          <a:prstGeom prst="rect">
            <a:avLst/>
          </a:prstGeom>
        </p:spPr>
        <p:txBody>
          <a:bodyPr anchor="t"/>
          <a:lstStyle/>
          <a:p>
            <a:pPr/>
            <a:r>
              <a:t>Import LDA: </a:t>
            </a:r>
          </a:p>
          <a:p>
            <a:pPr/>
          </a:p>
          <a:p>
            <a:pPr/>
          </a:p>
          <a:p>
            <a:pPr/>
            <a:r>
              <a:t>Read data &amp; divide</a:t>
            </a:r>
          </a:p>
        </p:txBody>
      </p:sp>
      <p:sp>
        <p:nvSpPr>
          <p:cNvPr id="600" name="from sklearn.discriminant_analysis import LinearDiscriminantAnalysis as LDA"/>
          <p:cNvSpPr txBox="1"/>
          <p:nvPr/>
        </p:nvSpPr>
        <p:spPr>
          <a:xfrm>
            <a:off x="500682" y="3600450"/>
            <a:ext cx="9717064"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3000">
                <a:latin typeface="Courier New"/>
                <a:ea typeface="Courier New"/>
                <a:cs typeface="Courier New"/>
                <a:sym typeface="Courier New"/>
              </a:defRPr>
            </a:lvl1pPr>
          </a:lstStyle>
          <a:p>
            <a:pPr/>
            <a:r>
              <a:t>from sklearn.discriminant_analysis import LinearDiscriminantAnalysis as LDA</a:t>
            </a:r>
          </a:p>
        </p:txBody>
      </p:sp>
      <p:sp>
        <p:nvSpPr>
          <p:cNvPr id="601" name="iris = pd.read_csv('Iris.csv', index_col=0).drop(columns='Species')…"/>
          <p:cNvSpPr txBox="1"/>
          <p:nvPr/>
        </p:nvSpPr>
        <p:spPr>
          <a:xfrm>
            <a:off x="500682" y="5753099"/>
            <a:ext cx="12003436" cy="312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iris = pd.read_csv('Iris.csv', index_col=0).drop(columns='Species')</a:t>
            </a:r>
          </a:p>
          <a:p>
            <a:pPr algn="l">
              <a:defRPr b="0" sz="3000">
                <a:latin typeface="Courier New"/>
                <a:ea typeface="Courier New"/>
                <a:cs typeface="Courier New"/>
                <a:sym typeface="Courier New"/>
              </a:defRPr>
            </a:pPr>
            <a:r>
              <a:t>X_train, X_test, y_train, y_test = train_test_split(</a:t>
            </a:r>
          </a:p>
          <a:p>
            <a:pPr algn="l">
              <a:defRPr b="0" sz="3000">
                <a:latin typeface="Courier New"/>
                <a:ea typeface="Courier New"/>
                <a:cs typeface="Courier New"/>
                <a:sym typeface="Courier New"/>
              </a:defRPr>
            </a:pPr>
            <a:r>
              <a:t>                           iris,</a:t>
            </a:r>
          </a:p>
          <a:p>
            <a:pPr algn="l">
              <a:defRPr b="0" sz="3000">
                <a:latin typeface="Courier New"/>
                <a:ea typeface="Courier New"/>
                <a:cs typeface="Courier New"/>
                <a:sym typeface="Courier New"/>
              </a:defRPr>
            </a:pPr>
            <a:r>
              <a:t>                           50*[0]+50*[1]+50*[2],</a:t>
            </a:r>
          </a:p>
          <a:p>
            <a:pPr algn="l">
              <a:defRPr b="0" sz="3000">
                <a:latin typeface="Courier New"/>
                <a:ea typeface="Courier New"/>
                <a:cs typeface="Courier New"/>
                <a:sym typeface="Courier New"/>
              </a:defRPr>
            </a:pPr>
            <a:r>
              <a:t>                           test_size=0.2,</a:t>
            </a:r>
          </a:p>
          <a:p>
            <a:pPr algn="l">
              <a:defRPr b="0" sz="3000">
                <a:latin typeface="Courier New"/>
                <a:ea typeface="Courier New"/>
                <a:cs typeface="Courier New"/>
                <a:sym typeface="Courier New"/>
              </a:defRPr>
            </a:pPr>
            <a:r>
              <a:t>                           random_state=0)</a:t>
            </a:r>
          </a:p>
        </p:txBody>
      </p:sp>
    </p:spTree>
  </p:cSld>
  <p:clrMapOvr>
    <a:masterClrMapping/>
  </p:clrMapOvr>
  <p:transition xmlns:p14="http://schemas.microsoft.com/office/powerpoint/2010/main" spd="med" advClick="1"/>
</p:sld>
</file>

<file path=ppt/slides/slide1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3" name="Linear Discriminant Analysis"/>
          <p:cNvSpPr txBox="1"/>
          <p:nvPr>
            <p:ph type="title"/>
          </p:nvPr>
        </p:nvSpPr>
        <p:spPr>
          <a:prstGeom prst="rect">
            <a:avLst/>
          </a:prstGeom>
        </p:spPr>
        <p:txBody>
          <a:bodyPr/>
          <a:lstStyle>
            <a:lvl1pPr defTabSz="484886">
              <a:defRPr sz="6640"/>
            </a:lvl1pPr>
          </a:lstStyle>
          <a:p>
            <a:pPr/>
            <a:r>
              <a:t>Linear Discriminant Analysis</a:t>
            </a:r>
          </a:p>
        </p:txBody>
      </p:sp>
      <p:sp>
        <p:nvSpPr>
          <p:cNvPr id="604" name="Reset…"/>
          <p:cNvSpPr txBox="1"/>
          <p:nvPr>
            <p:ph type="body" idx="1"/>
          </p:nvPr>
        </p:nvSpPr>
        <p:spPr>
          <a:prstGeom prst="rect">
            <a:avLst/>
          </a:prstGeom>
        </p:spPr>
        <p:txBody>
          <a:bodyPr anchor="t"/>
          <a:lstStyle/>
          <a:p>
            <a:pPr/>
            <a:r>
              <a:t>Reset </a:t>
            </a:r>
          </a:p>
          <a:p>
            <a:pPr/>
          </a:p>
          <a:p>
            <a:pPr/>
          </a:p>
          <a:p>
            <a:pPr/>
          </a:p>
          <a:p>
            <a:pPr/>
            <a:r>
              <a:t>Train with two dimensions:</a:t>
            </a:r>
          </a:p>
        </p:txBody>
      </p:sp>
      <p:sp>
        <p:nvSpPr>
          <p:cNvPr id="605" name="sc = StandardScaler()…"/>
          <p:cNvSpPr txBox="1"/>
          <p:nvPr/>
        </p:nvSpPr>
        <p:spPr>
          <a:xfrm>
            <a:off x="2444098" y="3479799"/>
            <a:ext cx="8116604" cy="1397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sc = StandardScaler()</a:t>
            </a:r>
          </a:p>
          <a:p>
            <a:pPr algn="l">
              <a:defRPr b="0" sz="3000">
                <a:latin typeface="Courier New"/>
                <a:ea typeface="Courier New"/>
                <a:cs typeface="Courier New"/>
                <a:sym typeface="Courier New"/>
              </a:defRPr>
            </a:pPr>
            <a:r>
              <a:t>X_train = sc.fit_transform(X_train)</a:t>
            </a:r>
          </a:p>
          <a:p>
            <a:pPr algn="l">
              <a:defRPr b="0" sz="3000">
                <a:latin typeface="Courier New"/>
                <a:ea typeface="Courier New"/>
                <a:cs typeface="Courier New"/>
                <a:sym typeface="Courier New"/>
              </a:defRPr>
            </a:pPr>
            <a:r>
              <a:t>X_test = sc.transform(X_test)</a:t>
            </a:r>
          </a:p>
        </p:txBody>
      </p:sp>
      <p:sp>
        <p:nvSpPr>
          <p:cNvPr id="606" name="lda = LDA(n_components=2)…"/>
          <p:cNvSpPr txBox="1"/>
          <p:nvPr/>
        </p:nvSpPr>
        <p:spPr>
          <a:xfrm>
            <a:off x="843638" y="6616700"/>
            <a:ext cx="11317524" cy="226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lda = LDA(n_components=2)</a:t>
            </a:r>
          </a:p>
          <a:p>
            <a:pPr algn="l">
              <a:defRPr b="0" sz="3000">
                <a:latin typeface="Courier New"/>
                <a:ea typeface="Courier New"/>
                <a:cs typeface="Courier New"/>
                <a:sym typeface="Courier New"/>
              </a:defRPr>
            </a:pPr>
            <a:r>
              <a:t>lda.fit(X_train, y_train)</a:t>
            </a:r>
          </a:p>
          <a:p>
            <a:pPr algn="l">
              <a:defRPr b="0" sz="3000">
                <a:latin typeface="Courier New"/>
                <a:ea typeface="Courier New"/>
                <a:cs typeface="Courier New"/>
                <a:sym typeface="Courier New"/>
              </a:defRPr>
            </a:pPr>
          </a:p>
          <a:p>
            <a:pPr algn="l">
              <a:defRPr b="0" sz="3000">
                <a:latin typeface="Courier New"/>
                <a:ea typeface="Courier New"/>
                <a:cs typeface="Courier New"/>
                <a:sym typeface="Courier New"/>
              </a:defRPr>
            </a:pPr>
            <a:r>
              <a:t>for i in range(len(X_test)):</a:t>
            </a:r>
          </a:p>
          <a:p>
            <a:pPr algn="l">
              <a:defRPr b="0" sz="3000">
                <a:latin typeface="Courier New"/>
                <a:ea typeface="Courier New"/>
                <a:cs typeface="Courier New"/>
                <a:sym typeface="Courier New"/>
              </a:defRPr>
            </a:pPr>
            <a:r>
              <a:t>    print(lda.predict([X_test[i]])[0], y_test[i])</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Classification with Bayes"/>
          <p:cNvSpPr txBox="1"/>
          <p:nvPr>
            <p:ph type="title"/>
          </p:nvPr>
        </p:nvSpPr>
        <p:spPr>
          <a:prstGeom prst="rect">
            <a:avLst/>
          </a:prstGeom>
        </p:spPr>
        <p:txBody>
          <a:bodyPr/>
          <a:lstStyle>
            <a:lvl1pPr defTabSz="543305">
              <a:defRPr sz="7440"/>
            </a:lvl1pPr>
          </a:lstStyle>
          <a:p>
            <a:pPr/>
            <a:r>
              <a:t>Classification with Bayes</a:t>
            </a:r>
          </a:p>
        </p:txBody>
      </p:sp>
      <p:sp>
        <p:nvSpPr>
          <p:cNvPr id="172" name="Bag of words method:…"/>
          <p:cNvSpPr txBox="1"/>
          <p:nvPr>
            <p:ph type="body" idx="1"/>
          </p:nvPr>
        </p:nvSpPr>
        <p:spPr>
          <a:prstGeom prst="rect">
            <a:avLst/>
          </a:prstGeom>
        </p:spPr>
        <p:txBody>
          <a:bodyPr anchor="t"/>
          <a:lstStyle/>
          <a:p>
            <a:pPr/>
            <a:r>
              <a:t>Bag of words method:</a:t>
            </a:r>
          </a:p>
          <a:p>
            <a:pPr lvl="1"/>
            <a:r>
              <a:t>Model a document by only counting words</a:t>
            </a:r>
          </a:p>
          <a:p>
            <a:pPr lvl="2"/>
            <a:r>
              <a:t>Restrict ourselves to non-structure = non-common words</a:t>
            </a:r>
          </a:p>
        </p:txBody>
      </p:sp>
      <p:sp>
        <p:nvSpPr>
          <p:cNvPr id="173" name="&quot;I love this movie! It's sweet, but with satirical humor. The dialogs are great and the adventure scenes are fun. It manages to be romantic and whimsical while laughing at the conventions of the fairy tale genre. I would recommend it to just about anyone"/>
          <p:cNvSpPr txBox="1"/>
          <p:nvPr/>
        </p:nvSpPr>
        <p:spPr>
          <a:xfrm>
            <a:off x="158936" y="5219699"/>
            <a:ext cx="12699628" cy="1028701"/>
          </a:xfrm>
          <a:prstGeom prst="rect">
            <a:avLst/>
          </a:prstGeom>
          <a:ln w="12700">
            <a:solidFill>
              <a:srgbClr val="000000"/>
            </a:solidFill>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b="0" sz="2000">
                <a:solidFill>
                  <a:srgbClr val="3D4251"/>
                </a:solidFill>
                <a:latin typeface="Helvetica"/>
                <a:ea typeface="Helvetica"/>
                <a:cs typeface="Helvetica"/>
                <a:sym typeface="Helvetica"/>
              </a:defRPr>
            </a:lvl1pPr>
          </a:lstStyle>
          <a:p>
            <a:pPr/>
            <a:r>
              <a:t>"I love this movie! It's sweet, but with satirical humor. The dialogs are great and the adventure scenes are fun. It manages to be romantic and whimsical while laughing at the conventions of the fairy tale genre. I would recommend it to just about anyone. I have seen it several times and I'm always happy to see it again"</a:t>
            </a:r>
          </a:p>
        </p:txBody>
      </p:sp>
      <p:sp>
        <p:nvSpPr>
          <p:cNvPr id="174" name="fun          1…"/>
          <p:cNvSpPr txBox="1"/>
          <p:nvPr/>
        </p:nvSpPr>
        <p:spPr>
          <a:xfrm>
            <a:off x="4582915" y="6506716"/>
            <a:ext cx="2687738" cy="2857501"/>
          </a:xfrm>
          <a:prstGeom prst="rect">
            <a:avLst/>
          </a:prstGeom>
          <a:ln w="127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a:latin typeface="Courier New"/>
                <a:ea typeface="Courier New"/>
                <a:cs typeface="Courier New"/>
                <a:sym typeface="Courier New"/>
              </a:defRPr>
            </a:pPr>
            <a:r>
              <a:t>fun          1</a:t>
            </a:r>
          </a:p>
          <a:p>
            <a:pPr algn="l">
              <a:defRPr b="0">
                <a:latin typeface="Courier New"/>
                <a:ea typeface="Courier New"/>
                <a:cs typeface="Courier New"/>
                <a:sym typeface="Courier New"/>
              </a:defRPr>
            </a:pPr>
            <a:r>
              <a:t>great        2</a:t>
            </a:r>
          </a:p>
          <a:p>
            <a:pPr algn="l">
              <a:defRPr b="0">
                <a:latin typeface="Courier New"/>
                <a:ea typeface="Courier New"/>
                <a:cs typeface="Courier New"/>
                <a:sym typeface="Courier New"/>
              </a:defRPr>
            </a:pPr>
            <a:r>
              <a:t>happy        1</a:t>
            </a:r>
          </a:p>
          <a:p>
            <a:pPr algn="l">
              <a:defRPr b="0">
                <a:latin typeface="Courier New"/>
                <a:ea typeface="Courier New"/>
                <a:cs typeface="Courier New"/>
                <a:sym typeface="Courier New"/>
              </a:defRPr>
            </a:pPr>
            <a:r>
              <a:t>humor        1</a:t>
            </a:r>
          </a:p>
          <a:p>
            <a:pPr algn="l">
              <a:defRPr b="0">
                <a:latin typeface="Courier New"/>
                <a:ea typeface="Courier New"/>
                <a:cs typeface="Courier New"/>
                <a:sym typeface="Courier New"/>
              </a:defRPr>
            </a:pPr>
            <a:r>
              <a:t>love         1</a:t>
            </a:r>
          </a:p>
          <a:p>
            <a:pPr algn="l">
              <a:defRPr b="0">
                <a:latin typeface="Courier New"/>
                <a:ea typeface="Courier New"/>
                <a:cs typeface="Courier New"/>
                <a:sym typeface="Courier New"/>
              </a:defRPr>
            </a:pPr>
            <a:r>
              <a:t>recommend    1</a:t>
            </a:r>
          </a:p>
          <a:p>
            <a:pPr algn="l">
              <a:defRPr b="0">
                <a:latin typeface="Courier New"/>
                <a:ea typeface="Courier New"/>
                <a:cs typeface="Courier New"/>
                <a:sym typeface="Courier New"/>
              </a:defRPr>
            </a:pPr>
            <a:r>
              <a:t>satirical    1</a:t>
            </a:r>
          </a:p>
          <a:p>
            <a:pPr algn="l">
              <a:defRPr b="0">
                <a:latin typeface="Courier New"/>
                <a:ea typeface="Courier New"/>
                <a:cs typeface="Courier New"/>
                <a:sym typeface="Courier New"/>
              </a:defRPr>
            </a:pPr>
            <a:r>
              <a:t>sweet        1</a:t>
            </a:r>
          </a:p>
        </p:txBody>
      </p:sp>
    </p:spTree>
  </p:cSld>
  <p:clrMapOvr>
    <a:masterClrMapping/>
  </p:clrMapOvr>
  <p:transition xmlns:p14="http://schemas.microsoft.com/office/powerpoint/2010/main" spd="med" advClick="1"/>
</p:sld>
</file>

<file path=ppt/slides/slide1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8" name="Linear Discriminant Analysis"/>
          <p:cNvSpPr txBox="1"/>
          <p:nvPr>
            <p:ph type="title"/>
          </p:nvPr>
        </p:nvSpPr>
        <p:spPr>
          <a:prstGeom prst="rect">
            <a:avLst/>
          </a:prstGeom>
        </p:spPr>
        <p:txBody>
          <a:bodyPr/>
          <a:lstStyle>
            <a:lvl1pPr defTabSz="484886">
              <a:defRPr sz="6640"/>
            </a:lvl1pPr>
          </a:lstStyle>
          <a:p>
            <a:pPr/>
            <a:r>
              <a:t>Linear Discriminant Analysis</a:t>
            </a:r>
          </a:p>
        </p:txBody>
      </p:sp>
      <p:sp>
        <p:nvSpPr>
          <p:cNvPr id="609" name="Results is 100%"/>
          <p:cNvSpPr txBox="1"/>
          <p:nvPr>
            <p:ph type="body" idx="1"/>
          </p:nvPr>
        </p:nvSpPr>
        <p:spPr>
          <a:prstGeom prst="rect">
            <a:avLst/>
          </a:prstGeom>
        </p:spPr>
        <p:txBody>
          <a:bodyPr anchor="t"/>
          <a:lstStyle/>
          <a:p>
            <a:pPr/>
            <a:r>
              <a:t>Results is 100%</a:t>
            </a:r>
          </a:p>
        </p:txBody>
      </p:sp>
    </p:spTree>
  </p:cSld>
  <p:clrMapOvr>
    <a:masterClrMapping/>
  </p:clrMapOvr>
  <p:transition xmlns:p14="http://schemas.microsoft.com/office/powerpoint/2010/main" spd="med" advClick="1"/>
</p:sld>
</file>

<file path=ppt/slides/slide1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1" name="Linear Discriminant Analysis"/>
          <p:cNvSpPr txBox="1"/>
          <p:nvPr>
            <p:ph type="title"/>
          </p:nvPr>
        </p:nvSpPr>
        <p:spPr>
          <a:prstGeom prst="rect">
            <a:avLst/>
          </a:prstGeom>
        </p:spPr>
        <p:txBody>
          <a:bodyPr/>
          <a:lstStyle>
            <a:lvl1pPr defTabSz="484886">
              <a:defRPr sz="6640"/>
            </a:lvl1pPr>
          </a:lstStyle>
          <a:p>
            <a:pPr/>
            <a:r>
              <a:t>Linear Discriminant Analysis</a:t>
            </a:r>
          </a:p>
        </p:txBody>
      </p:sp>
      <p:sp>
        <p:nvSpPr>
          <p:cNvPr id="612" name="Show transformation for LDA:"/>
          <p:cNvSpPr txBox="1"/>
          <p:nvPr>
            <p:ph type="body" idx="1"/>
          </p:nvPr>
        </p:nvSpPr>
        <p:spPr>
          <a:prstGeom prst="rect">
            <a:avLst/>
          </a:prstGeom>
        </p:spPr>
        <p:txBody>
          <a:bodyPr anchor="t"/>
          <a:lstStyle/>
          <a:p>
            <a:pPr/>
            <a:r>
              <a:t>Show transformation for LDA:</a:t>
            </a:r>
          </a:p>
        </p:txBody>
      </p:sp>
      <p:sp>
        <p:nvSpPr>
          <p:cNvPr id="613" name="transX = lda.fit_transform(iris, 50*[0]+50*[1]+50*[2])…"/>
          <p:cNvSpPr txBox="1"/>
          <p:nvPr/>
        </p:nvSpPr>
        <p:spPr>
          <a:xfrm>
            <a:off x="272045" y="4563597"/>
            <a:ext cx="12460710" cy="312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transX = lda.fit_transform(iris, 50*[0]+50*[1]+50*[2])</a:t>
            </a:r>
          </a:p>
          <a:p>
            <a:pPr algn="l">
              <a:defRPr b="0" sz="3000">
                <a:latin typeface="Courier New"/>
                <a:ea typeface="Courier New"/>
                <a:cs typeface="Courier New"/>
                <a:sym typeface="Courier New"/>
              </a:defRPr>
            </a:pPr>
          </a:p>
          <a:p>
            <a:pPr algn="l">
              <a:defRPr b="0" sz="3000">
                <a:latin typeface="Courier New"/>
                <a:ea typeface="Courier New"/>
                <a:cs typeface="Courier New"/>
                <a:sym typeface="Courier New"/>
              </a:defRPr>
            </a:pPr>
            <a:r>
              <a:t>cmap = colors.ListedColormap(['b','r','g'])</a:t>
            </a:r>
          </a:p>
          <a:p>
            <a:pPr algn="l">
              <a:defRPr b="0" sz="3000">
                <a:latin typeface="Courier New"/>
                <a:ea typeface="Courier New"/>
                <a:cs typeface="Courier New"/>
                <a:sym typeface="Courier New"/>
              </a:defRPr>
            </a:pPr>
            <a:r>
              <a:t>plt.scatter(transX[:, 0], transX[:, 1], s=3,</a:t>
            </a:r>
          </a:p>
          <a:p>
            <a:pPr algn="l">
              <a:defRPr b="0" sz="3000">
                <a:latin typeface="Courier New"/>
                <a:ea typeface="Courier New"/>
                <a:cs typeface="Courier New"/>
                <a:sym typeface="Courier New"/>
              </a:defRPr>
            </a:pPr>
            <a:r>
              <a:t>            c=50*[0]+50*[1]+50*[2], cmap = cmap )</a:t>
            </a:r>
          </a:p>
          <a:p>
            <a:pPr algn="l">
              <a:defRPr b="0" sz="3000">
                <a:latin typeface="Courier New"/>
                <a:ea typeface="Courier New"/>
                <a:cs typeface="Courier New"/>
                <a:sym typeface="Courier New"/>
              </a:defRPr>
            </a:pPr>
            <a:r>
              <a:t>plt.show()</a:t>
            </a:r>
          </a:p>
        </p:txBody>
      </p:sp>
    </p:spTree>
  </p:cSld>
  <p:clrMapOvr>
    <a:masterClrMapping/>
  </p:clrMapOvr>
  <p:transition xmlns:p14="http://schemas.microsoft.com/office/powerpoint/2010/main" spd="med" advClick="1"/>
</p:sld>
</file>

<file path=ppt/slides/slide1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15" name="Figure_1.png" descr="Figure_1.png"/>
          <p:cNvPicPr>
            <a:picLocks noChangeAspect="1"/>
          </p:cNvPicPr>
          <p:nvPr/>
        </p:nvPicPr>
        <p:blipFill>
          <a:blip r:embed="rId2">
            <a:extLst/>
          </a:blip>
          <a:stretch>
            <a:fillRect/>
          </a:stretch>
        </p:blipFill>
        <p:spPr>
          <a:xfrm>
            <a:off x="1051012" y="1576518"/>
            <a:ext cx="10902776" cy="8177082"/>
          </a:xfrm>
          <a:prstGeom prst="rect">
            <a:avLst/>
          </a:prstGeom>
          <a:ln w="12700">
            <a:miter lim="400000"/>
          </a:ln>
        </p:spPr>
      </p:pic>
      <p:sp>
        <p:nvSpPr>
          <p:cNvPr id="616" name="Linear Discriminant Analysis"/>
          <p:cNvSpPr txBox="1"/>
          <p:nvPr>
            <p:ph type="title"/>
          </p:nvPr>
        </p:nvSpPr>
        <p:spPr>
          <a:prstGeom prst="rect">
            <a:avLst/>
          </a:prstGeom>
        </p:spPr>
        <p:txBody>
          <a:bodyPr/>
          <a:lstStyle>
            <a:lvl1pPr defTabSz="484886">
              <a:defRPr sz="6640"/>
            </a:lvl1pPr>
          </a:lstStyle>
          <a:p>
            <a:pPr/>
            <a:r>
              <a:t>Linear Discriminant Analysis</a:t>
            </a:r>
          </a:p>
        </p:txBody>
      </p:sp>
    </p:spTree>
  </p:cSld>
  <p:clrMapOvr>
    <a:masterClrMapping/>
  </p:clrMapOvr>
  <p:transition xmlns:p14="http://schemas.microsoft.com/office/powerpoint/2010/main" spd="med" advClick="1"/>
</p:sld>
</file>

<file path=ppt/slides/slide1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8" name="Final Example"/>
          <p:cNvSpPr txBox="1"/>
          <p:nvPr>
            <p:ph type="title"/>
          </p:nvPr>
        </p:nvSpPr>
        <p:spPr>
          <a:prstGeom prst="rect">
            <a:avLst/>
          </a:prstGeom>
        </p:spPr>
        <p:txBody>
          <a:bodyPr/>
          <a:lstStyle/>
          <a:p>
            <a:pPr/>
            <a:r>
              <a:t>Final Example</a:t>
            </a:r>
          </a:p>
        </p:txBody>
      </p:sp>
      <p:sp>
        <p:nvSpPr>
          <p:cNvPr id="619" name="Kaggle has a penguins data set on three types of penguins on three islands in the antarctic ocean…"/>
          <p:cNvSpPr txBox="1"/>
          <p:nvPr>
            <p:ph type="body" idx="1"/>
          </p:nvPr>
        </p:nvSpPr>
        <p:spPr>
          <a:prstGeom prst="rect">
            <a:avLst/>
          </a:prstGeom>
        </p:spPr>
        <p:txBody>
          <a:bodyPr anchor="t"/>
          <a:lstStyle/>
          <a:p>
            <a:pPr/>
            <a:r>
              <a:t>Kaggle has a penguins data set on three types of penguins on three islands in the antarctic ocean</a:t>
            </a:r>
          </a:p>
          <a:p>
            <a:pPr/>
            <a:r>
              <a:t>After downloading</a:t>
            </a:r>
          </a:p>
          <a:p>
            <a:pPr lvl="1"/>
            <a:r>
              <a:t>Read data into a Pandas Dataframe</a:t>
            </a:r>
          </a:p>
          <a:p>
            <a:pPr lvl="2"/>
            <a:r>
              <a:t>Need to get rid of NA columns</a:t>
            </a:r>
          </a:p>
        </p:txBody>
      </p:sp>
      <p:sp>
        <p:nvSpPr>
          <p:cNvPr id="620" name="penguins_df = pd.read_csv('../SVM/penguins.csv')…"/>
          <p:cNvSpPr txBox="1"/>
          <p:nvPr/>
        </p:nvSpPr>
        <p:spPr>
          <a:xfrm>
            <a:off x="952500" y="6447589"/>
            <a:ext cx="1154616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penguins_df = pd.read_csv('../SVM/penguins.csv')</a:t>
            </a:r>
          </a:p>
          <a:p>
            <a:pPr algn="l">
              <a:defRPr b="0" sz="3000">
                <a:latin typeface="Courier New"/>
                <a:ea typeface="Courier New"/>
                <a:cs typeface="Courier New"/>
                <a:sym typeface="Courier New"/>
              </a:defRPr>
            </a:pPr>
            <a:r>
              <a:t>penguins_df.dropna(axis=0, how='any',inplace=True)</a:t>
            </a:r>
          </a:p>
        </p:txBody>
      </p:sp>
    </p:spTree>
  </p:cSld>
  <p:clrMapOvr>
    <a:masterClrMapping/>
  </p:clrMapOvr>
  <p:transition xmlns:p14="http://schemas.microsoft.com/office/powerpoint/2010/main" spd="med" advClick="1"/>
</p:sld>
</file>

<file path=ppt/slides/slide1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2" name="Final Example"/>
          <p:cNvSpPr txBox="1"/>
          <p:nvPr>
            <p:ph type="title"/>
          </p:nvPr>
        </p:nvSpPr>
        <p:spPr>
          <a:prstGeom prst="rect">
            <a:avLst/>
          </a:prstGeom>
        </p:spPr>
        <p:txBody>
          <a:bodyPr/>
          <a:lstStyle/>
          <a:p>
            <a:pPr/>
            <a:r>
              <a:t>Final Example</a:t>
            </a:r>
          </a:p>
        </p:txBody>
      </p:sp>
      <p:sp>
        <p:nvSpPr>
          <p:cNvPr id="623" name="Let's prepare the data for SVM…"/>
          <p:cNvSpPr txBox="1"/>
          <p:nvPr>
            <p:ph type="body" idx="1"/>
          </p:nvPr>
        </p:nvSpPr>
        <p:spPr>
          <a:prstGeom prst="rect">
            <a:avLst/>
          </a:prstGeom>
        </p:spPr>
        <p:txBody>
          <a:bodyPr anchor="t"/>
          <a:lstStyle/>
          <a:p>
            <a:pPr/>
            <a:r>
              <a:t>Let's prepare the data for SVM</a:t>
            </a:r>
          </a:p>
          <a:p>
            <a:pPr lvl="1"/>
            <a:r>
              <a:t>Take 'Adelie' and 'Chinstrap' as the target categories</a:t>
            </a:r>
          </a:p>
          <a:p>
            <a:pPr lvl="2"/>
            <a:r>
              <a:t>Restrict to only those data</a:t>
            </a:r>
          </a:p>
          <a:p>
            <a:pPr lvl="2"/>
          </a:p>
          <a:p>
            <a:pPr lvl="2"/>
            <a:r>
              <a:t>Get the labels from the species column</a:t>
            </a:r>
          </a:p>
          <a:p>
            <a:pPr lvl="2"/>
          </a:p>
          <a:p>
            <a:pPr lvl="2"/>
            <a:r>
              <a:t>Restrict to numerical columns</a:t>
            </a:r>
          </a:p>
        </p:txBody>
      </p:sp>
      <p:sp>
        <p:nvSpPr>
          <p:cNvPr id="624" name="penguins_df = penguins_df.loc[…"/>
          <p:cNvSpPr txBox="1"/>
          <p:nvPr/>
        </p:nvSpPr>
        <p:spPr>
          <a:xfrm>
            <a:off x="708908" y="4681239"/>
            <a:ext cx="12791760"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800">
                <a:latin typeface="Courier New"/>
                <a:ea typeface="Courier New"/>
                <a:cs typeface="Courier New"/>
                <a:sym typeface="Courier New"/>
              </a:defRPr>
            </a:pPr>
            <a:r>
              <a:t>penguins_df = penguins_df.loc[</a:t>
            </a:r>
          </a:p>
          <a:p>
            <a:pPr algn="l">
              <a:defRPr b="0" sz="2800">
                <a:latin typeface="Courier New"/>
                <a:ea typeface="Courier New"/>
                <a:cs typeface="Courier New"/>
                <a:sym typeface="Courier New"/>
              </a:defRPr>
            </a:pPr>
            <a:r>
              <a:t>   penguins_df['species'].isin(['Adelie','Chinstrap'])]</a:t>
            </a:r>
          </a:p>
        </p:txBody>
      </p:sp>
      <p:sp>
        <p:nvSpPr>
          <p:cNvPr id="625" name="labels = np.array(penguins_df['species'])"/>
          <p:cNvSpPr txBox="1"/>
          <p:nvPr/>
        </p:nvSpPr>
        <p:spPr>
          <a:xfrm>
            <a:off x="708908" y="6492373"/>
            <a:ext cx="9488426"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3000">
                <a:latin typeface="Courier New"/>
                <a:ea typeface="Courier New"/>
                <a:cs typeface="Courier New"/>
                <a:sym typeface="Courier New"/>
              </a:defRPr>
            </a:lvl1pPr>
          </a:lstStyle>
          <a:p>
            <a:pPr/>
            <a:r>
              <a:t>labels = np.array(penguins_df['species'])</a:t>
            </a:r>
          </a:p>
        </p:txBody>
      </p:sp>
      <p:sp>
        <p:nvSpPr>
          <p:cNvPr id="626" name="penguins_df=penguins_df[['bill_length_mm', 'bill_depth_mm', 'flipper_length_mm', 'body_mass_g']].astype(float)"/>
          <p:cNvSpPr txBox="1"/>
          <p:nvPr/>
        </p:nvSpPr>
        <p:spPr>
          <a:xfrm>
            <a:off x="708908" y="7924799"/>
            <a:ext cx="9945701" cy="182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3000">
                <a:latin typeface="Courier New"/>
                <a:ea typeface="Courier New"/>
                <a:cs typeface="Courier New"/>
                <a:sym typeface="Courier New"/>
              </a:defRPr>
            </a:lvl1pPr>
          </a:lstStyle>
          <a:p>
            <a:pPr/>
            <a:r>
              <a:t>penguins_df=penguins_df[['bill_length_mm', 'bill_depth_mm', 'flipper_length_mm', 'body_mass_g']].astype(float)</a:t>
            </a:r>
          </a:p>
        </p:txBody>
      </p:sp>
    </p:spTree>
  </p:cSld>
  <p:clrMapOvr>
    <a:masterClrMapping/>
  </p:clrMapOvr>
  <p:transition xmlns:p14="http://schemas.microsoft.com/office/powerpoint/2010/main" spd="med" advClick="1"/>
</p:sld>
</file>

<file path=ppt/slides/slide1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8" name="Final Example"/>
          <p:cNvSpPr txBox="1"/>
          <p:nvPr>
            <p:ph type="title"/>
          </p:nvPr>
        </p:nvSpPr>
        <p:spPr>
          <a:prstGeom prst="rect">
            <a:avLst/>
          </a:prstGeom>
        </p:spPr>
        <p:txBody>
          <a:bodyPr/>
          <a:lstStyle/>
          <a:p>
            <a:pPr/>
            <a:r>
              <a:t>Final Example</a:t>
            </a:r>
          </a:p>
        </p:txBody>
      </p:sp>
      <p:sp>
        <p:nvSpPr>
          <p:cNvPr id="629" name="Make the labels numerical…"/>
          <p:cNvSpPr txBox="1"/>
          <p:nvPr>
            <p:ph type="body" idx="1"/>
          </p:nvPr>
        </p:nvSpPr>
        <p:spPr>
          <a:prstGeom prst="rect">
            <a:avLst/>
          </a:prstGeom>
        </p:spPr>
        <p:txBody>
          <a:bodyPr anchor="t"/>
          <a:lstStyle/>
          <a:p>
            <a:pPr/>
            <a:r>
              <a:t>Make the labels numerical</a:t>
            </a:r>
          </a:p>
          <a:p>
            <a:pPr/>
          </a:p>
          <a:p>
            <a:pPr/>
          </a:p>
          <a:p>
            <a:pPr/>
          </a:p>
          <a:p>
            <a:pPr/>
            <a:r>
              <a:t>And make the features into a numpy array</a:t>
            </a:r>
          </a:p>
        </p:txBody>
      </p:sp>
      <p:sp>
        <p:nvSpPr>
          <p:cNvPr id="630" name="labels[labels=='Adelie']=0…"/>
          <p:cNvSpPr txBox="1"/>
          <p:nvPr/>
        </p:nvSpPr>
        <p:spPr>
          <a:xfrm>
            <a:off x="2162315" y="3479799"/>
            <a:ext cx="6744780" cy="1397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labels[labels=='Adelie']=0</a:t>
            </a:r>
          </a:p>
          <a:p>
            <a:pPr algn="l">
              <a:defRPr b="0" sz="3000">
                <a:latin typeface="Courier New"/>
                <a:ea typeface="Courier New"/>
                <a:cs typeface="Courier New"/>
                <a:sym typeface="Courier New"/>
              </a:defRPr>
            </a:pPr>
            <a:r>
              <a:t>labels[labels=='Chinstrap']=1</a:t>
            </a:r>
          </a:p>
          <a:p>
            <a:pPr algn="l">
              <a:defRPr b="0" sz="3000">
                <a:latin typeface="Courier New"/>
                <a:ea typeface="Courier New"/>
                <a:cs typeface="Courier New"/>
                <a:sym typeface="Courier New"/>
              </a:defRPr>
            </a:pPr>
            <a:r>
              <a:t>labels = labels.astype(int)</a:t>
            </a:r>
          </a:p>
        </p:txBody>
      </p:sp>
      <p:sp>
        <p:nvSpPr>
          <p:cNvPr id="631" name="features=np.array(penguins_df)"/>
          <p:cNvSpPr txBox="1"/>
          <p:nvPr/>
        </p:nvSpPr>
        <p:spPr>
          <a:xfrm>
            <a:off x="2162315" y="6590154"/>
            <a:ext cx="6973417"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3000">
                <a:latin typeface="Courier New"/>
                <a:ea typeface="Courier New"/>
                <a:cs typeface="Courier New"/>
                <a:sym typeface="Courier New"/>
              </a:defRPr>
            </a:lvl1pPr>
          </a:lstStyle>
          <a:p>
            <a:pPr/>
            <a:r>
              <a:t>features=np.array(penguins_df)</a:t>
            </a:r>
          </a:p>
        </p:txBody>
      </p:sp>
    </p:spTree>
  </p:cSld>
  <p:clrMapOvr>
    <a:masterClrMapping/>
  </p:clrMapOvr>
  <p:transition xmlns:p14="http://schemas.microsoft.com/office/powerpoint/2010/main" spd="med" advClick="1"/>
</p:sld>
</file>

<file path=ppt/slides/slide1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3" name="Final Example"/>
          <p:cNvSpPr txBox="1"/>
          <p:nvPr>
            <p:ph type="title"/>
          </p:nvPr>
        </p:nvSpPr>
        <p:spPr>
          <a:prstGeom prst="rect">
            <a:avLst/>
          </a:prstGeom>
        </p:spPr>
        <p:txBody>
          <a:bodyPr/>
          <a:lstStyle/>
          <a:p>
            <a:pPr/>
            <a:r>
              <a:t>Final Example</a:t>
            </a:r>
          </a:p>
        </p:txBody>
      </p:sp>
      <p:sp>
        <p:nvSpPr>
          <p:cNvPr id="634" name="Create training and test data (70% / 30% split)"/>
          <p:cNvSpPr txBox="1"/>
          <p:nvPr>
            <p:ph type="body" idx="1"/>
          </p:nvPr>
        </p:nvSpPr>
        <p:spPr>
          <a:prstGeom prst="rect">
            <a:avLst/>
          </a:prstGeom>
        </p:spPr>
        <p:txBody>
          <a:bodyPr anchor="t"/>
          <a:lstStyle/>
          <a:p>
            <a:pPr/>
            <a:r>
              <a:t>Create training and test data (70% / 30% split)</a:t>
            </a:r>
          </a:p>
        </p:txBody>
      </p:sp>
      <p:sp>
        <p:nvSpPr>
          <p:cNvPr id="635" name="from sklearn.model_selection import train_test_split…"/>
          <p:cNvSpPr txBox="1"/>
          <p:nvPr/>
        </p:nvSpPr>
        <p:spPr>
          <a:xfrm>
            <a:off x="500682" y="3766839"/>
            <a:ext cx="12003436" cy="182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from sklearn.model_selection import train_test_split</a:t>
            </a:r>
          </a:p>
          <a:p>
            <a:pPr algn="l">
              <a:defRPr b="0" sz="3000">
                <a:latin typeface="Courier New"/>
                <a:ea typeface="Courier New"/>
                <a:cs typeface="Courier New"/>
                <a:sym typeface="Courier New"/>
              </a:defRPr>
            </a:pPr>
          </a:p>
          <a:p>
            <a:pPr algn="l">
              <a:defRPr b="0" sz="3000">
                <a:latin typeface="Courier New"/>
                <a:ea typeface="Courier New"/>
                <a:cs typeface="Courier New"/>
                <a:sym typeface="Courier New"/>
              </a:defRPr>
            </a:pPr>
            <a:r>
              <a:t>X_train, X_test, y_train, y_test = train_test_split(</a:t>
            </a:r>
          </a:p>
          <a:p>
            <a:pPr algn="l">
              <a:defRPr b="0" sz="3000">
                <a:latin typeface="Courier New"/>
                <a:ea typeface="Courier New"/>
                <a:cs typeface="Courier New"/>
                <a:sym typeface="Courier New"/>
              </a:defRPr>
            </a:pPr>
            <a:r>
              <a:t>    features, labels, test_size=0.3)</a:t>
            </a:r>
          </a:p>
        </p:txBody>
      </p:sp>
    </p:spTree>
  </p:cSld>
  <p:clrMapOvr>
    <a:masterClrMapping/>
  </p:clrMapOvr>
  <p:transition xmlns:p14="http://schemas.microsoft.com/office/powerpoint/2010/main" spd="med" advClick="1"/>
</p:sld>
</file>

<file path=ppt/slides/slide1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7" name="Final Example"/>
          <p:cNvSpPr txBox="1"/>
          <p:nvPr>
            <p:ph type="title"/>
          </p:nvPr>
        </p:nvSpPr>
        <p:spPr>
          <a:prstGeom prst="rect">
            <a:avLst/>
          </a:prstGeom>
        </p:spPr>
        <p:txBody>
          <a:bodyPr/>
          <a:lstStyle/>
          <a:p>
            <a:pPr/>
            <a:r>
              <a:t>Final Example</a:t>
            </a:r>
          </a:p>
        </p:txBody>
      </p:sp>
      <p:sp>
        <p:nvSpPr>
          <p:cNvPr id="638" name="Use SVM (better vary C)…"/>
          <p:cNvSpPr txBox="1"/>
          <p:nvPr>
            <p:ph type="body" idx="1"/>
          </p:nvPr>
        </p:nvSpPr>
        <p:spPr>
          <a:prstGeom prst="rect">
            <a:avLst/>
          </a:prstGeom>
        </p:spPr>
        <p:txBody>
          <a:bodyPr anchor="t"/>
          <a:lstStyle/>
          <a:p>
            <a:pPr/>
            <a:r>
              <a:t>Use SVM (better vary C)</a:t>
            </a:r>
          </a:p>
          <a:p>
            <a:pPr/>
          </a:p>
          <a:p>
            <a:pPr/>
          </a:p>
          <a:p>
            <a:pPr/>
            <a:r>
              <a:t>Determine accuracy</a:t>
            </a:r>
          </a:p>
        </p:txBody>
      </p:sp>
      <p:sp>
        <p:nvSpPr>
          <p:cNvPr id="639" name="clf = svm.SVC(kernel='linear', C=0.5)…"/>
          <p:cNvSpPr txBox="1"/>
          <p:nvPr/>
        </p:nvSpPr>
        <p:spPr>
          <a:xfrm>
            <a:off x="1135620" y="3611956"/>
            <a:ext cx="8573878"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clf = svm.SVC(kernel='linear', C=0.5)</a:t>
            </a:r>
          </a:p>
          <a:p>
            <a:pPr algn="l">
              <a:defRPr b="0" sz="3000">
                <a:latin typeface="Courier New"/>
                <a:ea typeface="Courier New"/>
                <a:cs typeface="Courier New"/>
                <a:sym typeface="Courier New"/>
              </a:defRPr>
            </a:pPr>
            <a:r>
              <a:t>clf.fit(X_train, y_train)</a:t>
            </a:r>
          </a:p>
        </p:txBody>
      </p:sp>
      <p:sp>
        <p:nvSpPr>
          <p:cNvPr id="640" name="from sklearn import metrics…"/>
          <p:cNvSpPr txBox="1"/>
          <p:nvPr/>
        </p:nvSpPr>
        <p:spPr>
          <a:xfrm>
            <a:off x="1135620" y="5776112"/>
            <a:ext cx="11774799" cy="269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from sklearn import metrics</a:t>
            </a:r>
          </a:p>
          <a:p>
            <a:pPr algn="l">
              <a:defRPr b="0" sz="3000">
                <a:latin typeface="Courier New"/>
                <a:ea typeface="Courier New"/>
                <a:cs typeface="Courier New"/>
                <a:sym typeface="Courier New"/>
              </a:defRPr>
            </a:pPr>
          </a:p>
          <a:p>
            <a:pPr algn="l">
              <a:defRPr b="0" sz="3000">
                <a:latin typeface="Courier New"/>
                <a:ea typeface="Courier New"/>
                <a:cs typeface="Courier New"/>
                <a:sym typeface="Courier New"/>
              </a:defRPr>
            </a:pPr>
            <a:r>
              <a:t>y_pred = clf.predict(X_test)</a:t>
            </a:r>
          </a:p>
          <a:p>
            <a:pPr algn="l">
              <a:defRPr b="0" sz="3000">
                <a:latin typeface="Courier New"/>
                <a:ea typeface="Courier New"/>
                <a:cs typeface="Courier New"/>
                <a:sym typeface="Courier New"/>
              </a:defRPr>
            </a:pPr>
            <a:r>
              <a:t>print("Accuracy:",  metrics.accuracy_score(y_test, y_pred))</a:t>
            </a:r>
          </a:p>
          <a:p>
            <a:pPr algn="l">
              <a:defRPr b="0" sz="3000">
                <a:latin typeface="Courier New"/>
                <a:ea typeface="Courier New"/>
                <a:cs typeface="Courier New"/>
                <a:sym typeface="Courier New"/>
              </a:defRPr>
            </a:pPr>
            <a:r>
              <a:t>print(clf.coef_)</a:t>
            </a:r>
          </a:p>
        </p:txBody>
      </p:sp>
    </p:spTree>
  </p:cSld>
  <p:clrMapOvr>
    <a:masterClrMapping/>
  </p:clrMapOvr>
  <p:transition xmlns:p14="http://schemas.microsoft.com/office/powerpoint/2010/main" spd="med" advClick="1"/>
</p:sld>
</file>

<file path=ppt/slides/slide1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2" name="Final Example"/>
          <p:cNvSpPr txBox="1"/>
          <p:nvPr>
            <p:ph type="title"/>
          </p:nvPr>
        </p:nvSpPr>
        <p:spPr>
          <a:prstGeom prst="rect">
            <a:avLst/>
          </a:prstGeom>
        </p:spPr>
        <p:txBody>
          <a:bodyPr/>
          <a:lstStyle/>
          <a:p>
            <a:pPr/>
            <a:r>
              <a:t>Final Example</a:t>
            </a:r>
          </a:p>
        </p:txBody>
      </p:sp>
      <p:sp>
        <p:nvSpPr>
          <p:cNvPr id="643" name="Result varies between 95% and 100% accuracy based on values for C…"/>
          <p:cNvSpPr txBox="1"/>
          <p:nvPr>
            <p:ph type="body" idx="1"/>
          </p:nvPr>
        </p:nvSpPr>
        <p:spPr>
          <a:prstGeom prst="rect">
            <a:avLst/>
          </a:prstGeom>
        </p:spPr>
        <p:txBody>
          <a:bodyPr anchor="t"/>
          <a:lstStyle/>
          <a:p>
            <a:pPr/>
            <a:r>
              <a:t>Result varies between 95% and 100% accuracy based on values for C</a:t>
            </a:r>
          </a:p>
          <a:p>
            <a:pPr lvl="1"/>
            <a:r>
              <a:t>C=0.5 gives the best results</a:t>
            </a:r>
          </a:p>
        </p:txBody>
      </p:sp>
    </p:spTree>
  </p:cSld>
  <p:clrMapOvr>
    <a:masterClrMapping/>
  </p:clrMapOvr>
  <p:transition xmlns:p14="http://schemas.microsoft.com/office/powerpoint/2010/main" spd="med" advClick="1"/>
</p:sld>
</file>

<file path=ppt/slides/slide1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5" name="Final Example"/>
          <p:cNvSpPr txBox="1"/>
          <p:nvPr>
            <p:ph type="title"/>
          </p:nvPr>
        </p:nvSpPr>
        <p:spPr>
          <a:prstGeom prst="rect">
            <a:avLst/>
          </a:prstGeom>
        </p:spPr>
        <p:txBody>
          <a:bodyPr/>
          <a:lstStyle/>
          <a:p>
            <a:pPr/>
            <a:r>
              <a:t>Final Example</a:t>
            </a:r>
          </a:p>
        </p:txBody>
      </p:sp>
      <p:sp>
        <p:nvSpPr>
          <p:cNvPr id="646" name="Principal component analysis…"/>
          <p:cNvSpPr txBox="1"/>
          <p:nvPr>
            <p:ph type="body" idx="1"/>
          </p:nvPr>
        </p:nvSpPr>
        <p:spPr>
          <a:prstGeom prst="rect">
            <a:avLst/>
          </a:prstGeom>
        </p:spPr>
        <p:txBody>
          <a:bodyPr anchor="t"/>
          <a:lstStyle/>
          <a:p>
            <a:pPr/>
            <a:r>
              <a:t>Principal component analysis</a:t>
            </a:r>
          </a:p>
          <a:p>
            <a:pPr lvl="1"/>
            <a:r>
              <a:t>PCA only affects the features</a:t>
            </a:r>
          </a:p>
          <a:p>
            <a:pPr lvl="1"/>
            <a:r>
              <a:t>Vary the dimensions</a:t>
            </a:r>
          </a:p>
        </p:txBody>
      </p:sp>
      <p:sp>
        <p:nvSpPr>
          <p:cNvPr id="647" name="from sklearn.decomposition import PCA…"/>
          <p:cNvSpPr txBox="1"/>
          <p:nvPr/>
        </p:nvSpPr>
        <p:spPr>
          <a:xfrm>
            <a:off x="952500" y="5263768"/>
            <a:ext cx="8573877" cy="226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b="0" sz="3000">
                <a:latin typeface="Courier New"/>
                <a:ea typeface="Courier New"/>
                <a:cs typeface="Courier New"/>
                <a:sym typeface="Courier New"/>
              </a:defRPr>
            </a:pPr>
            <a:r>
              <a:t>from sklearn.decomposition import PCA</a:t>
            </a:r>
          </a:p>
          <a:p>
            <a:pPr algn="l">
              <a:defRPr b="0" sz="3000">
                <a:latin typeface="Courier New"/>
                <a:ea typeface="Courier New"/>
                <a:cs typeface="Courier New"/>
                <a:sym typeface="Courier New"/>
              </a:defRPr>
            </a:pPr>
          </a:p>
          <a:p>
            <a:pPr algn="l">
              <a:defRPr b="0" sz="3000">
                <a:latin typeface="Courier New"/>
                <a:ea typeface="Courier New"/>
                <a:cs typeface="Courier New"/>
                <a:sym typeface="Courier New"/>
              </a:defRPr>
            </a:pPr>
            <a:r>
              <a:t>pca = PCA(n_components=4)</a:t>
            </a:r>
          </a:p>
          <a:p>
            <a:pPr algn="l">
              <a:defRPr b="0" sz="3000">
                <a:latin typeface="Courier New"/>
                <a:ea typeface="Courier New"/>
                <a:cs typeface="Courier New"/>
                <a:sym typeface="Courier New"/>
              </a:defRPr>
            </a:pPr>
            <a:r>
              <a:t>pca.fit(features)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Classification with Bayes"/>
          <p:cNvSpPr txBox="1"/>
          <p:nvPr>
            <p:ph type="title"/>
          </p:nvPr>
        </p:nvSpPr>
        <p:spPr>
          <a:prstGeom prst="rect">
            <a:avLst/>
          </a:prstGeom>
        </p:spPr>
        <p:txBody>
          <a:bodyPr/>
          <a:lstStyle>
            <a:lvl1pPr defTabSz="543305">
              <a:defRPr sz="7440"/>
            </a:lvl1pPr>
          </a:lstStyle>
          <a:p>
            <a:pPr/>
            <a:r>
              <a:t>Classification with Bayes</a:t>
            </a:r>
          </a:p>
        </p:txBody>
      </p:sp>
      <p:sp>
        <p:nvSpPr>
          <p:cNvPr id="177" name="There is a whole theory about recognizing key-words automatically…"/>
          <p:cNvSpPr txBox="1"/>
          <p:nvPr>
            <p:ph type="body" idx="1"/>
          </p:nvPr>
        </p:nvSpPr>
        <p:spPr>
          <a:prstGeom prst="rect">
            <a:avLst/>
          </a:prstGeom>
        </p:spPr>
        <p:txBody>
          <a:bodyPr anchor="t"/>
          <a:lstStyle/>
          <a:p>
            <a:pPr/>
            <a:r>
              <a:t>There is a whole theory about recognizing key-words automatically</a:t>
            </a:r>
          </a:p>
          <a:p>
            <a:pPr lvl="1"/>
            <a:r>
              <a:t>Easy out:  </a:t>
            </a:r>
          </a:p>
          <a:p>
            <a:pPr lvl="2"/>
            <a:r>
              <a:t>Use all words that are not common</a:t>
            </a:r>
          </a:p>
        </p:txBody>
      </p:sp>
    </p:spTree>
  </p:cSld>
  <p:clrMapOvr>
    <a:masterClrMapping/>
  </p:clrMapOvr>
  <p:transition xmlns:p14="http://schemas.microsoft.com/office/powerpoint/2010/main" spd="med" advClick="1"/>
</p:sld>
</file>

<file path=ppt/slides/slide1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9" name="Final Example"/>
          <p:cNvSpPr txBox="1"/>
          <p:nvPr>
            <p:ph type="title"/>
          </p:nvPr>
        </p:nvSpPr>
        <p:spPr>
          <a:prstGeom prst="rect">
            <a:avLst/>
          </a:prstGeom>
        </p:spPr>
        <p:txBody>
          <a:bodyPr/>
          <a:lstStyle/>
          <a:p>
            <a:pPr/>
            <a:r>
              <a:t>Final Example</a:t>
            </a:r>
          </a:p>
        </p:txBody>
      </p:sp>
      <p:sp>
        <p:nvSpPr>
          <p:cNvPr id="650" name="Now print out the results"/>
          <p:cNvSpPr txBox="1"/>
          <p:nvPr>
            <p:ph type="body" idx="1"/>
          </p:nvPr>
        </p:nvSpPr>
        <p:spPr>
          <a:prstGeom prst="rect">
            <a:avLst/>
          </a:prstGeom>
        </p:spPr>
        <p:txBody>
          <a:bodyPr anchor="t"/>
          <a:lstStyle/>
          <a:p>
            <a:pPr/>
            <a:r>
              <a:t>Now print out the results</a:t>
            </a:r>
          </a:p>
        </p:txBody>
      </p:sp>
      <p:sp>
        <p:nvSpPr>
          <p:cNvPr id="651" name="pca_df = pd.DataFrame(pca.components_,…"/>
          <p:cNvSpPr txBox="1"/>
          <p:nvPr/>
        </p:nvSpPr>
        <p:spPr>
          <a:xfrm>
            <a:off x="1428962" y="4557294"/>
            <a:ext cx="10860249" cy="269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pca_df = pd.DataFrame(pca.components_,  </a:t>
            </a:r>
          </a:p>
          <a:p>
            <a:pPr algn="l">
              <a:defRPr b="0" sz="3000">
                <a:latin typeface="Courier New"/>
                <a:ea typeface="Courier New"/>
                <a:cs typeface="Courier New"/>
                <a:sym typeface="Courier New"/>
              </a:defRPr>
            </a:pPr>
            <a:r>
              <a:t>             columns=list(penguins_df.columns))</a:t>
            </a:r>
          </a:p>
          <a:p>
            <a:pPr algn="l">
              <a:defRPr b="0" sz="3000">
                <a:latin typeface="Courier New"/>
                <a:ea typeface="Courier New"/>
                <a:cs typeface="Courier New"/>
                <a:sym typeface="Courier New"/>
              </a:defRPr>
            </a:pPr>
          </a:p>
          <a:p>
            <a:pPr algn="l">
              <a:defRPr b="0" sz="3000">
                <a:latin typeface="Courier New"/>
                <a:ea typeface="Courier New"/>
                <a:cs typeface="Courier New"/>
                <a:sym typeface="Courier New"/>
              </a:defRPr>
            </a:pPr>
            <a:r>
              <a:t>print(pca.components_)</a:t>
            </a:r>
          </a:p>
          <a:p>
            <a:pPr algn="l">
              <a:defRPr b="0" sz="3000">
                <a:latin typeface="Courier New"/>
                <a:ea typeface="Courier New"/>
                <a:cs typeface="Courier New"/>
                <a:sym typeface="Courier New"/>
              </a:defRPr>
            </a:pPr>
            <a:r>
              <a:t>print(pca.explained_variance_)</a:t>
            </a:r>
          </a:p>
          <a:p>
            <a:pPr algn="l">
              <a:defRPr b="0" sz="3000">
                <a:latin typeface="Courier New"/>
                <a:ea typeface="Courier New"/>
                <a:cs typeface="Courier New"/>
                <a:sym typeface="Courier New"/>
              </a:defRPr>
            </a:pPr>
            <a:r>
              <a:t>print(pca_df)</a:t>
            </a:r>
          </a:p>
        </p:txBody>
      </p:sp>
    </p:spTree>
  </p:cSld>
  <p:clrMapOvr>
    <a:masterClrMapping/>
  </p:clrMapOvr>
  <p:transition xmlns:p14="http://schemas.microsoft.com/office/powerpoint/2010/main" spd="med" advClick="1"/>
</p:sld>
</file>

<file path=ppt/slides/slide1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3" name="Final Example"/>
          <p:cNvSpPr txBox="1"/>
          <p:nvPr>
            <p:ph type="title"/>
          </p:nvPr>
        </p:nvSpPr>
        <p:spPr>
          <a:prstGeom prst="rect">
            <a:avLst/>
          </a:prstGeom>
        </p:spPr>
        <p:txBody>
          <a:bodyPr/>
          <a:lstStyle/>
          <a:p>
            <a:pPr/>
            <a:r>
              <a:t>Final Example</a:t>
            </a:r>
          </a:p>
        </p:txBody>
      </p:sp>
      <p:sp>
        <p:nvSpPr>
          <p:cNvPr id="654" name="The data frame results (for N=4):…"/>
          <p:cNvSpPr txBox="1"/>
          <p:nvPr>
            <p:ph type="body" idx="1"/>
          </p:nvPr>
        </p:nvSpPr>
        <p:spPr>
          <a:prstGeom prst="rect">
            <a:avLst/>
          </a:prstGeom>
        </p:spPr>
        <p:txBody>
          <a:bodyPr anchor="t"/>
          <a:lstStyle/>
          <a:p>
            <a:pPr/>
            <a:r>
              <a:t>The data frame results (for N=4):</a:t>
            </a:r>
          </a:p>
          <a:p>
            <a:pPr/>
          </a:p>
          <a:p>
            <a:pPr/>
          </a:p>
          <a:p>
            <a:pPr/>
          </a:p>
          <a:p>
            <a:pPr/>
            <a:r>
              <a:t>These results show that PCA selects basically the coordinates</a:t>
            </a:r>
          </a:p>
          <a:p>
            <a:pPr lvl="1"/>
            <a:r>
              <a:t>And body_mass followed by flipper-length are the most important components</a:t>
            </a:r>
          </a:p>
        </p:txBody>
      </p:sp>
      <p:sp>
        <p:nvSpPr>
          <p:cNvPr id="655" name="bill_length_mm  bill_depth_mm  flipper_length_mm  body_mass_g…"/>
          <p:cNvSpPr txBox="1"/>
          <p:nvPr/>
        </p:nvSpPr>
        <p:spPr>
          <a:xfrm>
            <a:off x="719534" y="3511597"/>
            <a:ext cx="11332767" cy="175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2300">
                <a:latin typeface="Courier New"/>
                <a:ea typeface="Courier New"/>
                <a:cs typeface="Courier New"/>
                <a:sym typeface="Courier New"/>
              </a:defRPr>
            </a:pPr>
            <a:r>
              <a:t>   bill_length_mm  bill_depth_mm  flipper_length_mm  body_mass_g</a:t>
            </a:r>
          </a:p>
          <a:p>
            <a:pPr algn="l">
              <a:defRPr b="0" sz="2300">
                <a:latin typeface="Courier New"/>
                <a:ea typeface="Courier New"/>
                <a:cs typeface="Courier New"/>
                <a:sym typeface="Courier New"/>
              </a:defRPr>
            </a:pPr>
            <a:r>
              <a:t>0        0.004003      -0.001154           0.015195     0.999876</a:t>
            </a:r>
          </a:p>
          <a:p>
            <a:pPr algn="l">
              <a:defRPr b="0" sz="2300">
                <a:latin typeface="Courier New"/>
                <a:ea typeface="Courier New"/>
                <a:cs typeface="Courier New"/>
                <a:sym typeface="Courier New"/>
              </a:defRPr>
            </a:pPr>
            <a:r>
              <a:t>1       -0.319278       0.086848          -0.943542     0.015717</a:t>
            </a:r>
          </a:p>
          <a:p>
            <a:pPr algn="l">
              <a:defRPr b="0" sz="2300">
                <a:latin typeface="Courier New"/>
                <a:ea typeface="Courier New"/>
                <a:cs typeface="Courier New"/>
                <a:sym typeface="Courier New"/>
              </a:defRPr>
            </a:pPr>
            <a:r>
              <a:t>2        0.941265       0.144495          -0.305190     0.001036</a:t>
            </a:r>
          </a:p>
          <a:p>
            <a:pPr algn="l">
              <a:defRPr b="0" sz="2300">
                <a:latin typeface="Courier New"/>
                <a:ea typeface="Courier New"/>
                <a:cs typeface="Courier New"/>
                <a:sym typeface="Courier New"/>
              </a:defRPr>
            </a:pPr>
            <a:r>
              <a:t>3       -0.109847       0.985686           0.127891    -0.000366</a:t>
            </a:r>
          </a:p>
        </p:txBody>
      </p:sp>
    </p:spTree>
  </p:cSld>
  <p:clrMapOvr>
    <a:masterClrMapping/>
  </p:clrMapOvr>
  <p:transition xmlns:p14="http://schemas.microsoft.com/office/powerpoint/2010/main" spd="med" advClick="1"/>
</p:sld>
</file>

<file path=ppt/slides/slide1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7" name="Final Example"/>
          <p:cNvSpPr txBox="1"/>
          <p:nvPr>
            <p:ph type="title"/>
          </p:nvPr>
        </p:nvSpPr>
        <p:spPr>
          <a:prstGeom prst="rect">
            <a:avLst/>
          </a:prstGeom>
        </p:spPr>
        <p:txBody>
          <a:bodyPr/>
          <a:lstStyle/>
          <a:p>
            <a:pPr/>
            <a:r>
              <a:t>Final Example</a:t>
            </a:r>
          </a:p>
        </p:txBody>
      </p:sp>
      <p:sp>
        <p:nvSpPr>
          <p:cNvPr id="658" name="Linear Discriminant Analysis…"/>
          <p:cNvSpPr txBox="1"/>
          <p:nvPr>
            <p:ph type="body" idx="1"/>
          </p:nvPr>
        </p:nvSpPr>
        <p:spPr>
          <a:prstGeom prst="rect">
            <a:avLst/>
          </a:prstGeom>
        </p:spPr>
        <p:txBody>
          <a:bodyPr anchor="t"/>
          <a:lstStyle/>
          <a:p>
            <a:pPr/>
            <a:r>
              <a:t>Linear Discriminant Analysis</a:t>
            </a:r>
          </a:p>
          <a:p>
            <a:pPr/>
          </a:p>
          <a:p>
            <a:pPr/>
          </a:p>
          <a:p>
            <a:pPr/>
          </a:p>
          <a:p>
            <a:pPr/>
            <a:r>
              <a:t>Train</a:t>
            </a:r>
          </a:p>
        </p:txBody>
      </p:sp>
      <p:sp>
        <p:nvSpPr>
          <p:cNvPr id="659" name="sc = StandardScaler()…"/>
          <p:cNvSpPr txBox="1"/>
          <p:nvPr/>
        </p:nvSpPr>
        <p:spPr>
          <a:xfrm>
            <a:off x="1905859" y="3538286"/>
            <a:ext cx="8116603" cy="182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sc = StandardScaler()</a:t>
            </a:r>
          </a:p>
          <a:p>
            <a:pPr algn="l">
              <a:defRPr b="0" sz="3000">
                <a:latin typeface="Courier New"/>
                <a:ea typeface="Courier New"/>
                <a:cs typeface="Courier New"/>
                <a:sym typeface="Courier New"/>
              </a:defRPr>
            </a:pPr>
            <a:r>
              <a:t>X_train = sc.fit_transform(X_train)</a:t>
            </a:r>
          </a:p>
          <a:p>
            <a:pPr algn="l">
              <a:defRPr b="0" sz="3000">
                <a:latin typeface="Courier New"/>
                <a:ea typeface="Courier New"/>
                <a:cs typeface="Courier New"/>
                <a:sym typeface="Courier New"/>
              </a:defRPr>
            </a:pPr>
            <a:r>
              <a:t>X_test = sc.transform(X_test)</a:t>
            </a:r>
          </a:p>
        </p:txBody>
      </p:sp>
      <p:sp>
        <p:nvSpPr>
          <p:cNvPr id="660" name="lda = LDA(n_components=2)…"/>
          <p:cNvSpPr txBox="1"/>
          <p:nvPr/>
        </p:nvSpPr>
        <p:spPr>
          <a:xfrm>
            <a:off x="1905859" y="6492373"/>
            <a:ext cx="5830231" cy="1397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b="0" sz="3000">
                <a:latin typeface="Courier New"/>
                <a:ea typeface="Courier New"/>
                <a:cs typeface="Courier New"/>
                <a:sym typeface="Courier New"/>
              </a:defRPr>
            </a:pPr>
            <a:r>
              <a:t>lda = LDA(n_components=2)</a:t>
            </a:r>
          </a:p>
          <a:p>
            <a:pPr algn="l">
              <a:defRPr b="0" sz="3000">
                <a:latin typeface="Courier New"/>
                <a:ea typeface="Courier New"/>
                <a:cs typeface="Courier New"/>
                <a:sym typeface="Courier New"/>
              </a:defRPr>
            </a:pPr>
            <a:r>
              <a:t>lda.fit(X_train, y_train)</a:t>
            </a:r>
          </a:p>
        </p:txBody>
      </p:sp>
    </p:spTree>
  </p:cSld>
  <p:clrMapOvr>
    <a:masterClrMapping/>
  </p:clrMapOvr>
  <p:transition xmlns:p14="http://schemas.microsoft.com/office/powerpoint/2010/main" spd="med" advClick="1"/>
</p:sld>
</file>

<file path=ppt/slides/slide1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2" name="Final Example"/>
          <p:cNvSpPr txBox="1"/>
          <p:nvPr>
            <p:ph type="title"/>
          </p:nvPr>
        </p:nvSpPr>
        <p:spPr>
          <a:prstGeom prst="rect">
            <a:avLst/>
          </a:prstGeom>
        </p:spPr>
        <p:txBody>
          <a:bodyPr/>
          <a:lstStyle/>
          <a:p>
            <a:pPr/>
            <a:r>
              <a:t>Final Example</a:t>
            </a:r>
          </a:p>
        </p:txBody>
      </p:sp>
      <p:sp>
        <p:nvSpPr>
          <p:cNvPr id="663" name="Display"/>
          <p:cNvSpPr txBox="1"/>
          <p:nvPr>
            <p:ph type="body" idx="1"/>
          </p:nvPr>
        </p:nvSpPr>
        <p:spPr>
          <a:prstGeom prst="rect">
            <a:avLst/>
          </a:prstGeom>
        </p:spPr>
        <p:txBody>
          <a:bodyPr anchor="t"/>
          <a:lstStyle/>
          <a:p>
            <a:pPr/>
            <a:r>
              <a:t>Display</a:t>
            </a:r>
          </a:p>
        </p:txBody>
      </p:sp>
      <p:sp>
        <p:nvSpPr>
          <p:cNvPr id="664" name="transX = lda.fit_transform(features, labels)…"/>
          <p:cNvSpPr txBox="1"/>
          <p:nvPr/>
        </p:nvSpPr>
        <p:spPr>
          <a:xfrm>
            <a:off x="1415231" y="3995057"/>
            <a:ext cx="10174338" cy="269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000">
                <a:latin typeface="Courier New"/>
                <a:ea typeface="Courier New"/>
                <a:cs typeface="Courier New"/>
                <a:sym typeface="Courier New"/>
              </a:defRPr>
            </a:pPr>
            <a:r>
              <a:t>transX = lda.fit_transform(features, labels)</a:t>
            </a:r>
          </a:p>
          <a:p>
            <a:pPr algn="l">
              <a:defRPr b="0" sz="3000">
                <a:latin typeface="Courier New"/>
                <a:ea typeface="Courier New"/>
                <a:cs typeface="Courier New"/>
                <a:sym typeface="Courier New"/>
              </a:defRPr>
            </a:pPr>
          </a:p>
          <a:p>
            <a:pPr algn="l">
              <a:defRPr b="0" sz="3000">
                <a:latin typeface="Courier New"/>
                <a:ea typeface="Courier New"/>
                <a:cs typeface="Courier New"/>
                <a:sym typeface="Courier New"/>
              </a:defRPr>
            </a:pPr>
            <a:r>
              <a:t>cmap = colors.ListedColormap(['b','r','g'])</a:t>
            </a:r>
          </a:p>
          <a:p>
            <a:pPr algn="l">
              <a:defRPr b="0" sz="3000">
                <a:latin typeface="Courier New"/>
                <a:ea typeface="Courier New"/>
                <a:cs typeface="Courier New"/>
                <a:sym typeface="Courier New"/>
              </a:defRPr>
            </a:pPr>
            <a:r>
              <a:t>plt.scatter(transX[:, 0], transX[:, 1], s=5,</a:t>
            </a:r>
          </a:p>
          <a:p>
            <a:pPr algn="l">
              <a:defRPr b="0" sz="3000">
                <a:latin typeface="Courier New"/>
                <a:ea typeface="Courier New"/>
                <a:cs typeface="Courier New"/>
                <a:sym typeface="Courier New"/>
              </a:defRPr>
            </a:pPr>
            <a:r>
              <a:t>            c=labels, cmap = cmap )</a:t>
            </a:r>
          </a:p>
          <a:p>
            <a:pPr algn="l">
              <a:defRPr b="0" sz="3000">
                <a:latin typeface="Courier New"/>
                <a:ea typeface="Courier New"/>
                <a:cs typeface="Courier New"/>
                <a:sym typeface="Courier New"/>
              </a:defRPr>
            </a:pPr>
            <a:r>
              <a:t>plt.show()</a:t>
            </a:r>
          </a:p>
        </p:txBody>
      </p:sp>
    </p:spTree>
  </p:cSld>
  <p:clrMapOvr>
    <a:masterClrMapping/>
  </p:clrMapOvr>
  <p:transition xmlns:p14="http://schemas.microsoft.com/office/powerpoint/2010/main" spd="med" advClick="1"/>
</p:sld>
</file>

<file path=ppt/slides/slide1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66" name="penguinsdisc.png" descr="penguinsdisc.png"/>
          <p:cNvPicPr>
            <a:picLocks noChangeAspect="1"/>
          </p:cNvPicPr>
          <p:nvPr/>
        </p:nvPicPr>
        <p:blipFill>
          <a:blip r:embed="rId2">
            <a:extLst/>
          </a:blip>
          <a:stretch>
            <a:fillRect/>
          </a:stretch>
        </p:blipFill>
        <p:spPr>
          <a:xfrm>
            <a:off x="994990" y="1492486"/>
            <a:ext cx="11014820" cy="8261114"/>
          </a:xfrm>
          <a:prstGeom prst="rect">
            <a:avLst/>
          </a:prstGeom>
          <a:ln w="12700">
            <a:miter lim="400000"/>
          </a:ln>
        </p:spPr>
      </p:pic>
      <p:sp>
        <p:nvSpPr>
          <p:cNvPr id="667" name="Final Example"/>
          <p:cNvSpPr txBox="1"/>
          <p:nvPr>
            <p:ph type="title"/>
          </p:nvPr>
        </p:nvSpPr>
        <p:spPr>
          <a:prstGeom prst="rect">
            <a:avLst/>
          </a:prstGeom>
        </p:spPr>
        <p:txBody>
          <a:bodyPr/>
          <a:lstStyle/>
          <a:p>
            <a:pPr/>
            <a:r>
              <a:t>Final Example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Classification with Bayes"/>
          <p:cNvSpPr txBox="1"/>
          <p:nvPr>
            <p:ph type="title"/>
          </p:nvPr>
        </p:nvSpPr>
        <p:spPr>
          <a:prstGeom prst="rect">
            <a:avLst/>
          </a:prstGeom>
        </p:spPr>
        <p:txBody>
          <a:bodyPr/>
          <a:lstStyle>
            <a:lvl1pPr defTabSz="543305">
              <a:defRPr sz="7440"/>
            </a:lvl1pPr>
          </a:lstStyle>
          <a:p>
            <a:pPr/>
            <a:r>
              <a:t>Classification with Bayes</a:t>
            </a:r>
          </a:p>
        </p:txBody>
      </p:sp>
      <p:sp>
        <p:nvSpPr>
          <p:cNvPr id="180" name="Recognizing words…"/>
          <p:cNvSpPr txBox="1"/>
          <p:nvPr>
            <p:ph type="body" idx="1"/>
          </p:nvPr>
        </p:nvSpPr>
        <p:spPr>
          <a:xfrm>
            <a:off x="965200" y="2590800"/>
            <a:ext cx="11099800" cy="6286500"/>
          </a:xfrm>
          <a:prstGeom prst="rect">
            <a:avLst/>
          </a:prstGeom>
        </p:spPr>
        <p:txBody>
          <a:bodyPr anchor="t"/>
          <a:lstStyle/>
          <a:p>
            <a:pPr/>
            <a:r>
              <a:t>Recognizing words</a:t>
            </a:r>
          </a:p>
          <a:p>
            <a:pPr lvl="1"/>
            <a:r>
              <a:t>Actual documents have misspelling and grammatical forms</a:t>
            </a:r>
          </a:p>
          <a:p>
            <a:pPr lvl="2"/>
            <a:r>
              <a:t>Grammatical forms less common in English but typical in other languages</a:t>
            </a:r>
          </a:p>
          <a:p>
            <a:pPr lvl="3"/>
            <a:r>
              <a:t>Lemmatization: Recognize the form of the word</a:t>
            </a:r>
          </a:p>
          <a:p>
            <a:pPr lvl="5"/>
            <a:r>
              <a:t> </a:t>
            </a:r>
          </a:p>
          <a:p>
            <a:pPr lvl="5"/>
            <a:r>
              <a:t> </a:t>
            </a:r>
          </a:p>
          <a:p>
            <a:pPr lvl="4"/>
            <a:r>
              <a:t>Usually difficult to automatize</a:t>
            </a:r>
          </a:p>
        </p:txBody>
      </p:sp>
      <p:sp>
        <p:nvSpPr>
          <p:cNvPr id="181" name="जाओ, जाओगे, …  —&gt; जाना"/>
          <p:cNvSpPr txBox="1"/>
          <p:nvPr/>
        </p:nvSpPr>
        <p:spPr>
          <a:xfrm>
            <a:off x="3913422" y="6640597"/>
            <a:ext cx="3887718" cy="5156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atin typeface="Courier New"/>
                <a:ea typeface="Courier New"/>
                <a:cs typeface="Courier New"/>
                <a:sym typeface="Courier New"/>
              </a:defRPr>
            </a:lvl1pPr>
          </a:lstStyle>
          <a:p>
            <a:pPr/>
            <a:r>
              <a:t>जाओ, जाओगे, …  —&gt; जाना</a:t>
            </a:r>
          </a:p>
        </p:txBody>
      </p:sp>
      <p:sp>
        <p:nvSpPr>
          <p:cNvPr id="182" name="went, goes —&gt; to go"/>
          <p:cNvSpPr txBox="1"/>
          <p:nvPr/>
        </p:nvSpPr>
        <p:spPr>
          <a:xfrm>
            <a:off x="3913422" y="7437542"/>
            <a:ext cx="3589586"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atin typeface="Courier New"/>
                <a:ea typeface="Courier New"/>
                <a:cs typeface="Courier New"/>
                <a:sym typeface="Courier New"/>
              </a:defRPr>
            </a:lvl1pPr>
          </a:lstStyle>
          <a:p>
            <a:pPr/>
            <a:r>
              <a:t>went, goes —&gt; to go</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Classification with Bayes"/>
          <p:cNvSpPr txBox="1"/>
          <p:nvPr>
            <p:ph type="title"/>
          </p:nvPr>
        </p:nvSpPr>
        <p:spPr>
          <a:prstGeom prst="rect">
            <a:avLst/>
          </a:prstGeom>
        </p:spPr>
        <p:txBody>
          <a:bodyPr/>
          <a:lstStyle>
            <a:lvl1pPr defTabSz="543305">
              <a:defRPr sz="7440"/>
            </a:lvl1pPr>
          </a:lstStyle>
          <a:p>
            <a:pPr/>
            <a:r>
              <a:t>Classification with Bayes</a:t>
            </a:r>
          </a:p>
        </p:txBody>
      </p:sp>
      <p:sp>
        <p:nvSpPr>
          <p:cNvPr id="185" name="Recognizing words…"/>
          <p:cNvSpPr txBox="1"/>
          <p:nvPr>
            <p:ph type="body" idx="1"/>
          </p:nvPr>
        </p:nvSpPr>
        <p:spPr>
          <a:prstGeom prst="rect">
            <a:avLst/>
          </a:prstGeom>
        </p:spPr>
        <p:txBody>
          <a:bodyPr anchor="t"/>
          <a:lstStyle/>
          <a:p>
            <a:pPr/>
            <a:r>
              <a:t>Recognizing words</a:t>
            </a:r>
          </a:p>
          <a:p>
            <a:pPr lvl="1"/>
            <a:r>
              <a:t>Stemming</a:t>
            </a:r>
          </a:p>
          <a:p>
            <a:pPr lvl="2"/>
            <a:r>
              <a:t>Several methods to automatically extract the stem</a:t>
            </a:r>
          </a:p>
          <a:p>
            <a:pPr lvl="3"/>
            <a:r>
              <a:t>English: Porter stemmer (1980)</a:t>
            </a:r>
          </a:p>
          <a:p>
            <a:pPr lvl="3"/>
            <a:r>
              <a:t>Other languages: Can use similar ideas</a:t>
            </a:r>
          </a:p>
          <a:p>
            <a:pPr lvl="3"/>
            <a:r>
              <a:t>https://www.emerald.com/insight/content/doi/10.1108/00330330610681295/full/pdf?title=the-porter-stemming-algorithm-then-and-now</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Classification with Bayes"/>
          <p:cNvSpPr txBox="1"/>
          <p:nvPr>
            <p:ph type="title"/>
          </p:nvPr>
        </p:nvSpPr>
        <p:spPr>
          <a:prstGeom prst="rect">
            <a:avLst/>
          </a:prstGeom>
        </p:spPr>
        <p:txBody>
          <a:bodyPr/>
          <a:lstStyle>
            <a:lvl1pPr defTabSz="543305">
              <a:defRPr sz="7440"/>
            </a:lvl1pPr>
          </a:lstStyle>
          <a:p>
            <a:pPr/>
            <a:r>
              <a:t>Classification with Bayes</a:t>
            </a:r>
          </a:p>
        </p:txBody>
      </p:sp>
      <p:sp>
        <p:nvSpPr>
          <p:cNvPr id="188" name="Need to calculate the probability to observe a set of keywords given a classification…"/>
          <p:cNvSpPr txBox="1"/>
          <p:nvPr>
            <p:ph type="body" idx="1"/>
          </p:nvPr>
        </p:nvSpPr>
        <p:spPr>
          <a:prstGeom prst="rect">
            <a:avLst/>
          </a:prstGeom>
        </p:spPr>
        <p:txBody>
          <a:bodyPr anchor="t"/>
          <a:lstStyle/>
          <a:p>
            <a:pPr/>
            <a:r>
              <a:t>Need to calculate the probability to observe a set of keywords given a classification</a:t>
            </a:r>
          </a:p>
          <a:p>
            <a:pPr lvl="1"/>
            <a:r>
              <a:t>This is too specific:</a:t>
            </a:r>
          </a:p>
          <a:p>
            <a:pPr lvl="2"/>
            <a:r>
              <a:t>There are too many sets of keywords</a:t>
            </a:r>
          </a:p>
          <a:p>
            <a:pPr/>
            <a:r>
              <a:t>First reduction: </a:t>
            </a:r>
          </a:p>
          <a:p>
            <a:pPr lvl="1"/>
            <a:r>
              <a:t>Only use existence of words.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Classification with Bayes"/>
          <p:cNvSpPr txBox="1"/>
          <p:nvPr>
            <p:ph type="title"/>
          </p:nvPr>
        </p:nvSpPr>
        <p:spPr>
          <a:prstGeom prst="rect">
            <a:avLst/>
          </a:prstGeom>
        </p:spPr>
        <p:txBody>
          <a:bodyPr/>
          <a:lstStyle>
            <a:lvl1pPr defTabSz="543305">
              <a:defRPr sz="7440"/>
            </a:lvl1pPr>
          </a:lstStyle>
          <a:p>
            <a:pPr/>
            <a:r>
              <a:t>Classification with Bayes</a:t>
            </a:r>
          </a:p>
        </p:txBody>
      </p:sp>
      <p:sp>
        <p:nvSpPr>
          <p:cNvPr id="191" name="Want:…"/>
          <p:cNvSpPr txBox="1"/>
          <p:nvPr>
            <p:ph type="body" idx="1"/>
          </p:nvPr>
        </p:nvSpPr>
        <p:spPr>
          <a:prstGeom prst="rect">
            <a:avLst/>
          </a:prstGeom>
        </p:spPr>
        <p:txBody>
          <a:bodyPr anchor="t"/>
          <a:lstStyle/>
          <a:p>
            <a:pPr/>
            <a:r>
              <a:t>Want:  </a:t>
            </a:r>
            <a14:m>
              <m:oMath>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w</m:t>
                    </m:r>
                  </m:e>
                  <m:sub>
                    <m:r>
                      <a:rPr xmlns:a="http://schemas.openxmlformats.org/drawingml/2006/main" sz="3850" i="1">
                        <a:solidFill>
                          <a:srgbClr val="000000"/>
                        </a:solidFill>
                        <a:latin typeface="Cambria Math" panose="02040503050406030204" pitchFamily="18" charset="0"/>
                      </a:rPr>
                      <m:t>1</m:t>
                    </m:r>
                  </m:sub>
                </m:sSub>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w</m:t>
                    </m:r>
                  </m:e>
                  <m:sub>
                    <m:r>
                      <a:rPr xmlns:a="http://schemas.openxmlformats.org/drawingml/2006/main" sz="3850" i="1">
                        <a:solidFill>
                          <a:srgbClr val="000000"/>
                        </a:solidFill>
                        <a:latin typeface="Cambria Math" panose="02040503050406030204" pitchFamily="18" charset="0"/>
                      </a:rPr>
                      <m:t>2</m:t>
                    </m:r>
                  </m:sub>
                </m:sSub>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w</m:t>
                    </m:r>
                  </m:e>
                  <m:sub>
                    <m:r>
                      <a:rPr xmlns:a="http://schemas.openxmlformats.org/drawingml/2006/main" sz="3850" i="1">
                        <a:solidFill>
                          <a:srgbClr val="000000"/>
                        </a:solidFill>
                        <a:latin typeface="Cambria Math" panose="02040503050406030204" pitchFamily="18" charset="0"/>
                      </a:rPr>
                      <m:t>3</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w</m:t>
                    </m:r>
                  </m:e>
                  <m:sub>
                    <m:r>
                      <a:rPr xmlns:a="http://schemas.openxmlformats.org/drawingml/2006/main" sz="3850" i="1">
                        <a:solidFill>
                          <a:srgbClr val="000000"/>
                        </a:solidFill>
                        <a:latin typeface="Cambria Math" panose="02040503050406030204" pitchFamily="18" charset="0"/>
                      </a:rPr>
                      <m:t>n</m:t>
                    </m:r>
                  </m:sub>
                </m:sSub>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c</m:t>
                    </m:r>
                  </m:e>
                  <m:sub>
                    <m:r>
                      <a:rPr xmlns:a="http://schemas.openxmlformats.org/drawingml/2006/main" sz="3850" i="1">
                        <a:solidFill>
                          <a:srgbClr val="000000"/>
                        </a:solidFill>
                        <a:latin typeface="Cambria Math" panose="02040503050406030204" pitchFamily="18" charset="0"/>
                      </a:rPr>
                      <m:t>i</m:t>
                    </m:r>
                  </m:sub>
                </m:sSub>
                <m:r>
                  <a:rPr xmlns:a="http://schemas.openxmlformats.org/drawingml/2006/main" sz="3850" i="1">
                    <a:solidFill>
                      <a:srgbClr val="000000"/>
                    </a:solidFill>
                    <a:latin typeface="Cambria Math" panose="02040503050406030204" pitchFamily="18" charset="0"/>
                  </a:rPr>
                  <m:t>)</m:t>
                </m:r>
              </m:oMath>
            </a14:m>
          </a:p>
          <a:p>
            <a:pPr lvl="1"/>
            <a:r>
              <a:t>The probability to find a certain word in documents of a certain category depends on the existence of other words.</a:t>
            </a:r>
          </a:p>
          <a:p>
            <a:pPr lvl="2"/>
            <a:r>
              <a:t>E.g.: "Malicious Compliance"</a:t>
            </a:r>
          </a:p>
          <a:p>
            <a:pPr lvl="1"/>
            <a:r>
              <a:t>We make now a big assumptions:</a:t>
            </a:r>
          </a:p>
          <a:p>
            <a:pPr lvl="2"/>
            <a:r>
              <a:t>The probabilities of a keyword showing up are independent of each other</a:t>
            </a:r>
          </a:p>
          <a:p>
            <a:pPr lvl="2"/>
            <a:r>
              <a:t>That's why this method is called "</a:t>
            </a:r>
            <a:r>
              <a:rPr b="1" i="1" sz="3400" u="sng"/>
              <a:t>Naïve</a:t>
            </a:r>
            <a:r>
              <a:rPr b="1" i="1" sz="3400"/>
              <a:t> Bayes</a:t>
            </a:r>
            <a:r>
              <a:rPr sz="3400"/>
              <a: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Classification with Naïve Bayes"/>
          <p:cNvSpPr txBox="1"/>
          <p:nvPr>
            <p:ph type="title"/>
          </p:nvPr>
        </p:nvSpPr>
        <p:spPr>
          <a:xfrm>
            <a:off x="952500" y="444500"/>
            <a:ext cx="11099800" cy="2159000"/>
          </a:xfrm>
          <a:prstGeom prst="rect">
            <a:avLst/>
          </a:prstGeom>
        </p:spPr>
        <p:txBody>
          <a:bodyPr/>
          <a:lstStyle>
            <a:lvl1pPr defTabSz="484886">
              <a:defRPr sz="6640"/>
            </a:lvl1pPr>
          </a:lstStyle>
          <a:p>
            <a:pPr/>
            <a:r>
              <a:t>Classification with Naïve Bayes</a:t>
            </a:r>
          </a:p>
        </p:txBody>
      </p:sp>
      <p:sp>
        <p:nvSpPr>
          <p:cNvPr id="194" name="Want:…"/>
          <p:cNvSpPr txBox="1"/>
          <p:nvPr>
            <p:ph type="body" idx="1"/>
          </p:nvPr>
        </p:nvSpPr>
        <p:spPr>
          <a:prstGeom prst="rect">
            <a:avLst/>
          </a:prstGeom>
        </p:spPr>
        <p:txBody>
          <a:bodyPr anchor="t"/>
          <a:lstStyle/>
          <a:p>
            <a:pPr/>
            <a:r>
              <a:t>Want: </a:t>
            </a:r>
          </a:p>
          <a:p>
            <a:pPr marL="0" indent="0">
              <a:buSzTx/>
              <a:buNone/>
            </a:pPr>
            <a14:m>
              <m:oMathPara>
                <m:oMathParaPr>
                  <m:jc m:val="left"/>
                </m:oMathParaPr>
                <m:oMath>
                  <m:r>
                    <a:rPr xmlns:a="http://schemas.openxmlformats.org/drawingml/2006/main" sz="3050" i="1">
                      <a:solidFill>
                        <a:srgbClr val="000000"/>
                      </a:solidFill>
                      <a:latin typeface="Cambria Math" panose="02040503050406030204" pitchFamily="18" charset="0"/>
                    </a:rPr>
                    <m:t>P</m:t>
                  </m:r>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w</m:t>
                      </m:r>
                    </m:e>
                    <m:sub>
                      <m:r>
                        <a:rPr xmlns:a="http://schemas.openxmlformats.org/drawingml/2006/main" sz="3050" i="1">
                          <a:solidFill>
                            <a:srgbClr val="000000"/>
                          </a:solidFill>
                          <a:latin typeface="Cambria Math" panose="02040503050406030204" pitchFamily="18" charset="0"/>
                        </a:rPr>
                        <m:t>1</m:t>
                      </m:r>
                    </m:sub>
                  </m:sSub>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w</m:t>
                      </m:r>
                    </m:e>
                    <m:sub>
                      <m:r>
                        <a:rPr xmlns:a="http://schemas.openxmlformats.org/drawingml/2006/main" sz="3050" i="1">
                          <a:solidFill>
                            <a:srgbClr val="000000"/>
                          </a:solidFill>
                          <a:latin typeface="Cambria Math" panose="02040503050406030204" pitchFamily="18" charset="0"/>
                        </a:rPr>
                        <m:t>2</m:t>
                      </m:r>
                    </m:sub>
                  </m:sSub>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w</m:t>
                      </m:r>
                    </m:e>
                    <m:sub>
                      <m:r>
                        <a:rPr xmlns:a="http://schemas.openxmlformats.org/drawingml/2006/main" sz="3050" i="1">
                          <a:solidFill>
                            <a:srgbClr val="000000"/>
                          </a:solidFill>
                          <a:latin typeface="Cambria Math" panose="02040503050406030204" pitchFamily="18" charset="0"/>
                        </a:rPr>
                        <m:t>3</m:t>
                      </m:r>
                    </m:sub>
                  </m:sSub>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w</m:t>
                      </m:r>
                    </m:e>
                    <m:sub>
                      <m:r>
                        <a:rPr xmlns:a="http://schemas.openxmlformats.org/drawingml/2006/main" sz="3050" i="1">
                          <a:solidFill>
                            <a:srgbClr val="000000"/>
                          </a:solidFill>
                          <a:latin typeface="Cambria Math" panose="02040503050406030204" pitchFamily="18" charset="0"/>
                        </a:rPr>
                        <m:t>n</m:t>
                      </m:r>
                    </m:sub>
                  </m:sSub>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c</m:t>
                      </m:r>
                    </m:e>
                    <m:sub>
                      <m:r>
                        <a:rPr xmlns:a="http://schemas.openxmlformats.org/drawingml/2006/main" sz="3050" i="1">
                          <a:solidFill>
                            <a:srgbClr val="000000"/>
                          </a:solidFill>
                          <a:latin typeface="Cambria Math" panose="02040503050406030204" pitchFamily="18" charset="0"/>
                        </a:rPr>
                        <m:t>i</m:t>
                      </m:r>
                    </m:sub>
                  </m:sSub>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P</m:t>
                  </m:r>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w</m:t>
                      </m:r>
                    </m:e>
                    <m:sub>
                      <m:r>
                        <a:rPr xmlns:a="http://schemas.openxmlformats.org/drawingml/2006/main" sz="3050" i="1">
                          <a:solidFill>
                            <a:srgbClr val="000000"/>
                          </a:solidFill>
                          <a:latin typeface="Cambria Math" panose="02040503050406030204" pitchFamily="18" charset="0"/>
                        </a:rPr>
                        <m:t>1</m:t>
                      </m:r>
                    </m:sub>
                  </m:sSub>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c</m:t>
                      </m:r>
                    </m:e>
                    <m:sub>
                      <m:r>
                        <a:rPr xmlns:a="http://schemas.openxmlformats.org/drawingml/2006/main" sz="3050" i="1">
                          <a:solidFill>
                            <a:srgbClr val="000000"/>
                          </a:solidFill>
                          <a:latin typeface="Cambria Math" panose="02040503050406030204" pitchFamily="18" charset="0"/>
                        </a:rPr>
                        <m:t>i</m:t>
                      </m:r>
                    </m:sub>
                  </m:sSub>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P</m:t>
                  </m:r>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w</m:t>
                      </m:r>
                    </m:e>
                    <m:sub>
                      <m:r>
                        <a:rPr xmlns:a="http://schemas.openxmlformats.org/drawingml/2006/main" sz="3050" i="1">
                          <a:solidFill>
                            <a:srgbClr val="000000"/>
                          </a:solidFill>
                          <a:latin typeface="Cambria Math" panose="02040503050406030204" pitchFamily="18" charset="0"/>
                        </a:rPr>
                        <m:t>2</m:t>
                      </m:r>
                    </m:sub>
                  </m:sSub>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c</m:t>
                      </m:r>
                    </m:e>
                    <m:sub>
                      <m:r>
                        <a:rPr xmlns:a="http://schemas.openxmlformats.org/drawingml/2006/main" sz="3050" i="1">
                          <a:solidFill>
                            <a:srgbClr val="000000"/>
                          </a:solidFill>
                          <a:latin typeface="Cambria Math" panose="02040503050406030204" pitchFamily="18" charset="0"/>
                        </a:rPr>
                        <m:t>i</m:t>
                      </m:r>
                    </m:sub>
                  </m:sSub>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P</m:t>
                  </m:r>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w</m:t>
                      </m:r>
                    </m:e>
                    <m:sub>
                      <m:r>
                        <a:rPr xmlns:a="http://schemas.openxmlformats.org/drawingml/2006/main" sz="3050" i="1">
                          <a:solidFill>
                            <a:srgbClr val="000000"/>
                          </a:solidFill>
                          <a:latin typeface="Cambria Math" panose="02040503050406030204" pitchFamily="18" charset="0"/>
                        </a:rPr>
                        <m:t>3</m:t>
                      </m:r>
                    </m:sub>
                  </m:sSub>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c</m:t>
                      </m:r>
                    </m:e>
                    <m:sub>
                      <m:r>
                        <a:rPr xmlns:a="http://schemas.openxmlformats.org/drawingml/2006/main" sz="3050" i="1">
                          <a:solidFill>
                            <a:srgbClr val="000000"/>
                          </a:solidFill>
                          <a:latin typeface="Cambria Math" panose="02040503050406030204" pitchFamily="18" charset="0"/>
                        </a:rPr>
                        <m:t>i</m:t>
                      </m:r>
                    </m:sub>
                  </m:sSub>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P</m:t>
                  </m:r>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w</m:t>
                      </m:r>
                    </m:e>
                    <m:sub>
                      <m:r>
                        <a:rPr xmlns:a="http://schemas.openxmlformats.org/drawingml/2006/main" sz="3050" i="1">
                          <a:solidFill>
                            <a:srgbClr val="000000"/>
                          </a:solidFill>
                          <a:latin typeface="Cambria Math" panose="02040503050406030204" pitchFamily="18" charset="0"/>
                        </a:rPr>
                        <m:t>n</m:t>
                      </m:r>
                    </m:sub>
                  </m:sSub>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c</m:t>
                      </m:r>
                    </m:e>
                    <m:sub>
                      <m:r>
                        <a:rPr xmlns:a="http://schemas.openxmlformats.org/drawingml/2006/main" sz="3050" i="1">
                          <a:solidFill>
                            <a:srgbClr val="000000"/>
                          </a:solidFill>
                          <a:latin typeface="Cambria Math" panose="02040503050406030204" pitchFamily="18" charset="0"/>
                        </a:rPr>
                        <m:t>i</m:t>
                      </m:r>
                    </m:sub>
                  </m:sSub>
                  <m:r>
                    <a:rPr xmlns:a="http://schemas.openxmlformats.org/drawingml/2006/main" sz="3050" i="1">
                      <a:solidFill>
                        <a:srgbClr val="000000"/>
                      </a:solidFill>
                      <a:latin typeface="Cambria Math" panose="02040503050406030204" pitchFamily="18" charset="0"/>
                    </a:rPr>
                    <m:t>)</m:t>
                  </m:r>
                </m:oMath>
              </m:oMathPara>
            </a14:m>
          </a:p>
          <a:p>
            <a:pPr/>
            <a:r>
              <a:t>Can estimate this from a training set:</a:t>
            </a:r>
          </a:p>
          <a:p>
            <a:pPr lvl="1"/>
            <a:r>
              <a:t>E.g. a set of movie reviews classified with the sentiment</a:t>
            </a:r>
          </a:p>
          <a:p>
            <a:pPr lvl="1"/>
            <a:r>
              <a:t>Algorithm: </a:t>
            </a:r>
          </a:p>
        </p:txBody>
      </p:sp>
      <p:sp>
        <p:nvSpPr>
          <p:cNvPr id="195" name="for document in set:…"/>
          <p:cNvSpPr txBox="1"/>
          <p:nvPr/>
        </p:nvSpPr>
        <p:spPr>
          <a:xfrm>
            <a:off x="4661679" y="5734050"/>
            <a:ext cx="7430692" cy="353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a:latin typeface="Courier New"/>
                <a:ea typeface="Courier New"/>
                <a:cs typeface="Courier New"/>
                <a:sym typeface="Courier New"/>
              </a:defRPr>
            </a:pPr>
            <a:r>
              <a:t>for document in set:</a:t>
            </a:r>
          </a:p>
          <a:p>
            <a:pPr algn="l">
              <a:defRPr b="0">
                <a:latin typeface="Courier New"/>
                <a:ea typeface="Courier New"/>
                <a:cs typeface="Courier New"/>
                <a:sym typeface="Courier New"/>
              </a:defRPr>
            </a:pPr>
            <a:r>
              <a:t>   sentiment = document.sentiment</a:t>
            </a:r>
          </a:p>
          <a:p>
            <a:pPr algn="l">
              <a:defRPr b="0">
                <a:latin typeface="Courier New"/>
                <a:ea typeface="Courier New"/>
                <a:cs typeface="Courier New"/>
                <a:sym typeface="Courier New"/>
              </a:defRPr>
            </a:pPr>
            <a:r>
              <a:t>   for word in document:</a:t>
            </a:r>
          </a:p>
          <a:p>
            <a:pPr algn="l">
              <a:defRPr b="0">
                <a:latin typeface="Courier New"/>
                <a:ea typeface="Courier New"/>
                <a:cs typeface="Courier New"/>
                <a:sym typeface="Courier New"/>
              </a:defRPr>
            </a:pPr>
            <a:r>
              <a:t>      count[word]+=1</a:t>
            </a:r>
          </a:p>
          <a:p>
            <a:pPr algn="l">
              <a:defRPr b="0">
                <a:latin typeface="Courier New"/>
                <a:ea typeface="Courier New"/>
                <a:cs typeface="Courier New"/>
                <a:sym typeface="Courier New"/>
              </a:defRPr>
            </a:pPr>
            <a:r>
              <a:t>      if sentiment=='positive':</a:t>
            </a:r>
          </a:p>
          <a:p>
            <a:pPr algn="l">
              <a:defRPr b="0">
                <a:latin typeface="Courier New"/>
                <a:ea typeface="Courier New"/>
                <a:cs typeface="Courier New"/>
                <a:sym typeface="Courier New"/>
              </a:defRPr>
            </a:pPr>
            <a:r>
              <a:t>          countPos[word]+=1</a:t>
            </a:r>
          </a:p>
          <a:p>
            <a:pPr algn="l">
              <a:defRPr b="0">
                <a:latin typeface="Courier New"/>
                <a:ea typeface="Courier New"/>
                <a:cs typeface="Courier New"/>
                <a:sym typeface="Courier New"/>
              </a:defRPr>
            </a:pPr>
            <a:r>
              <a:t>      else:</a:t>
            </a:r>
          </a:p>
          <a:p>
            <a:pPr algn="l">
              <a:defRPr b="0">
                <a:latin typeface="Courier New"/>
                <a:ea typeface="Courier New"/>
                <a:cs typeface="Courier New"/>
                <a:sym typeface="Courier New"/>
              </a:defRPr>
            </a:pPr>
            <a:r>
              <a:t>          countNeg[word]+=1</a:t>
            </a:r>
          </a:p>
          <a:p>
            <a:pPr algn="l">
              <a:defRPr b="0">
                <a:latin typeface="Courier New"/>
                <a:ea typeface="Courier New"/>
                <a:cs typeface="Courier New"/>
                <a:sym typeface="Courier New"/>
              </a:defRPr>
            </a:pPr>
            <a:r>
              <a:t>   return countPos/count, countNeg/count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Conditional Probability"/>
          <p:cNvSpPr txBox="1"/>
          <p:nvPr>
            <p:ph type="title"/>
          </p:nvPr>
        </p:nvSpPr>
        <p:spPr>
          <a:prstGeom prst="rect">
            <a:avLst/>
          </a:prstGeom>
        </p:spPr>
        <p:txBody>
          <a:bodyPr/>
          <a:lstStyle/>
          <a:p>
            <a:pPr/>
            <a:r>
              <a:t>Conditional Probability</a:t>
            </a:r>
          </a:p>
        </p:txBody>
      </p:sp>
      <p:sp>
        <p:nvSpPr>
          <p:cNvPr id="132" name="Given two events   and  , we define the conditional probability as…"/>
          <p:cNvSpPr txBox="1"/>
          <p:nvPr>
            <p:ph type="body" idx="1"/>
          </p:nvPr>
        </p:nvSpPr>
        <p:spPr>
          <a:prstGeom prst="rect">
            <a:avLst/>
          </a:prstGeom>
        </p:spPr>
        <p:txBody>
          <a:bodyPr anchor="t"/>
          <a:lstStyle/>
          <a:p>
            <a:pPr/>
            <a:r>
              <a:t>Given two events </a:t>
            </a:r>
            <a14:m>
              <m:oMath>
                <m:r>
                  <a:rPr xmlns:a="http://schemas.openxmlformats.org/drawingml/2006/main" sz="3800" i="1">
                    <a:solidFill>
                      <a:srgbClr val="000000"/>
                    </a:solidFill>
                    <a:latin typeface="Cambria Math" panose="02040503050406030204" pitchFamily="18" charset="0"/>
                  </a:rPr>
                  <m:t>A</m:t>
                </m:r>
              </m:oMath>
            </a14:m>
            <a:r>
              <a:t> and </a:t>
            </a:r>
            <a14:m>
              <m:oMath>
                <m:r>
                  <a:rPr xmlns:a="http://schemas.openxmlformats.org/drawingml/2006/main" sz="3950" i="1">
                    <a:solidFill>
                      <a:srgbClr val="000000"/>
                    </a:solidFill>
                    <a:latin typeface="Cambria Math" panose="02040503050406030204" pitchFamily="18" charset="0"/>
                  </a:rPr>
                  <m:t>B</m:t>
                </m:r>
              </m:oMath>
            </a14:m>
            <a:r>
              <a:t>, we define the conditional probability as </a:t>
            </a:r>
          </a:p>
          <a:p>
            <a:pPr lvl="1" marL="0" indent="444500">
              <a:buSzTx/>
              <a:buNone/>
            </a:pPr>
            <a14:m>
              <m:oMathPara>
                <m:oMathParaPr>
                  <m:jc m:val="left"/>
                </m:oMathParaPr>
                <m:oMath>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A</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B</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f>
                    <m:fPr>
                      <m:ctrlPr>
                        <a:rPr xmlns:a="http://schemas.openxmlformats.org/drawingml/2006/main" sz="3850" i="1">
                          <a:solidFill>
                            <a:srgbClr val="000000"/>
                          </a:solidFill>
                          <a:latin typeface="Cambria Math" panose="02040503050406030204" pitchFamily="18" charset="0"/>
                        </a:rPr>
                      </m:ctrlPr>
                      <m:type m:val="bar"/>
                    </m:fPr>
                    <m:num>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A</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B</m:t>
                      </m:r>
                      <m:r>
                        <a:rPr xmlns:a="http://schemas.openxmlformats.org/drawingml/2006/main" sz="3850" i="1">
                          <a:solidFill>
                            <a:srgbClr val="000000"/>
                          </a:solidFill>
                          <a:latin typeface="Cambria Math" panose="02040503050406030204" pitchFamily="18" charset="0"/>
                        </a:rPr>
                        <m:t>)</m:t>
                      </m:r>
                    </m:num>
                    <m:den>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B</m:t>
                      </m:r>
                      <m:r>
                        <a:rPr xmlns:a="http://schemas.openxmlformats.org/drawingml/2006/main" sz="3850" i="1">
                          <a:solidFill>
                            <a:srgbClr val="000000"/>
                          </a:solidFill>
                          <a:latin typeface="Cambria Math" panose="02040503050406030204" pitchFamily="18" charset="0"/>
                        </a:rPr>
                        <m:t>)</m:t>
                      </m:r>
                    </m:den>
                  </m:f>
                </m:oMath>
              </m:oMathPara>
            </a14:m>
          </a:p>
          <a:p>
            <a:pPr lvl="1" marL="0" indent="444500">
              <a:buSzTx/>
              <a:buNone/>
            </a:pPr>
            <a:r>
              <a:t>"probability of A given B"</a:t>
            </a:r>
          </a:p>
          <a:p>
            <a:pPr marL="228600" indent="-228600">
              <a:buClr>
                <a:srgbClr val="000000"/>
              </a:buClr>
              <a:buSzPct val="100000"/>
            </a:pPr>
            <a:r>
              <a:t>   Write also as:</a:t>
            </a:r>
          </a:p>
          <a:p>
            <a:pPr lvl="1" marL="0" indent="444500">
              <a:buSzTx/>
              <a:buNone/>
            </a:pPr>
            <a14:m>
              <m:oMathPara>
                <m:oMathParaPr>
                  <m:jc m:val="left"/>
                </m:oMathParaPr>
                <m:oMath>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A</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B</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A</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B</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B</m:t>
                  </m:r>
                  <m:r>
                    <a:rPr xmlns:a="http://schemas.openxmlformats.org/drawingml/2006/main" sz="3850" i="1">
                      <a:solidFill>
                        <a:srgbClr val="000000"/>
                      </a:solidFill>
                      <a:latin typeface="Cambria Math" panose="02040503050406030204" pitchFamily="18" charset="0"/>
                    </a:rPr>
                    <m:t>)</m:t>
                  </m:r>
                </m:oMath>
              </m:oMathPara>
            </a14: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Classification with Naïve Bayes"/>
          <p:cNvSpPr txBox="1"/>
          <p:nvPr>
            <p:ph type="title"/>
          </p:nvPr>
        </p:nvSpPr>
        <p:spPr>
          <a:prstGeom prst="rect">
            <a:avLst/>
          </a:prstGeom>
        </p:spPr>
        <p:txBody>
          <a:bodyPr/>
          <a:lstStyle>
            <a:lvl1pPr defTabSz="484886">
              <a:defRPr sz="6640"/>
            </a:lvl1pPr>
          </a:lstStyle>
          <a:p>
            <a:pPr/>
            <a:r>
              <a:t>Classification with Naïve Bayes</a:t>
            </a:r>
          </a:p>
        </p:txBody>
      </p:sp>
      <p:sp>
        <p:nvSpPr>
          <p:cNvPr id="198" name="This algorithm has a problem:…"/>
          <p:cNvSpPr txBox="1"/>
          <p:nvPr>
            <p:ph type="body" idx="1"/>
          </p:nvPr>
        </p:nvSpPr>
        <p:spPr>
          <a:prstGeom prst="rect">
            <a:avLst/>
          </a:prstGeom>
        </p:spPr>
        <p:txBody>
          <a:bodyPr anchor="t"/>
          <a:lstStyle/>
          <a:p>
            <a:pPr/>
            <a:r>
              <a:t>This algorithm has a problem:</a:t>
            </a:r>
          </a:p>
          <a:p>
            <a:pPr lvl="1"/>
            <a:r>
              <a:t>It can return a probability as zero</a:t>
            </a:r>
          </a:p>
          <a:p>
            <a:pPr lvl="2"/>
            <a:r>
              <a:t>Because we use multiplication in our estimator:</a:t>
            </a:r>
          </a:p>
          <a:p>
            <a:pPr marL="0" indent="0">
              <a:buSzTx/>
              <a:buNone/>
            </a:pPr>
            <a14:m>
              <m:oMathPara>
                <m:oMathParaPr>
                  <m:jc m:val="left"/>
                </m:oMathParaPr>
                <m:oMath>
                  <m:r>
                    <a:rPr xmlns:a="http://schemas.openxmlformats.org/drawingml/2006/main" sz="3050" i="1">
                      <a:solidFill>
                        <a:srgbClr val="000000"/>
                      </a:solidFill>
                      <a:latin typeface="Cambria Math" panose="02040503050406030204" pitchFamily="18" charset="0"/>
                    </a:rPr>
                    <m:t>P</m:t>
                  </m:r>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w</m:t>
                      </m:r>
                    </m:e>
                    <m:sub>
                      <m:r>
                        <a:rPr xmlns:a="http://schemas.openxmlformats.org/drawingml/2006/main" sz="3050" i="1">
                          <a:solidFill>
                            <a:srgbClr val="000000"/>
                          </a:solidFill>
                          <a:latin typeface="Cambria Math" panose="02040503050406030204" pitchFamily="18" charset="0"/>
                        </a:rPr>
                        <m:t>1</m:t>
                      </m:r>
                    </m:sub>
                  </m:sSub>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w</m:t>
                      </m:r>
                    </m:e>
                    <m:sub>
                      <m:r>
                        <a:rPr xmlns:a="http://schemas.openxmlformats.org/drawingml/2006/main" sz="3050" i="1">
                          <a:solidFill>
                            <a:srgbClr val="000000"/>
                          </a:solidFill>
                          <a:latin typeface="Cambria Math" panose="02040503050406030204" pitchFamily="18" charset="0"/>
                        </a:rPr>
                        <m:t>2</m:t>
                      </m:r>
                    </m:sub>
                  </m:sSub>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w</m:t>
                      </m:r>
                    </m:e>
                    <m:sub>
                      <m:r>
                        <a:rPr xmlns:a="http://schemas.openxmlformats.org/drawingml/2006/main" sz="3050" i="1">
                          <a:solidFill>
                            <a:srgbClr val="000000"/>
                          </a:solidFill>
                          <a:latin typeface="Cambria Math" panose="02040503050406030204" pitchFamily="18" charset="0"/>
                        </a:rPr>
                        <m:t>3</m:t>
                      </m:r>
                    </m:sub>
                  </m:sSub>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w</m:t>
                      </m:r>
                    </m:e>
                    <m:sub>
                      <m:r>
                        <a:rPr xmlns:a="http://schemas.openxmlformats.org/drawingml/2006/main" sz="3050" i="1">
                          <a:solidFill>
                            <a:srgbClr val="000000"/>
                          </a:solidFill>
                          <a:latin typeface="Cambria Math" panose="02040503050406030204" pitchFamily="18" charset="0"/>
                        </a:rPr>
                        <m:t>n</m:t>
                      </m:r>
                    </m:sub>
                  </m:sSub>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c</m:t>
                      </m:r>
                    </m:e>
                    <m:sub>
                      <m:r>
                        <a:rPr xmlns:a="http://schemas.openxmlformats.org/drawingml/2006/main" sz="3050" i="1">
                          <a:solidFill>
                            <a:srgbClr val="000000"/>
                          </a:solidFill>
                          <a:latin typeface="Cambria Math" panose="02040503050406030204" pitchFamily="18" charset="0"/>
                        </a:rPr>
                        <m:t>i</m:t>
                      </m:r>
                    </m:sub>
                  </m:sSub>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P</m:t>
                  </m:r>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w</m:t>
                      </m:r>
                    </m:e>
                    <m:sub>
                      <m:r>
                        <a:rPr xmlns:a="http://schemas.openxmlformats.org/drawingml/2006/main" sz="3050" i="1">
                          <a:solidFill>
                            <a:srgbClr val="000000"/>
                          </a:solidFill>
                          <a:latin typeface="Cambria Math" panose="02040503050406030204" pitchFamily="18" charset="0"/>
                        </a:rPr>
                        <m:t>1</m:t>
                      </m:r>
                    </m:sub>
                  </m:sSub>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c</m:t>
                      </m:r>
                    </m:e>
                    <m:sub>
                      <m:r>
                        <a:rPr xmlns:a="http://schemas.openxmlformats.org/drawingml/2006/main" sz="3050" i="1">
                          <a:solidFill>
                            <a:srgbClr val="000000"/>
                          </a:solidFill>
                          <a:latin typeface="Cambria Math" panose="02040503050406030204" pitchFamily="18" charset="0"/>
                        </a:rPr>
                        <m:t>i</m:t>
                      </m:r>
                    </m:sub>
                  </m:sSub>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P</m:t>
                  </m:r>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w</m:t>
                      </m:r>
                    </m:e>
                    <m:sub>
                      <m:r>
                        <a:rPr xmlns:a="http://schemas.openxmlformats.org/drawingml/2006/main" sz="3050" i="1">
                          <a:solidFill>
                            <a:srgbClr val="000000"/>
                          </a:solidFill>
                          <a:latin typeface="Cambria Math" panose="02040503050406030204" pitchFamily="18" charset="0"/>
                        </a:rPr>
                        <m:t>2</m:t>
                      </m:r>
                    </m:sub>
                  </m:sSub>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c</m:t>
                      </m:r>
                    </m:e>
                    <m:sub>
                      <m:r>
                        <a:rPr xmlns:a="http://schemas.openxmlformats.org/drawingml/2006/main" sz="3050" i="1">
                          <a:solidFill>
                            <a:srgbClr val="000000"/>
                          </a:solidFill>
                          <a:latin typeface="Cambria Math" panose="02040503050406030204" pitchFamily="18" charset="0"/>
                        </a:rPr>
                        <m:t>i</m:t>
                      </m:r>
                    </m:sub>
                  </m:sSub>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P</m:t>
                  </m:r>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w</m:t>
                      </m:r>
                    </m:e>
                    <m:sub>
                      <m:r>
                        <a:rPr xmlns:a="http://schemas.openxmlformats.org/drawingml/2006/main" sz="3050" i="1">
                          <a:solidFill>
                            <a:srgbClr val="000000"/>
                          </a:solidFill>
                          <a:latin typeface="Cambria Math" panose="02040503050406030204" pitchFamily="18" charset="0"/>
                        </a:rPr>
                        <m:t>3</m:t>
                      </m:r>
                    </m:sub>
                  </m:sSub>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c</m:t>
                      </m:r>
                    </m:e>
                    <m:sub>
                      <m:r>
                        <a:rPr xmlns:a="http://schemas.openxmlformats.org/drawingml/2006/main" sz="3050" i="1">
                          <a:solidFill>
                            <a:srgbClr val="000000"/>
                          </a:solidFill>
                          <a:latin typeface="Cambria Math" panose="02040503050406030204" pitchFamily="18" charset="0"/>
                        </a:rPr>
                        <m:t>i</m:t>
                      </m:r>
                    </m:sub>
                  </m:sSub>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P</m:t>
                  </m:r>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w</m:t>
                      </m:r>
                    </m:e>
                    <m:sub>
                      <m:r>
                        <a:rPr xmlns:a="http://schemas.openxmlformats.org/drawingml/2006/main" sz="3050" i="1">
                          <a:solidFill>
                            <a:srgbClr val="000000"/>
                          </a:solidFill>
                          <a:latin typeface="Cambria Math" panose="02040503050406030204" pitchFamily="18" charset="0"/>
                        </a:rPr>
                        <m:t>n</m:t>
                      </m:r>
                    </m:sub>
                  </m:sSub>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c</m:t>
                      </m:r>
                    </m:e>
                    <m:sub>
                      <m:r>
                        <a:rPr xmlns:a="http://schemas.openxmlformats.org/drawingml/2006/main" sz="3050" i="1">
                          <a:solidFill>
                            <a:srgbClr val="000000"/>
                          </a:solidFill>
                          <a:latin typeface="Cambria Math" panose="02040503050406030204" pitchFamily="18" charset="0"/>
                        </a:rPr>
                        <m:t>i</m:t>
                      </m:r>
                    </m:sub>
                  </m:sSub>
                  <m:r>
                    <a:rPr xmlns:a="http://schemas.openxmlformats.org/drawingml/2006/main" sz="3050" i="1">
                      <a:solidFill>
                        <a:srgbClr val="000000"/>
                      </a:solidFill>
                      <a:latin typeface="Cambria Math" panose="02040503050406030204" pitchFamily="18" charset="0"/>
                    </a:rPr>
                    <m:t>)</m:t>
                  </m:r>
                </m:oMath>
              </m:oMathPara>
            </a14:m>
          </a:p>
          <a:p>
            <a:pPr lvl="2"/>
            <a:r>
              <a:t>Would create zero probabilities</a:t>
            </a:r>
          </a:p>
          <a:p>
            <a:pPr lvl="1"/>
            <a:r>
              <a:t>Solution: start all counts at 1</a:t>
            </a:r>
          </a:p>
          <a:p>
            <a:pPr lvl="2"/>
            <a:r>
              <a:t>No more zero probabilities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Classification with Naïve Bayes"/>
          <p:cNvSpPr txBox="1"/>
          <p:nvPr>
            <p:ph type="title"/>
          </p:nvPr>
        </p:nvSpPr>
        <p:spPr>
          <a:prstGeom prst="rect">
            <a:avLst/>
          </a:prstGeom>
        </p:spPr>
        <p:txBody>
          <a:bodyPr/>
          <a:lstStyle>
            <a:lvl1pPr defTabSz="484886">
              <a:defRPr sz="6640"/>
            </a:lvl1pPr>
          </a:lstStyle>
          <a:p>
            <a:pPr/>
            <a:r>
              <a:t>Classification with Naïve Bayes</a:t>
            </a:r>
          </a:p>
        </p:txBody>
      </p:sp>
      <p:sp>
        <p:nvSpPr>
          <p:cNvPr id="201" name="Result: Simple classifier…"/>
          <p:cNvSpPr txBox="1"/>
          <p:nvPr>
            <p:ph type="body" idx="1"/>
          </p:nvPr>
        </p:nvSpPr>
        <p:spPr>
          <a:prstGeom prst="rect">
            <a:avLst/>
          </a:prstGeom>
        </p:spPr>
        <p:txBody>
          <a:bodyPr anchor="t"/>
          <a:lstStyle/>
          <a:p>
            <a:pPr marL="373379" indent="-373379" defTabSz="490727">
              <a:spcBef>
                <a:spcPts val="1800"/>
              </a:spcBef>
              <a:defRPr sz="2351"/>
            </a:pPr>
            <a:r>
              <a:t>Result: Simple classifier</a:t>
            </a:r>
          </a:p>
          <a:p>
            <a:pPr lvl="1" marL="746759" indent="-373379" defTabSz="490727">
              <a:spcBef>
                <a:spcPts val="1800"/>
              </a:spcBef>
              <a:defRPr sz="2351"/>
            </a:pPr>
            <a:r>
              <a:t>Example: Two categories I and II</a:t>
            </a:r>
          </a:p>
          <a:p>
            <a:pPr lvl="1" marL="746759" indent="-373379" defTabSz="490727">
              <a:spcBef>
                <a:spcPts val="1800"/>
              </a:spcBef>
              <a:defRPr sz="2351"/>
            </a:pPr>
            <a:r>
              <a:t>Use the data set to determine </a:t>
            </a:r>
            <a14:m>
              <m:oMath>
                <m:r>
                  <a:rPr xmlns:a="http://schemas.openxmlformats.org/drawingml/2006/main" sz="2600" i="1">
                    <a:solidFill>
                      <a:srgbClr val="000000"/>
                    </a:solidFill>
                    <a:latin typeface="Cambria Math" panose="02040503050406030204" pitchFamily="18" charset="0"/>
                  </a:rPr>
                  <m:t>P</m:t>
                </m:r>
                <m:r>
                  <a:rPr xmlns:a="http://schemas.openxmlformats.org/drawingml/2006/main" sz="2600" i="1">
                    <a:solidFill>
                      <a:srgbClr val="000000"/>
                    </a:solidFill>
                    <a:latin typeface="Cambria Math" panose="02040503050406030204" pitchFamily="18" charset="0"/>
                  </a:rPr>
                  <m:t>(</m:t>
                </m:r>
                <m:r>
                  <m:rPr>
                    <m:nor/>
                  </m:rPr>
                  <a:rPr xmlns:a="http://schemas.openxmlformats.org/drawingml/2006/main" sz="2600" i="1">
                    <a:solidFill>
                      <a:srgbClr val="000000"/>
                    </a:solidFill>
                    <a:latin typeface="Cambria Math" panose="02040503050406030204" pitchFamily="18" charset="0"/>
                  </a:rPr>
                  <m:t>feature</m:t>
                </m:r>
                <m:r>
                  <a:rPr xmlns:a="http://schemas.openxmlformats.org/drawingml/2006/main" sz="2600" i="1">
                    <a:solidFill>
                      <a:srgbClr val="000000"/>
                    </a:solidFill>
                    <a:latin typeface="Cambria Math" panose="02040503050406030204" pitchFamily="18" charset="0"/>
                  </a:rPr>
                  <m:t>|</m:t>
                </m:r>
                <m:sSub>
                  <m:e>
                    <m:r>
                      <a:rPr xmlns:a="http://schemas.openxmlformats.org/drawingml/2006/main" sz="2600" i="1">
                        <a:solidFill>
                          <a:srgbClr val="000000"/>
                        </a:solidFill>
                        <a:latin typeface="Cambria Math" panose="02040503050406030204" pitchFamily="18" charset="0"/>
                      </a:rPr>
                      <m:t>C</m:t>
                    </m:r>
                  </m:e>
                  <m:sub>
                    <m:r>
                      <a:rPr xmlns:a="http://schemas.openxmlformats.org/drawingml/2006/main" sz="2600" i="1">
                        <a:solidFill>
                          <a:srgbClr val="000000"/>
                        </a:solidFill>
                        <a:latin typeface="Cambria Math" panose="02040503050406030204" pitchFamily="18" charset="0"/>
                      </a:rPr>
                      <m:t>I</m:t>
                    </m:r>
                  </m:sub>
                </m:sSub>
                <m:r>
                  <a:rPr xmlns:a="http://schemas.openxmlformats.org/drawingml/2006/main" sz="2600" i="1">
                    <a:solidFill>
                      <a:srgbClr val="000000"/>
                    </a:solidFill>
                    <a:latin typeface="Cambria Math" panose="02040503050406030204" pitchFamily="18" charset="0"/>
                  </a:rPr>
                  <m:t>)</m:t>
                </m:r>
              </m:oMath>
            </a14:m>
            <a:r>
              <a:t> and </a:t>
            </a:r>
            <a14:m>
              <m:oMath>
                <m:r>
                  <a:rPr xmlns:a="http://schemas.openxmlformats.org/drawingml/2006/main" sz="2600" i="1">
                    <a:solidFill>
                      <a:srgbClr val="000000"/>
                    </a:solidFill>
                    <a:latin typeface="Cambria Math" panose="02040503050406030204" pitchFamily="18" charset="0"/>
                  </a:rPr>
                  <m:t>P</m:t>
                </m:r>
                <m:r>
                  <a:rPr xmlns:a="http://schemas.openxmlformats.org/drawingml/2006/main" sz="2600" i="1">
                    <a:solidFill>
                      <a:srgbClr val="000000"/>
                    </a:solidFill>
                    <a:latin typeface="Cambria Math" panose="02040503050406030204" pitchFamily="18" charset="0"/>
                  </a:rPr>
                  <m:t>(</m:t>
                </m:r>
                <m:r>
                  <m:rPr>
                    <m:nor/>
                  </m:rPr>
                  <a:rPr xmlns:a="http://schemas.openxmlformats.org/drawingml/2006/main" sz="2600" i="1">
                    <a:solidFill>
                      <a:srgbClr val="000000"/>
                    </a:solidFill>
                    <a:latin typeface="Cambria Math" panose="02040503050406030204" pitchFamily="18" charset="0"/>
                  </a:rPr>
                  <m:t>feature</m:t>
                </m:r>
                <m:r>
                  <a:rPr xmlns:a="http://schemas.openxmlformats.org/drawingml/2006/main" sz="2600" i="1">
                    <a:solidFill>
                      <a:srgbClr val="000000"/>
                    </a:solidFill>
                    <a:latin typeface="Cambria Math" panose="02040503050406030204" pitchFamily="18" charset="0"/>
                  </a:rPr>
                  <m:t>|</m:t>
                </m:r>
                <m:sSub>
                  <m:e>
                    <m:r>
                      <a:rPr xmlns:a="http://schemas.openxmlformats.org/drawingml/2006/main" sz="2600" i="1">
                        <a:solidFill>
                          <a:srgbClr val="000000"/>
                        </a:solidFill>
                        <a:latin typeface="Cambria Math" panose="02040503050406030204" pitchFamily="18" charset="0"/>
                      </a:rPr>
                      <m:t>C</m:t>
                    </m:r>
                  </m:e>
                  <m:sub>
                    <m:r>
                      <a:rPr xmlns:a="http://schemas.openxmlformats.org/drawingml/2006/main" sz="2600" i="1">
                        <a:solidFill>
                          <a:srgbClr val="000000"/>
                        </a:solidFill>
                        <a:latin typeface="Cambria Math" panose="02040503050406030204" pitchFamily="18" charset="0"/>
                      </a:rPr>
                      <m:t>I</m:t>
                    </m:r>
                    <m:r>
                      <a:rPr xmlns:a="http://schemas.openxmlformats.org/drawingml/2006/main" sz="2600" i="1">
                        <a:solidFill>
                          <a:srgbClr val="000000"/>
                        </a:solidFill>
                        <a:latin typeface="Cambria Math" panose="02040503050406030204" pitchFamily="18" charset="0"/>
                      </a:rPr>
                      <m:t>I</m:t>
                    </m:r>
                  </m:sub>
                </m:sSub>
                <m:r>
                  <a:rPr xmlns:a="http://schemas.openxmlformats.org/drawingml/2006/main" sz="2600" i="1">
                    <a:solidFill>
                      <a:srgbClr val="000000"/>
                    </a:solidFill>
                    <a:latin typeface="Cambria Math" panose="02040503050406030204" pitchFamily="18" charset="0"/>
                  </a:rPr>
                  <m:t>)</m:t>
                </m:r>
              </m:oMath>
            </a14:m>
          </a:p>
          <a:p>
            <a:pPr lvl="1" marL="746759" indent="-373379" defTabSz="490727">
              <a:spcBef>
                <a:spcPts val="1800"/>
              </a:spcBef>
              <a:defRPr sz="2351"/>
            </a:pPr>
            <a:r>
              <a:t>Calculate </a:t>
            </a:r>
          </a:p>
          <a:p>
            <a:pPr lvl="2" marL="1120139" indent="-373379" defTabSz="490727">
              <a:spcBef>
                <a:spcPts val="1800"/>
              </a:spcBef>
              <a:defRPr sz="2267"/>
            </a:pPr>
            <a14:m>
              <m:oMathPara>
                <m:oMathParaPr>
                  <m:jc m:val="left"/>
                </m:oMathParaPr>
                <m:oMath>
                  <m:r>
                    <a:rPr xmlns:a="http://schemas.openxmlformats.org/drawingml/2006/main" sz="2550" i="1">
                      <a:solidFill>
                        <a:srgbClr val="000000"/>
                      </a:solidFill>
                      <a:latin typeface="Cambria Math" panose="02040503050406030204" pitchFamily="18" charset="0"/>
                    </a:rPr>
                    <m:t>P</m:t>
                  </m:r>
                  <m:r>
                    <a:rPr xmlns:a="http://schemas.openxmlformats.org/drawingml/2006/main" sz="2550" i="1">
                      <a:solidFill>
                        <a:srgbClr val="000000"/>
                      </a:solidFill>
                      <a:latin typeface="Cambria Math" panose="02040503050406030204" pitchFamily="18" charset="0"/>
                    </a:rPr>
                    <m:t>(</m:t>
                  </m:r>
                  <m:sSub>
                    <m:e>
                      <m:r>
                        <a:rPr xmlns:a="http://schemas.openxmlformats.org/drawingml/2006/main" sz="2550" i="1">
                          <a:solidFill>
                            <a:srgbClr val="000000"/>
                          </a:solidFill>
                          <a:latin typeface="Cambria Math" panose="02040503050406030204" pitchFamily="18" charset="0"/>
                        </a:rPr>
                        <m:t>C</m:t>
                      </m:r>
                    </m:e>
                    <m:sub>
                      <m:r>
                        <a:rPr xmlns:a="http://schemas.openxmlformats.org/drawingml/2006/main" sz="2550" i="1">
                          <a:solidFill>
                            <a:srgbClr val="000000"/>
                          </a:solidFill>
                          <a:latin typeface="Cambria Math" panose="02040503050406030204" pitchFamily="18" charset="0"/>
                        </a:rPr>
                        <m:t>I</m:t>
                      </m:r>
                    </m:sub>
                  </m:sSub>
                  <m:r>
                    <a:rPr xmlns:a="http://schemas.openxmlformats.org/drawingml/2006/main" sz="2550" i="1">
                      <a:solidFill>
                        <a:srgbClr val="000000"/>
                      </a:solidFill>
                      <a:latin typeface="Cambria Math" panose="02040503050406030204" pitchFamily="18" charset="0"/>
                    </a:rPr>
                    <m:t>|</m:t>
                  </m:r>
                  <m:r>
                    <m:rPr>
                      <m:nor/>
                    </m:rPr>
                    <a:rPr xmlns:a="http://schemas.openxmlformats.org/drawingml/2006/main" sz="2550" i="1">
                      <a:solidFill>
                        <a:srgbClr val="000000"/>
                      </a:solidFill>
                      <a:latin typeface="Cambria Math" panose="02040503050406030204" pitchFamily="18" charset="0"/>
                    </a:rPr>
                    <m:t>feature</m:t>
                  </m:r>
                  <m:r>
                    <a:rPr xmlns:a="http://schemas.openxmlformats.org/drawingml/2006/main" sz="2550" i="1">
                      <a:solidFill>
                        <a:srgbClr val="000000"/>
                      </a:solidFill>
                      <a:latin typeface="Cambria Math" panose="02040503050406030204" pitchFamily="18" charset="0"/>
                    </a:rPr>
                    <m:t>)</m:t>
                  </m:r>
                  <m:r>
                    <a:rPr xmlns:a="http://schemas.openxmlformats.org/drawingml/2006/main" sz="2550" i="1">
                      <a:solidFill>
                        <a:srgbClr val="000000"/>
                      </a:solidFill>
                      <a:latin typeface="Cambria Math" panose="02040503050406030204" pitchFamily="18" charset="0"/>
                    </a:rPr>
                    <m:t>=</m:t>
                  </m:r>
                  <m:f>
                    <m:fPr>
                      <m:ctrlPr>
                        <a:rPr xmlns:a="http://schemas.openxmlformats.org/drawingml/2006/main" sz="2550" i="1">
                          <a:solidFill>
                            <a:srgbClr val="000000"/>
                          </a:solidFill>
                          <a:latin typeface="Cambria Math" panose="02040503050406030204" pitchFamily="18" charset="0"/>
                        </a:rPr>
                      </m:ctrlPr>
                      <m:type m:val="bar"/>
                    </m:fPr>
                    <m:num>
                      <m:r>
                        <a:rPr xmlns:a="http://schemas.openxmlformats.org/drawingml/2006/main" sz="2550" i="1">
                          <a:solidFill>
                            <a:srgbClr val="000000"/>
                          </a:solidFill>
                          <a:latin typeface="Cambria Math" panose="02040503050406030204" pitchFamily="18" charset="0"/>
                        </a:rPr>
                        <m:t>P</m:t>
                      </m:r>
                      <m:r>
                        <a:rPr xmlns:a="http://schemas.openxmlformats.org/drawingml/2006/main" sz="2550" i="1">
                          <a:solidFill>
                            <a:srgbClr val="000000"/>
                          </a:solidFill>
                          <a:latin typeface="Cambria Math" panose="02040503050406030204" pitchFamily="18" charset="0"/>
                        </a:rPr>
                        <m:t>(</m:t>
                      </m:r>
                      <m:r>
                        <m:rPr>
                          <m:nor/>
                        </m:rPr>
                        <a:rPr xmlns:a="http://schemas.openxmlformats.org/drawingml/2006/main" sz="2550" i="1">
                          <a:solidFill>
                            <a:srgbClr val="000000"/>
                          </a:solidFill>
                          <a:latin typeface="Cambria Math" panose="02040503050406030204" pitchFamily="18" charset="0"/>
                        </a:rPr>
                        <m:t>feature</m:t>
                      </m:r>
                      <m:r>
                        <a:rPr xmlns:a="http://schemas.openxmlformats.org/drawingml/2006/main" sz="2550" i="1">
                          <a:solidFill>
                            <a:srgbClr val="000000"/>
                          </a:solidFill>
                          <a:latin typeface="Cambria Math" panose="02040503050406030204" pitchFamily="18" charset="0"/>
                        </a:rPr>
                        <m:t>|</m:t>
                      </m:r>
                      <m:sSub>
                        <m:e>
                          <m:r>
                            <a:rPr xmlns:a="http://schemas.openxmlformats.org/drawingml/2006/main" sz="2550" i="1">
                              <a:solidFill>
                                <a:srgbClr val="000000"/>
                              </a:solidFill>
                              <a:latin typeface="Cambria Math" panose="02040503050406030204" pitchFamily="18" charset="0"/>
                            </a:rPr>
                            <m:t>C</m:t>
                          </m:r>
                        </m:e>
                        <m:sub>
                          <m:r>
                            <a:rPr xmlns:a="http://schemas.openxmlformats.org/drawingml/2006/main" sz="2550" i="1">
                              <a:solidFill>
                                <a:srgbClr val="000000"/>
                              </a:solidFill>
                              <a:latin typeface="Cambria Math" panose="02040503050406030204" pitchFamily="18" charset="0"/>
                            </a:rPr>
                            <m:t>I</m:t>
                          </m:r>
                        </m:sub>
                      </m:sSub>
                      <m:r>
                        <a:rPr xmlns:a="http://schemas.openxmlformats.org/drawingml/2006/main" sz="2550" i="1">
                          <a:solidFill>
                            <a:srgbClr val="000000"/>
                          </a:solidFill>
                          <a:latin typeface="Cambria Math" panose="02040503050406030204" pitchFamily="18" charset="0"/>
                        </a:rPr>
                        <m:t>)</m:t>
                      </m:r>
                      <m:r>
                        <a:rPr xmlns:a="http://schemas.openxmlformats.org/drawingml/2006/main" sz="2550" i="1">
                          <a:solidFill>
                            <a:srgbClr val="000000"/>
                          </a:solidFill>
                          <a:latin typeface="Cambria Math" panose="02040503050406030204" pitchFamily="18" charset="0"/>
                        </a:rPr>
                        <m:t>P</m:t>
                      </m:r>
                      <m:r>
                        <a:rPr xmlns:a="http://schemas.openxmlformats.org/drawingml/2006/main" sz="2550" i="1">
                          <a:solidFill>
                            <a:srgbClr val="000000"/>
                          </a:solidFill>
                          <a:latin typeface="Cambria Math" panose="02040503050406030204" pitchFamily="18" charset="0"/>
                        </a:rPr>
                        <m:t>(</m:t>
                      </m:r>
                      <m:sSub>
                        <m:e>
                          <m:r>
                            <a:rPr xmlns:a="http://schemas.openxmlformats.org/drawingml/2006/main" sz="2550" i="1">
                              <a:solidFill>
                                <a:srgbClr val="000000"/>
                              </a:solidFill>
                              <a:latin typeface="Cambria Math" panose="02040503050406030204" pitchFamily="18" charset="0"/>
                            </a:rPr>
                            <m:t>C</m:t>
                          </m:r>
                        </m:e>
                        <m:sub>
                          <m:r>
                            <a:rPr xmlns:a="http://schemas.openxmlformats.org/drawingml/2006/main" sz="2550" i="1">
                              <a:solidFill>
                                <a:srgbClr val="000000"/>
                              </a:solidFill>
                              <a:latin typeface="Cambria Math" panose="02040503050406030204" pitchFamily="18" charset="0"/>
                            </a:rPr>
                            <m:t>I</m:t>
                          </m:r>
                        </m:sub>
                      </m:sSub>
                      <m:r>
                        <a:rPr xmlns:a="http://schemas.openxmlformats.org/drawingml/2006/main" sz="2550" i="1">
                          <a:solidFill>
                            <a:srgbClr val="000000"/>
                          </a:solidFill>
                          <a:latin typeface="Cambria Math" panose="02040503050406030204" pitchFamily="18" charset="0"/>
                        </a:rPr>
                        <m:t>)</m:t>
                      </m:r>
                    </m:num>
                    <m:den>
                      <m:r>
                        <a:rPr xmlns:a="http://schemas.openxmlformats.org/drawingml/2006/main" sz="2550" i="1">
                          <a:solidFill>
                            <a:srgbClr val="000000"/>
                          </a:solidFill>
                          <a:latin typeface="Cambria Math" panose="02040503050406030204" pitchFamily="18" charset="0"/>
                        </a:rPr>
                        <m:t>P</m:t>
                      </m:r>
                      <m:r>
                        <a:rPr xmlns:a="http://schemas.openxmlformats.org/drawingml/2006/main" sz="2550" i="1">
                          <a:solidFill>
                            <a:srgbClr val="000000"/>
                          </a:solidFill>
                          <a:latin typeface="Cambria Math" panose="02040503050406030204" pitchFamily="18" charset="0"/>
                        </a:rPr>
                        <m:t>(</m:t>
                      </m:r>
                      <m:r>
                        <m:rPr>
                          <m:nor/>
                        </m:rPr>
                        <a:rPr xmlns:a="http://schemas.openxmlformats.org/drawingml/2006/main" sz="2550" i="1">
                          <a:solidFill>
                            <a:srgbClr val="000000"/>
                          </a:solidFill>
                          <a:latin typeface="Cambria Math" panose="02040503050406030204" pitchFamily="18" charset="0"/>
                        </a:rPr>
                        <m:t>feature</m:t>
                      </m:r>
                      <m:r>
                        <a:rPr xmlns:a="http://schemas.openxmlformats.org/drawingml/2006/main" sz="2550" i="1">
                          <a:solidFill>
                            <a:srgbClr val="000000"/>
                          </a:solidFill>
                          <a:latin typeface="Cambria Math" panose="02040503050406030204" pitchFamily="18" charset="0"/>
                        </a:rPr>
                        <m:t>|</m:t>
                      </m:r>
                      <m:sSub>
                        <m:e>
                          <m:r>
                            <a:rPr xmlns:a="http://schemas.openxmlformats.org/drawingml/2006/main" sz="2550" i="1">
                              <a:solidFill>
                                <a:srgbClr val="000000"/>
                              </a:solidFill>
                              <a:latin typeface="Cambria Math" panose="02040503050406030204" pitchFamily="18" charset="0"/>
                            </a:rPr>
                            <m:t>C</m:t>
                          </m:r>
                        </m:e>
                        <m:sub>
                          <m:r>
                            <a:rPr xmlns:a="http://schemas.openxmlformats.org/drawingml/2006/main" sz="2550" i="1">
                              <a:solidFill>
                                <a:srgbClr val="000000"/>
                              </a:solidFill>
                              <a:latin typeface="Cambria Math" panose="02040503050406030204" pitchFamily="18" charset="0"/>
                            </a:rPr>
                            <m:t>I</m:t>
                          </m:r>
                        </m:sub>
                      </m:sSub>
                      <m:r>
                        <a:rPr xmlns:a="http://schemas.openxmlformats.org/drawingml/2006/main" sz="2550" i="1">
                          <a:solidFill>
                            <a:srgbClr val="000000"/>
                          </a:solidFill>
                          <a:latin typeface="Cambria Math" panose="02040503050406030204" pitchFamily="18" charset="0"/>
                        </a:rPr>
                        <m:t>)</m:t>
                      </m:r>
                      <m:r>
                        <a:rPr xmlns:a="http://schemas.openxmlformats.org/drawingml/2006/main" sz="2550" i="1">
                          <a:solidFill>
                            <a:srgbClr val="000000"/>
                          </a:solidFill>
                          <a:latin typeface="Cambria Math" panose="02040503050406030204" pitchFamily="18" charset="0"/>
                        </a:rPr>
                        <m:t>P</m:t>
                      </m:r>
                      <m:r>
                        <a:rPr xmlns:a="http://schemas.openxmlformats.org/drawingml/2006/main" sz="2550" i="1">
                          <a:solidFill>
                            <a:srgbClr val="000000"/>
                          </a:solidFill>
                          <a:latin typeface="Cambria Math" panose="02040503050406030204" pitchFamily="18" charset="0"/>
                        </a:rPr>
                        <m:t>(</m:t>
                      </m:r>
                      <m:sSub>
                        <m:e>
                          <m:r>
                            <a:rPr xmlns:a="http://schemas.openxmlformats.org/drawingml/2006/main" sz="2550" i="1">
                              <a:solidFill>
                                <a:srgbClr val="000000"/>
                              </a:solidFill>
                              <a:latin typeface="Cambria Math" panose="02040503050406030204" pitchFamily="18" charset="0"/>
                            </a:rPr>
                            <m:t>C</m:t>
                          </m:r>
                        </m:e>
                        <m:sub>
                          <m:r>
                            <a:rPr xmlns:a="http://schemas.openxmlformats.org/drawingml/2006/main" sz="2550" i="1">
                              <a:solidFill>
                                <a:srgbClr val="000000"/>
                              </a:solidFill>
                              <a:latin typeface="Cambria Math" panose="02040503050406030204" pitchFamily="18" charset="0"/>
                            </a:rPr>
                            <m:t>I</m:t>
                          </m:r>
                        </m:sub>
                      </m:sSub>
                      <m:r>
                        <a:rPr xmlns:a="http://schemas.openxmlformats.org/drawingml/2006/main" sz="2550" i="1">
                          <a:solidFill>
                            <a:srgbClr val="000000"/>
                          </a:solidFill>
                          <a:latin typeface="Cambria Math" panose="02040503050406030204" pitchFamily="18" charset="0"/>
                        </a:rPr>
                        <m:t>)</m:t>
                      </m:r>
                      <m:r>
                        <a:rPr xmlns:a="http://schemas.openxmlformats.org/drawingml/2006/main" sz="2550" i="1">
                          <a:solidFill>
                            <a:srgbClr val="000000"/>
                          </a:solidFill>
                          <a:latin typeface="Cambria Math" panose="02040503050406030204" pitchFamily="18" charset="0"/>
                        </a:rPr>
                        <m:t>+</m:t>
                      </m:r>
                      <m:r>
                        <a:rPr xmlns:a="http://schemas.openxmlformats.org/drawingml/2006/main" sz="2550" i="1">
                          <a:solidFill>
                            <a:srgbClr val="000000"/>
                          </a:solidFill>
                          <a:latin typeface="Cambria Math" panose="02040503050406030204" pitchFamily="18" charset="0"/>
                        </a:rPr>
                        <m:t>P</m:t>
                      </m:r>
                      <m:r>
                        <a:rPr xmlns:a="http://schemas.openxmlformats.org/drawingml/2006/main" sz="2550" i="1">
                          <a:solidFill>
                            <a:srgbClr val="000000"/>
                          </a:solidFill>
                          <a:latin typeface="Cambria Math" panose="02040503050406030204" pitchFamily="18" charset="0"/>
                        </a:rPr>
                        <m:t>(</m:t>
                      </m:r>
                      <m:r>
                        <m:rPr>
                          <m:nor/>
                        </m:rPr>
                        <a:rPr xmlns:a="http://schemas.openxmlformats.org/drawingml/2006/main" sz="2550" i="1">
                          <a:solidFill>
                            <a:srgbClr val="000000"/>
                          </a:solidFill>
                          <a:latin typeface="Cambria Math" panose="02040503050406030204" pitchFamily="18" charset="0"/>
                        </a:rPr>
                        <m:t>feature</m:t>
                      </m:r>
                      <m:r>
                        <a:rPr xmlns:a="http://schemas.openxmlformats.org/drawingml/2006/main" sz="2550" i="1">
                          <a:solidFill>
                            <a:srgbClr val="000000"/>
                          </a:solidFill>
                          <a:latin typeface="Cambria Math" panose="02040503050406030204" pitchFamily="18" charset="0"/>
                        </a:rPr>
                        <m:t>|</m:t>
                      </m:r>
                      <m:bar>
                        <m:barPr>
                          <m:ctrlPr>
                            <a:rPr xmlns:a="http://schemas.openxmlformats.org/drawingml/2006/main" sz="2550" i="1">
                              <a:solidFill>
                                <a:srgbClr val="000000"/>
                              </a:solidFill>
                              <a:latin typeface="Cambria Math" panose="02040503050406030204" pitchFamily="18" charset="0"/>
                            </a:rPr>
                          </m:ctrlPr>
                          <m:pos m:val="top"/>
                        </m:barPr>
                        <m:e>
                          <m:sSub>
                            <m:e>
                              <m:r>
                                <a:rPr xmlns:a="http://schemas.openxmlformats.org/drawingml/2006/main" sz="2550" i="1">
                                  <a:solidFill>
                                    <a:srgbClr val="000000"/>
                                  </a:solidFill>
                                  <a:latin typeface="Cambria Math" panose="02040503050406030204" pitchFamily="18" charset="0"/>
                                </a:rPr>
                                <m:t>C</m:t>
                              </m:r>
                            </m:e>
                            <m:sub>
                              <m:r>
                                <a:rPr xmlns:a="http://schemas.openxmlformats.org/drawingml/2006/main" sz="2550" i="1">
                                  <a:solidFill>
                                    <a:srgbClr val="000000"/>
                                  </a:solidFill>
                                  <a:latin typeface="Cambria Math" panose="02040503050406030204" pitchFamily="18" charset="0"/>
                                </a:rPr>
                                <m:t>I</m:t>
                              </m:r>
                            </m:sub>
                          </m:sSub>
                        </m:e>
                      </m:bar>
                      <m:r>
                        <a:rPr xmlns:a="http://schemas.openxmlformats.org/drawingml/2006/main" sz="2550" i="1">
                          <a:solidFill>
                            <a:srgbClr val="000000"/>
                          </a:solidFill>
                          <a:latin typeface="Cambria Math" panose="02040503050406030204" pitchFamily="18" charset="0"/>
                        </a:rPr>
                        <m:t>)</m:t>
                      </m:r>
                      <m:r>
                        <a:rPr xmlns:a="http://schemas.openxmlformats.org/drawingml/2006/main" sz="2550" i="1">
                          <a:solidFill>
                            <a:srgbClr val="000000"/>
                          </a:solidFill>
                          <a:latin typeface="Cambria Math" panose="02040503050406030204" pitchFamily="18" charset="0"/>
                        </a:rPr>
                        <m:t>P</m:t>
                      </m:r>
                      <m:r>
                        <a:rPr xmlns:a="http://schemas.openxmlformats.org/drawingml/2006/main" sz="2550" i="1">
                          <a:solidFill>
                            <a:srgbClr val="000000"/>
                          </a:solidFill>
                          <a:latin typeface="Cambria Math" panose="02040503050406030204" pitchFamily="18" charset="0"/>
                        </a:rPr>
                        <m:t>(</m:t>
                      </m:r>
                      <m:bar>
                        <m:barPr>
                          <m:ctrlPr>
                            <a:rPr xmlns:a="http://schemas.openxmlformats.org/drawingml/2006/main" sz="2550" i="1">
                              <a:solidFill>
                                <a:srgbClr val="000000"/>
                              </a:solidFill>
                              <a:latin typeface="Cambria Math" panose="02040503050406030204" pitchFamily="18" charset="0"/>
                            </a:rPr>
                          </m:ctrlPr>
                          <m:pos m:val="top"/>
                        </m:barPr>
                        <m:e>
                          <m:sSub>
                            <m:e>
                              <m:r>
                                <a:rPr xmlns:a="http://schemas.openxmlformats.org/drawingml/2006/main" sz="2550" i="1">
                                  <a:solidFill>
                                    <a:srgbClr val="000000"/>
                                  </a:solidFill>
                                  <a:latin typeface="Cambria Math" panose="02040503050406030204" pitchFamily="18" charset="0"/>
                                </a:rPr>
                                <m:t>C</m:t>
                              </m:r>
                            </m:e>
                            <m:sub>
                              <m:r>
                                <a:rPr xmlns:a="http://schemas.openxmlformats.org/drawingml/2006/main" sz="2550" i="1">
                                  <a:solidFill>
                                    <a:srgbClr val="000000"/>
                                  </a:solidFill>
                                  <a:latin typeface="Cambria Math" panose="02040503050406030204" pitchFamily="18" charset="0"/>
                                </a:rPr>
                                <m:t>I</m:t>
                              </m:r>
                            </m:sub>
                          </m:sSub>
                          <m:r>
                            <a:rPr xmlns:a="http://schemas.openxmlformats.org/drawingml/2006/main" sz="2550" i="1">
                              <a:solidFill>
                                <a:srgbClr val="000000"/>
                              </a:solidFill>
                              <a:latin typeface="Cambria Math" panose="02040503050406030204" pitchFamily="18" charset="0"/>
                            </a:rPr>
                            <m:t>)</m:t>
                          </m:r>
                        </m:e>
                      </m:bar>
                    </m:den>
                  </m:f>
                </m:oMath>
              </m:oMathPara>
            </a14:m>
          </a:p>
          <a:p>
            <a:pPr lvl="2" marL="1120139" indent="-373379" defTabSz="490727">
              <a:spcBef>
                <a:spcPts val="1800"/>
              </a:spcBef>
              <a:defRPr sz="2267"/>
            </a:pPr>
            <a14:m>
              <m:oMathPara>
                <m:oMathParaPr>
                  <m:jc m:val="left"/>
                </m:oMathParaPr>
                <m:oMath>
                  <m:r>
                    <a:rPr xmlns:a="http://schemas.openxmlformats.org/drawingml/2006/main" sz="2550" i="1">
                      <a:solidFill>
                        <a:srgbClr val="000000"/>
                      </a:solidFill>
                      <a:latin typeface="Cambria Math" panose="02040503050406030204" pitchFamily="18" charset="0"/>
                    </a:rPr>
                    <m:t>P</m:t>
                  </m:r>
                  <m:r>
                    <a:rPr xmlns:a="http://schemas.openxmlformats.org/drawingml/2006/main" sz="2550" i="1">
                      <a:solidFill>
                        <a:srgbClr val="000000"/>
                      </a:solidFill>
                      <a:latin typeface="Cambria Math" panose="02040503050406030204" pitchFamily="18" charset="0"/>
                    </a:rPr>
                    <m:t>(</m:t>
                  </m:r>
                  <m:sSub>
                    <m:e>
                      <m:r>
                        <a:rPr xmlns:a="http://schemas.openxmlformats.org/drawingml/2006/main" sz="2550" i="1">
                          <a:solidFill>
                            <a:srgbClr val="000000"/>
                          </a:solidFill>
                          <a:latin typeface="Cambria Math" panose="02040503050406030204" pitchFamily="18" charset="0"/>
                        </a:rPr>
                        <m:t>C</m:t>
                      </m:r>
                    </m:e>
                    <m:sub>
                      <m:r>
                        <a:rPr xmlns:a="http://schemas.openxmlformats.org/drawingml/2006/main" sz="2550" i="1">
                          <a:solidFill>
                            <a:srgbClr val="000000"/>
                          </a:solidFill>
                          <a:latin typeface="Cambria Math" panose="02040503050406030204" pitchFamily="18" charset="0"/>
                        </a:rPr>
                        <m:t>I</m:t>
                      </m:r>
                      <m:r>
                        <a:rPr xmlns:a="http://schemas.openxmlformats.org/drawingml/2006/main" sz="2550" i="1">
                          <a:solidFill>
                            <a:srgbClr val="000000"/>
                          </a:solidFill>
                          <a:latin typeface="Cambria Math" panose="02040503050406030204" pitchFamily="18" charset="0"/>
                        </a:rPr>
                        <m:t>I</m:t>
                      </m:r>
                    </m:sub>
                  </m:sSub>
                  <m:r>
                    <a:rPr xmlns:a="http://schemas.openxmlformats.org/drawingml/2006/main" sz="2550" i="1">
                      <a:solidFill>
                        <a:srgbClr val="000000"/>
                      </a:solidFill>
                      <a:latin typeface="Cambria Math" panose="02040503050406030204" pitchFamily="18" charset="0"/>
                    </a:rPr>
                    <m:t>|</m:t>
                  </m:r>
                  <m:r>
                    <m:rPr>
                      <m:nor/>
                    </m:rPr>
                    <a:rPr xmlns:a="http://schemas.openxmlformats.org/drawingml/2006/main" sz="2550" i="1">
                      <a:solidFill>
                        <a:srgbClr val="000000"/>
                      </a:solidFill>
                      <a:latin typeface="Cambria Math" panose="02040503050406030204" pitchFamily="18" charset="0"/>
                    </a:rPr>
                    <m:t>feature</m:t>
                  </m:r>
                  <m:r>
                    <a:rPr xmlns:a="http://schemas.openxmlformats.org/drawingml/2006/main" sz="2550" i="1">
                      <a:solidFill>
                        <a:srgbClr val="000000"/>
                      </a:solidFill>
                      <a:latin typeface="Cambria Math" panose="02040503050406030204" pitchFamily="18" charset="0"/>
                    </a:rPr>
                    <m:t>)</m:t>
                  </m:r>
                  <m:r>
                    <a:rPr xmlns:a="http://schemas.openxmlformats.org/drawingml/2006/main" sz="2550" i="1">
                      <a:solidFill>
                        <a:srgbClr val="000000"/>
                      </a:solidFill>
                      <a:latin typeface="Cambria Math" panose="02040503050406030204" pitchFamily="18" charset="0"/>
                    </a:rPr>
                    <m:t>=</m:t>
                  </m:r>
                  <m:f>
                    <m:fPr>
                      <m:ctrlPr>
                        <a:rPr xmlns:a="http://schemas.openxmlformats.org/drawingml/2006/main" sz="2550" i="1">
                          <a:solidFill>
                            <a:srgbClr val="000000"/>
                          </a:solidFill>
                          <a:latin typeface="Cambria Math" panose="02040503050406030204" pitchFamily="18" charset="0"/>
                        </a:rPr>
                      </m:ctrlPr>
                      <m:type m:val="bar"/>
                    </m:fPr>
                    <m:num>
                      <m:r>
                        <a:rPr xmlns:a="http://schemas.openxmlformats.org/drawingml/2006/main" sz="2550" i="1">
                          <a:solidFill>
                            <a:srgbClr val="000000"/>
                          </a:solidFill>
                          <a:latin typeface="Cambria Math" panose="02040503050406030204" pitchFamily="18" charset="0"/>
                        </a:rPr>
                        <m:t>P</m:t>
                      </m:r>
                      <m:r>
                        <a:rPr xmlns:a="http://schemas.openxmlformats.org/drawingml/2006/main" sz="2550" i="1">
                          <a:solidFill>
                            <a:srgbClr val="000000"/>
                          </a:solidFill>
                          <a:latin typeface="Cambria Math" panose="02040503050406030204" pitchFamily="18" charset="0"/>
                        </a:rPr>
                        <m:t>(</m:t>
                      </m:r>
                      <m:r>
                        <m:rPr>
                          <m:nor/>
                        </m:rPr>
                        <a:rPr xmlns:a="http://schemas.openxmlformats.org/drawingml/2006/main" sz="2550" i="1">
                          <a:solidFill>
                            <a:srgbClr val="000000"/>
                          </a:solidFill>
                          <a:latin typeface="Cambria Math" panose="02040503050406030204" pitchFamily="18" charset="0"/>
                        </a:rPr>
                        <m:t>feature</m:t>
                      </m:r>
                      <m:r>
                        <a:rPr xmlns:a="http://schemas.openxmlformats.org/drawingml/2006/main" sz="2550" i="1">
                          <a:solidFill>
                            <a:srgbClr val="000000"/>
                          </a:solidFill>
                          <a:latin typeface="Cambria Math" panose="02040503050406030204" pitchFamily="18" charset="0"/>
                        </a:rPr>
                        <m:t>|</m:t>
                      </m:r>
                      <m:sSub>
                        <m:e>
                          <m:r>
                            <a:rPr xmlns:a="http://schemas.openxmlformats.org/drawingml/2006/main" sz="2550" i="1">
                              <a:solidFill>
                                <a:srgbClr val="000000"/>
                              </a:solidFill>
                              <a:latin typeface="Cambria Math" panose="02040503050406030204" pitchFamily="18" charset="0"/>
                            </a:rPr>
                            <m:t>C</m:t>
                          </m:r>
                        </m:e>
                        <m:sub>
                          <m:r>
                            <a:rPr xmlns:a="http://schemas.openxmlformats.org/drawingml/2006/main" sz="2550" i="1">
                              <a:solidFill>
                                <a:srgbClr val="000000"/>
                              </a:solidFill>
                              <a:latin typeface="Cambria Math" panose="02040503050406030204" pitchFamily="18" charset="0"/>
                            </a:rPr>
                            <m:t>I</m:t>
                          </m:r>
                          <m:r>
                            <a:rPr xmlns:a="http://schemas.openxmlformats.org/drawingml/2006/main" sz="2550" i="1">
                              <a:solidFill>
                                <a:srgbClr val="000000"/>
                              </a:solidFill>
                              <a:latin typeface="Cambria Math" panose="02040503050406030204" pitchFamily="18" charset="0"/>
                            </a:rPr>
                            <m:t>I</m:t>
                          </m:r>
                        </m:sub>
                      </m:sSub>
                      <m:r>
                        <a:rPr xmlns:a="http://schemas.openxmlformats.org/drawingml/2006/main" sz="2550" i="1">
                          <a:solidFill>
                            <a:srgbClr val="000000"/>
                          </a:solidFill>
                          <a:latin typeface="Cambria Math" panose="02040503050406030204" pitchFamily="18" charset="0"/>
                        </a:rPr>
                        <m:t>)</m:t>
                      </m:r>
                      <m:r>
                        <a:rPr xmlns:a="http://schemas.openxmlformats.org/drawingml/2006/main" sz="2550" i="1">
                          <a:solidFill>
                            <a:srgbClr val="000000"/>
                          </a:solidFill>
                          <a:latin typeface="Cambria Math" panose="02040503050406030204" pitchFamily="18" charset="0"/>
                        </a:rPr>
                        <m:t>P</m:t>
                      </m:r>
                      <m:r>
                        <a:rPr xmlns:a="http://schemas.openxmlformats.org/drawingml/2006/main" sz="2550" i="1">
                          <a:solidFill>
                            <a:srgbClr val="000000"/>
                          </a:solidFill>
                          <a:latin typeface="Cambria Math" panose="02040503050406030204" pitchFamily="18" charset="0"/>
                        </a:rPr>
                        <m:t>(</m:t>
                      </m:r>
                      <m:sSub>
                        <m:e>
                          <m:r>
                            <a:rPr xmlns:a="http://schemas.openxmlformats.org/drawingml/2006/main" sz="2550" i="1">
                              <a:solidFill>
                                <a:srgbClr val="000000"/>
                              </a:solidFill>
                              <a:latin typeface="Cambria Math" panose="02040503050406030204" pitchFamily="18" charset="0"/>
                            </a:rPr>
                            <m:t>C</m:t>
                          </m:r>
                        </m:e>
                        <m:sub>
                          <m:r>
                            <a:rPr xmlns:a="http://schemas.openxmlformats.org/drawingml/2006/main" sz="2550" i="1">
                              <a:solidFill>
                                <a:srgbClr val="000000"/>
                              </a:solidFill>
                              <a:latin typeface="Cambria Math" panose="02040503050406030204" pitchFamily="18" charset="0"/>
                            </a:rPr>
                            <m:t>I</m:t>
                          </m:r>
                          <m:r>
                            <a:rPr xmlns:a="http://schemas.openxmlformats.org/drawingml/2006/main" sz="2550" i="1">
                              <a:solidFill>
                                <a:srgbClr val="000000"/>
                              </a:solidFill>
                              <a:latin typeface="Cambria Math" panose="02040503050406030204" pitchFamily="18" charset="0"/>
                            </a:rPr>
                            <m:t>I</m:t>
                          </m:r>
                        </m:sub>
                      </m:sSub>
                      <m:r>
                        <a:rPr xmlns:a="http://schemas.openxmlformats.org/drawingml/2006/main" sz="2550" i="1">
                          <a:solidFill>
                            <a:srgbClr val="000000"/>
                          </a:solidFill>
                          <a:latin typeface="Cambria Math" panose="02040503050406030204" pitchFamily="18" charset="0"/>
                        </a:rPr>
                        <m:t>)</m:t>
                      </m:r>
                    </m:num>
                    <m:den>
                      <m:r>
                        <a:rPr xmlns:a="http://schemas.openxmlformats.org/drawingml/2006/main" sz="2550" i="1">
                          <a:solidFill>
                            <a:srgbClr val="000000"/>
                          </a:solidFill>
                          <a:latin typeface="Cambria Math" panose="02040503050406030204" pitchFamily="18" charset="0"/>
                        </a:rPr>
                        <m:t>P</m:t>
                      </m:r>
                      <m:r>
                        <a:rPr xmlns:a="http://schemas.openxmlformats.org/drawingml/2006/main" sz="2550" i="1">
                          <a:solidFill>
                            <a:srgbClr val="000000"/>
                          </a:solidFill>
                          <a:latin typeface="Cambria Math" panose="02040503050406030204" pitchFamily="18" charset="0"/>
                        </a:rPr>
                        <m:t>(</m:t>
                      </m:r>
                      <m:r>
                        <m:rPr>
                          <m:nor/>
                        </m:rPr>
                        <a:rPr xmlns:a="http://schemas.openxmlformats.org/drawingml/2006/main" sz="2550" i="1">
                          <a:solidFill>
                            <a:srgbClr val="000000"/>
                          </a:solidFill>
                          <a:latin typeface="Cambria Math" panose="02040503050406030204" pitchFamily="18" charset="0"/>
                        </a:rPr>
                        <m:t>feature</m:t>
                      </m:r>
                      <m:r>
                        <a:rPr xmlns:a="http://schemas.openxmlformats.org/drawingml/2006/main" sz="2550" i="1">
                          <a:solidFill>
                            <a:srgbClr val="000000"/>
                          </a:solidFill>
                          <a:latin typeface="Cambria Math" panose="02040503050406030204" pitchFamily="18" charset="0"/>
                        </a:rPr>
                        <m:t>|</m:t>
                      </m:r>
                      <m:sSub>
                        <m:e>
                          <m:r>
                            <a:rPr xmlns:a="http://schemas.openxmlformats.org/drawingml/2006/main" sz="2550" i="1">
                              <a:solidFill>
                                <a:srgbClr val="000000"/>
                              </a:solidFill>
                              <a:latin typeface="Cambria Math" panose="02040503050406030204" pitchFamily="18" charset="0"/>
                            </a:rPr>
                            <m:t>C</m:t>
                          </m:r>
                        </m:e>
                        <m:sub>
                          <m:r>
                            <a:rPr xmlns:a="http://schemas.openxmlformats.org/drawingml/2006/main" sz="2550" i="1">
                              <a:solidFill>
                                <a:srgbClr val="000000"/>
                              </a:solidFill>
                              <a:latin typeface="Cambria Math" panose="02040503050406030204" pitchFamily="18" charset="0"/>
                            </a:rPr>
                            <m:t>I</m:t>
                          </m:r>
                          <m:r>
                            <a:rPr xmlns:a="http://schemas.openxmlformats.org/drawingml/2006/main" sz="2550" i="1">
                              <a:solidFill>
                                <a:srgbClr val="000000"/>
                              </a:solidFill>
                              <a:latin typeface="Cambria Math" panose="02040503050406030204" pitchFamily="18" charset="0"/>
                            </a:rPr>
                            <m:t>I</m:t>
                          </m:r>
                        </m:sub>
                      </m:sSub>
                      <m:r>
                        <a:rPr xmlns:a="http://schemas.openxmlformats.org/drawingml/2006/main" sz="2550" i="1">
                          <a:solidFill>
                            <a:srgbClr val="000000"/>
                          </a:solidFill>
                          <a:latin typeface="Cambria Math" panose="02040503050406030204" pitchFamily="18" charset="0"/>
                        </a:rPr>
                        <m:t>)</m:t>
                      </m:r>
                      <m:r>
                        <a:rPr xmlns:a="http://schemas.openxmlformats.org/drawingml/2006/main" sz="2550" i="1">
                          <a:solidFill>
                            <a:srgbClr val="000000"/>
                          </a:solidFill>
                          <a:latin typeface="Cambria Math" panose="02040503050406030204" pitchFamily="18" charset="0"/>
                        </a:rPr>
                        <m:t>P</m:t>
                      </m:r>
                      <m:r>
                        <a:rPr xmlns:a="http://schemas.openxmlformats.org/drawingml/2006/main" sz="2550" i="1">
                          <a:solidFill>
                            <a:srgbClr val="000000"/>
                          </a:solidFill>
                          <a:latin typeface="Cambria Math" panose="02040503050406030204" pitchFamily="18" charset="0"/>
                        </a:rPr>
                        <m:t>(</m:t>
                      </m:r>
                      <m:sSub>
                        <m:e>
                          <m:r>
                            <a:rPr xmlns:a="http://schemas.openxmlformats.org/drawingml/2006/main" sz="2550" i="1">
                              <a:solidFill>
                                <a:srgbClr val="000000"/>
                              </a:solidFill>
                              <a:latin typeface="Cambria Math" panose="02040503050406030204" pitchFamily="18" charset="0"/>
                            </a:rPr>
                            <m:t>C</m:t>
                          </m:r>
                        </m:e>
                        <m:sub>
                          <m:r>
                            <a:rPr xmlns:a="http://schemas.openxmlformats.org/drawingml/2006/main" sz="2550" i="1">
                              <a:solidFill>
                                <a:srgbClr val="000000"/>
                              </a:solidFill>
                              <a:latin typeface="Cambria Math" panose="02040503050406030204" pitchFamily="18" charset="0"/>
                            </a:rPr>
                            <m:t>I</m:t>
                          </m:r>
                          <m:r>
                            <a:rPr xmlns:a="http://schemas.openxmlformats.org/drawingml/2006/main" sz="2550" i="1">
                              <a:solidFill>
                                <a:srgbClr val="000000"/>
                              </a:solidFill>
                              <a:latin typeface="Cambria Math" panose="02040503050406030204" pitchFamily="18" charset="0"/>
                            </a:rPr>
                            <m:t>I</m:t>
                          </m:r>
                        </m:sub>
                      </m:sSub>
                      <m:r>
                        <a:rPr xmlns:a="http://schemas.openxmlformats.org/drawingml/2006/main" sz="2550" i="1">
                          <a:solidFill>
                            <a:srgbClr val="000000"/>
                          </a:solidFill>
                          <a:latin typeface="Cambria Math" panose="02040503050406030204" pitchFamily="18" charset="0"/>
                        </a:rPr>
                        <m:t>)</m:t>
                      </m:r>
                      <m:r>
                        <a:rPr xmlns:a="http://schemas.openxmlformats.org/drawingml/2006/main" sz="2550" i="1">
                          <a:solidFill>
                            <a:srgbClr val="000000"/>
                          </a:solidFill>
                          <a:latin typeface="Cambria Math" panose="02040503050406030204" pitchFamily="18" charset="0"/>
                        </a:rPr>
                        <m:t>+</m:t>
                      </m:r>
                      <m:r>
                        <a:rPr xmlns:a="http://schemas.openxmlformats.org/drawingml/2006/main" sz="2550" i="1">
                          <a:solidFill>
                            <a:srgbClr val="000000"/>
                          </a:solidFill>
                          <a:latin typeface="Cambria Math" panose="02040503050406030204" pitchFamily="18" charset="0"/>
                        </a:rPr>
                        <m:t>P</m:t>
                      </m:r>
                      <m:r>
                        <a:rPr xmlns:a="http://schemas.openxmlformats.org/drawingml/2006/main" sz="2550" i="1">
                          <a:solidFill>
                            <a:srgbClr val="000000"/>
                          </a:solidFill>
                          <a:latin typeface="Cambria Math" panose="02040503050406030204" pitchFamily="18" charset="0"/>
                        </a:rPr>
                        <m:t>(</m:t>
                      </m:r>
                      <m:r>
                        <m:rPr>
                          <m:nor/>
                        </m:rPr>
                        <a:rPr xmlns:a="http://schemas.openxmlformats.org/drawingml/2006/main" sz="2550" i="1">
                          <a:solidFill>
                            <a:srgbClr val="000000"/>
                          </a:solidFill>
                          <a:latin typeface="Cambria Math" panose="02040503050406030204" pitchFamily="18" charset="0"/>
                        </a:rPr>
                        <m:t>feature</m:t>
                      </m:r>
                      <m:r>
                        <a:rPr xmlns:a="http://schemas.openxmlformats.org/drawingml/2006/main" sz="2550" i="1">
                          <a:solidFill>
                            <a:srgbClr val="000000"/>
                          </a:solidFill>
                          <a:latin typeface="Cambria Math" panose="02040503050406030204" pitchFamily="18" charset="0"/>
                        </a:rPr>
                        <m:t>|</m:t>
                      </m:r>
                      <m:bar>
                        <m:barPr>
                          <m:ctrlPr>
                            <a:rPr xmlns:a="http://schemas.openxmlformats.org/drawingml/2006/main" sz="2550" i="1">
                              <a:solidFill>
                                <a:srgbClr val="000000"/>
                              </a:solidFill>
                              <a:latin typeface="Cambria Math" panose="02040503050406030204" pitchFamily="18" charset="0"/>
                            </a:rPr>
                          </m:ctrlPr>
                          <m:pos m:val="top"/>
                        </m:barPr>
                        <m:e>
                          <m:sSub>
                            <m:e>
                              <m:r>
                                <a:rPr xmlns:a="http://schemas.openxmlformats.org/drawingml/2006/main" sz="2550" i="1">
                                  <a:solidFill>
                                    <a:srgbClr val="000000"/>
                                  </a:solidFill>
                                  <a:latin typeface="Cambria Math" panose="02040503050406030204" pitchFamily="18" charset="0"/>
                                </a:rPr>
                                <m:t>C</m:t>
                              </m:r>
                            </m:e>
                            <m:sub>
                              <m:r>
                                <a:rPr xmlns:a="http://schemas.openxmlformats.org/drawingml/2006/main" sz="2550" i="1">
                                  <a:solidFill>
                                    <a:srgbClr val="000000"/>
                                  </a:solidFill>
                                  <a:latin typeface="Cambria Math" panose="02040503050406030204" pitchFamily="18" charset="0"/>
                                </a:rPr>
                                <m:t>I</m:t>
                              </m:r>
                              <m:r>
                                <a:rPr xmlns:a="http://schemas.openxmlformats.org/drawingml/2006/main" sz="2550" i="1">
                                  <a:solidFill>
                                    <a:srgbClr val="000000"/>
                                  </a:solidFill>
                                  <a:latin typeface="Cambria Math" panose="02040503050406030204" pitchFamily="18" charset="0"/>
                                </a:rPr>
                                <m:t>I</m:t>
                              </m:r>
                            </m:sub>
                          </m:sSub>
                        </m:e>
                      </m:bar>
                      <m:r>
                        <a:rPr xmlns:a="http://schemas.openxmlformats.org/drawingml/2006/main" sz="2550" i="1">
                          <a:solidFill>
                            <a:srgbClr val="000000"/>
                          </a:solidFill>
                          <a:latin typeface="Cambria Math" panose="02040503050406030204" pitchFamily="18" charset="0"/>
                        </a:rPr>
                        <m:t>)</m:t>
                      </m:r>
                      <m:r>
                        <a:rPr xmlns:a="http://schemas.openxmlformats.org/drawingml/2006/main" sz="2550" i="1">
                          <a:solidFill>
                            <a:srgbClr val="000000"/>
                          </a:solidFill>
                          <a:latin typeface="Cambria Math" panose="02040503050406030204" pitchFamily="18" charset="0"/>
                        </a:rPr>
                        <m:t>P</m:t>
                      </m:r>
                      <m:r>
                        <a:rPr xmlns:a="http://schemas.openxmlformats.org/drawingml/2006/main" sz="2550" i="1">
                          <a:solidFill>
                            <a:srgbClr val="000000"/>
                          </a:solidFill>
                          <a:latin typeface="Cambria Math" panose="02040503050406030204" pitchFamily="18" charset="0"/>
                        </a:rPr>
                        <m:t>(</m:t>
                      </m:r>
                      <m:bar>
                        <m:barPr>
                          <m:ctrlPr>
                            <a:rPr xmlns:a="http://schemas.openxmlformats.org/drawingml/2006/main" sz="2550" i="1">
                              <a:solidFill>
                                <a:srgbClr val="000000"/>
                              </a:solidFill>
                              <a:latin typeface="Cambria Math" panose="02040503050406030204" pitchFamily="18" charset="0"/>
                            </a:rPr>
                          </m:ctrlPr>
                          <m:pos m:val="top"/>
                        </m:barPr>
                        <m:e>
                          <m:sSub>
                            <m:e>
                              <m:r>
                                <a:rPr xmlns:a="http://schemas.openxmlformats.org/drawingml/2006/main" sz="2550" i="1">
                                  <a:solidFill>
                                    <a:srgbClr val="000000"/>
                                  </a:solidFill>
                                  <a:latin typeface="Cambria Math" panose="02040503050406030204" pitchFamily="18" charset="0"/>
                                </a:rPr>
                                <m:t>C</m:t>
                              </m:r>
                            </m:e>
                            <m:sub>
                              <m:r>
                                <a:rPr xmlns:a="http://schemas.openxmlformats.org/drawingml/2006/main" sz="2550" i="1">
                                  <a:solidFill>
                                    <a:srgbClr val="000000"/>
                                  </a:solidFill>
                                  <a:latin typeface="Cambria Math" panose="02040503050406030204" pitchFamily="18" charset="0"/>
                                </a:rPr>
                                <m:t>I</m:t>
                              </m:r>
                              <m:r>
                                <a:rPr xmlns:a="http://schemas.openxmlformats.org/drawingml/2006/main" sz="2550" i="1">
                                  <a:solidFill>
                                    <a:srgbClr val="000000"/>
                                  </a:solidFill>
                                  <a:latin typeface="Cambria Math" panose="02040503050406030204" pitchFamily="18" charset="0"/>
                                </a:rPr>
                                <m:t>I</m:t>
                              </m:r>
                            </m:sub>
                          </m:sSub>
                          <m:r>
                            <a:rPr xmlns:a="http://schemas.openxmlformats.org/drawingml/2006/main" sz="2550" i="1">
                              <a:solidFill>
                                <a:srgbClr val="000000"/>
                              </a:solidFill>
                              <a:latin typeface="Cambria Math" panose="02040503050406030204" pitchFamily="18" charset="0"/>
                            </a:rPr>
                            <m:t>)</m:t>
                          </m:r>
                        </m:e>
                      </m:bar>
                    </m:den>
                  </m:f>
                </m:oMath>
              </m:oMathPara>
            </a14:m>
          </a:p>
          <a:p>
            <a:pPr lvl="1" marL="746759" indent="-373379" defTabSz="490727">
              <a:spcBef>
                <a:spcPts val="1800"/>
              </a:spcBef>
              <a:defRPr sz="2267"/>
            </a:pPr>
            <a:r>
              <a:t>Select the larger one as the classification</a:t>
            </a:r>
          </a:p>
          <a:p>
            <a:pPr lvl="2" marL="1120139" indent="-373379" defTabSz="490727">
              <a:spcBef>
                <a:spcPts val="1800"/>
              </a:spcBef>
              <a:defRPr sz="2267"/>
            </a:pPr>
            <a:r>
              <a:t>As the denominators are the same, just compare </a:t>
            </a:r>
            <a14:m>
              <m:oMath>
                <m:r>
                  <a:rPr xmlns:a="http://schemas.openxmlformats.org/drawingml/2006/main" sz="2550" i="1">
                    <a:solidFill>
                      <a:srgbClr val="000000"/>
                    </a:solidFill>
                    <a:latin typeface="Cambria Math" panose="02040503050406030204" pitchFamily="18" charset="0"/>
                  </a:rPr>
                  <m:t>P</m:t>
                </m:r>
                <m:r>
                  <a:rPr xmlns:a="http://schemas.openxmlformats.org/drawingml/2006/main" sz="2550" i="1">
                    <a:solidFill>
                      <a:srgbClr val="000000"/>
                    </a:solidFill>
                    <a:latin typeface="Cambria Math" panose="02040503050406030204" pitchFamily="18" charset="0"/>
                  </a:rPr>
                  <m:t>(</m:t>
                </m:r>
                <m:r>
                  <m:rPr>
                    <m:nor/>
                  </m:rPr>
                  <a:rPr xmlns:a="http://schemas.openxmlformats.org/drawingml/2006/main" sz="2550" i="1">
                    <a:solidFill>
                      <a:srgbClr val="000000"/>
                    </a:solidFill>
                    <a:latin typeface="Cambria Math" panose="02040503050406030204" pitchFamily="18" charset="0"/>
                  </a:rPr>
                  <m:t>feature</m:t>
                </m:r>
                <m:r>
                  <a:rPr xmlns:a="http://schemas.openxmlformats.org/drawingml/2006/main" sz="2550" i="1">
                    <a:solidFill>
                      <a:srgbClr val="000000"/>
                    </a:solidFill>
                    <a:latin typeface="Cambria Math" panose="02040503050406030204" pitchFamily="18" charset="0"/>
                  </a:rPr>
                  <m:t>|</m:t>
                </m:r>
                <m:sSub>
                  <m:e>
                    <m:r>
                      <a:rPr xmlns:a="http://schemas.openxmlformats.org/drawingml/2006/main" sz="2550" i="1">
                        <a:solidFill>
                          <a:srgbClr val="000000"/>
                        </a:solidFill>
                        <a:latin typeface="Cambria Math" panose="02040503050406030204" pitchFamily="18" charset="0"/>
                      </a:rPr>
                      <m:t>C</m:t>
                    </m:r>
                  </m:e>
                  <m:sub>
                    <m:r>
                      <a:rPr xmlns:a="http://schemas.openxmlformats.org/drawingml/2006/main" sz="2550" i="1">
                        <a:solidFill>
                          <a:srgbClr val="000000"/>
                        </a:solidFill>
                        <a:latin typeface="Cambria Math" panose="02040503050406030204" pitchFamily="18" charset="0"/>
                      </a:rPr>
                      <m:t>I</m:t>
                    </m:r>
                  </m:sub>
                </m:sSub>
                <m:r>
                  <a:rPr xmlns:a="http://schemas.openxmlformats.org/drawingml/2006/main" sz="2550" i="1">
                    <a:solidFill>
                      <a:srgbClr val="000000"/>
                    </a:solidFill>
                    <a:latin typeface="Cambria Math" panose="02040503050406030204" pitchFamily="18" charset="0"/>
                  </a:rPr>
                  <m:t>)</m:t>
                </m:r>
                <m:r>
                  <a:rPr xmlns:a="http://schemas.openxmlformats.org/drawingml/2006/main" sz="2550" i="1">
                    <a:solidFill>
                      <a:srgbClr val="000000"/>
                    </a:solidFill>
                    <a:latin typeface="Cambria Math" panose="02040503050406030204" pitchFamily="18" charset="0"/>
                  </a:rPr>
                  <m:t>P</m:t>
                </m:r>
                <m:r>
                  <a:rPr xmlns:a="http://schemas.openxmlformats.org/drawingml/2006/main" sz="2550" i="1">
                    <a:solidFill>
                      <a:srgbClr val="000000"/>
                    </a:solidFill>
                    <a:latin typeface="Cambria Math" panose="02040503050406030204" pitchFamily="18" charset="0"/>
                  </a:rPr>
                  <m:t>(</m:t>
                </m:r>
                <m:sSub>
                  <m:e>
                    <m:r>
                      <a:rPr xmlns:a="http://schemas.openxmlformats.org/drawingml/2006/main" sz="2550" i="1">
                        <a:solidFill>
                          <a:srgbClr val="000000"/>
                        </a:solidFill>
                        <a:latin typeface="Cambria Math" panose="02040503050406030204" pitchFamily="18" charset="0"/>
                      </a:rPr>
                      <m:t>C</m:t>
                    </m:r>
                  </m:e>
                  <m:sub>
                    <m:r>
                      <a:rPr xmlns:a="http://schemas.openxmlformats.org/drawingml/2006/main" sz="2550" i="1">
                        <a:solidFill>
                          <a:srgbClr val="000000"/>
                        </a:solidFill>
                        <a:latin typeface="Cambria Math" panose="02040503050406030204" pitchFamily="18" charset="0"/>
                      </a:rPr>
                      <m:t>I</m:t>
                    </m:r>
                  </m:sub>
                </m:sSub>
                <m:r>
                  <a:rPr xmlns:a="http://schemas.openxmlformats.org/drawingml/2006/main" sz="2550" i="1">
                    <a:solidFill>
                      <a:srgbClr val="000000"/>
                    </a:solidFill>
                    <a:latin typeface="Cambria Math" panose="02040503050406030204" pitchFamily="18" charset="0"/>
                  </a:rPr>
                  <m:t>)</m:t>
                </m:r>
              </m:oMath>
            </a14:m>
            <a:r>
              <a:t> and  </a:t>
            </a:r>
            <a14:m>
              <m:oMath>
                <m:r>
                  <a:rPr xmlns:a="http://schemas.openxmlformats.org/drawingml/2006/main" sz="2550" i="1">
                    <a:solidFill>
                      <a:srgbClr val="000000"/>
                    </a:solidFill>
                    <a:latin typeface="Cambria Math" panose="02040503050406030204" pitchFamily="18" charset="0"/>
                  </a:rPr>
                  <m:t>P</m:t>
                </m:r>
                <m:r>
                  <a:rPr xmlns:a="http://schemas.openxmlformats.org/drawingml/2006/main" sz="2550" i="1">
                    <a:solidFill>
                      <a:srgbClr val="000000"/>
                    </a:solidFill>
                    <a:latin typeface="Cambria Math" panose="02040503050406030204" pitchFamily="18" charset="0"/>
                  </a:rPr>
                  <m:t>(</m:t>
                </m:r>
                <m:r>
                  <m:rPr>
                    <m:nor/>
                  </m:rPr>
                  <a:rPr xmlns:a="http://schemas.openxmlformats.org/drawingml/2006/main" sz="2550" i="1">
                    <a:solidFill>
                      <a:srgbClr val="000000"/>
                    </a:solidFill>
                    <a:latin typeface="Cambria Math" panose="02040503050406030204" pitchFamily="18" charset="0"/>
                  </a:rPr>
                  <m:t>feature</m:t>
                </m:r>
                <m:r>
                  <a:rPr xmlns:a="http://schemas.openxmlformats.org/drawingml/2006/main" sz="2550" i="1">
                    <a:solidFill>
                      <a:srgbClr val="000000"/>
                    </a:solidFill>
                    <a:latin typeface="Cambria Math" panose="02040503050406030204" pitchFamily="18" charset="0"/>
                  </a:rPr>
                  <m:t>|</m:t>
                </m:r>
                <m:sSub>
                  <m:e>
                    <m:r>
                      <a:rPr xmlns:a="http://schemas.openxmlformats.org/drawingml/2006/main" sz="2550" i="1">
                        <a:solidFill>
                          <a:srgbClr val="000000"/>
                        </a:solidFill>
                        <a:latin typeface="Cambria Math" panose="02040503050406030204" pitchFamily="18" charset="0"/>
                      </a:rPr>
                      <m:t>C</m:t>
                    </m:r>
                  </m:e>
                  <m:sub>
                    <m:r>
                      <a:rPr xmlns:a="http://schemas.openxmlformats.org/drawingml/2006/main" sz="2550" i="1">
                        <a:solidFill>
                          <a:srgbClr val="000000"/>
                        </a:solidFill>
                        <a:latin typeface="Cambria Math" panose="02040503050406030204" pitchFamily="18" charset="0"/>
                      </a:rPr>
                      <m:t>I</m:t>
                    </m:r>
                    <m:r>
                      <a:rPr xmlns:a="http://schemas.openxmlformats.org/drawingml/2006/main" sz="2550" i="1">
                        <a:solidFill>
                          <a:srgbClr val="000000"/>
                        </a:solidFill>
                        <a:latin typeface="Cambria Math" panose="02040503050406030204" pitchFamily="18" charset="0"/>
                      </a:rPr>
                      <m:t>I</m:t>
                    </m:r>
                  </m:sub>
                </m:sSub>
                <m:r>
                  <a:rPr xmlns:a="http://schemas.openxmlformats.org/drawingml/2006/main" sz="2550" i="1">
                    <a:solidFill>
                      <a:srgbClr val="000000"/>
                    </a:solidFill>
                    <a:latin typeface="Cambria Math" panose="02040503050406030204" pitchFamily="18" charset="0"/>
                  </a:rPr>
                  <m:t>)</m:t>
                </m:r>
                <m:r>
                  <a:rPr xmlns:a="http://schemas.openxmlformats.org/drawingml/2006/main" sz="2550" i="1">
                    <a:solidFill>
                      <a:srgbClr val="000000"/>
                    </a:solidFill>
                    <a:latin typeface="Cambria Math" panose="02040503050406030204" pitchFamily="18" charset="0"/>
                  </a:rPr>
                  <m:t>P</m:t>
                </m:r>
                <m:r>
                  <a:rPr xmlns:a="http://schemas.openxmlformats.org/drawingml/2006/main" sz="2550" i="1">
                    <a:solidFill>
                      <a:srgbClr val="000000"/>
                    </a:solidFill>
                    <a:latin typeface="Cambria Math" panose="02040503050406030204" pitchFamily="18" charset="0"/>
                  </a:rPr>
                  <m:t>(</m:t>
                </m:r>
                <m:sSub>
                  <m:e>
                    <m:r>
                      <a:rPr xmlns:a="http://schemas.openxmlformats.org/drawingml/2006/main" sz="2550" i="1">
                        <a:solidFill>
                          <a:srgbClr val="000000"/>
                        </a:solidFill>
                        <a:latin typeface="Cambria Math" panose="02040503050406030204" pitchFamily="18" charset="0"/>
                      </a:rPr>
                      <m:t>C</m:t>
                    </m:r>
                  </m:e>
                  <m:sub>
                    <m:r>
                      <a:rPr xmlns:a="http://schemas.openxmlformats.org/drawingml/2006/main" sz="2550" i="1">
                        <a:solidFill>
                          <a:srgbClr val="000000"/>
                        </a:solidFill>
                        <a:latin typeface="Cambria Math" panose="02040503050406030204" pitchFamily="18" charset="0"/>
                      </a:rPr>
                      <m:t>I</m:t>
                    </m:r>
                    <m:r>
                      <a:rPr xmlns:a="http://schemas.openxmlformats.org/drawingml/2006/main" sz="2550" i="1">
                        <a:solidFill>
                          <a:srgbClr val="000000"/>
                        </a:solidFill>
                        <a:latin typeface="Cambria Math" panose="02040503050406030204" pitchFamily="18" charset="0"/>
                      </a:rPr>
                      <m:t>I</m:t>
                    </m:r>
                  </m:sub>
                </m:sSub>
                <m:r>
                  <a:rPr xmlns:a="http://schemas.openxmlformats.org/drawingml/2006/main" sz="2550" i="1">
                    <a:solidFill>
                      <a:srgbClr val="000000"/>
                    </a:solidFill>
                    <a:latin typeface="Cambria Math" panose="02040503050406030204" pitchFamily="18" charset="0"/>
                  </a:rPr>
                  <m:t>)</m:t>
                </m:r>
              </m:oMath>
            </a14:m>
            <a:endParaRPr sz="2700"/>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Classification with Naïve Bayes"/>
          <p:cNvSpPr txBox="1"/>
          <p:nvPr>
            <p:ph type="title"/>
          </p:nvPr>
        </p:nvSpPr>
        <p:spPr>
          <a:prstGeom prst="rect">
            <a:avLst/>
          </a:prstGeom>
        </p:spPr>
        <p:txBody>
          <a:bodyPr/>
          <a:lstStyle>
            <a:lvl1pPr defTabSz="484886">
              <a:defRPr sz="6640"/>
            </a:lvl1pPr>
          </a:lstStyle>
          <a:p>
            <a:pPr/>
            <a:r>
              <a:t>Classification with Naïve Bayes</a:t>
            </a:r>
          </a:p>
        </p:txBody>
      </p:sp>
      <p:sp>
        <p:nvSpPr>
          <p:cNvPr id="204" name="Example: Use NLTK, a natural language processor…"/>
          <p:cNvSpPr txBox="1"/>
          <p:nvPr>
            <p:ph type="body" idx="1"/>
          </p:nvPr>
        </p:nvSpPr>
        <p:spPr>
          <a:prstGeom prst="rect">
            <a:avLst/>
          </a:prstGeom>
        </p:spPr>
        <p:txBody>
          <a:bodyPr anchor="t"/>
          <a:lstStyle/>
          <a:p>
            <a:pPr/>
            <a:r>
              <a:t>Example: Use NLTK, a natural language processor</a:t>
            </a:r>
          </a:p>
          <a:p>
            <a:pPr lvl="1"/>
            <a:r>
              <a:t>NLTK has several corpus (which you might have to download separately)</a:t>
            </a:r>
          </a:p>
        </p:txBody>
      </p:sp>
      <p:sp>
        <p:nvSpPr>
          <p:cNvPr id="205" name="import nltk…"/>
          <p:cNvSpPr txBox="1"/>
          <p:nvPr/>
        </p:nvSpPr>
        <p:spPr>
          <a:xfrm>
            <a:off x="2075597" y="4876800"/>
            <a:ext cx="6881962" cy="1130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a:latin typeface="Courier New"/>
                <a:ea typeface="Courier New"/>
                <a:cs typeface="Courier New"/>
                <a:sym typeface="Courier New"/>
              </a:defRPr>
            </a:pPr>
            <a:r>
              <a:t>import nltk</a:t>
            </a:r>
          </a:p>
          <a:p>
            <a:pPr algn="l">
              <a:defRPr b="0">
                <a:latin typeface="Courier New"/>
                <a:ea typeface="Courier New"/>
                <a:cs typeface="Courier New"/>
                <a:sym typeface="Courier New"/>
              </a:defRPr>
            </a:pPr>
            <a:r>
              <a:t>from nltk.corpus import movie_reviews</a:t>
            </a:r>
          </a:p>
          <a:p>
            <a:pPr algn="l">
              <a:defRPr b="0">
                <a:latin typeface="Courier New"/>
                <a:ea typeface="Courier New"/>
                <a:cs typeface="Courier New"/>
                <a:sym typeface="Courier New"/>
              </a:defRPr>
            </a:pPr>
            <a:r>
              <a:t>import random</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Classification with Naïve Bayes"/>
          <p:cNvSpPr txBox="1"/>
          <p:nvPr>
            <p:ph type="title"/>
          </p:nvPr>
        </p:nvSpPr>
        <p:spPr>
          <a:prstGeom prst="rect">
            <a:avLst/>
          </a:prstGeom>
        </p:spPr>
        <p:txBody>
          <a:bodyPr/>
          <a:lstStyle>
            <a:lvl1pPr defTabSz="484886">
              <a:defRPr sz="6640"/>
            </a:lvl1pPr>
          </a:lstStyle>
          <a:p>
            <a:pPr/>
            <a:r>
              <a:t>Classification with Naïve Bayes</a:t>
            </a:r>
          </a:p>
        </p:txBody>
      </p:sp>
      <p:sp>
        <p:nvSpPr>
          <p:cNvPr id="208" name="First step: Get the documents"/>
          <p:cNvSpPr txBox="1"/>
          <p:nvPr>
            <p:ph type="body" idx="1"/>
          </p:nvPr>
        </p:nvSpPr>
        <p:spPr>
          <a:prstGeom prst="rect">
            <a:avLst/>
          </a:prstGeom>
        </p:spPr>
        <p:txBody>
          <a:bodyPr anchor="t"/>
          <a:lstStyle/>
          <a:p>
            <a:pPr/>
            <a:r>
              <a:t>First step: Get the documents</a:t>
            </a:r>
          </a:p>
        </p:txBody>
      </p:sp>
      <p:sp>
        <p:nvSpPr>
          <p:cNvPr id="209" name="documents = [(list(movie_reviews.words(fileid)), category)…"/>
          <p:cNvSpPr txBox="1"/>
          <p:nvPr/>
        </p:nvSpPr>
        <p:spPr>
          <a:xfrm>
            <a:off x="963414" y="3968750"/>
            <a:ext cx="11088887" cy="181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a:latin typeface="Courier New"/>
                <a:ea typeface="Courier New"/>
                <a:cs typeface="Courier New"/>
                <a:sym typeface="Courier New"/>
              </a:defRPr>
            </a:pPr>
            <a:r>
              <a:t>documents = [(list(movie_reviews.words(fileid)), category)</a:t>
            </a:r>
          </a:p>
          <a:p>
            <a:pPr algn="l">
              <a:defRPr b="0">
                <a:latin typeface="Courier New"/>
                <a:ea typeface="Courier New"/>
                <a:cs typeface="Courier New"/>
                <a:sym typeface="Courier New"/>
              </a:defRPr>
            </a:pPr>
            <a:r>
              <a:t>              for category in movie_reviews.categories()</a:t>
            </a:r>
          </a:p>
          <a:p>
            <a:pPr algn="l">
              <a:defRPr b="0">
                <a:latin typeface="Courier New"/>
                <a:ea typeface="Courier New"/>
                <a:cs typeface="Courier New"/>
                <a:sym typeface="Courier New"/>
              </a:defRPr>
            </a:pPr>
            <a:r>
              <a:t>              for fileid in movie_reviews.fileids(category)]</a:t>
            </a:r>
          </a:p>
          <a:p>
            <a:pPr algn="l">
              <a:defRPr b="0">
                <a:latin typeface="Courier New"/>
                <a:ea typeface="Courier New"/>
                <a:cs typeface="Courier New"/>
                <a:sym typeface="Courier New"/>
              </a:defRPr>
            </a:pPr>
            <a:r>
              <a:t>random.shuffle(documents)</a:t>
            </a:r>
          </a:p>
          <a:p>
            <a:pPr algn="l">
              <a:defRPr b="0">
                <a:latin typeface="Courier New"/>
                <a:ea typeface="Courier New"/>
                <a:cs typeface="Courier New"/>
                <a:sym typeface="Courier New"/>
              </a:defRPr>
            </a:pPr>
            <a:r>
              <a:t>train_set, test_set = featuresets[500:], featuresets[:500]</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Classification with Naïve Bayes"/>
          <p:cNvSpPr txBox="1"/>
          <p:nvPr>
            <p:ph type="title"/>
          </p:nvPr>
        </p:nvSpPr>
        <p:spPr>
          <a:prstGeom prst="rect">
            <a:avLst/>
          </a:prstGeom>
        </p:spPr>
        <p:txBody>
          <a:bodyPr/>
          <a:lstStyle>
            <a:lvl1pPr defTabSz="484886">
              <a:defRPr sz="6640"/>
            </a:lvl1pPr>
          </a:lstStyle>
          <a:p>
            <a:pPr/>
            <a:r>
              <a:t>Classification with Naïve Bayes</a:t>
            </a:r>
          </a:p>
        </p:txBody>
      </p:sp>
      <p:sp>
        <p:nvSpPr>
          <p:cNvPr id="212" name="Second step:  Get all &quot;features&quot; (important words)…"/>
          <p:cNvSpPr txBox="1"/>
          <p:nvPr>
            <p:ph type="body" idx="1"/>
          </p:nvPr>
        </p:nvSpPr>
        <p:spPr>
          <a:prstGeom prst="rect">
            <a:avLst/>
          </a:prstGeom>
        </p:spPr>
        <p:txBody>
          <a:bodyPr anchor="t"/>
          <a:lstStyle/>
          <a:p>
            <a:pPr/>
            <a:r>
              <a:t>Second step:  Get all "features" (important words)</a:t>
            </a:r>
          </a:p>
          <a:p>
            <a:pPr/>
            <a:r>
              <a:t>Strategy:  Get a list of all words, then order it, then select the frequent ones with exception of the most frequent ones. </a:t>
            </a:r>
          </a:p>
          <a:p>
            <a:pPr/>
          </a:p>
          <a:p>
            <a:pPr lvl="1"/>
            <a:r>
              <a:t>Here is all_words:</a:t>
            </a:r>
          </a:p>
          <a:p>
            <a:pPr lvl="2" marL="1166812" indent="-277812"/>
            <a:r>
              <a:rPr sz="2000">
                <a:latin typeface="Courier New"/>
                <a:ea typeface="Courier New"/>
                <a:cs typeface="Courier New"/>
                <a:sym typeface="Courier New"/>
              </a:rPr>
              <a:t>FreqDist({',': 77717, 'the': 76529, '.': 65876, 'a': 38106, 'and': 35576, 'of': 34123, 'to': 31937, "'": 30585, 'is': 25195, 'in': 21822, …})</a:t>
            </a:r>
            <a:endParaRPr sz="2000">
              <a:latin typeface="Courier New"/>
              <a:ea typeface="Courier New"/>
              <a:cs typeface="Courier New"/>
              <a:sym typeface="Courier New"/>
            </a:endParaRPr>
          </a:p>
          <a:p>
            <a:pPr lvl="1"/>
            <a:r>
              <a:t>Therefore, just drop the first ones.  </a:t>
            </a:r>
          </a:p>
        </p:txBody>
      </p:sp>
      <p:sp>
        <p:nvSpPr>
          <p:cNvPr id="213" name="all_words = nltk.FreqDist(w.lower() for w in movie_reviews.words())…"/>
          <p:cNvSpPr txBox="1"/>
          <p:nvPr/>
        </p:nvSpPr>
        <p:spPr>
          <a:xfrm>
            <a:off x="317772" y="4876800"/>
            <a:ext cx="12369255" cy="1130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a:latin typeface="Courier New"/>
                <a:ea typeface="Courier New"/>
                <a:cs typeface="Courier New"/>
                <a:sym typeface="Courier New"/>
              </a:defRPr>
            </a:pPr>
            <a:r>
              <a:t>all_words = nltk.FreqDist(w.lower() for w in movie_reviews.words())</a:t>
            </a:r>
          </a:p>
          <a:p>
            <a:pPr algn="l">
              <a:defRPr b="0">
                <a:latin typeface="Courier New"/>
                <a:ea typeface="Courier New"/>
                <a:cs typeface="Courier New"/>
                <a:sym typeface="Courier New"/>
              </a:defRPr>
            </a:pPr>
            <a:r>
              <a:t>word_features = list(all_words)[200:2000]</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Classification with Naïve Bayes"/>
          <p:cNvSpPr txBox="1"/>
          <p:nvPr>
            <p:ph type="title"/>
          </p:nvPr>
        </p:nvSpPr>
        <p:spPr>
          <a:prstGeom prst="rect">
            <a:avLst/>
          </a:prstGeom>
        </p:spPr>
        <p:txBody>
          <a:bodyPr/>
          <a:lstStyle>
            <a:lvl1pPr defTabSz="484886">
              <a:defRPr sz="6640"/>
            </a:lvl1pPr>
          </a:lstStyle>
          <a:p>
            <a:pPr/>
            <a:r>
              <a:t>Classification with Naïve Bayes</a:t>
            </a:r>
          </a:p>
        </p:txBody>
      </p:sp>
      <p:sp>
        <p:nvSpPr>
          <p:cNvPr id="216" name="Create a bag of words for each document"/>
          <p:cNvSpPr txBox="1"/>
          <p:nvPr>
            <p:ph type="body" idx="1"/>
          </p:nvPr>
        </p:nvSpPr>
        <p:spPr>
          <a:prstGeom prst="rect">
            <a:avLst/>
          </a:prstGeom>
        </p:spPr>
        <p:txBody>
          <a:bodyPr anchor="t"/>
          <a:lstStyle/>
          <a:p>
            <a:pPr/>
            <a:r>
              <a:t>Create a bag of words for each document</a:t>
            </a:r>
          </a:p>
        </p:txBody>
      </p:sp>
      <p:sp>
        <p:nvSpPr>
          <p:cNvPr id="217" name="def document_features(document):…"/>
          <p:cNvSpPr txBox="1"/>
          <p:nvPr/>
        </p:nvSpPr>
        <p:spPr>
          <a:xfrm>
            <a:off x="825375" y="4070589"/>
            <a:ext cx="11820526" cy="353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b="0">
                <a:latin typeface="Courier New"/>
                <a:ea typeface="Courier New"/>
                <a:cs typeface="Courier New"/>
                <a:sym typeface="Courier New"/>
              </a:defRPr>
            </a:pPr>
            <a:r>
              <a:t>def document_features(document):</a:t>
            </a:r>
          </a:p>
          <a:p>
            <a:pPr algn="l">
              <a:defRPr b="0">
                <a:latin typeface="Courier New"/>
                <a:ea typeface="Courier New"/>
                <a:cs typeface="Courier New"/>
                <a:sym typeface="Courier New"/>
              </a:defRPr>
            </a:pPr>
            <a:r>
              <a:t>    document_words = set(document)</a:t>
            </a:r>
          </a:p>
          <a:p>
            <a:pPr algn="l">
              <a:defRPr b="0">
                <a:latin typeface="Courier New"/>
                <a:ea typeface="Courier New"/>
                <a:cs typeface="Courier New"/>
                <a:sym typeface="Courier New"/>
              </a:defRPr>
            </a:pPr>
            <a:r>
              <a:t>    features = {}</a:t>
            </a:r>
          </a:p>
          <a:p>
            <a:pPr algn="l">
              <a:defRPr b="0">
                <a:latin typeface="Courier New"/>
                <a:ea typeface="Courier New"/>
                <a:cs typeface="Courier New"/>
                <a:sym typeface="Courier New"/>
              </a:defRPr>
            </a:pPr>
            <a:r>
              <a:t>    for word in word_features:</a:t>
            </a:r>
          </a:p>
          <a:p>
            <a:pPr algn="l">
              <a:defRPr b="0">
                <a:latin typeface="Courier New"/>
                <a:ea typeface="Courier New"/>
                <a:cs typeface="Courier New"/>
                <a:sym typeface="Courier New"/>
              </a:defRPr>
            </a:pPr>
            <a:r>
              <a:t>        features['contains({})'.format(word)] = (word in document_words)</a:t>
            </a:r>
          </a:p>
          <a:p>
            <a:pPr algn="l">
              <a:defRPr b="0">
                <a:latin typeface="Courier New"/>
                <a:ea typeface="Courier New"/>
                <a:cs typeface="Courier New"/>
                <a:sym typeface="Courier New"/>
              </a:defRPr>
            </a:pPr>
            <a:r>
              <a:t>    return features</a:t>
            </a:r>
          </a:p>
          <a:p>
            <a:pPr algn="l">
              <a:defRPr b="0">
                <a:latin typeface="Courier New"/>
                <a:ea typeface="Courier New"/>
                <a:cs typeface="Courier New"/>
                <a:sym typeface="Courier New"/>
              </a:defRPr>
            </a:pPr>
          </a:p>
          <a:p>
            <a:pPr algn="l">
              <a:defRPr b="0">
                <a:latin typeface="Courier New"/>
                <a:ea typeface="Courier New"/>
                <a:cs typeface="Courier New"/>
                <a:sym typeface="Courier New"/>
              </a:defRPr>
            </a:pPr>
            <a:r>
              <a:t>featuresets = [(document_features(d), c) for (d,c) in documents]</a:t>
            </a:r>
          </a:p>
          <a:p>
            <a:pPr algn="l">
              <a:defRPr b="0">
                <a:latin typeface="Courier New"/>
                <a:ea typeface="Courier New"/>
                <a:cs typeface="Courier New"/>
                <a:sym typeface="Courier New"/>
              </a:defRPr>
            </a:pPr>
            <a:r>
              <a:t>train_set, test_set = featuresets[500:], featuresets[:500]</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Classification with Naïve Bayes"/>
          <p:cNvSpPr txBox="1"/>
          <p:nvPr>
            <p:ph type="title"/>
          </p:nvPr>
        </p:nvSpPr>
        <p:spPr>
          <a:prstGeom prst="rect">
            <a:avLst/>
          </a:prstGeom>
        </p:spPr>
        <p:txBody>
          <a:bodyPr/>
          <a:lstStyle>
            <a:lvl1pPr defTabSz="484886">
              <a:defRPr sz="6640"/>
            </a:lvl1pPr>
          </a:lstStyle>
          <a:p>
            <a:pPr/>
            <a:r>
              <a:t>Classification with Naïve Bayes</a:t>
            </a:r>
          </a:p>
        </p:txBody>
      </p:sp>
      <p:sp>
        <p:nvSpPr>
          <p:cNvPr id="220" name="Use NLTK Naive Bayes Classifier"/>
          <p:cNvSpPr txBox="1"/>
          <p:nvPr>
            <p:ph type="body" idx="1"/>
          </p:nvPr>
        </p:nvSpPr>
        <p:spPr>
          <a:prstGeom prst="rect">
            <a:avLst/>
          </a:prstGeom>
        </p:spPr>
        <p:txBody>
          <a:bodyPr anchor="t"/>
          <a:lstStyle/>
          <a:p>
            <a:pPr/>
            <a:r>
              <a:t>Use NLTK Naive Bayes Classifier</a:t>
            </a:r>
          </a:p>
        </p:txBody>
      </p:sp>
      <p:sp>
        <p:nvSpPr>
          <p:cNvPr id="221" name="classifier = nltk.NaiveBayesClassifier.train(train_set)…"/>
          <p:cNvSpPr txBox="1"/>
          <p:nvPr/>
        </p:nvSpPr>
        <p:spPr>
          <a:xfrm>
            <a:off x="1877963" y="4127867"/>
            <a:ext cx="10174338" cy="1130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a:latin typeface="Courier New"/>
                <a:ea typeface="Courier New"/>
                <a:cs typeface="Courier New"/>
                <a:sym typeface="Courier New"/>
              </a:defRPr>
            </a:pPr>
            <a:r>
              <a:t>classifier = nltk.NaiveBayesClassifier.train(train_set)</a:t>
            </a:r>
          </a:p>
          <a:p>
            <a:pPr algn="l">
              <a:defRPr b="0">
                <a:latin typeface="Courier New"/>
                <a:ea typeface="Courier New"/>
                <a:cs typeface="Courier New"/>
                <a:sym typeface="Courier New"/>
              </a:defRPr>
            </a:pPr>
          </a:p>
          <a:p>
            <a:pPr algn="l">
              <a:defRPr b="0">
                <a:latin typeface="Courier New"/>
                <a:ea typeface="Courier New"/>
                <a:cs typeface="Courier New"/>
                <a:sym typeface="Courier New"/>
              </a:defRPr>
            </a:pPr>
            <a:r>
              <a:t>print(nltk.classify.accuracy(classifier, test_set))</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Classification with Naïve Bayes"/>
          <p:cNvSpPr txBox="1"/>
          <p:nvPr>
            <p:ph type="title"/>
          </p:nvPr>
        </p:nvSpPr>
        <p:spPr>
          <a:prstGeom prst="rect">
            <a:avLst/>
          </a:prstGeom>
        </p:spPr>
        <p:txBody>
          <a:bodyPr/>
          <a:lstStyle>
            <a:lvl1pPr defTabSz="484886">
              <a:defRPr sz="6640"/>
            </a:lvl1pPr>
          </a:lstStyle>
          <a:p>
            <a:pPr/>
            <a:r>
              <a:t>Classification with Naïve Bayes</a:t>
            </a:r>
          </a:p>
        </p:txBody>
      </p:sp>
      <p:sp>
        <p:nvSpPr>
          <p:cNvPr id="224" name="Results:  80.2% sentiments classified correctly…"/>
          <p:cNvSpPr txBox="1"/>
          <p:nvPr>
            <p:ph type="body" idx="1"/>
          </p:nvPr>
        </p:nvSpPr>
        <p:spPr>
          <a:prstGeom prst="rect">
            <a:avLst/>
          </a:prstGeom>
        </p:spPr>
        <p:txBody>
          <a:bodyPr anchor="t"/>
          <a:lstStyle/>
          <a:p>
            <a:pPr/>
            <a:r>
              <a:t>Results:  80.2% sentiments classified correctly</a:t>
            </a:r>
          </a:p>
          <a:p>
            <a:pPr/>
            <a:r>
              <a:t>Can see how the classifier works</a:t>
            </a:r>
          </a:p>
          <a:p>
            <a:pPr/>
          </a:p>
          <a:p>
            <a:pPr/>
          </a:p>
          <a:p>
            <a:pPr/>
          </a:p>
        </p:txBody>
      </p:sp>
      <p:sp>
        <p:nvSpPr>
          <p:cNvPr id="225" name="&gt;&gt;&gt; classifier.show_most_informative_features(5)…"/>
          <p:cNvSpPr txBox="1"/>
          <p:nvPr/>
        </p:nvSpPr>
        <p:spPr>
          <a:xfrm>
            <a:off x="952500" y="4233492"/>
            <a:ext cx="10829764" cy="233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1900">
                <a:latin typeface="Courier New"/>
                <a:ea typeface="Courier New"/>
                <a:cs typeface="Courier New"/>
                <a:sym typeface="Courier New"/>
              </a:defRPr>
            </a:pPr>
            <a:r>
              <a:t>&gt;&gt;&gt; classifier.show_most_informative_features(5)</a:t>
            </a:r>
          </a:p>
          <a:p>
            <a:pPr algn="l">
              <a:defRPr b="0" sz="1900">
                <a:latin typeface="Courier New"/>
                <a:ea typeface="Courier New"/>
                <a:cs typeface="Courier New"/>
                <a:sym typeface="Courier New"/>
              </a:defRPr>
            </a:pPr>
            <a:r>
              <a:t>Most Informative Features</a:t>
            </a:r>
          </a:p>
          <a:p>
            <a:pPr algn="l">
              <a:defRPr b="0" sz="1900">
                <a:latin typeface="Courier New"/>
                <a:ea typeface="Courier New"/>
                <a:cs typeface="Courier New"/>
                <a:sym typeface="Courier New"/>
              </a:defRPr>
            </a:pPr>
            <a:r>
              <a:t>        contains(segal) = True               neg : pos    =     11.3 : 1.0</a:t>
            </a:r>
          </a:p>
          <a:p>
            <a:pPr algn="l">
              <a:defRPr b="0" sz="1900">
                <a:latin typeface="Courier New"/>
                <a:ea typeface="Courier New"/>
                <a:cs typeface="Courier New"/>
                <a:sym typeface="Courier New"/>
              </a:defRPr>
            </a:pPr>
            <a:r>
              <a:t>   contains(outstanding) = True              pos : neg    =      8.6 : 1.0</a:t>
            </a:r>
          </a:p>
          <a:p>
            <a:pPr algn="l">
              <a:defRPr b="0" sz="1900">
                <a:latin typeface="Courier New"/>
                <a:ea typeface="Courier New"/>
                <a:cs typeface="Courier New"/>
                <a:sym typeface="Courier New"/>
              </a:defRPr>
            </a:pPr>
            <a:r>
              <a:t>        contains(wasted) = True              neg : pos    =      7.3 : 1.0</a:t>
            </a:r>
          </a:p>
          <a:p>
            <a:pPr algn="l">
              <a:defRPr b="0" sz="1900">
                <a:latin typeface="Courier New"/>
                <a:ea typeface="Courier New"/>
                <a:cs typeface="Courier New"/>
                <a:sym typeface="Courier New"/>
              </a:defRPr>
            </a:pPr>
            <a:r>
              <a:t>         contains(mulan) = True              pos : neg    =      7.2 : 1.0</a:t>
            </a:r>
          </a:p>
          <a:p>
            <a:pPr algn="l">
              <a:defRPr b="0" sz="1900">
                <a:latin typeface="Courier New"/>
                <a:ea typeface="Courier New"/>
                <a:cs typeface="Courier New"/>
                <a:sym typeface="Courier New"/>
              </a:defRPr>
            </a:pPr>
            <a:r>
              <a:t>   contains(wonderfully) = True              pos : neg    =      6.3 : 1.0</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Classification with Gaussian Bayes"/>
          <p:cNvSpPr txBox="1"/>
          <p:nvPr>
            <p:ph type="title"/>
          </p:nvPr>
        </p:nvSpPr>
        <p:spPr>
          <a:prstGeom prst="rect">
            <a:avLst/>
          </a:prstGeom>
        </p:spPr>
        <p:txBody>
          <a:bodyPr/>
          <a:lstStyle>
            <a:lvl1pPr defTabSz="484886">
              <a:defRPr sz="6640"/>
            </a:lvl1pPr>
          </a:lstStyle>
          <a:p>
            <a:pPr/>
            <a:r>
              <a:t>Classification with Gaussian Bayes</a:t>
            </a:r>
          </a:p>
        </p:txBody>
      </p:sp>
      <p:sp>
        <p:nvSpPr>
          <p:cNvPr id="228" name="Continuous features…"/>
          <p:cNvSpPr txBox="1"/>
          <p:nvPr>
            <p:ph type="body" sz="half" idx="1"/>
          </p:nvPr>
        </p:nvSpPr>
        <p:spPr>
          <a:xfrm>
            <a:off x="952500" y="2590800"/>
            <a:ext cx="6094496" cy="6286500"/>
          </a:xfrm>
          <a:prstGeom prst="rect">
            <a:avLst/>
          </a:prstGeom>
        </p:spPr>
        <p:txBody>
          <a:bodyPr anchor="t"/>
          <a:lstStyle/>
          <a:p>
            <a:pPr/>
            <a:r>
              <a:t>Continuous features</a:t>
            </a:r>
          </a:p>
          <a:p>
            <a:pPr lvl="1"/>
            <a:r>
              <a:t>Assumption: Features are distributed normally</a:t>
            </a:r>
          </a:p>
          <a:p>
            <a:pPr lvl="1"/>
            <a:r>
              <a:t>Example:  Look again at Iris set</a:t>
            </a:r>
          </a:p>
          <a:p>
            <a:pPr lvl="2"/>
            <a:r>
              <a:t>All features look normally distributed</a:t>
            </a:r>
          </a:p>
        </p:txBody>
      </p:sp>
      <p:pic>
        <p:nvPicPr>
          <p:cNvPr id="229" name="Figure_1.png" descr="Figure_1.png"/>
          <p:cNvPicPr>
            <a:picLocks noChangeAspect="1"/>
          </p:cNvPicPr>
          <p:nvPr/>
        </p:nvPicPr>
        <p:blipFill>
          <a:blip r:embed="rId2">
            <a:extLst/>
          </a:blip>
          <a:stretch>
            <a:fillRect/>
          </a:stretch>
        </p:blipFill>
        <p:spPr>
          <a:xfrm>
            <a:off x="7187873" y="2590800"/>
            <a:ext cx="5669588" cy="5073456"/>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Classification with Gaussian Naïve Bayes"/>
          <p:cNvSpPr txBox="1"/>
          <p:nvPr>
            <p:ph type="title"/>
          </p:nvPr>
        </p:nvSpPr>
        <p:spPr>
          <a:prstGeom prst="rect">
            <a:avLst/>
          </a:prstGeom>
        </p:spPr>
        <p:txBody>
          <a:bodyPr/>
          <a:lstStyle>
            <a:lvl1pPr defTabSz="484886">
              <a:defRPr sz="6640"/>
            </a:lvl1pPr>
          </a:lstStyle>
          <a:p>
            <a:pPr/>
            <a:r>
              <a:t>Classification with Gaussian Naïve Bayes</a:t>
            </a:r>
          </a:p>
        </p:txBody>
      </p:sp>
      <p:sp>
        <p:nvSpPr>
          <p:cNvPr id="232" name="Possibility one: Disregard correlation —&gt; Naïve…"/>
          <p:cNvSpPr txBox="1"/>
          <p:nvPr>
            <p:ph type="body" idx="1"/>
          </p:nvPr>
        </p:nvSpPr>
        <p:spPr>
          <a:prstGeom prst="rect">
            <a:avLst/>
          </a:prstGeom>
        </p:spPr>
        <p:txBody>
          <a:bodyPr anchor="t"/>
          <a:lstStyle/>
          <a:p>
            <a:pPr/>
            <a:r>
              <a:t>Possibility one: Disregard correlation —&gt; Naïve</a:t>
            </a:r>
          </a:p>
          <a:p>
            <a:pPr lvl="1"/>
            <a:r>
              <a:t>For each feature:</a:t>
            </a:r>
          </a:p>
          <a:p>
            <a:pPr lvl="2"/>
            <a:r>
              <a:t>Calculate sample mean </a:t>
            </a:r>
            <a14:m>
              <m:oMath>
                <m:r>
                  <a:rPr xmlns:a="http://schemas.openxmlformats.org/drawingml/2006/main" sz="3900" i="1">
                    <a:solidFill>
                      <a:srgbClr val="000000"/>
                    </a:solidFill>
                    <a:latin typeface="Cambria Math" panose="02040503050406030204" pitchFamily="18" charset="0"/>
                  </a:rPr>
                  <m:t>μ</m:t>
                </m:r>
              </m:oMath>
            </a14:m>
            <a:r>
              <a:t> and sample standard deviation </a:t>
            </a:r>
            <a14:m>
              <m:oMath>
                <m:r>
                  <a:rPr xmlns:a="http://schemas.openxmlformats.org/drawingml/2006/main" sz="3800" i="1">
                    <a:solidFill>
                      <a:srgbClr val="000000"/>
                    </a:solidFill>
                    <a:latin typeface="Cambria Math" panose="02040503050406030204" pitchFamily="18" charset="0"/>
                  </a:rPr>
                  <m:t>σ</m:t>
                </m:r>
              </m:oMath>
            </a14:m>
          </a:p>
          <a:p>
            <a:pPr lvl="2"/>
            <a:r>
              <a:t>Use these as estimators of the population mean and deviation</a:t>
            </a:r>
          </a:p>
          <a:p>
            <a:pPr lvl="1"/>
            <a:r>
              <a:t>For a given feature value </a:t>
            </a:r>
            <a:r>
              <a:rPr i="1"/>
              <a:t>x</a:t>
            </a:r>
            <a:r>
              <a:t>, calculate the probability density assuming that </a:t>
            </a:r>
            <a14:m>
              <m:oMath>
                <m:r>
                  <a:rPr xmlns:a="http://schemas.openxmlformats.org/drawingml/2006/main" sz="3600" i="1">
                    <a:solidFill>
                      <a:srgbClr val="000000"/>
                    </a:solidFill>
                    <a:latin typeface="Cambria Math" panose="02040503050406030204" pitchFamily="18" charset="0"/>
                  </a:rPr>
                  <m:t>x</m:t>
                </m:r>
              </m:oMath>
            </a14:m>
            <a:r>
              <a:t> is in a category </a:t>
            </a:r>
            <a14:m>
              <m:oMath>
                <m:r>
                  <a:rPr xmlns:a="http://schemas.openxmlformats.org/drawingml/2006/main" sz="4300" i="1">
                    <a:solidFill>
                      <a:srgbClr val="000000"/>
                    </a:solidFill>
                    <a:latin typeface="Cambria Math" panose="02040503050406030204" pitchFamily="18" charset="0"/>
                  </a:rPr>
                  <m:t>c</m:t>
                </m:r>
              </m:oMath>
            </a14:m>
          </a:p>
          <a:p>
            <a:pPr lvl="2"/>
            <a14:m>
              <m:oMathPara>
                <m:oMathParaPr>
                  <m:jc m:val="left"/>
                </m:oMathParaPr>
                <m:oMath>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x</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c</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m:rPr>
                      <m:scr m:val="script"/>
                    </m:rPr>
                    <a:rPr xmlns:a="http://schemas.openxmlformats.org/drawingml/2006/main" sz="3850" i="1">
                      <a:solidFill>
                        <a:srgbClr val="000000"/>
                      </a:solidFill>
                      <a:latin typeface="Cambria Math" panose="02040503050406030204" pitchFamily="18" charset="0"/>
                    </a:rPr>
                    <m:t>N</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μ</m:t>
                      </m:r>
                    </m:e>
                    <m:sub>
                      <m:r>
                        <a:rPr xmlns:a="http://schemas.openxmlformats.org/drawingml/2006/main" sz="3850" i="1">
                          <a:solidFill>
                            <a:srgbClr val="000000"/>
                          </a:solidFill>
                          <a:latin typeface="Cambria Math" panose="02040503050406030204" pitchFamily="18" charset="0"/>
                        </a:rPr>
                        <m:t>c</m:t>
                      </m:r>
                    </m:sub>
                  </m:sSub>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σ</m:t>
                      </m:r>
                    </m:e>
                    <m:sub>
                      <m:r>
                        <a:rPr xmlns:a="http://schemas.openxmlformats.org/drawingml/2006/main" sz="3850" i="1">
                          <a:solidFill>
                            <a:srgbClr val="000000"/>
                          </a:solidFill>
                          <a:latin typeface="Cambria Math" panose="02040503050406030204" pitchFamily="18" charset="0"/>
                        </a:rPr>
                        <m:t>c</m:t>
                      </m:r>
                    </m:sub>
                  </m:sSub>
                  <m:r>
                    <a:rPr xmlns:a="http://schemas.openxmlformats.org/drawingml/2006/main" sz="3850" i="1">
                      <a:solidFill>
                        <a:srgbClr val="000000"/>
                      </a:solidFill>
                      <a:latin typeface="Cambria Math" panose="02040503050406030204" pitchFamily="18" charset="0"/>
                    </a:rPr>
                    <m:t>)</m:t>
                  </m:r>
                </m:oMath>
              </m:oMathPara>
            </a14: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Conditional Probability"/>
          <p:cNvSpPr txBox="1"/>
          <p:nvPr>
            <p:ph type="title"/>
          </p:nvPr>
        </p:nvSpPr>
        <p:spPr>
          <a:prstGeom prst="rect">
            <a:avLst/>
          </a:prstGeom>
        </p:spPr>
        <p:txBody>
          <a:bodyPr/>
          <a:lstStyle/>
          <a:p>
            <a:pPr/>
            <a:r>
              <a:t>Conditional Probability</a:t>
            </a:r>
          </a:p>
        </p:txBody>
      </p:sp>
      <p:sp>
        <p:nvSpPr>
          <p:cNvPr id="135" name="Bayes' Theorem: An observation of extreme importance…"/>
          <p:cNvSpPr txBox="1"/>
          <p:nvPr>
            <p:ph type="body" idx="1"/>
          </p:nvPr>
        </p:nvSpPr>
        <p:spPr>
          <a:xfrm>
            <a:off x="952500" y="2260600"/>
            <a:ext cx="11099800" cy="6286500"/>
          </a:xfrm>
          <a:prstGeom prst="rect">
            <a:avLst/>
          </a:prstGeom>
        </p:spPr>
        <p:txBody>
          <a:bodyPr anchor="t"/>
          <a:lstStyle/>
          <a:p>
            <a:pPr/>
            <a:r>
              <a:t>Bayes' Theorem: An observation of extreme importance </a:t>
            </a:r>
          </a:p>
          <a:p>
            <a:pPr lvl="1"/>
            <a:r>
              <a:t>Giving rise to a new way of statistics</a:t>
            </a:r>
          </a:p>
          <a:p>
            <a:pPr lvl="1" marL="0" indent="444500">
              <a:buSzTx/>
              <a:buNone/>
            </a:pPr>
            <a:r>
              <a:t>Theorem:        </a:t>
            </a:r>
            <a14:m>
              <m:oMath>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A</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B</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f>
                  <m:fPr>
                    <m:ctrlPr>
                      <a:rPr xmlns:a="http://schemas.openxmlformats.org/drawingml/2006/main" sz="3850" i="1">
                        <a:solidFill>
                          <a:srgbClr val="000000"/>
                        </a:solidFill>
                        <a:latin typeface="Cambria Math" panose="02040503050406030204" pitchFamily="18" charset="0"/>
                      </a:rPr>
                    </m:ctrlPr>
                    <m:type m:val="bar"/>
                  </m:fPr>
                  <m:num>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B</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A</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A</m:t>
                    </m:r>
                    <m:r>
                      <a:rPr xmlns:a="http://schemas.openxmlformats.org/drawingml/2006/main" sz="3850" i="1">
                        <a:solidFill>
                          <a:srgbClr val="000000"/>
                        </a:solidFill>
                        <a:latin typeface="Cambria Math" panose="02040503050406030204" pitchFamily="18" charset="0"/>
                      </a:rPr>
                      <m:t>)</m:t>
                    </m:r>
                  </m:num>
                  <m:den>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B</m:t>
                    </m:r>
                    <m:r>
                      <a:rPr xmlns:a="http://schemas.openxmlformats.org/drawingml/2006/main" sz="3850" i="1">
                        <a:solidFill>
                          <a:srgbClr val="000000"/>
                        </a:solidFill>
                        <a:latin typeface="Cambria Math" panose="02040503050406030204" pitchFamily="18" charset="0"/>
                      </a:rPr>
                      <m:t>)</m:t>
                    </m:r>
                  </m:den>
                </m:f>
              </m:oMath>
            </a14:m>
          </a:p>
          <a:p>
            <a:pPr>
              <a:buClr>
                <a:srgbClr val="000000"/>
              </a:buClr>
            </a:pPr>
            <a:r>
              <a:t>Expresses a probability conditioned on B in one conditioned on A</a:t>
            </a:r>
          </a:p>
          <a:p>
            <a:pPr>
              <a:buClr>
                <a:srgbClr val="000000"/>
              </a:buClr>
            </a:pPr>
            <a:r>
              <a:t>Proof:  </a:t>
            </a:r>
            <a14:m>
              <m:oMath>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A</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B</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B</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A</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B</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B</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A</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B</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A</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A</m:t>
                </m:r>
                <m:r>
                  <a:rPr xmlns:a="http://schemas.openxmlformats.org/drawingml/2006/main" sz="3850" i="1">
                    <a:solidFill>
                      <a:srgbClr val="000000"/>
                    </a:solidFill>
                    <a:latin typeface="Cambria Math" panose="02040503050406030204" pitchFamily="18" charset="0"/>
                  </a:rPr>
                  <m:t>)</m:t>
                </m:r>
              </m:oMath>
            </a14:m>
          </a:p>
          <a:p>
            <a:pPr>
              <a:buClr>
                <a:srgbClr val="000000"/>
              </a:buClr>
            </a:pPr>
            <a:r>
              <a:t>Now solve for </a:t>
            </a:r>
            <a14:m>
              <m:oMath>
                <m:r>
                  <a:rPr xmlns:a="http://schemas.openxmlformats.org/drawingml/2006/main" sz="3900" i="1">
                    <a:solidFill>
                      <a:srgbClr val="000000"/>
                    </a:solidFill>
                    <a:latin typeface="Cambria Math" panose="02040503050406030204" pitchFamily="18" charset="0"/>
                  </a:rPr>
                  <m:t>P</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A</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B</m:t>
                </m:r>
                <m:r>
                  <a:rPr xmlns:a="http://schemas.openxmlformats.org/drawingml/2006/main" sz="3900" i="1">
                    <a:solidFill>
                      <a:srgbClr val="000000"/>
                    </a:solidFill>
                    <a:latin typeface="Cambria Math" panose="02040503050406030204" pitchFamily="18" charset="0"/>
                  </a:rPr>
                  <m:t>)</m:t>
                </m:r>
              </m:oMath>
            </a14: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Classification with Gaussian Naïve Bayes"/>
          <p:cNvSpPr txBox="1"/>
          <p:nvPr>
            <p:ph type="title"/>
          </p:nvPr>
        </p:nvSpPr>
        <p:spPr>
          <a:prstGeom prst="rect">
            <a:avLst/>
          </a:prstGeom>
        </p:spPr>
        <p:txBody>
          <a:bodyPr/>
          <a:lstStyle>
            <a:lvl1pPr defTabSz="484886">
              <a:defRPr sz="6640"/>
            </a:lvl1pPr>
          </a:lstStyle>
          <a:p>
            <a:pPr/>
            <a:r>
              <a:t>Classification with Gaussian Naïve Bayes</a:t>
            </a:r>
          </a:p>
        </p:txBody>
      </p:sp>
      <p:sp>
        <p:nvSpPr>
          <p:cNvPr id="235" name="Estimate the probability for observation   as the product of the densities…"/>
          <p:cNvSpPr txBox="1"/>
          <p:nvPr>
            <p:ph type="body" idx="1"/>
          </p:nvPr>
        </p:nvSpPr>
        <p:spPr>
          <a:prstGeom prst="rect">
            <a:avLst/>
          </a:prstGeom>
        </p:spPr>
        <p:txBody>
          <a:bodyPr anchor="t"/>
          <a:lstStyle/>
          <a:p>
            <a:pPr/>
            <a:r>
              <a:t>Estimate the probability for observation </a:t>
            </a:r>
            <a14:m>
              <m:oMath>
                <m:r>
                  <a:rPr xmlns:a="http://schemas.openxmlformats.org/drawingml/2006/main" sz="3900" i="1">
                    <a:solidFill>
                      <a:srgbClr val="000000"/>
                    </a:solidFill>
                    <a:latin typeface="Cambria Math" panose="02040503050406030204" pitchFamily="18" charset="0"/>
                  </a:rPr>
                  <m:t>(</m:t>
                </m:r>
                <m:sSub>
                  <m:e>
                    <m:r>
                      <a:rPr xmlns:a="http://schemas.openxmlformats.org/drawingml/2006/main" sz="3900" i="1">
                        <a:solidFill>
                          <a:srgbClr val="000000"/>
                        </a:solidFill>
                        <a:latin typeface="Cambria Math" panose="02040503050406030204" pitchFamily="18" charset="0"/>
                      </a:rPr>
                      <m:t>x</m:t>
                    </m:r>
                  </m:e>
                  <m:sub>
                    <m:r>
                      <a:rPr xmlns:a="http://schemas.openxmlformats.org/drawingml/2006/main" sz="3900" i="1">
                        <a:solidFill>
                          <a:srgbClr val="000000"/>
                        </a:solidFill>
                        <a:latin typeface="Cambria Math" panose="02040503050406030204" pitchFamily="18" charset="0"/>
                      </a:rPr>
                      <m:t>1</m:t>
                    </m:r>
                  </m:sub>
                </m:sSub>
                <m:r>
                  <a:rPr xmlns:a="http://schemas.openxmlformats.org/drawingml/2006/main" sz="3900" i="1">
                    <a:solidFill>
                      <a:srgbClr val="000000"/>
                    </a:solidFill>
                    <a:latin typeface="Cambria Math" panose="02040503050406030204" pitchFamily="18" charset="0"/>
                  </a:rPr>
                  <m:t>,</m:t>
                </m:r>
                <m:sSub>
                  <m:e>
                    <m:r>
                      <a:rPr xmlns:a="http://schemas.openxmlformats.org/drawingml/2006/main" sz="3900" i="1">
                        <a:solidFill>
                          <a:srgbClr val="000000"/>
                        </a:solidFill>
                        <a:latin typeface="Cambria Math" panose="02040503050406030204" pitchFamily="18" charset="0"/>
                      </a:rPr>
                      <m:t>x</m:t>
                    </m:r>
                  </m:e>
                  <m:sub>
                    <m:r>
                      <a:rPr xmlns:a="http://schemas.openxmlformats.org/drawingml/2006/main" sz="3900" i="1">
                        <a:solidFill>
                          <a:srgbClr val="000000"/>
                        </a:solidFill>
                        <a:latin typeface="Cambria Math" panose="02040503050406030204" pitchFamily="18" charset="0"/>
                      </a:rPr>
                      <m:t>2</m:t>
                    </m:r>
                  </m:sub>
                </m:sSub>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sSub>
                  <m:e>
                    <m:r>
                      <a:rPr xmlns:a="http://schemas.openxmlformats.org/drawingml/2006/main" sz="3900" i="1">
                        <a:solidFill>
                          <a:srgbClr val="000000"/>
                        </a:solidFill>
                        <a:latin typeface="Cambria Math" panose="02040503050406030204" pitchFamily="18" charset="0"/>
                      </a:rPr>
                      <m:t>x</m:t>
                    </m:r>
                  </m:e>
                  <m:sub>
                    <m:r>
                      <a:rPr xmlns:a="http://schemas.openxmlformats.org/drawingml/2006/main" sz="3900" i="1">
                        <a:solidFill>
                          <a:srgbClr val="000000"/>
                        </a:solidFill>
                        <a:latin typeface="Cambria Math" panose="02040503050406030204" pitchFamily="18" charset="0"/>
                      </a:rPr>
                      <m:t>n</m:t>
                    </m:r>
                  </m:sub>
                </m:sSub>
                <m:r>
                  <a:rPr xmlns:a="http://schemas.openxmlformats.org/drawingml/2006/main" sz="3900" i="1">
                    <a:solidFill>
                      <a:srgbClr val="000000"/>
                    </a:solidFill>
                    <a:latin typeface="Cambria Math" panose="02040503050406030204" pitchFamily="18" charset="0"/>
                  </a:rPr>
                  <m:t>)</m:t>
                </m:r>
              </m:oMath>
            </a14:m>
            <a:r>
              <a:t> as the product of the densities</a:t>
            </a:r>
          </a:p>
          <a:p>
            <a:pPr marL="0" indent="0">
              <a:buSzTx/>
              <a:buNone/>
            </a:pPr>
            <a14:m>
              <m:oMathPara>
                <m:oMathParaPr>
                  <m:jc m:val="left"/>
                </m:oMathParaPr>
                <m:oMath>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1</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n</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c</m:t>
                      </m:r>
                    </m:e>
                    <m:sub>
                      <m:r>
                        <a:rPr xmlns:a="http://schemas.openxmlformats.org/drawingml/2006/main" sz="3850" i="1">
                          <a:solidFill>
                            <a:srgbClr val="000000"/>
                          </a:solidFill>
                          <a:latin typeface="Cambria Math" panose="02040503050406030204" pitchFamily="18" charset="0"/>
                        </a:rPr>
                        <m:t>j</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m:rPr>
                      <m:scr m:val="script"/>
                    </m:rPr>
                    <a:rPr xmlns:a="http://schemas.openxmlformats.org/drawingml/2006/main" sz="3850" i="1">
                      <a:solidFill>
                        <a:srgbClr val="000000"/>
                      </a:solidFill>
                      <a:latin typeface="Cambria Math" panose="02040503050406030204" pitchFamily="18" charset="0"/>
                    </a:rPr>
                    <m:t>N</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1</m:t>
                      </m:r>
                    </m:sub>
                  </m:sSub>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σ</m:t>
                      </m:r>
                    </m:e>
                    <m:sub>
                      <m:r>
                        <a:rPr xmlns:a="http://schemas.openxmlformats.org/drawingml/2006/main" sz="3850" i="1">
                          <a:solidFill>
                            <a:srgbClr val="000000"/>
                          </a:solidFill>
                          <a:latin typeface="Cambria Math" panose="02040503050406030204" pitchFamily="18" charset="0"/>
                        </a:rPr>
                        <m:t>1,</m:t>
                      </m:r>
                      <m:sSub>
                        <m:e>
                          <m:r>
                            <a:rPr xmlns:a="http://schemas.openxmlformats.org/drawingml/2006/main" sz="3850" i="1">
                              <a:solidFill>
                                <a:srgbClr val="000000"/>
                              </a:solidFill>
                              <a:latin typeface="Cambria Math" panose="02040503050406030204" pitchFamily="18" charset="0"/>
                            </a:rPr>
                            <m:t>c</m:t>
                          </m:r>
                        </m:e>
                        <m:sub>
                          <m:r>
                            <a:rPr xmlns:a="http://schemas.openxmlformats.org/drawingml/2006/main" sz="3850" i="1">
                              <a:solidFill>
                                <a:srgbClr val="000000"/>
                              </a:solidFill>
                              <a:latin typeface="Cambria Math" panose="02040503050406030204" pitchFamily="18" charset="0"/>
                            </a:rPr>
                            <m:t>j</m:t>
                          </m:r>
                        </m:sub>
                      </m:sSub>
                    </m:sub>
                  </m:sSub>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μ</m:t>
                      </m:r>
                    </m:e>
                    <m:sub>
                      <m:r>
                        <a:rPr xmlns:a="http://schemas.openxmlformats.org/drawingml/2006/main" sz="3850" i="1">
                          <a:solidFill>
                            <a:srgbClr val="000000"/>
                          </a:solidFill>
                          <a:latin typeface="Cambria Math" panose="02040503050406030204" pitchFamily="18" charset="0"/>
                        </a:rPr>
                        <m:t>1,</m:t>
                      </m:r>
                      <m:sSub>
                        <m:e>
                          <m:r>
                            <a:rPr xmlns:a="http://schemas.openxmlformats.org/drawingml/2006/main" sz="3850" i="1">
                              <a:solidFill>
                                <a:srgbClr val="000000"/>
                              </a:solidFill>
                              <a:latin typeface="Cambria Math" panose="02040503050406030204" pitchFamily="18" charset="0"/>
                            </a:rPr>
                            <m:t>c</m:t>
                          </m:r>
                        </m:e>
                        <m:sub>
                          <m:r>
                            <a:rPr xmlns:a="http://schemas.openxmlformats.org/drawingml/2006/main" sz="3850" i="1">
                              <a:solidFill>
                                <a:srgbClr val="000000"/>
                              </a:solidFill>
                              <a:latin typeface="Cambria Math" panose="02040503050406030204" pitchFamily="18" charset="0"/>
                            </a:rPr>
                            <m:t>j</m:t>
                          </m:r>
                        </m:sub>
                      </m:sSub>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m:rPr>
                      <m:scr m:val="script"/>
                    </m:rPr>
                    <a:rPr xmlns:a="http://schemas.openxmlformats.org/drawingml/2006/main" sz="3850" i="1">
                      <a:solidFill>
                        <a:srgbClr val="000000"/>
                      </a:solidFill>
                      <a:latin typeface="Cambria Math" panose="02040503050406030204" pitchFamily="18" charset="0"/>
                    </a:rPr>
                    <m:t>N</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n</m:t>
                      </m:r>
                    </m:sub>
                  </m:sSub>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σ</m:t>
                      </m:r>
                    </m:e>
                    <m:sub>
                      <m:r>
                        <a:rPr xmlns:a="http://schemas.openxmlformats.org/drawingml/2006/main" sz="3850" i="1">
                          <a:solidFill>
                            <a:srgbClr val="000000"/>
                          </a:solidFill>
                          <a:latin typeface="Cambria Math" panose="02040503050406030204" pitchFamily="18" charset="0"/>
                        </a:rPr>
                        <m:t>n</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c</m:t>
                          </m:r>
                        </m:e>
                        <m:sub>
                          <m:r>
                            <a:rPr xmlns:a="http://schemas.openxmlformats.org/drawingml/2006/main" sz="3850" i="1">
                              <a:solidFill>
                                <a:srgbClr val="000000"/>
                              </a:solidFill>
                              <a:latin typeface="Cambria Math" panose="02040503050406030204" pitchFamily="18" charset="0"/>
                            </a:rPr>
                            <m:t>j</m:t>
                          </m:r>
                        </m:sub>
                      </m:sSub>
                    </m:sub>
                  </m:sSub>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μ</m:t>
                      </m:r>
                    </m:e>
                    <m:sub>
                      <m:r>
                        <a:rPr xmlns:a="http://schemas.openxmlformats.org/drawingml/2006/main" sz="3850" i="1">
                          <a:solidFill>
                            <a:srgbClr val="000000"/>
                          </a:solidFill>
                          <a:latin typeface="Cambria Math" panose="02040503050406030204" pitchFamily="18" charset="0"/>
                        </a:rPr>
                        <m:t>1,</m:t>
                      </m:r>
                      <m:sSub>
                        <m:e>
                          <m:r>
                            <a:rPr xmlns:a="http://schemas.openxmlformats.org/drawingml/2006/main" sz="3850" i="1">
                              <a:solidFill>
                                <a:srgbClr val="000000"/>
                              </a:solidFill>
                              <a:latin typeface="Cambria Math" panose="02040503050406030204" pitchFamily="18" charset="0"/>
                            </a:rPr>
                            <m:t>c</m:t>
                          </m:r>
                        </m:e>
                        <m:sub>
                          <m:r>
                            <a:rPr xmlns:a="http://schemas.openxmlformats.org/drawingml/2006/main" sz="3850" i="1">
                              <a:solidFill>
                                <a:srgbClr val="000000"/>
                              </a:solidFill>
                              <a:latin typeface="Cambria Math" panose="02040503050406030204" pitchFamily="18" charset="0"/>
                            </a:rPr>
                            <m:t>j</m:t>
                          </m:r>
                        </m:sub>
                      </m:sSub>
                    </m:sub>
                  </m:sSub>
                  <m:r>
                    <a:rPr xmlns:a="http://schemas.openxmlformats.org/drawingml/2006/main" sz="3850" i="1">
                      <a:solidFill>
                        <a:srgbClr val="000000"/>
                      </a:solidFill>
                      <a:latin typeface="Cambria Math" panose="02040503050406030204" pitchFamily="18" charset="0"/>
                    </a:rPr>
                    <m:t>)</m:t>
                  </m:r>
                </m:oMath>
              </m:oMathPara>
            </a14:m>
          </a:p>
          <a:p>
            <a:pPr/>
            <a:r>
              <a:t>Then use Bayes formula to invert the conditional probabilities</a:t>
            </a:r>
          </a:p>
          <a:p>
            <a:pPr lvl="1"/>
            <a:r>
              <a:t>This means estimating the prevalence of the categories</a:t>
            </a:r>
          </a:p>
          <a:p>
            <a:pPr lvl="1"/>
            <a14:m>
              <m:oMathPara>
                <m:oMathParaPr>
                  <m:jc m:val="left"/>
                </m:oMathParaPr>
                <m:oMath>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c</m:t>
                      </m:r>
                    </m:e>
                    <m:sub>
                      <m:r>
                        <a:rPr xmlns:a="http://schemas.openxmlformats.org/drawingml/2006/main" sz="3850" i="1">
                          <a:solidFill>
                            <a:srgbClr val="000000"/>
                          </a:solidFill>
                          <a:latin typeface="Cambria Math" panose="02040503050406030204" pitchFamily="18" charset="0"/>
                        </a:rPr>
                        <m:t>j</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1</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n</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f>
                    <m:fPr>
                      <m:ctrlPr>
                        <a:rPr xmlns:a="http://schemas.openxmlformats.org/drawingml/2006/main" sz="3850" i="1">
                          <a:solidFill>
                            <a:srgbClr val="000000"/>
                          </a:solidFill>
                          <a:latin typeface="Cambria Math" panose="02040503050406030204" pitchFamily="18" charset="0"/>
                        </a:rPr>
                      </m:ctrlPr>
                      <m:type m:val="bar"/>
                    </m:fPr>
                    <m:num>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1</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n</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c</m:t>
                          </m:r>
                        </m:e>
                        <m:sub>
                          <m:r>
                            <a:rPr xmlns:a="http://schemas.openxmlformats.org/drawingml/2006/main" sz="3850" i="1">
                              <a:solidFill>
                                <a:srgbClr val="000000"/>
                              </a:solidFill>
                              <a:latin typeface="Cambria Math" panose="02040503050406030204" pitchFamily="18" charset="0"/>
                            </a:rPr>
                            <m:t>j</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c</m:t>
                          </m:r>
                        </m:e>
                        <m:sub>
                          <m:r>
                            <a:rPr xmlns:a="http://schemas.openxmlformats.org/drawingml/2006/main" sz="3850" i="1">
                              <a:solidFill>
                                <a:srgbClr val="000000"/>
                              </a:solidFill>
                              <a:latin typeface="Cambria Math" panose="02040503050406030204" pitchFamily="18" charset="0"/>
                            </a:rPr>
                            <m:t>j</m:t>
                          </m:r>
                        </m:sub>
                      </m:sSub>
                      <m:r>
                        <a:rPr xmlns:a="http://schemas.openxmlformats.org/drawingml/2006/main" sz="3850" i="1">
                          <a:solidFill>
                            <a:srgbClr val="000000"/>
                          </a:solidFill>
                          <a:latin typeface="Cambria Math" panose="02040503050406030204" pitchFamily="18" charset="0"/>
                        </a:rPr>
                        <m:t>)</m:t>
                      </m:r>
                    </m:num>
                    <m:den>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1</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n</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den>
                  </m:f>
                </m:oMath>
              </m:oMathPara>
            </a14:m>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Classification with Gaussian Naïve Bayes"/>
          <p:cNvSpPr txBox="1"/>
          <p:nvPr>
            <p:ph type="title"/>
          </p:nvPr>
        </p:nvSpPr>
        <p:spPr>
          <a:prstGeom prst="rect">
            <a:avLst/>
          </a:prstGeom>
        </p:spPr>
        <p:txBody>
          <a:bodyPr/>
          <a:lstStyle>
            <a:lvl1pPr defTabSz="484886">
              <a:defRPr sz="6640"/>
            </a:lvl1pPr>
          </a:lstStyle>
          <a:p>
            <a:pPr/>
            <a:r>
              <a:t>Classification with Gaussian Naïve Bayes</a:t>
            </a:r>
          </a:p>
        </p:txBody>
      </p:sp>
      <p:sp>
        <p:nvSpPr>
          <p:cNvPr id="238" name="The denominator does not depend on the category…"/>
          <p:cNvSpPr txBox="1"/>
          <p:nvPr>
            <p:ph type="body" idx="1"/>
          </p:nvPr>
        </p:nvSpPr>
        <p:spPr>
          <a:prstGeom prst="rect">
            <a:avLst/>
          </a:prstGeom>
        </p:spPr>
        <p:txBody>
          <a:bodyPr anchor="t"/>
          <a:lstStyle/>
          <a:p>
            <a:pPr/>
            <a:r>
              <a:t>The denominator does not depend on the category </a:t>
            </a:r>
            <a14:m>
              <m:oMath>
                <m:sSub>
                  <m:e>
                    <m:r>
                      <a:rPr xmlns:a="http://schemas.openxmlformats.org/drawingml/2006/main" sz="4050" i="1">
                        <a:solidFill>
                          <a:srgbClr val="000000"/>
                        </a:solidFill>
                        <a:latin typeface="Cambria Math" panose="02040503050406030204" pitchFamily="18" charset="0"/>
                      </a:rPr>
                      <m:t>c</m:t>
                    </m:r>
                  </m:e>
                  <m:sub>
                    <m:r>
                      <a:rPr xmlns:a="http://schemas.openxmlformats.org/drawingml/2006/main" sz="4050" i="1">
                        <a:solidFill>
                          <a:srgbClr val="000000"/>
                        </a:solidFill>
                        <a:latin typeface="Cambria Math" panose="02040503050406030204" pitchFamily="18" charset="0"/>
                      </a:rPr>
                      <m:t>j</m:t>
                    </m:r>
                  </m:sub>
                </m:sSub>
              </m:oMath>
            </a14:m>
          </a:p>
          <a:p>
            <a:pPr/>
            <a:r>
              <a:t>So, we just leave it out:</a:t>
            </a:r>
          </a:p>
          <a:p>
            <a:pPr lvl="1"/>
            <a14:m>
              <m:oMathPara>
                <m:oMathParaPr>
                  <m:jc m:val="left"/>
                </m:oMathParaPr>
                <m:oMath>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c</m:t>
                      </m:r>
                    </m:e>
                    <m:sub>
                      <m:r>
                        <a:rPr xmlns:a="http://schemas.openxmlformats.org/drawingml/2006/main" sz="3850" i="1">
                          <a:solidFill>
                            <a:srgbClr val="000000"/>
                          </a:solidFill>
                          <a:latin typeface="Cambria Math" panose="02040503050406030204" pitchFamily="18" charset="0"/>
                        </a:rPr>
                        <m:t>j</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1</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n</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1</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n</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c</m:t>
                      </m:r>
                    </m:e>
                    <m:sub>
                      <m:r>
                        <a:rPr xmlns:a="http://schemas.openxmlformats.org/drawingml/2006/main" sz="3850" i="1">
                          <a:solidFill>
                            <a:srgbClr val="000000"/>
                          </a:solidFill>
                          <a:latin typeface="Cambria Math" panose="02040503050406030204" pitchFamily="18" charset="0"/>
                        </a:rPr>
                        <m:t>j</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c</m:t>
                      </m:r>
                    </m:e>
                    <m:sub>
                      <m:r>
                        <a:rPr xmlns:a="http://schemas.openxmlformats.org/drawingml/2006/main" sz="3850" i="1">
                          <a:solidFill>
                            <a:srgbClr val="000000"/>
                          </a:solidFill>
                          <a:latin typeface="Cambria Math" panose="02040503050406030204" pitchFamily="18" charset="0"/>
                        </a:rPr>
                        <m:t>j</m:t>
                      </m:r>
                    </m:sub>
                  </m:sSub>
                  <m:r>
                    <a:rPr xmlns:a="http://schemas.openxmlformats.org/drawingml/2006/main" sz="3850" i="1">
                      <a:solidFill>
                        <a:srgbClr val="000000"/>
                      </a:solidFill>
                      <a:latin typeface="Cambria Math" panose="02040503050406030204" pitchFamily="18" charset="0"/>
                    </a:rPr>
                    <m:t>)</m:t>
                  </m:r>
                </m:oMath>
              </m:oMathPara>
            </a14:m>
          </a:p>
          <a:p>
            <a:pPr/>
            <a:r>
              <a:t>We calculate </a:t>
            </a:r>
            <a14:m>
              <m:oMath>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1</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n</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c</m:t>
                    </m:r>
                  </m:e>
                  <m:sub>
                    <m:r>
                      <a:rPr xmlns:a="http://schemas.openxmlformats.org/drawingml/2006/main" sz="3850" i="1">
                        <a:solidFill>
                          <a:srgbClr val="000000"/>
                        </a:solidFill>
                        <a:latin typeface="Cambria Math" panose="02040503050406030204" pitchFamily="18" charset="0"/>
                      </a:rPr>
                      <m:t>j</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c</m:t>
                    </m:r>
                  </m:e>
                  <m:sub>
                    <m:r>
                      <a:rPr xmlns:a="http://schemas.openxmlformats.org/drawingml/2006/main" sz="3850" i="1">
                        <a:solidFill>
                          <a:srgbClr val="000000"/>
                        </a:solidFill>
                        <a:latin typeface="Cambria Math" panose="02040503050406030204" pitchFamily="18" charset="0"/>
                      </a:rPr>
                      <m:t>j</m:t>
                    </m:r>
                  </m:sub>
                </m:sSub>
                <m:r>
                  <a:rPr xmlns:a="http://schemas.openxmlformats.org/drawingml/2006/main" sz="3850" i="1">
                    <a:solidFill>
                      <a:srgbClr val="000000"/>
                    </a:solidFill>
                    <a:latin typeface="Cambria Math" panose="02040503050406030204" pitchFamily="18" charset="0"/>
                  </a:rPr>
                  <m:t>)</m:t>
                </m:r>
              </m:oMath>
            </a14:m>
            <a:r>
              <a:t> </a:t>
            </a:r>
          </a:p>
          <a:p>
            <a:pPr lvl="1"/>
            <a:r>
              <a:t>And select the highest value</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Classification with Gaussian Naïve Bayes"/>
          <p:cNvSpPr txBox="1"/>
          <p:nvPr>
            <p:ph type="title"/>
          </p:nvPr>
        </p:nvSpPr>
        <p:spPr>
          <a:prstGeom prst="rect">
            <a:avLst/>
          </a:prstGeom>
        </p:spPr>
        <p:txBody>
          <a:bodyPr/>
          <a:lstStyle>
            <a:lvl1pPr defTabSz="484886">
              <a:defRPr sz="6640"/>
            </a:lvl1pPr>
          </a:lstStyle>
          <a:p>
            <a:pPr/>
            <a:r>
              <a:t>Classification with Gaussian Naïve Bayes</a:t>
            </a:r>
          </a:p>
        </p:txBody>
      </p:sp>
      <p:sp>
        <p:nvSpPr>
          <p:cNvPr id="241" name="Implemented in sklearn.naive_bayes…"/>
          <p:cNvSpPr txBox="1"/>
          <p:nvPr>
            <p:ph type="body" idx="1"/>
          </p:nvPr>
        </p:nvSpPr>
        <p:spPr>
          <a:prstGeom prst="rect">
            <a:avLst/>
          </a:prstGeom>
        </p:spPr>
        <p:txBody>
          <a:bodyPr anchor="t"/>
          <a:lstStyle/>
          <a:p>
            <a:pPr/>
            <a:r>
              <a:t>Implemented in sklearn.naive_bayes</a:t>
            </a:r>
          </a:p>
          <a:p>
            <a:pPr lvl="1"/>
            <a:r>
              <a:t>Example with Iris data-set</a:t>
            </a:r>
          </a:p>
        </p:txBody>
      </p:sp>
      <p:sp>
        <p:nvSpPr>
          <p:cNvPr id="242" name="from sklearn import datasets…"/>
          <p:cNvSpPr txBox="1"/>
          <p:nvPr/>
        </p:nvSpPr>
        <p:spPr>
          <a:xfrm>
            <a:off x="226318" y="4370500"/>
            <a:ext cx="12552165" cy="3873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a:latin typeface="Courier New"/>
                <a:ea typeface="Courier New"/>
                <a:cs typeface="Courier New"/>
                <a:sym typeface="Courier New"/>
              </a:defRPr>
            </a:pPr>
            <a:r>
              <a:t>from sklearn import datasets</a:t>
            </a:r>
          </a:p>
          <a:p>
            <a:pPr algn="l">
              <a:defRPr b="0">
                <a:latin typeface="Courier New"/>
                <a:ea typeface="Courier New"/>
                <a:cs typeface="Courier New"/>
                <a:sym typeface="Courier New"/>
              </a:defRPr>
            </a:pPr>
            <a:r>
              <a:t>from sklearn.naive_bayes import GaussianNB</a:t>
            </a:r>
          </a:p>
          <a:p>
            <a:pPr algn="l">
              <a:defRPr b="0">
                <a:latin typeface="Courier New"/>
                <a:ea typeface="Courier New"/>
                <a:cs typeface="Courier New"/>
                <a:sym typeface="Courier New"/>
              </a:defRPr>
            </a:pPr>
          </a:p>
          <a:p>
            <a:pPr algn="l">
              <a:defRPr b="0">
                <a:latin typeface="Courier New"/>
                <a:ea typeface="Courier New"/>
                <a:cs typeface="Courier New"/>
                <a:sym typeface="Courier New"/>
              </a:defRPr>
            </a:pPr>
            <a:r>
              <a:t>iris = datasets.load_iris()</a:t>
            </a:r>
          </a:p>
          <a:p>
            <a:pPr algn="l">
              <a:defRPr b="0">
                <a:latin typeface="Courier New"/>
                <a:ea typeface="Courier New"/>
                <a:cs typeface="Courier New"/>
                <a:sym typeface="Courier New"/>
              </a:defRPr>
            </a:pPr>
            <a:r>
              <a:t>model = GaussianNB()</a:t>
            </a:r>
          </a:p>
          <a:p>
            <a:pPr algn="l">
              <a:defRPr b="0">
                <a:latin typeface="Courier New"/>
                <a:ea typeface="Courier New"/>
                <a:cs typeface="Courier New"/>
                <a:sym typeface="Courier New"/>
              </a:defRPr>
            </a:pPr>
            <a:r>
              <a:t>model.fit(iris.data, iris.target)</a:t>
            </a:r>
          </a:p>
          <a:p>
            <a:pPr algn="l">
              <a:defRPr b="0">
                <a:latin typeface="Courier New"/>
                <a:ea typeface="Courier New"/>
                <a:cs typeface="Courier New"/>
                <a:sym typeface="Courier New"/>
              </a:defRPr>
            </a:pPr>
            <a:r>
              <a:t>print('means', model.theta_)</a:t>
            </a:r>
          </a:p>
          <a:p>
            <a:pPr algn="l">
              <a:defRPr b="0">
                <a:latin typeface="Courier New"/>
                <a:ea typeface="Courier New"/>
                <a:cs typeface="Courier New"/>
                <a:sym typeface="Courier New"/>
              </a:defRPr>
            </a:pPr>
            <a:r>
              <a:t>print('stds', model.sigma_)</a:t>
            </a:r>
          </a:p>
          <a:p>
            <a:pPr algn="l">
              <a:defRPr b="0">
                <a:latin typeface="Courier New"/>
                <a:ea typeface="Courier New"/>
                <a:cs typeface="Courier New"/>
                <a:sym typeface="Courier New"/>
              </a:defRPr>
            </a:pPr>
          </a:p>
          <a:p>
            <a:pPr algn="l">
              <a:defRPr b="0">
                <a:latin typeface="Courier New"/>
                <a:ea typeface="Courier New"/>
                <a:cs typeface="Courier New"/>
                <a:sym typeface="Courier New"/>
              </a:defRPr>
            </a:pPr>
            <a:r>
              <a:t>for x,t, p in zip(iris.data, iris.target, model.predict(iris.data)):</a:t>
            </a:r>
          </a:p>
          <a:p>
            <a:pPr algn="l">
              <a:defRPr b="0">
                <a:latin typeface="Courier New"/>
                <a:ea typeface="Courier New"/>
                <a:cs typeface="Courier New"/>
                <a:sym typeface="Courier New"/>
              </a:defRPr>
            </a:pPr>
            <a:r>
              <a:t>    print(x, t, p)</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Classification with Gaussian Naïve Bayes"/>
          <p:cNvSpPr txBox="1"/>
          <p:nvPr>
            <p:ph type="title"/>
          </p:nvPr>
        </p:nvSpPr>
        <p:spPr>
          <a:prstGeom prst="rect">
            <a:avLst/>
          </a:prstGeom>
        </p:spPr>
        <p:txBody>
          <a:bodyPr/>
          <a:lstStyle>
            <a:lvl1pPr defTabSz="484886">
              <a:defRPr sz="6640"/>
            </a:lvl1pPr>
          </a:lstStyle>
          <a:p>
            <a:pPr/>
            <a:r>
              <a:t>Classification with Gaussian Naïve Bayes</a:t>
            </a:r>
          </a:p>
        </p:txBody>
      </p:sp>
      <p:sp>
        <p:nvSpPr>
          <p:cNvPr id="245" name="means [[5.006 3.428 1.462 0.246]…"/>
          <p:cNvSpPr txBox="1"/>
          <p:nvPr/>
        </p:nvSpPr>
        <p:spPr>
          <a:xfrm>
            <a:off x="1340467" y="2644710"/>
            <a:ext cx="10273414" cy="543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100">
                <a:latin typeface="Courier New"/>
                <a:ea typeface="Courier New"/>
                <a:cs typeface="Courier New"/>
                <a:sym typeface="Courier New"/>
              </a:defRPr>
            </a:pPr>
            <a:r>
              <a:t>means [[5.006 3.428 1.462 0.246]</a:t>
            </a:r>
          </a:p>
          <a:p>
            <a:pPr algn="l">
              <a:defRPr b="0" sz="3100">
                <a:latin typeface="Courier New"/>
                <a:ea typeface="Courier New"/>
                <a:cs typeface="Courier New"/>
                <a:sym typeface="Courier New"/>
              </a:defRPr>
            </a:pPr>
            <a:r>
              <a:t> [5.936 2.77  4.26  1.326]</a:t>
            </a:r>
          </a:p>
          <a:p>
            <a:pPr algn="l">
              <a:defRPr b="0" sz="3100">
                <a:latin typeface="Courier New"/>
                <a:ea typeface="Courier New"/>
                <a:cs typeface="Courier New"/>
                <a:sym typeface="Courier New"/>
              </a:defRPr>
            </a:pPr>
            <a:r>
              <a:t> [6.588 2.974 5.552 2.026]]</a:t>
            </a:r>
          </a:p>
          <a:p>
            <a:pPr algn="l">
              <a:defRPr b="0" sz="3100">
                <a:latin typeface="Courier New"/>
                <a:ea typeface="Courier New"/>
                <a:cs typeface="Courier New"/>
                <a:sym typeface="Courier New"/>
              </a:defRPr>
            </a:pPr>
            <a:r>
              <a:t>stds [[0.121764 0.140816 0.029556 0.010884]</a:t>
            </a:r>
          </a:p>
          <a:p>
            <a:pPr algn="l">
              <a:defRPr b="0" sz="3100">
                <a:latin typeface="Courier New"/>
                <a:ea typeface="Courier New"/>
                <a:cs typeface="Courier New"/>
                <a:sym typeface="Courier New"/>
              </a:defRPr>
            </a:pPr>
            <a:r>
              <a:t> [0.261104 0.0965   0.2164   0.038324]</a:t>
            </a:r>
          </a:p>
          <a:p>
            <a:pPr algn="l">
              <a:defRPr b="0" sz="3100">
                <a:latin typeface="Courier New"/>
                <a:ea typeface="Courier New"/>
                <a:cs typeface="Courier New"/>
                <a:sym typeface="Courier New"/>
              </a:defRPr>
            </a:pPr>
            <a:r>
              <a:t> [0.396256 0.101924 0.298496 0.073924]]</a:t>
            </a:r>
          </a:p>
          <a:p>
            <a:pPr algn="l">
              <a:defRPr b="0" sz="3100">
                <a:latin typeface="Courier New"/>
                <a:ea typeface="Courier New"/>
                <a:cs typeface="Courier New"/>
                <a:sym typeface="Courier New"/>
              </a:defRPr>
            </a:pPr>
            <a:r>
              <a:t>[5.1 3.5 1.4 0.2] 0</a:t>
            </a:r>
          </a:p>
          <a:p>
            <a:pPr algn="l">
              <a:defRPr b="0" sz="3100">
                <a:latin typeface="Courier New"/>
                <a:ea typeface="Courier New"/>
                <a:cs typeface="Courier New"/>
                <a:sym typeface="Courier New"/>
              </a:defRPr>
            </a:pPr>
            <a:r>
              <a:t>[4.9 3.  1.4 0.2] 0</a:t>
            </a:r>
          </a:p>
          <a:p>
            <a:pPr algn="l">
              <a:defRPr b="0" sz="3100">
                <a:latin typeface="Courier New"/>
                <a:ea typeface="Courier New"/>
                <a:cs typeface="Courier New"/>
                <a:sym typeface="Courier New"/>
              </a:defRPr>
            </a:pPr>
            <a:r>
              <a:t>[4.7 3.2 1.3 0.2] 0</a:t>
            </a:r>
          </a:p>
          <a:p>
            <a:pPr algn="l">
              <a:defRPr b="0" sz="3100">
                <a:latin typeface="Courier New"/>
                <a:ea typeface="Courier New"/>
                <a:cs typeface="Courier New"/>
                <a:sym typeface="Courier New"/>
              </a:defRPr>
            </a:pPr>
            <a:r>
              <a:t>[4.6 3.1 1.5 0.2] 0</a:t>
            </a:r>
          </a:p>
          <a:p>
            <a:pPr algn="l">
              <a:defRPr b="0" sz="3100">
                <a:latin typeface="Courier New"/>
                <a:ea typeface="Courier New"/>
                <a:cs typeface="Courier New"/>
                <a:sym typeface="Courier New"/>
              </a:defRPr>
            </a:pPr>
            <a:r>
              <a:t>[5.  3.6 1.4 0.2] 0</a:t>
            </a:r>
          </a:p>
          <a:p>
            <a:pPr algn="l">
              <a:defRPr b="0" sz="3100">
                <a:latin typeface="Courier New"/>
                <a:ea typeface="Courier New"/>
                <a:cs typeface="Courier New"/>
                <a:sym typeface="Courier New"/>
              </a:defRPr>
            </a:pPr>
            <a:r>
              <a:t>[5.4 3.9 1.7 0.4] 0</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Classification with Gaussian Naïve Bayes"/>
          <p:cNvSpPr txBox="1"/>
          <p:nvPr>
            <p:ph type="title"/>
          </p:nvPr>
        </p:nvSpPr>
        <p:spPr>
          <a:prstGeom prst="rect">
            <a:avLst/>
          </a:prstGeom>
        </p:spPr>
        <p:txBody>
          <a:bodyPr/>
          <a:lstStyle>
            <a:lvl1pPr defTabSz="484886">
              <a:defRPr sz="6640"/>
            </a:lvl1pPr>
          </a:lstStyle>
          <a:p>
            <a:pPr/>
            <a:r>
              <a:t>Classification with Gaussian Naïve Bayes</a:t>
            </a:r>
          </a:p>
        </p:txBody>
      </p:sp>
      <p:sp>
        <p:nvSpPr>
          <p:cNvPr id="248" name="There are a few errors:…"/>
          <p:cNvSpPr txBox="1"/>
          <p:nvPr>
            <p:ph type="body" idx="1"/>
          </p:nvPr>
        </p:nvSpPr>
        <p:spPr>
          <a:prstGeom prst="rect">
            <a:avLst/>
          </a:prstGeom>
        </p:spPr>
        <p:txBody>
          <a:bodyPr anchor="t"/>
          <a:lstStyle/>
          <a:p>
            <a:pPr/>
            <a:r>
              <a:t>There are a few errors:</a:t>
            </a:r>
          </a:p>
          <a:p>
            <a:pPr/>
          </a:p>
          <a:p>
            <a:pPr/>
          </a:p>
          <a:p>
            <a:pPr/>
          </a:p>
          <a:p>
            <a:pPr/>
          </a:p>
          <a:p>
            <a:pPr/>
            <a:r>
              <a:t>Caution: We did not divide the data set into a training and verification set.</a:t>
            </a:r>
          </a:p>
        </p:txBody>
      </p:sp>
      <p:sp>
        <p:nvSpPr>
          <p:cNvPr id="249" name="[6.9 3.1 4.9 1.5] 1 2…"/>
          <p:cNvSpPr txBox="1"/>
          <p:nvPr/>
        </p:nvSpPr>
        <p:spPr>
          <a:xfrm>
            <a:off x="3283310" y="3270249"/>
            <a:ext cx="5075729" cy="276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100">
                <a:latin typeface="Courier New"/>
                <a:ea typeface="Courier New"/>
                <a:cs typeface="Courier New"/>
                <a:sym typeface="Courier New"/>
              </a:defRPr>
            </a:pPr>
            <a:r>
              <a:t>[6.9 3.1 4.9 1.5] 1 2</a:t>
            </a:r>
          </a:p>
          <a:p>
            <a:pPr algn="l">
              <a:defRPr b="0" sz="3100">
                <a:latin typeface="Courier New"/>
                <a:ea typeface="Courier New"/>
                <a:cs typeface="Courier New"/>
                <a:sym typeface="Courier New"/>
              </a:defRPr>
            </a:pPr>
            <a:r>
              <a:t>[5.9 3.2 4.8 1.8] 1 2</a:t>
            </a:r>
          </a:p>
          <a:p>
            <a:pPr algn="l">
              <a:defRPr b="0" sz="3100">
                <a:latin typeface="Courier New"/>
                <a:ea typeface="Courier New"/>
                <a:cs typeface="Courier New"/>
                <a:sym typeface="Courier New"/>
              </a:defRPr>
            </a:pPr>
            <a:r>
              <a:t>[6.7 3.  5.  1.7] 1 2</a:t>
            </a:r>
          </a:p>
          <a:p>
            <a:pPr algn="l">
              <a:defRPr b="0" sz="3100">
                <a:latin typeface="Courier New"/>
                <a:ea typeface="Courier New"/>
                <a:cs typeface="Courier New"/>
                <a:sym typeface="Courier New"/>
              </a:defRPr>
            </a:pPr>
            <a:r>
              <a:t>[4.9 2.5 4.5 1.7] 2 1</a:t>
            </a:r>
          </a:p>
          <a:p>
            <a:pPr algn="l">
              <a:defRPr b="0" sz="3100">
                <a:latin typeface="Courier New"/>
                <a:ea typeface="Courier New"/>
                <a:cs typeface="Courier New"/>
                <a:sym typeface="Courier New"/>
              </a:defRPr>
            </a:pPr>
            <a:r>
              <a:t>[6.  2.2 5.  1.5] 2 1</a:t>
            </a:r>
          </a:p>
          <a:p>
            <a:pPr algn="l">
              <a:defRPr b="0" sz="3100">
                <a:latin typeface="Courier New"/>
                <a:ea typeface="Courier New"/>
                <a:cs typeface="Courier New"/>
                <a:sym typeface="Courier New"/>
              </a:defRPr>
            </a:pPr>
            <a:r>
              <a:t>[6.3 2.8 5.1 1.5] 2 1</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Classification with…"/>
          <p:cNvSpPr txBox="1"/>
          <p:nvPr>
            <p:ph type="title"/>
          </p:nvPr>
        </p:nvSpPr>
        <p:spPr>
          <a:prstGeom prst="rect">
            <a:avLst/>
          </a:prstGeom>
        </p:spPr>
        <p:txBody>
          <a:bodyPr/>
          <a:lstStyle/>
          <a:p>
            <a:pPr defTabSz="449833">
              <a:defRPr sz="6160"/>
            </a:pPr>
            <a:r>
              <a:t>Classification with </a:t>
            </a:r>
          </a:p>
          <a:p>
            <a:pPr defTabSz="449833">
              <a:defRPr sz="6160"/>
            </a:pPr>
            <a:r>
              <a:t>Not-So-Naïve Gaussian Bayes</a:t>
            </a:r>
          </a:p>
        </p:txBody>
      </p:sp>
      <p:sp>
        <p:nvSpPr>
          <p:cNvPr id="252" name="We did not use correlation between features…"/>
          <p:cNvSpPr txBox="1"/>
          <p:nvPr>
            <p:ph type="body" idx="1"/>
          </p:nvPr>
        </p:nvSpPr>
        <p:spPr>
          <a:xfrm>
            <a:off x="952500" y="2597150"/>
            <a:ext cx="11099800" cy="6286500"/>
          </a:xfrm>
          <a:prstGeom prst="rect">
            <a:avLst/>
          </a:prstGeom>
        </p:spPr>
        <p:txBody>
          <a:bodyPr anchor="t"/>
          <a:lstStyle/>
          <a:p>
            <a:pPr/>
            <a:r>
              <a:t>We did not use correlation between features</a:t>
            </a:r>
          </a:p>
          <a:p>
            <a:pPr lvl="1"/>
            <a:r>
              <a:t>If we do, use the multi-variate probability density</a:t>
            </a:r>
          </a:p>
          <a:p>
            <a:pPr lvl="1"/>
            <a:r>
              <a:t>Need to estimate correlation coefficients:</a:t>
            </a:r>
          </a:p>
          <a:p>
            <a:pPr lvl="1"/>
          </a:p>
          <a:p>
            <a:pPr lvl="1"/>
          </a:p>
          <a:p>
            <a:pPr lvl="1"/>
            <a:r>
              <a:t>Then use the multi-variate normal probability density </a:t>
            </a:r>
            <a14:m>
              <m:oMath>
                <m:sSub>
                  <m:e>
                    <m:r>
                      <m:rPr>
                        <m:nor/>
                      </m:rPr>
                      <a:rPr xmlns:a="http://schemas.openxmlformats.org/drawingml/2006/main" sz="3700" i="1">
                        <a:solidFill>
                          <a:srgbClr val="000000"/>
                        </a:solidFill>
                        <a:latin typeface="Cambria Math" panose="02040503050406030204" pitchFamily="18" charset="0"/>
                      </a:rPr>
                      <m:t>norm</m:t>
                    </m:r>
                  </m:e>
                  <m:sub>
                    <m:r>
                      <a:rPr xmlns:a="http://schemas.openxmlformats.org/drawingml/2006/main" sz="3700" i="1">
                        <a:solidFill>
                          <a:srgbClr val="000000"/>
                        </a:solidFill>
                        <a:latin typeface="Cambria Math" panose="02040503050406030204" pitchFamily="18" charset="0"/>
                      </a:rPr>
                      <m:t>μ</m:t>
                    </m:r>
                    <m:r>
                      <a:rPr xmlns:a="http://schemas.openxmlformats.org/drawingml/2006/main" sz="3700" i="1">
                        <a:solidFill>
                          <a:srgbClr val="000000"/>
                        </a:solidFill>
                        <a:latin typeface="Cambria Math" panose="02040503050406030204" pitchFamily="18" charset="0"/>
                      </a:rPr>
                      <m:t>,</m:t>
                    </m:r>
                    <m:r>
                      <m:rPr>
                        <m:sty m:val="p"/>
                      </m:rPr>
                      <a:rPr xmlns:a="http://schemas.openxmlformats.org/drawingml/2006/main" sz="3700" i="1">
                        <a:solidFill>
                          <a:srgbClr val="000000"/>
                        </a:solidFill>
                        <a:latin typeface="Cambria Math" panose="02040503050406030204" pitchFamily="18" charset="0"/>
                      </a:rPr>
                      <m:t>Σ</m:t>
                    </m:r>
                  </m:sub>
                </m:sSub>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x</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m:t>
                </m:r>
                <m:f>
                  <m:fPr>
                    <m:ctrlPr>
                      <a:rPr xmlns:a="http://schemas.openxmlformats.org/drawingml/2006/main" sz="3700" i="1">
                        <a:solidFill>
                          <a:srgbClr val="000000"/>
                        </a:solidFill>
                        <a:latin typeface="Cambria Math" panose="02040503050406030204" pitchFamily="18" charset="0"/>
                      </a:rPr>
                    </m:ctrlPr>
                    <m:type m:val="bar"/>
                  </m:fPr>
                  <m:num>
                    <m:r>
                      <a:rPr xmlns:a="http://schemas.openxmlformats.org/drawingml/2006/main" sz="3700" i="1">
                        <a:solidFill>
                          <a:srgbClr val="000000"/>
                        </a:solidFill>
                        <a:latin typeface="Cambria Math" panose="02040503050406030204" pitchFamily="18" charset="0"/>
                      </a:rPr>
                      <m:t>1</m:t>
                    </m:r>
                  </m:num>
                  <m:den>
                    <m:r>
                      <a:rPr xmlns:a="http://schemas.openxmlformats.org/drawingml/2006/main" sz="3700" i="1">
                        <a:solidFill>
                          <a:srgbClr val="000000"/>
                        </a:solidFill>
                        <a:latin typeface="Cambria Math" panose="02040503050406030204" pitchFamily="18" charset="0"/>
                      </a:rPr>
                      <m:t>(</m:t>
                    </m:r>
                    <m:rad>
                      <m:radPr>
                        <m:ctrlPr>
                          <a:rPr xmlns:a="http://schemas.openxmlformats.org/drawingml/2006/main" sz="3700" i="1">
                            <a:solidFill>
                              <a:srgbClr val="000000"/>
                            </a:solidFill>
                            <a:latin typeface="Cambria Math" panose="02040503050406030204" pitchFamily="18" charset="0"/>
                          </a:rPr>
                        </m:ctrlPr>
                        <m:degHide m:val="on"/>
                      </m:radPr>
                      <m:deg/>
                      <m:e>
                        <m:r>
                          <a:rPr xmlns:a="http://schemas.openxmlformats.org/drawingml/2006/main" sz="3700" i="1">
                            <a:solidFill>
                              <a:srgbClr val="000000"/>
                            </a:solidFill>
                            <a:latin typeface="Cambria Math" panose="02040503050406030204" pitchFamily="18" charset="0"/>
                          </a:rPr>
                          <m:t>2</m:t>
                        </m:r>
                        <m:r>
                          <a:rPr xmlns:a="http://schemas.openxmlformats.org/drawingml/2006/main" sz="3700" i="1">
                            <a:solidFill>
                              <a:srgbClr val="000000"/>
                            </a:solidFill>
                            <a:latin typeface="Cambria Math" panose="02040503050406030204" pitchFamily="18" charset="0"/>
                          </a:rPr>
                          <m:t>π</m:t>
                        </m:r>
                      </m:e>
                    </m:rad>
                    <m:sSup>
                      <m:e>
                        <m:r>
                          <a:rPr xmlns:a="http://schemas.openxmlformats.org/drawingml/2006/main" sz="3700" i="1">
                            <a:solidFill>
                              <a:srgbClr val="000000"/>
                            </a:solidFill>
                            <a:latin typeface="Cambria Math" panose="02040503050406030204" pitchFamily="18" charset="0"/>
                          </a:rPr>
                          <m:t>)</m:t>
                        </m:r>
                      </m:e>
                      <m:sup>
                        <m:r>
                          <a:rPr xmlns:a="http://schemas.openxmlformats.org/drawingml/2006/main" sz="3700" i="1">
                            <a:solidFill>
                              <a:srgbClr val="000000"/>
                            </a:solidFill>
                            <a:latin typeface="Cambria Math" panose="02040503050406030204" pitchFamily="18" charset="0"/>
                          </a:rPr>
                          <m:t>d</m:t>
                        </m:r>
                      </m:sup>
                    </m:sSup>
                    <m:rad>
                      <m:radPr>
                        <m:ctrlPr>
                          <a:rPr xmlns:a="http://schemas.openxmlformats.org/drawingml/2006/main" sz="3700" i="1">
                            <a:solidFill>
                              <a:srgbClr val="000000"/>
                            </a:solidFill>
                            <a:latin typeface="Cambria Math" panose="02040503050406030204" pitchFamily="18" charset="0"/>
                          </a:rPr>
                        </m:ctrlPr>
                        <m:degHide m:val="on"/>
                      </m:radPr>
                      <m:deg/>
                      <m:e>
                        <m:r>
                          <a:rPr xmlns:a="http://schemas.openxmlformats.org/drawingml/2006/main" sz="3700" i="1">
                            <a:solidFill>
                              <a:srgbClr val="000000"/>
                            </a:solidFill>
                            <a:latin typeface="Cambria Math" panose="02040503050406030204" pitchFamily="18" charset="0"/>
                          </a:rPr>
                          <m:t>|</m:t>
                        </m:r>
                        <m:r>
                          <m:rPr>
                            <m:sty m:val="p"/>
                          </m:rPr>
                          <a:rPr xmlns:a="http://schemas.openxmlformats.org/drawingml/2006/main" sz="3700" i="1">
                            <a:solidFill>
                              <a:srgbClr val="000000"/>
                            </a:solidFill>
                            <a:latin typeface="Cambria Math" panose="02040503050406030204" pitchFamily="18" charset="0"/>
                          </a:rPr>
                          <m:t>Σ</m:t>
                        </m:r>
                        <m:r>
                          <a:rPr xmlns:a="http://schemas.openxmlformats.org/drawingml/2006/main" sz="3700" i="1">
                            <a:solidFill>
                              <a:srgbClr val="000000"/>
                            </a:solidFill>
                            <a:latin typeface="Cambria Math" panose="02040503050406030204" pitchFamily="18" charset="0"/>
                          </a:rPr>
                          <m:t>|</m:t>
                        </m:r>
                      </m:e>
                    </m:rad>
                  </m:den>
                </m:f>
                <m:r>
                  <m:rPr>
                    <m:sty m:val="p"/>
                  </m:rPr>
                  <a:rPr xmlns:a="http://schemas.openxmlformats.org/drawingml/2006/main" sz="3700" i="1">
                    <a:solidFill>
                      <a:srgbClr val="000000"/>
                    </a:solidFill>
                    <a:latin typeface="Cambria Math" panose="02040503050406030204" pitchFamily="18" charset="0"/>
                  </a:rPr>
                  <m:t>exp</m:t>
                </m:r>
                <m:d>
                  <m:dPr>
                    <m:ctrlPr>
                      <a:rPr xmlns:a="http://schemas.openxmlformats.org/drawingml/2006/main" sz="3700" i="1">
                        <a:solidFill>
                          <a:srgbClr val="000000"/>
                        </a:solidFill>
                        <a:latin typeface="Cambria Math" panose="02040503050406030204" pitchFamily="18" charset="0"/>
                      </a:rPr>
                    </m:ctrlPr>
                  </m:dPr>
                  <m:e>
                    <m:r>
                      <a:rPr xmlns:a="http://schemas.openxmlformats.org/drawingml/2006/main" sz="3700" i="1">
                        <a:solidFill>
                          <a:srgbClr val="000000"/>
                        </a:solidFill>
                        <a:latin typeface="Cambria Math" panose="02040503050406030204" pitchFamily="18" charset="0"/>
                      </a:rPr>
                      <m:t>-</m:t>
                    </m:r>
                    <m:f>
                      <m:fPr>
                        <m:ctrlPr>
                          <a:rPr xmlns:a="http://schemas.openxmlformats.org/drawingml/2006/main" sz="3700" i="1">
                            <a:solidFill>
                              <a:srgbClr val="000000"/>
                            </a:solidFill>
                            <a:latin typeface="Cambria Math" panose="02040503050406030204" pitchFamily="18" charset="0"/>
                          </a:rPr>
                        </m:ctrlPr>
                        <m:type m:val="bar"/>
                      </m:fPr>
                      <m:num>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x</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μ</m:t>
                        </m:r>
                        <m:sSup>
                          <m:e>
                            <m:r>
                              <a:rPr xmlns:a="http://schemas.openxmlformats.org/drawingml/2006/main" sz="3700" i="1">
                                <a:solidFill>
                                  <a:srgbClr val="000000"/>
                                </a:solidFill>
                                <a:latin typeface="Cambria Math" panose="02040503050406030204" pitchFamily="18" charset="0"/>
                              </a:rPr>
                              <m:t>)</m:t>
                            </m:r>
                          </m:e>
                          <m:sup>
                            <m:r>
                              <m:rPr>
                                <m:nor/>
                              </m:rPr>
                              <a:rPr xmlns:a="http://schemas.openxmlformats.org/drawingml/2006/main" sz="3700" i="1">
                                <a:solidFill>
                                  <a:srgbClr val="000000"/>
                                </a:solidFill>
                                <a:latin typeface="Cambria Math" panose="02040503050406030204" pitchFamily="18" charset="0"/>
                              </a:rPr>
                              <m:t>T</m:t>
                            </m:r>
                          </m:sup>
                        </m:sSup>
                        <m:sSup>
                          <m:e>
                            <m:r>
                              <m:rPr>
                                <m:sty m:val="p"/>
                              </m:rPr>
                              <a:rPr xmlns:a="http://schemas.openxmlformats.org/drawingml/2006/main" sz="3700" i="1">
                                <a:solidFill>
                                  <a:srgbClr val="000000"/>
                                </a:solidFill>
                                <a:latin typeface="Cambria Math" panose="02040503050406030204" pitchFamily="18" charset="0"/>
                              </a:rPr>
                              <m:t>Σ</m:t>
                            </m:r>
                          </m:e>
                          <m:sup>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1</m:t>
                            </m:r>
                          </m:sup>
                        </m:sSup>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x</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μ</m:t>
                        </m:r>
                        <m:r>
                          <a:rPr xmlns:a="http://schemas.openxmlformats.org/drawingml/2006/main" sz="3700" i="1">
                            <a:solidFill>
                              <a:srgbClr val="000000"/>
                            </a:solidFill>
                            <a:latin typeface="Cambria Math" panose="02040503050406030204" pitchFamily="18" charset="0"/>
                          </a:rPr>
                          <m:t>)</m:t>
                        </m:r>
                      </m:num>
                      <m:den>
                        <m:r>
                          <a:rPr xmlns:a="http://schemas.openxmlformats.org/drawingml/2006/main" sz="3700" i="1">
                            <a:solidFill>
                              <a:srgbClr val="000000"/>
                            </a:solidFill>
                            <a:latin typeface="Cambria Math" panose="02040503050406030204" pitchFamily="18" charset="0"/>
                          </a:rPr>
                          <m:t>2</m:t>
                        </m:r>
                      </m:den>
                    </m:f>
                  </m:e>
                </m:d>
              </m:oMath>
            </a14:m>
          </a:p>
        </p:txBody>
      </p:sp>
      <p:sp>
        <p:nvSpPr>
          <p:cNvPr id="253" name="Text"/>
          <p:cNvSpPr txBox="1"/>
          <p:nvPr/>
        </p:nvSpPr>
        <p:spPr>
          <a:xfrm>
            <a:off x="2784472" y="4877120"/>
            <a:ext cx="5557529" cy="133229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3400">
                <a:latin typeface="Courier New"/>
                <a:ea typeface="Courier New"/>
                <a:cs typeface="Courier New"/>
                <a:sym typeface="Courier New"/>
              </a:defRPr>
            </a:lvl1pPr>
          </a:lstStyle>
          <a:p>
            <a:pPr/>
            <a14:m>
              <m:oMathPara>
                <m:oMathParaPr>
                  <m:jc m:val="left"/>
                </m:oMathParaPr>
                <m:oMath>
                  <m:sSub>
                    <m:e>
                      <m:r>
                        <a:rPr xmlns:a="http://schemas.openxmlformats.org/drawingml/2006/main" sz="3350" i="1">
                          <a:solidFill>
                            <a:srgbClr val="000000"/>
                          </a:solidFill>
                          <a:latin typeface="Cambria Math" panose="02040503050406030204" pitchFamily="18" charset="0"/>
                        </a:rPr>
                        <m:t>σ</m:t>
                      </m:r>
                    </m:e>
                    <m:sub>
                      <m:r>
                        <a:rPr xmlns:a="http://schemas.openxmlformats.org/drawingml/2006/main" sz="3350" i="1">
                          <a:solidFill>
                            <a:srgbClr val="000000"/>
                          </a:solidFill>
                          <a:latin typeface="Cambria Math" panose="02040503050406030204" pitchFamily="18" charset="0"/>
                        </a:rPr>
                        <m:t>k</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l</m:t>
                      </m:r>
                    </m:sub>
                  </m:sSub>
                  <m:r>
                    <a:rPr xmlns:a="http://schemas.openxmlformats.org/drawingml/2006/main" sz="3350" i="1">
                      <a:solidFill>
                        <a:srgbClr val="000000"/>
                      </a:solidFill>
                      <a:latin typeface="Cambria Math" panose="02040503050406030204" pitchFamily="18" charset="0"/>
                    </a:rPr>
                    <m:t>=</m:t>
                  </m:r>
                  <m:f>
                    <m:fPr>
                      <m:ctrlPr>
                        <a:rPr xmlns:a="http://schemas.openxmlformats.org/drawingml/2006/main" sz="3350" i="1">
                          <a:solidFill>
                            <a:srgbClr val="000000"/>
                          </a:solidFill>
                          <a:latin typeface="Cambria Math" panose="02040503050406030204" pitchFamily="18" charset="0"/>
                        </a:rPr>
                      </m:ctrlPr>
                      <m:type m:val="bar"/>
                    </m:fPr>
                    <m:num>
                      <m:r>
                        <a:rPr xmlns:a="http://schemas.openxmlformats.org/drawingml/2006/main" sz="3350" i="1">
                          <a:solidFill>
                            <a:srgbClr val="000000"/>
                          </a:solidFill>
                          <a:latin typeface="Cambria Math" panose="02040503050406030204" pitchFamily="18" charset="0"/>
                        </a:rPr>
                        <m:t>1</m:t>
                      </m:r>
                    </m:num>
                    <m:den>
                      <m:r>
                        <a:rPr xmlns:a="http://schemas.openxmlformats.org/drawingml/2006/main" sz="3350" i="1">
                          <a:solidFill>
                            <a:srgbClr val="000000"/>
                          </a:solidFill>
                          <a:latin typeface="Cambria Math" panose="02040503050406030204" pitchFamily="18" charset="0"/>
                        </a:rPr>
                        <m:t>|</m:t>
                      </m:r>
                      <m:sSub>
                        <m:e>
                          <m:r>
                            <a:rPr xmlns:a="http://schemas.openxmlformats.org/drawingml/2006/main" sz="3350" i="1">
                              <a:solidFill>
                                <a:srgbClr val="000000"/>
                              </a:solidFill>
                              <a:latin typeface="Cambria Math" panose="02040503050406030204" pitchFamily="18" charset="0"/>
                            </a:rPr>
                            <m:t>C</m:t>
                          </m:r>
                        </m:e>
                        <m:sub>
                          <m:r>
                            <a:rPr xmlns:a="http://schemas.openxmlformats.org/drawingml/2006/main" sz="3350" i="1">
                              <a:solidFill>
                                <a:srgbClr val="000000"/>
                              </a:solidFill>
                              <a:latin typeface="Cambria Math" panose="02040503050406030204" pitchFamily="18" charset="0"/>
                            </a:rPr>
                            <m:t>j</m:t>
                          </m:r>
                        </m:sub>
                      </m:sSub>
                      <m:r>
                        <a:rPr xmlns:a="http://schemas.openxmlformats.org/drawingml/2006/main" sz="3350" i="1">
                          <a:solidFill>
                            <a:srgbClr val="000000"/>
                          </a:solidFill>
                          <a:latin typeface="Cambria Math" panose="02040503050406030204" pitchFamily="18" charset="0"/>
                        </a:rPr>
                        <m:t>|</m:t>
                      </m:r>
                    </m:den>
                  </m:f>
                  <m:limLow>
                    <m:e>
                      <m:r>
                        <a:rPr xmlns:a="http://schemas.openxmlformats.org/drawingml/2006/main" sz="3350" i="1">
                          <a:solidFill>
                            <a:srgbClr val="000000"/>
                          </a:solidFill>
                          <a:latin typeface="Cambria Math" panose="02040503050406030204" pitchFamily="18" charset="0"/>
                        </a:rPr>
                        <m:t>∑</m:t>
                      </m:r>
                    </m:e>
                    <m:lim>
                      <m:r>
                        <m:rPr>
                          <m:sty m:val="b"/>
                        </m:rPr>
                        <a:rPr xmlns:a="http://schemas.openxmlformats.org/drawingml/2006/main" sz="3350" i="1">
                          <a:solidFill>
                            <a:srgbClr val="000000"/>
                          </a:solidFill>
                          <a:latin typeface="Cambria Math" panose="02040503050406030204" pitchFamily="18" charset="0"/>
                        </a:rPr>
                        <m:t>x</m:t>
                      </m:r>
                      <m:r>
                        <a:rPr xmlns:a="http://schemas.openxmlformats.org/drawingml/2006/main" sz="3350" i="1">
                          <a:solidFill>
                            <a:srgbClr val="000000"/>
                          </a:solidFill>
                          <a:latin typeface="Cambria Math" panose="02040503050406030204" pitchFamily="18" charset="0"/>
                        </a:rPr>
                        <m:t>∈</m:t>
                      </m:r>
                      <m:sSub>
                        <m:e>
                          <m:r>
                            <a:rPr xmlns:a="http://schemas.openxmlformats.org/drawingml/2006/main" sz="3350" i="1">
                              <a:solidFill>
                                <a:srgbClr val="000000"/>
                              </a:solidFill>
                              <a:latin typeface="Cambria Math" panose="02040503050406030204" pitchFamily="18" charset="0"/>
                            </a:rPr>
                            <m:t>C</m:t>
                          </m:r>
                        </m:e>
                        <m:sub>
                          <m:r>
                            <a:rPr xmlns:a="http://schemas.openxmlformats.org/drawingml/2006/main" sz="3350" i="1">
                              <a:solidFill>
                                <a:srgbClr val="000000"/>
                              </a:solidFill>
                              <a:latin typeface="Cambria Math" panose="02040503050406030204" pitchFamily="18" charset="0"/>
                            </a:rPr>
                            <m:t>j</m:t>
                          </m:r>
                        </m:sub>
                      </m:sSub>
                    </m:lim>
                  </m:limLow>
                  <m:r>
                    <a:rPr xmlns:a="http://schemas.openxmlformats.org/drawingml/2006/main" sz="3350" i="1">
                      <a:solidFill>
                        <a:srgbClr val="000000"/>
                      </a:solidFill>
                      <a:latin typeface="Cambria Math" panose="02040503050406030204" pitchFamily="18" charset="0"/>
                    </a:rPr>
                    <m:t>(</m:t>
                  </m:r>
                  <m:sSub>
                    <m:e>
                      <m:r>
                        <a:rPr xmlns:a="http://schemas.openxmlformats.org/drawingml/2006/main" sz="3350" i="1">
                          <a:solidFill>
                            <a:srgbClr val="000000"/>
                          </a:solidFill>
                          <a:latin typeface="Cambria Math" panose="02040503050406030204" pitchFamily="18" charset="0"/>
                        </a:rPr>
                        <m:t>x</m:t>
                      </m:r>
                    </m:e>
                    <m:sub>
                      <m:r>
                        <a:rPr xmlns:a="http://schemas.openxmlformats.org/drawingml/2006/main" sz="3350" i="1">
                          <a:solidFill>
                            <a:srgbClr val="000000"/>
                          </a:solidFill>
                          <a:latin typeface="Cambria Math" panose="02040503050406030204" pitchFamily="18" charset="0"/>
                        </a:rPr>
                        <m:t>k</m:t>
                      </m:r>
                    </m:sub>
                  </m:sSub>
                  <m:r>
                    <a:rPr xmlns:a="http://schemas.openxmlformats.org/drawingml/2006/main" sz="3350" i="1">
                      <a:solidFill>
                        <a:srgbClr val="000000"/>
                      </a:solidFill>
                      <a:latin typeface="Cambria Math" panose="02040503050406030204" pitchFamily="18" charset="0"/>
                    </a:rPr>
                    <m:t>-</m:t>
                  </m:r>
                  <m:sSub>
                    <m:e>
                      <m:r>
                        <a:rPr xmlns:a="http://schemas.openxmlformats.org/drawingml/2006/main" sz="3350" i="1">
                          <a:solidFill>
                            <a:srgbClr val="000000"/>
                          </a:solidFill>
                          <a:latin typeface="Cambria Math" panose="02040503050406030204" pitchFamily="18" charset="0"/>
                        </a:rPr>
                        <m:t>μ</m:t>
                      </m:r>
                    </m:e>
                    <m:sub>
                      <m:r>
                        <a:rPr xmlns:a="http://schemas.openxmlformats.org/drawingml/2006/main" sz="3350" i="1">
                          <a:solidFill>
                            <a:srgbClr val="000000"/>
                          </a:solidFill>
                          <a:latin typeface="Cambria Math" panose="02040503050406030204" pitchFamily="18" charset="0"/>
                        </a:rPr>
                        <m:t>k</m:t>
                      </m:r>
                    </m:sub>
                  </m:sSub>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m:t>
                  </m:r>
                  <m:sSub>
                    <m:e>
                      <m:r>
                        <a:rPr xmlns:a="http://schemas.openxmlformats.org/drawingml/2006/main" sz="3350" i="1">
                          <a:solidFill>
                            <a:srgbClr val="000000"/>
                          </a:solidFill>
                          <a:latin typeface="Cambria Math" panose="02040503050406030204" pitchFamily="18" charset="0"/>
                        </a:rPr>
                        <m:t>x</m:t>
                      </m:r>
                    </m:e>
                    <m:sub>
                      <m:r>
                        <a:rPr xmlns:a="http://schemas.openxmlformats.org/drawingml/2006/main" sz="3350" i="1">
                          <a:solidFill>
                            <a:srgbClr val="000000"/>
                          </a:solidFill>
                          <a:latin typeface="Cambria Math" panose="02040503050406030204" pitchFamily="18" charset="0"/>
                        </a:rPr>
                        <m:t>l</m:t>
                      </m:r>
                    </m:sub>
                  </m:sSub>
                  <m:r>
                    <a:rPr xmlns:a="http://schemas.openxmlformats.org/drawingml/2006/main" sz="3350" i="1">
                      <a:solidFill>
                        <a:srgbClr val="000000"/>
                      </a:solidFill>
                      <a:latin typeface="Cambria Math" panose="02040503050406030204" pitchFamily="18" charset="0"/>
                    </a:rPr>
                    <m:t>-</m:t>
                  </m:r>
                  <m:sSub>
                    <m:e>
                      <m:r>
                        <a:rPr xmlns:a="http://schemas.openxmlformats.org/drawingml/2006/main" sz="3350" i="1">
                          <a:solidFill>
                            <a:srgbClr val="000000"/>
                          </a:solidFill>
                          <a:latin typeface="Cambria Math" panose="02040503050406030204" pitchFamily="18" charset="0"/>
                        </a:rPr>
                        <m:t>μ</m:t>
                      </m:r>
                    </m:e>
                    <m:sub>
                      <m:r>
                        <a:rPr xmlns:a="http://schemas.openxmlformats.org/drawingml/2006/main" sz="3350" i="1">
                          <a:solidFill>
                            <a:srgbClr val="000000"/>
                          </a:solidFill>
                          <a:latin typeface="Cambria Math" panose="02040503050406030204" pitchFamily="18" charset="0"/>
                        </a:rPr>
                        <m:t>l</m:t>
                      </m:r>
                    </m:sub>
                  </m:sSub>
                  <m:r>
                    <a:rPr xmlns:a="http://schemas.openxmlformats.org/drawingml/2006/main" sz="3350" i="1">
                      <a:solidFill>
                        <a:srgbClr val="000000"/>
                      </a:solidFill>
                      <a:latin typeface="Cambria Math" panose="02040503050406030204" pitchFamily="18" charset="0"/>
                    </a:rPr>
                    <m:t>)</m:t>
                  </m:r>
                </m:oMath>
              </m:oMathPara>
            </a14:m>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Classification with…"/>
          <p:cNvSpPr txBox="1"/>
          <p:nvPr>
            <p:ph type="title"/>
          </p:nvPr>
        </p:nvSpPr>
        <p:spPr>
          <a:prstGeom prst="rect">
            <a:avLst/>
          </a:prstGeom>
        </p:spPr>
        <p:txBody>
          <a:bodyPr/>
          <a:lstStyle/>
          <a:p>
            <a:pPr defTabSz="449833">
              <a:defRPr sz="6160"/>
            </a:pPr>
            <a:r>
              <a:t>Classification with </a:t>
            </a:r>
          </a:p>
          <a:p>
            <a:pPr defTabSz="449833">
              <a:defRPr sz="6160"/>
            </a:pPr>
            <a:r>
              <a:t>Not-So-Naïve Gaussian Bayes</a:t>
            </a:r>
          </a:p>
        </p:txBody>
      </p:sp>
      <p:sp>
        <p:nvSpPr>
          <p:cNvPr id="256" name="Luckily, implemented in scipy.stats…"/>
          <p:cNvSpPr txBox="1"/>
          <p:nvPr>
            <p:ph type="body" idx="1"/>
          </p:nvPr>
        </p:nvSpPr>
        <p:spPr>
          <a:prstGeom prst="rect">
            <a:avLst/>
          </a:prstGeom>
        </p:spPr>
        <p:txBody>
          <a:bodyPr anchor="t"/>
          <a:lstStyle/>
          <a:p>
            <a:pPr/>
            <a:r>
              <a:t>Luckily, implemented in scipy.stats</a:t>
            </a:r>
          </a:p>
          <a:p>
            <a:pPr/>
          </a:p>
          <a:p>
            <a:pPr/>
            <a:r>
              <a:t>Estimate means and correlations</a:t>
            </a:r>
          </a:p>
          <a:p>
            <a:pPr/>
            <a:r>
              <a:t>Similarly to before, estimate category by looking at the multi-variate normal density for each category and updating </a:t>
            </a:r>
          </a:p>
        </p:txBody>
      </p:sp>
      <p:sp>
        <p:nvSpPr>
          <p:cNvPr id="257" name="from scipy.stats import multivariate_normal"/>
          <p:cNvSpPr txBox="1"/>
          <p:nvPr/>
        </p:nvSpPr>
        <p:spPr>
          <a:xfrm>
            <a:off x="2364398" y="3407454"/>
            <a:ext cx="797942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atin typeface="Courier New"/>
                <a:ea typeface="Courier New"/>
                <a:cs typeface="Courier New"/>
                <a:sym typeface="Courier New"/>
              </a:defRPr>
            </a:lvl1pPr>
          </a:lstStyle>
          <a:p>
            <a:pPr/>
            <a:r>
              <a:t>from scipy.stats import multivariate_normal</a:t>
            </a:r>
          </a:p>
        </p:txBody>
      </p:sp>
      <p:sp>
        <p:nvSpPr>
          <p:cNvPr id="258" name="def diagnose(tupla):…"/>
          <p:cNvSpPr txBox="1"/>
          <p:nvPr/>
        </p:nvSpPr>
        <p:spPr>
          <a:xfrm>
            <a:off x="241560" y="6736477"/>
            <a:ext cx="12521680" cy="168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2200">
                <a:latin typeface="Courier New"/>
                <a:ea typeface="Courier New"/>
                <a:cs typeface="Courier New"/>
                <a:sym typeface="Courier New"/>
              </a:defRPr>
            </a:pPr>
            <a:r>
              <a:t>def diagnose(tupla):</a:t>
            </a:r>
          </a:p>
          <a:p>
            <a:pPr algn="l">
              <a:defRPr b="0" sz="2200">
                <a:latin typeface="Courier New"/>
                <a:ea typeface="Courier New"/>
                <a:cs typeface="Courier New"/>
                <a:sym typeface="Courier New"/>
              </a:defRPr>
            </a:pPr>
            <a:r>
              <a:t>    return np.argmax(</a:t>
            </a:r>
          </a:p>
          <a:p>
            <a:pPr algn="l">
              <a:defRPr b="0" sz="2200">
                <a:latin typeface="Courier New"/>
                <a:ea typeface="Courier New"/>
                <a:cs typeface="Courier New"/>
                <a:sym typeface="Courier New"/>
              </a:defRPr>
            </a:pPr>
            <a:r>
              <a:t>   [multivariate_normal.pdf(tupla,mean=Gl.mu_setosa, cov=Gl.sigma_setosa),</a:t>
            </a:r>
          </a:p>
          <a:p>
            <a:pPr algn="l">
              <a:defRPr b="0" sz="2200">
                <a:latin typeface="Courier New"/>
                <a:ea typeface="Courier New"/>
                <a:cs typeface="Courier New"/>
                <a:sym typeface="Courier New"/>
              </a:defRPr>
            </a:pPr>
            <a:r>
              <a:t>    multivariate_normal.pdf(tupla,mean=Gl.mu_ver, cov=Gl.sigma_ver), </a:t>
            </a:r>
          </a:p>
          <a:p>
            <a:pPr algn="l">
              <a:defRPr b="0" sz="2200">
                <a:latin typeface="Courier New"/>
                <a:ea typeface="Courier New"/>
                <a:cs typeface="Courier New"/>
                <a:sym typeface="Courier New"/>
              </a:defRPr>
            </a:pPr>
            <a:r>
              <a:t>    multivariate_normal.pdf(tupla,mean=Gl.mu_vgc, cov=Gl.sigma_vgc)])</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Classification with…"/>
          <p:cNvSpPr txBox="1"/>
          <p:nvPr>
            <p:ph type="title"/>
          </p:nvPr>
        </p:nvSpPr>
        <p:spPr>
          <a:prstGeom prst="rect">
            <a:avLst/>
          </a:prstGeom>
        </p:spPr>
        <p:txBody>
          <a:bodyPr/>
          <a:lstStyle/>
          <a:p>
            <a:pPr defTabSz="449833">
              <a:defRPr sz="6160"/>
            </a:pPr>
            <a:r>
              <a:t>Classification with </a:t>
            </a:r>
          </a:p>
          <a:p>
            <a:pPr defTabSz="449833">
              <a:defRPr sz="6160"/>
            </a:pPr>
            <a:r>
              <a:t>Not-So-Naïve Gaussian Bayes</a:t>
            </a:r>
          </a:p>
        </p:txBody>
      </p:sp>
      <p:sp>
        <p:nvSpPr>
          <p:cNvPr id="261" name="This works slightly better: three mis-classifications…"/>
          <p:cNvSpPr txBox="1"/>
          <p:nvPr>
            <p:ph type="body" idx="1"/>
          </p:nvPr>
        </p:nvSpPr>
        <p:spPr>
          <a:prstGeom prst="rect">
            <a:avLst/>
          </a:prstGeom>
        </p:spPr>
        <p:txBody>
          <a:bodyPr anchor="t"/>
          <a:lstStyle/>
          <a:p>
            <a:pPr/>
            <a:r>
              <a:t>This works slightly better: three mis-classifications</a:t>
            </a:r>
          </a:p>
          <a:p>
            <a:pPr lvl="1"/>
            <a:r>
              <a:t>Example:</a:t>
            </a:r>
          </a:p>
          <a:p>
            <a:pPr lvl="2"/>
            <a:r>
              <a:t>Virginica features:</a:t>
            </a:r>
          </a:p>
          <a:p>
            <a:pPr lvl="3"/>
          </a:p>
          <a:p>
            <a:pPr lvl="3"/>
          </a:p>
          <a:p>
            <a:pPr lvl="3"/>
          </a:p>
          <a:p>
            <a:pPr lvl="3"/>
            <a:r>
              <a:t>Versicolor and virginica probs are similar</a:t>
            </a:r>
          </a:p>
        </p:txBody>
      </p:sp>
      <p:sp>
        <p:nvSpPr>
          <p:cNvPr id="262" name="&gt;&gt;&gt; get_probs((6.3, 2.8, 5.1, 1.5))…"/>
          <p:cNvSpPr txBox="1"/>
          <p:nvPr/>
        </p:nvSpPr>
        <p:spPr>
          <a:xfrm>
            <a:off x="2771345" y="4876799"/>
            <a:ext cx="9183577" cy="203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400">
                <a:latin typeface="Courier New"/>
                <a:ea typeface="Courier New"/>
                <a:cs typeface="Courier New"/>
                <a:sym typeface="Courier New"/>
              </a:defRPr>
            </a:pPr>
            <a:r>
              <a:t>&gt;&gt;&gt; get_probs((6.3, 2.8, 5.1, 1.5))</a:t>
            </a:r>
          </a:p>
          <a:p>
            <a:pPr algn="l">
              <a:defRPr b="0" sz="3400">
                <a:latin typeface="Courier New"/>
                <a:ea typeface="Courier New"/>
                <a:cs typeface="Courier New"/>
                <a:sym typeface="Courier New"/>
              </a:defRPr>
            </a:pPr>
            <a:r>
              <a:t>setosa 6.551299963143457e-116</a:t>
            </a:r>
          </a:p>
          <a:p>
            <a:pPr algn="l">
              <a:defRPr b="0" sz="3400">
                <a:latin typeface="Courier New"/>
                <a:ea typeface="Courier New"/>
                <a:cs typeface="Courier New"/>
                <a:sym typeface="Courier New"/>
              </a:defRPr>
            </a:pPr>
            <a:r>
              <a:t>versicolor 0.3895029363227387</a:t>
            </a:r>
          </a:p>
          <a:p>
            <a:pPr algn="l">
              <a:defRPr b="0" sz="3400">
                <a:latin typeface="Courier New"/>
                <a:ea typeface="Courier New"/>
                <a:cs typeface="Courier New"/>
                <a:sym typeface="Courier New"/>
              </a:defRPr>
            </a:pPr>
            <a:r>
              <a:t>virginica 0.25720254045708846</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Classification with…"/>
          <p:cNvSpPr txBox="1"/>
          <p:nvPr>
            <p:ph type="title"/>
          </p:nvPr>
        </p:nvSpPr>
        <p:spPr>
          <a:prstGeom prst="rect">
            <a:avLst/>
          </a:prstGeom>
        </p:spPr>
        <p:txBody>
          <a:bodyPr/>
          <a:lstStyle/>
          <a:p>
            <a:pPr defTabSz="449833">
              <a:defRPr sz="6160"/>
            </a:pPr>
            <a:r>
              <a:t>Classification with </a:t>
            </a:r>
          </a:p>
          <a:p>
            <a:pPr defTabSz="449833">
              <a:defRPr sz="6160"/>
            </a:pPr>
            <a:r>
              <a:t>Not-So-Naïve Gaussian Bayes</a:t>
            </a:r>
          </a:p>
        </p:txBody>
      </p:sp>
      <p:sp>
        <p:nvSpPr>
          <p:cNvPr id="265" name="This works slightly better: three mis-classifications…"/>
          <p:cNvSpPr txBox="1"/>
          <p:nvPr>
            <p:ph type="body" idx="1"/>
          </p:nvPr>
        </p:nvSpPr>
        <p:spPr>
          <a:prstGeom prst="rect">
            <a:avLst/>
          </a:prstGeom>
        </p:spPr>
        <p:txBody>
          <a:bodyPr anchor="t"/>
          <a:lstStyle/>
          <a:p>
            <a:pPr/>
            <a:r>
              <a:t>This works slightly better: three mis-classifications</a:t>
            </a:r>
          </a:p>
          <a:p>
            <a:pPr lvl="1"/>
            <a:r>
              <a:t>Example:</a:t>
            </a:r>
          </a:p>
          <a:p>
            <a:pPr lvl="2"/>
            <a:r>
              <a:t>Versicolor features:</a:t>
            </a:r>
          </a:p>
          <a:p>
            <a:pPr lvl="3"/>
          </a:p>
          <a:p>
            <a:pPr lvl="3"/>
          </a:p>
          <a:p>
            <a:pPr lvl="3"/>
          </a:p>
          <a:p>
            <a:pPr lvl="3"/>
            <a:r>
              <a:t>Versicolor and virginica probs are somewhat similar</a:t>
            </a:r>
          </a:p>
        </p:txBody>
      </p:sp>
      <p:sp>
        <p:nvSpPr>
          <p:cNvPr id="266" name="&gt;&gt;&gt; get_probs((6.0, 2.7, 5.1, 1.6))…"/>
          <p:cNvSpPr txBox="1"/>
          <p:nvPr/>
        </p:nvSpPr>
        <p:spPr>
          <a:xfrm>
            <a:off x="2771345" y="4876799"/>
            <a:ext cx="9183577" cy="203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400">
                <a:latin typeface="Courier New"/>
                <a:ea typeface="Courier New"/>
                <a:cs typeface="Courier New"/>
                <a:sym typeface="Courier New"/>
              </a:defRPr>
            </a:pPr>
            <a:r>
              <a:t>&gt;&gt;&gt; get_probs((6.0, 2.7, 5.1, 1.6))</a:t>
            </a:r>
          </a:p>
          <a:p>
            <a:pPr algn="l">
              <a:defRPr b="0" sz="3400">
                <a:latin typeface="Courier New"/>
                <a:ea typeface="Courier New"/>
                <a:cs typeface="Courier New"/>
                <a:sym typeface="Courier New"/>
              </a:defRPr>
            </a:pPr>
            <a:r>
              <a:t>setosa 3.4601607892612445e-119</a:t>
            </a:r>
          </a:p>
          <a:p>
            <a:pPr algn="l">
              <a:defRPr b="0" sz="3400">
                <a:latin typeface="Courier New"/>
                <a:ea typeface="Courier New"/>
                <a:cs typeface="Courier New"/>
                <a:sym typeface="Courier New"/>
              </a:defRPr>
            </a:pPr>
            <a:r>
              <a:t>versicolor 0.09776449471242309</a:t>
            </a:r>
          </a:p>
          <a:p>
            <a:pPr algn="l">
              <a:defRPr b="0" sz="3400">
                <a:latin typeface="Courier New"/>
                <a:ea typeface="Courier New"/>
                <a:cs typeface="Courier New"/>
                <a:sym typeface="Courier New"/>
              </a:defRPr>
            </a:pPr>
            <a:r>
              <a:t>virginica 0.56568607797792</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Scipy.learn"/>
          <p:cNvSpPr txBox="1"/>
          <p:nvPr>
            <p:ph type="title"/>
          </p:nvPr>
        </p:nvSpPr>
        <p:spPr>
          <a:prstGeom prst="rect">
            <a:avLst/>
          </a:prstGeom>
        </p:spPr>
        <p:txBody>
          <a:bodyPr/>
          <a:lstStyle/>
          <a:p>
            <a:pPr/>
            <a:r>
              <a:t>Scipy.learn</a:t>
            </a:r>
          </a:p>
        </p:txBody>
      </p:sp>
      <p:sp>
        <p:nvSpPr>
          <p:cNvPr id="269" name="A more modern set of tools in scipy…"/>
          <p:cNvSpPr txBox="1"/>
          <p:nvPr>
            <p:ph type="body" idx="1"/>
          </p:nvPr>
        </p:nvSpPr>
        <p:spPr>
          <a:prstGeom prst="rect">
            <a:avLst/>
          </a:prstGeom>
        </p:spPr>
        <p:txBody>
          <a:bodyPr anchor="t"/>
          <a:lstStyle/>
          <a:p>
            <a:pPr/>
            <a:r>
              <a:t>A more modern set of tools in scipy</a:t>
            </a:r>
          </a:p>
          <a:p>
            <a:pPr lvl="1"/>
            <a:r>
              <a:t>Running example:</a:t>
            </a:r>
          </a:p>
          <a:p>
            <a:pPr lvl="2"/>
            <a:r>
              <a:t>How to predict the newsgroup from the contents</a:t>
            </a:r>
          </a:p>
          <a:p>
            <a:pPr lvl="2"/>
            <a:r>
              <a:t>Data set: </a:t>
            </a:r>
          </a:p>
          <a:p>
            <a:pPr lvl="2">
              <a:defRPr>
                <a:latin typeface="Courier New"/>
                <a:ea typeface="Courier New"/>
                <a:cs typeface="Courier New"/>
                <a:sym typeface="Courier New"/>
              </a:defRPr>
            </a:pPr>
            <a:r>
              <a:t>from sklearn.datasets import fetch_20newsgroups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Rounded Rectangle"/>
          <p:cNvSpPr/>
          <p:nvPr/>
        </p:nvSpPr>
        <p:spPr>
          <a:xfrm>
            <a:off x="8046535" y="5987733"/>
            <a:ext cx="2632165" cy="2728365"/>
          </a:xfrm>
          <a:prstGeom prst="roundRect">
            <a:avLst>
              <a:gd name="adj" fmla="val 7237"/>
            </a:avLst>
          </a:prstGeom>
          <a:solidFill>
            <a:srgbClr val="FFFFFF"/>
          </a:solidFill>
          <a:ln w="25400">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8" name="Conditional Probability"/>
          <p:cNvSpPr txBox="1"/>
          <p:nvPr>
            <p:ph type="title"/>
          </p:nvPr>
        </p:nvSpPr>
        <p:spPr>
          <a:prstGeom prst="rect">
            <a:avLst/>
          </a:prstGeom>
        </p:spPr>
        <p:txBody>
          <a:bodyPr/>
          <a:lstStyle/>
          <a:p>
            <a:pPr/>
            <a:r>
              <a:t>Conditional Probability</a:t>
            </a:r>
          </a:p>
        </p:txBody>
      </p:sp>
      <p:sp>
        <p:nvSpPr>
          <p:cNvPr id="139" name="We can express a probability for one event in terms of another event happening or not"/>
          <p:cNvSpPr txBox="1"/>
          <p:nvPr>
            <p:ph type="body" idx="1"/>
          </p:nvPr>
        </p:nvSpPr>
        <p:spPr>
          <a:xfrm>
            <a:off x="952500" y="2442297"/>
            <a:ext cx="11099800" cy="6286501"/>
          </a:xfrm>
          <a:prstGeom prst="rect">
            <a:avLst/>
          </a:prstGeom>
        </p:spPr>
        <p:txBody>
          <a:bodyPr anchor="t"/>
          <a:lstStyle/>
          <a:p>
            <a:pPr/>
            <a:r>
              <a:t>We can express a probability for one event in terms of another event happening or not</a:t>
            </a:r>
          </a:p>
          <a:p>
            <a:pPr/>
          </a:p>
          <a:p>
            <a:pPr lvl="1" marL="0" indent="444500">
              <a:buSzTx/>
              <a:buNone/>
            </a:pPr>
            <a14:m>
              <m:oMathPara>
                <m:oMathParaPr>
                  <m:jc m:val="left"/>
                </m:oMathParaPr>
                <m:oMath>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A</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A</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B</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A</m:t>
                  </m:r>
                  <m:r>
                    <a:rPr xmlns:a="http://schemas.openxmlformats.org/drawingml/2006/main" sz="3850" i="1">
                      <a:solidFill>
                        <a:srgbClr val="000000"/>
                      </a:solidFill>
                      <a:latin typeface="Cambria Math" panose="02040503050406030204" pitchFamily="18" charset="0"/>
                    </a:rPr>
                    <m:t>∩</m:t>
                  </m:r>
                  <m:bar>
                    <m:barPr>
                      <m:ctrlPr>
                        <a:rPr xmlns:a="http://schemas.openxmlformats.org/drawingml/2006/main" sz="3850" i="1">
                          <a:solidFill>
                            <a:srgbClr val="000000"/>
                          </a:solidFill>
                          <a:latin typeface="Cambria Math" panose="02040503050406030204" pitchFamily="18" charset="0"/>
                        </a:rPr>
                      </m:ctrlPr>
                      <m:pos m:val="top"/>
                    </m:barPr>
                    <m:e>
                      <m:r>
                        <a:rPr xmlns:a="http://schemas.openxmlformats.org/drawingml/2006/main" sz="3850" i="1">
                          <a:solidFill>
                            <a:srgbClr val="000000"/>
                          </a:solidFill>
                          <a:latin typeface="Cambria Math" panose="02040503050406030204" pitchFamily="18" charset="0"/>
                        </a:rPr>
                        <m:t>B</m:t>
                      </m:r>
                    </m:e>
                  </m:bar>
                  <m:r>
                    <a:rPr xmlns:a="http://schemas.openxmlformats.org/drawingml/2006/main" sz="3850" i="1">
                      <a:solidFill>
                        <a:srgbClr val="000000"/>
                      </a:solidFill>
                      <a:latin typeface="Cambria Math" panose="02040503050406030204" pitchFamily="18" charset="0"/>
                    </a:rPr>
                    <m:t>)</m:t>
                  </m:r>
                </m:oMath>
              </m:oMathPara>
            </a14:m>
          </a:p>
          <a:p>
            <a:pPr lvl="1" marL="0" indent="444500">
              <a:buSzTx/>
              <a:buNone/>
            </a:pPr>
            <a:r>
              <a:t>        </a:t>
            </a:r>
            <a14:m>
              <m:oMath>
                <m:r>
                  <a:rPr xmlns:a="http://schemas.openxmlformats.org/drawingml/2006/main" sz="3950" i="1">
                    <a:solidFill>
                      <a:srgbClr val="000000"/>
                    </a:solidFill>
                    <a:latin typeface="Cambria Math" panose="02040503050406030204" pitchFamily="18" charset="0"/>
                  </a:rPr>
                  <m:t>=</m:t>
                </m:r>
                <m:r>
                  <a:rPr xmlns:a="http://schemas.openxmlformats.org/drawingml/2006/main" sz="3950" i="1">
                    <a:solidFill>
                      <a:srgbClr val="000000"/>
                    </a:solidFill>
                    <a:latin typeface="Cambria Math" panose="02040503050406030204" pitchFamily="18" charset="0"/>
                  </a:rPr>
                  <m:t>P</m:t>
                </m:r>
                <m:r>
                  <a:rPr xmlns:a="http://schemas.openxmlformats.org/drawingml/2006/main" sz="3950" i="1">
                    <a:solidFill>
                      <a:srgbClr val="000000"/>
                    </a:solidFill>
                    <a:latin typeface="Cambria Math" panose="02040503050406030204" pitchFamily="18" charset="0"/>
                  </a:rPr>
                  <m:t>(</m:t>
                </m:r>
                <m:r>
                  <a:rPr xmlns:a="http://schemas.openxmlformats.org/drawingml/2006/main" sz="3950" i="1">
                    <a:solidFill>
                      <a:srgbClr val="000000"/>
                    </a:solidFill>
                    <a:latin typeface="Cambria Math" panose="02040503050406030204" pitchFamily="18" charset="0"/>
                  </a:rPr>
                  <m:t>A</m:t>
                </m:r>
                <m:r>
                  <a:rPr xmlns:a="http://schemas.openxmlformats.org/drawingml/2006/main" sz="3950" i="1">
                    <a:solidFill>
                      <a:srgbClr val="000000"/>
                    </a:solidFill>
                    <a:latin typeface="Cambria Math" panose="02040503050406030204" pitchFamily="18" charset="0"/>
                  </a:rPr>
                  <m:t>|</m:t>
                </m:r>
                <m:r>
                  <a:rPr xmlns:a="http://schemas.openxmlformats.org/drawingml/2006/main" sz="3950" i="1">
                    <a:solidFill>
                      <a:srgbClr val="000000"/>
                    </a:solidFill>
                    <a:latin typeface="Cambria Math" panose="02040503050406030204" pitchFamily="18" charset="0"/>
                  </a:rPr>
                  <m:t>B</m:t>
                </m:r>
                <m:r>
                  <a:rPr xmlns:a="http://schemas.openxmlformats.org/drawingml/2006/main" sz="3950" i="1">
                    <a:solidFill>
                      <a:srgbClr val="000000"/>
                    </a:solidFill>
                    <a:latin typeface="Cambria Math" panose="02040503050406030204" pitchFamily="18" charset="0"/>
                  </a:rPr>
                  <m:t>)</m:t>
                </m:r>
                <m:r>
                  <a:rPr xmlns:a="http://schemas.openxmlformats.org/drawingml/2006/main" sz="3950" i="1">
                    <a:solidFill>
                      <a:srgbClr val="000000"/>
                    </a:solidFill>
                    <a:latin typeface="Cambria Math" panose="02040503050406030204" pitchFamily="18" charset="0"/>
                  </a:rPr>
                  <m:t>P</m:t>
                </m:r>
                <m:r>
                  <a:rPr xmlns:a="http://schemas.openxmlformats.org/drawingml/2006/main" sz="3950" i="1">
                    <a:solidFill>
                      <a:srgbClr val="000000"/>
                    </a:solidFill>
                    <a:latin typeface="Cambria Math" panose="02040503050406030204" pitchFamily="18" charset="0"/>
                  </a:rPr>
                  <m:t>(</m:t>
                </m:r>
                <m:r>
                  <a:rPr xmlns:a="http://schemas.openxmlformats.org/drawingml/2006/main" sz="3950" i="1">
                    <a:solidFill>
                      <a:srgbClr val="000000"/>
                    </a:solidFill>
                    <a:latin typeface="Cambria Math" panose="02040503050406030204" pitchFamily="18" charset="0"/>
                  </a:rPr>
                  <m:t>B</m:t>
                </m:r>
                <m:r>
                  <a:rPr xmlns:a="http://schemas.openxmlformats.org/drawingml/2006/main" sz="3950" i="1">
                    <a:solidFill>
                      <a:srgbClr val="000000"/>
                    </a:solidFill>
                    <a:latin typeface="Cambria Math" panose="02040503050406030204" pitchFamily="18" charset="0"/>
                  </a:rPr>
                  <m:t>)</m:t>
                </m:r>
                <m:r>
                  <a:rPr xmlns:a="http://schemas.openxmlformats.org/drawingml/2006/main" sz="3950" i="1">
                    <a:solidFill>
                      <a:srgbClr val="000000"/>
                    </a:solidFill>
                    <a:latin typeface="Cambria Math" panose="02040503050406030204" pitchFamily="18" charset="0"/>
                  </a:rPr>
                  <m:t>+</m:t>
                </m:r>
                <m:r>
                  <a:rPr xmlns:a="http://schemas.openxmlformats.org/drawingml/2006/main" sz="3950" i="1">
                    <a:solidFill>
                      <a:srgbClr val="000000"/>
                    </a:solidFill>
                    <a:latin typeface="Cambria Math" panose="02040503050406030204" pitchFamily="18" charset="0"/>
                  </a:rPr>
                  <m:t>P</m:t>
                </m:r>
                <m:r>
                  <a:rPr xmlns:a="http://schemas.openxmlformats.org/drawingml/2006/main" sz="3950" i="1">
                    <a:solidFill>
                      <a:srgbClr val="000000"/>
                    </a:solidFill>
                    <a:latin typeface="Cambria Math" panose="02040503050406030204" pitchFamily="18" charset="0"/>
                  </a:rPr>
                  <m:t>(</m:t>
                </m:r>
                <m:r>
                  <a:rPr xmlns:a="http://schemas.openxmlformats.org/drawingml/2006/main" sz="3950" i="1">
                    <a:solidFill>
                      <a:srgbClr val="000000"/>
                    </a:solidFill>
                    <a:latin typeface="Cambria Math" panose="02040503050406030204" pitchFamily="18" charset="0"/>
                  </a:rPr>
                  <m:t>A</m:t>
                </m:r>
                <m:r>
                  <a:rPr xmlns:a="http://schemas.openxmlformats.org/drawingml/2006/main" sz="3950" i="1">
                    <a:solidFill>
                      <a:srgbClr val="000000"/>
                    </a:solidFill>
                    <a:latin typeface="Cambria Math" panose="02040503050406030204" pitchFamily="18" charset="0"/>
                  </a:rPr>
                  <m:t>|</m:t>
                </m:r>
                <m:bar>
                  <m:barPr>
                    <m:ctrlPr>
                      <a:rPr xmlns:a="http://schemas.openxmlformats.org/drawingml/2006/main" sz="3950" i="1">
                        <a:solidFill>
                          <a:srgbClr val="000000"/>
                        </a:solidFill>
                        <a:latin typeface="Cambria Math" panose="02040503050406030204" pitchFamily="18" charset="0"/>
                      </a:rPr>
                    </m:ctrlPr>
                    <m:pos m:val="top"/>
                  </m:barPr>
                  <m:e>
                    <m:r>
                      <a:rPr xmlns:a="http://schemas.openxmlformats.org/drawingml/2006/main" sz="3950" i="1">
                        <a:solidFill>
                          <a:srgbClr val="000000"/>
                        </a:solidFill>
                        <a:latin typeface="Cambria Math" panose="02040503050406030204" pitchFamily="18" charset="0"/>
                      </a:rPr>
                      <m:t>B</m:t>
                    </m:r>
                  </m:e>
                </m:bar>
                <m:r>
                  <a:rPr xmlns:a="http://schemas.openxmlformats.org/drawingml/2006/main" sz="3950" i="1">
                    <a:solidFill>
                      <a:srgbClr val="000000"/>
                    </a:solidFill>
                    <a:latin typeface="Cambria Math" panose="02040503050406030204" pitchFamily="18" charset="0"/>
                  </a:rPr>
                  <m:t>)</m:t>
                </m:r>
                <m:r>
                  <a:rPr xmlns:a="http://schemas.openxmlformats.org/drawingml/2006/main" sz="3950" i="1">
                    <a:solidFill>
                      <a:srgbClr val="000000"/>
                    </a:solidFill>
                    <a:latin typeface="Cambria Math" panose="02040503050406030204" pitchFamily="18" charset="0"/>
                  </a:rPr>
                  <m:t>P</m:t>
                </m:r>
                <m:r>
                  <a:rPr xmlns:a="http://schemas.openxmlformats.org/drawingml/2006/main" sz="3950" i="1">
                    <a:solidFill>
                      <a:srgbClr val="000000"/>
                    </a:solidFill>
                    <a:latin typeface="Cambria Math" panose="02040503050406030204" pitchFamily="18" charset="0"/>
                  </a:rPr>
                  <m:t>(</m:t>
                </m:r>
                <m:bar>
                  <m:barPr>
                    <m:ctrlPr>
                      <a:rPr xmlns:a="http://schemas.openxmlformats.org/drawingml/2006/main" sz="3950" i="1">
                        <a:solidFill>
                          <a:srgbClr val="000000"/>
                        </a:solidFill>
                        <a:latin typeface="Cambria Math" panose="02040503050406030204" pitchFamily="18" charset="0"/>
                      </a:rPr>
                    </m:ctrlPr>
                    <m:pos m:val="top"/>
                  </m:barPr>
                  <m:e>
                    <m:r>
                      <a:rPr xmlns:a="http://schemas.openxmlformats.org/drawingml/2006/main" sz="3950" i="1">
                        <a:solidFill>
                          <a:srgbClr val="000000"/>
                        </a:solidFill>
                        <a:latin typeface="Cambria Math" panose="02040503050406030204" pitchFamily="18" charset="0"/>
                      </a:rPr>
                      <m:t>B</m:t>
                    </m:r>
                  </m:e>
                </m:bar>
                <m:r>
                  <a:rPr xmlns:a="http://schemas.openxmlformats.org/drawingml/2006/main" sz="3950" i="1">
                    <a:solidFill>
                      <a:srgbClr val="000000"/>
                    </a:solidFill>
                    <a:latin typeface="Cambria Math" panose="02040503050406030204" pitchFamily="18" charset="0"/>
                  </a:rPr>
                  <m:t>)</m:t>
                </m:r>
              </m:oMath>
            </a14:m>
          </a:p>
        </p:txBody>
      </p:sp>
      <p:sp>
        <p:nvSpPr>
          <p:cNvPr id="140" name="Oval"/>
          <p:cNvSpPr/>
          <p:nvPr/>
        </p:nvSpPr>
        <p:spPr>
          <a:xfrm>
            <a:off x="8289732" y="6333018"/>
            <a:ext cx="1727355" cy="1368456"/>
          </a:xfrm>
          <a:prstGeom prst="ellipse">
            <a:avLst/>
          </a:prstGeom>
          <a:solidFill>
            <a:schemeClr val="accent1">
              <a:alpha val="49063"/>
            </a:schemeClr>
          </a:solidFill>
          <a:ln w="12700">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1" name="Oval"/>
          <p:cNvSpPr/>
          <p:nvPr/>
        </p:nvSpPr>
        <p:spPr>
          <a:xfrm>
            <a:off x="8998034" y="6844983"/>
            <a:ext cx="1523215" cy="1270001"/>
          </a:xfrm>
          <a:prstGeom prst="ellipse">
            <a:avLst/>
          </a:prstGeom>
          <a:solidFill>
            <a:schemeClr val="accent4">
              <a:hueOff val="366961"/>
              <a:satOff val="4172"/>
              <a:lumOff val="11129"/>
              <a:alpha val="49781"/>
            </a:schemeClr>
          </a:solidFill>
          <a:ln w="12700">
            <a:solidFill>
              <a:srgbClr val="000000">
                <a:alpha val="49781"/>
              </a:srgbClr>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2" name="A"/>
          <p:cNvSpPr txBox="1"/>
          <p:nvPr/>
        </p:nvSpPr>
        <p:spPr>
          <a:xfrm>
            <a:off x="8843079" y="6334947"/>
            <a:ext cx="29721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atin typeface="Courier New"/>
                <a:ea typeface="Courier New"/>
                <a:cs typeface="Courier New"/>
                <a:sym typeface="Courier New"/>
              </a:defRPr>
            </a:lvl1pPr>
          </a:lstStyle>
          <a:p>
            <a:pPr/>
            <a:r>
              <a:t>A</a:t>
            </a:r>
          </a:p>
        </p:txBody>
      </p:sp>
      <p:sp>
        <p:nvSpPr>
          <p:cNvPr id="143" name="B"/>
          <p:cNvSpPr txBox="1"/>
          <p:nvPr/>
        </p:nvSpPr>
        <p:spPr>
          <a:xfrm>
            <a:off x="10049554" y="7617647"/>
            <a:ext cx="29721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atin typeface="Courier New"/>
                <a:ea typeface="Courier New"/>
                <a:cs typeface="Courier New"/>
                <a:sym typeface="Courier New"/>
              </a:defRPr>
            </a:lvl1pPr>
          </a:lstStyle>
          <a:p>
            <a:pPr/>
            <a:r>
              <a:t>B</a:t>
            </a:r>
          </a:p>
        </p:txBody>
      </p:sp>
      <p:sp>
        <p:nvSpPr>
          <p:cNvPr id="144" name="Text"/>
          <p:cNvSpPr txBox="1"/>
          <p:nvPr/>
        </p:nvSpPr>
        <p:spPr>
          <a:xfrm>
            <a:off x="9051339" y="6968018"/>
            <a:ext cx="80348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b="0">
                <a:latin typeface="Courier New"/>
                <a:ea typeface="Courier New"/>
                <a:cs typeface="Courier New"/>
                <a:sym typeface="Courier New"/>
              </a:defRPr>
            </a:lvl1pPr>
          </a:lstStyle>
          <a:p>
            <a:pPr/>
            <a14:m>
              <m:oMathPara>
                <m:oMathParaPr>
                  <m:jc m:val="left"/>
                </m:oMathParaPr>
                <m:oMath>
                  <m:r>
                    <a:rPr xmlns:a="http://schemas.openxmlformats.org/drawingml/2006/main" sz="2300" i="1">
                      <a:solidFill>
                        <a:srgbClr val="000000"/>
                      </a:solidFill>
                      <a:latin typeface="Cambria Math" panose="02040503050406030204" pitchFamily="18" charset="0"/>
                    </a:rPr>
                    <m:t>A</m:t>
                  </m:r>
                  <m:r>
                    <a:rPr xmlns:a="http://schemas.openxmlformats.org/drawingml/2006/main" sz="2300" i="1">
                      <a:solidFill>
                        <a:srgbClr val="000000"/>
                      </a:solidFill>
                      <a:latin typeface="Cambria Math" panose="02040503050406030204" pitchFamily="18" charset="0"/>
                    </a:rPr>
                    <m:t>∩</m:t>
                  </m:r>
                  <m:r>
                    <a:rPr xmlns:a="http://schemas.openxmlformats.org/drawingml/2006/main" sz="2300" i="1">
                      <a:solidFill>
                        <a:srgbClr val="000000"/>
                      </a:solidFill>
                      <a:latin typeface="Cambria Math" panose="02040503050406030204" pitchFamily="18" charset="0"/>
                    </a:rPr>
                    <m:t>B</m:t>
                  </m:r>
                </m:oMath>
              </m:oMathPara>
            </a14:m>
          </a:p>
        </p:txBody>
      </p:sp>
      <p:sp>
        <p:nvSpPr>
          <p:cNvPr id="145" name="Text"/>
          <p:cNvSpPr txBox="1"/>
          <p:nvPr/>
        </p:nvSpPr>
        <p:spPr>
          <a:xfrm>
            <a:off x="8283382" y="6838633"/>
            <a:ext cx="80348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atin typeface="Courier New"/>
                <a:ea typeface="Courier New"/>
                <a:cs typeface="Courier New"/>
                <a:sym typeface="Courier New"/>
              </a:defRPr>
            </a:lvl1pPr>
          </a:lstStyle>
          <a:p>
            <a:pPr/>
            <a14:m>
              <m:oMathPara>
                <m:oMathParaPr>
                  <m:jc m:val="left"/>
                </m:oMathParaPr>
                <m:oMath>
                  <m:r>
                    <a:rPr xmlns:a="http://schemas.openxmlformats.org/drawingml/2006/main" sz="2250" i="1">
                      <a:solidFill>
                        <a:srgbClr val="000000"/>
                      </a:solidFill>
                      <a:latin typeface="Cambria Math" panose="02040503050406030204" pitchFamily="18" charset="0"/>
                    </a:rPr>
                    <m:t>A</m:t>
                  </m:r>
                  <m:r>
                    <a:rPr xmlns:a="http://schemas.openxmlformats.org/drawingml/2006/main" sz="2250" i="1">
                      <a:solidFill>
                        <a:srgbClr val="000000"/>
                      </a:solidFill>
                      <a:latin typeface="Cambria Math" panose="02040503050406030204" pitchFamily="18" charset="0"/>
                    </a:rPr>
                    <m:t>∩</m:t>
                  </m:r>
                  <m:bar>
                    <m:barPr>
                      <m:ctrlPr>
                        <a:rPr xmlns:a="http://schemas.openxmlformats.org/drawingml/2006/main" sz="2250" i="1">
                          <a:solidFill>
                            <a:srgbClr val="000000"/>
                          </a:solidFill>
                          <a:latin typeface="Cambria Math" panose="02040503050406030204" pitchFamily="18" charset="0"/>
                        </a:rPr>
                      </m:ctrlPr>
                      <m:pos m:val="top"/>
                    </m:barPr>
                    <m:e>
                      <m:r>
                        <a:rPr xmlns:a="http://schemas.openxmlformats.org/drawingml/2006/main" sz="2250" i="1">
                          <a:solidFill>
                            <a:srgbClr val="000000"/>
                          </a:solidFill>
                          <a:latin typeface="Cambria Math" panose="02040503050406030204" pitchFamily="18" charset="0"/>
                        </a:rPr>
                        <m:t>B</m:t>
                      </m:r>
                    </m:e>
                  </m:bar>
                </m:oMath>
              </m:oMathPara>
            </a14: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Scipy.learn"/>
          <p:cNvSpPr txBox="1"/>
          <p:nvPr>
            <p:ph type="title"/>
          </p:nvPr>
        </p:nvSpPr>
        <p:spPr>
          <a:prstGeom prst="rect">
            <a:avLst/>
          </a:prstGeom>
        </p:spPr>
        <p:txBody>
          <a:bodyPr/>
          <a:lstStyle/>
          <a:p>
            <a:pPr/>
            <a:r>
              <a:t>Scipy.learn</a:t>
            </a:r>
          </a:p>
        </p:txBody>
      </p:sp>
      <p:sp>
        <p:nvSpPr>
          <p:cNvPr id="272" name="A set of 18846 newsgroup contributions from way back…"/>
          <p:cNvSpPr txBox="1"/>
          <p:nvPr>
            <p:ph type="body" idx="1"/>
          </p:nvPr>
        </p:nvSpPr>
        <p:spPr>
          <a:prstGeom prst="rect">
            <a:avLst/>
          </a:prstGeom>
        </p:spPr>
        <p:txBody>
          <a:bodyPr anchor="t"/>
          <a:lstStyle/>
          <a:p>
            <a:pPr/>
            <a:r>
              <a:t>A set of 18846 newsgroup contributions from way back</a:t>
            </a:r>
          </a:p>
          <a:p>
            <a:pPr lvl="1"/>
            <a:r>
              <a:t>Split 2/3 : 1/3 into a training set (before a certain date) and a test set (after a certain date)</a:t>
            </a:r>
          </a:p>
        </p:txBody>
      </p:sp>
      <p:sp>
        <p:nvSpPr>
          <p:cNvPr id="273" name="data = fetch_20newsgroups()…"/>
          <p:cNvSpPr txBox="1"/>
          <p:nvPr/>
        </p:nvSpPr>
        <p:spPr>
          <a:xfrm>
            <a:off x="3482280" y="4483099"/>
            <a:ext cx="5052865" cy="78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a:latin typeface="Courier New"/>
                <a:ea typeface="Courier New"/>
                <a:cs typeface="Courier New"/>
                <a:sym typeface="Courier New"/>
              </a:defRPr>
            </a:pPr>
            <a:r>
              <a:t>data = fetch_20newsgroups()</a:t>
            </a:r>
          </a:p>
          <a:p>
            <a:pPr algn="l">
              <a:defRPr b="0">
                <a:latin typeface="Courier New"/>
                <a:ea typeface="Courier New"/>
                <a:cs typeface="Courier New"/>
                <a:sym typeface="Courier New"/>
              </a:defRPr>
            </a:pPr>
            <a:r>
              <a:t>print(data.target_names)</a:t>
            </a:r>
          </a:p>
        </p:txBody>
      </p:sp>
      <p:sp>
        <p:nvSpPr>
          <p:cNvPr id="274" name="['alt.atheism', 'comp.graphics', 'comp.os.ms-windows.misc', 'comp.sys.ibm.pc.hardware', 'comp.sys.mac.hardware', 'comp.windows.x', 'misc.forsale', 'rec.autos', 'rec.motorcycles', 'rec.sport.baseball', 'rec.sport.hockey', 'sci.crypt', 'sci.electronics', '"/>
          <p:cNvSpPr txBox="1"/>
          <p:nvPr/>
        </p:nvSpPr>
        <p:spPr>
          <a:xfrm>
            <a:off x="441601" y="5734049"/>
            <a:ext cx="12121598" cy="284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a:latin typeface="Courier New"/>
                <a:ea typeface="Courier New"/>
                <a:cs typeface="Courier New"/>
                <a:sym typeface="Courier New"/>
              </a:defRPr>
            </a:lvl1pPr>
          </a:lstStyle>
          <a:p>
            <a:pPr/>
            <a:r>
              <a:t>['alt.atheism', 'comp.graphics', 'comp.os.ms-windows.misc', 'comp.sys.ibm.pc.hardware', 'comp.sys.mac.hardware', 'comp.windows.x', 'misc.forsale', 'rec.autos', 'rec.motorcycles', 'rec.sport.baseball', 'rec.sport.hockey', 'sci.crypt', 'sci.electronics', 'sci.med', 'sci.space', 'soc.religion.christian', 'talk.politics.guns', 'talk.politics.mideast', 'talk.politics.misc', 'talk.religion.misc']</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cipy.learn"/>
          <p:cNvSpPr txBox="1"/>
          <p:nvPr>
            <p:ph type="title"/>
          </p:nvPr>
        </p:nvSpPr>
        <p:spPr>
          <a:prstGeom prst="rect">
            <a:avLst/>
          </a:prstGeom>
        </p:spPr>
        <p:txBody>
          <a:bodyPr/>
          <a:lstStyle/>
          <a:p>
            <a:pPr/>
            <a:r>
              <a:t>Scipy.learn</a:t>
            </a:r>
          </a:p>
        </p:txBody>
      </p:sp>
      <p:sp>
        <p:nvSpPr>
          <p:cNvPr id="277" name="We do not want all of them:…"/>
          <p:cNvSpPr txBox="1"/>
          <p:nvPr>
            <p:ph type="body" idx="1"/>
          </p:nvPr>
        </p:nvSpPr>
        <p:spPr>
          <a:xfrm>
            <a:off x="952500" y="2603500"/>
            <a:ext cx="11099800" cy="6286500"/>
          </a:xfrm>
          <a:prstGeom prst="rect">
            <a:avLst/>
          </a:prstGeom>
        </p:spPr>
        <p:txBody>
          <a:bodyPr anchor="t"/>
          <a:lstStyle/>
          <a:p>
            <a:pPr/>
            <a:r>
              <a:t>We do not want all of them:</a:t>
            </a:r>
          </a:p>
          <a:p>
            <a:pPr/>
          </a:p>
          <a:p>
            <a:pPr/>
          </a:p>
          <a:p>
            <a:pPr/>
            <a:r>
              <a:t>Split into training and test sets</a:t>
            </a:r>
          </a:p>
        </p:txBody>
      </p:sp>
      <p:sp>
        <p:nvSpPr>
          <p:cNvPr id="278" name="categories = [‘talk.religion.misc',…"/>
          <p:cNvSpPr txBox="1"/>
          <p:nvPr/>
        </p:nvSpPr>
        <p:spPr>
          <a:xfrm>
            <a:off x="2021780" y="3441700"/>
            <a:ext cx="9838436"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a:latin typeface="Courier New"/>
                <a:ea typeface="Courier New"/>
                <a:cs typeface="Courier New"/>
                <a:sym typeface="Courier New"/>
              </a:defRPr>
            </a:pPr>
            <a:r>
              <a:t>categories = [‘talk.religion.misc',</a:t>
            </a:r>
          </a:p>
          <a:p>
            <a:pPr algn="l">
              <a:defRPr b="0">
                <a:latin typeface="Courier New"/>
                <a:ea typeface="Courier New"/>
                <a:cs typeface="Courier New"/>
                <a:sym typeface="Courier New"/>
              </a:defRPr>
            </a:pPr>
            <a:r>
              <a:t>              'soc.religion.christian','alt.atheism',</a:t>
            </a:r>
          </a:p>
          <a:p>
            <a:pPr algn="l">
              <a:defRPr b="0">
                <a:latin typeface="Courier New"/>
                <a:ea typeface="Courier New"/>
                <a:cs typeface="Courier New"/>
                <a:sym typeface="Courier New"/>
              </a:defRPr>
            </a:pPr>
            <a:r>
              <a:t>              'sci.space', 'comp.graphics']</a:t>
            </a:r>
          </a:p>
        </p:txBody>
      </p:sp>
      <p:sp>
        <p:nvSpPr>
          <p:cNvPr id="279" name="train = fetch_20newsgroups(subset='train', categories = categories)…"/>
          <p:cNvSpPr txBox="1"/>
          <p:nvPr/>
        </p:nvSpPr>
        <p:spPr>
          <a:xfrm>
            <a:off x="446980" y="5740399"/>
            <a:ext cx="12369255" cy="78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a:latin typeface="Courier New"/>
                <a:ea typeface="Courier New"/>
                <a:cs typeface="Courier New"/>
                <a:sym typeface="Courier New"/>
              </a:defRPr>
            </a:pPr>
            <a:r>
              <a:t>train = fetch_20newsgroups(subset='train', categories = categories)</a:t>
            </a:r>
          </a:p>
          <a:p>
            <a:pPr algn="l">
              <a:defRPr b="0">
                <a:latin typeface="Courier New"/>
                <a:ea typeface="Courier New"/>
                <a:cs typeface="Courier New"/>
                <a:sym typeface="Courier New"/>
              </a:defRPr>
            </a:pPr>
            <a:r>
              <a:t>test = fetch_20newsgroups(subset='test', categories = categories)</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Scipy.learn"/>
          <p:cNvSpPr txBox="1"/>
          <p:nvPr>
            <p:ph type="title"/>
          </p:nvPr>
        </p:nvSpPr>
        <p:spPr>
          <a:prstGeom prst="rect">
            <a:avLst/>
          </a:prstGeom>
        </p:spPr>
        <p:txBody>
          <a:bodyPr/>
          <a:lstStyle/>
          <a:p>
            <a:pPr/>
            <a:r>
              <a:t>Scipy.learn</a:t>
            </a:r>
          </a:p>
        </p:txBody>
      </p:sp>
      <p:sp>
        <p:nvSpPr>
          <p:cNvPr id="282" name="Bag Of Words uses CountVectorizer…"/>
          <p:cNvSpPr txBox="1"/>
          <p:nvPr>
            <p:ph type="body" idx="1"/>
          </p:nvPr>
        </p:nvSpPr>
        <p:spPr>
          <a:prstGeom prst="rect">
            <a:avLst/>
          </a:prstGeom>
        </p:spPr>
        <p:txBody>
          <a:bodyPr anchor="t"/>
          <a:lstStyle/>
          <a:p>
            <a:pPr/>
            <a:r>
              <a:t>Bag Of Words uses CountVectorizer</a:t>
            </a:r>
          </a:p>
          <a:p>
            <a:pPr/>
          </a:p>
          <a:p>
            <a:pPr/>
            <a:r>
              <a:t>We extract the Bag of Words</a:t>
            </a:r>
          </a:p>
          <a:p>
            <a:pPr/>
            <a:r>
              <a:t>To display, we make the result into a Pandas Dataframe</a:t>
            </a:r>
          </a:p>
        </p:txBody>
      </p:sp>
      <p:sp>
        <p:nvSpPr>
          <p:cNvPr id="283" name="from sklearn.feature_extraction.text import CountVectorizer"/>
          <p:cNvSpPr txBox="1"/>
          <p:nvPr/>
        </p:nvSpPr>
        <p:spPr>
          <a:xfrm>
            <a:off x="1146323" y="3365500"/>
            <a:ext cx="10905977"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atin typeface="Courier New"/>
                <a:ea typeface="Courier New"/>
                <a:cs typeface="Courier New"/>
                <a:sym typeface="Courier New"/>
              </a:defRPr>
            </a:lvl1pPr>
          </a:lstStyle>
          <a:p>
            <a:pPr/>
            <a:r>
              <a:t>from sklearn.feature_extraction.text import CountVectorizer</a:t>
            </a:r>
          </a:p>
        </p:txBody>
      </p:sp>
      <p:sp>
        <p:nvSpPr>
          <p:cNvPr id="284" name="vec = CountVectorizer()…"/>
          <p:cNvSpPr txBox="1"/>
          <p:nvPr/>
        </p:nvSpPr>
        <p:spPr>
          <a:xfrm>
            <a:off x="683592" y="5556250"/>
            <a:ext cx="11637616" cy="1130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a:latin typeface="Courier New"/>
                <a:ea typeface="Courier New"/>
                <a:cs typeface="Courier New"/>
                <a:sym typeface="Courier New"/>
              </a:defRPr>
            </a:pPr>
            <a:r>
              <a:t>vec = CountVectorizer()</a:t>
            </a:r>
          </a:p>
          <a:p>
            <a:pPr algn="l">
              <a:defRPr b="0">
                <a:latin typeface="Courier New"/>
                <a:ea typeface="Courier New"/>
                <a:cs typeface="Courier New"/>
                <a:sym typeface="Courier New"/>
              </a:defRPr>
            </a:pPr>
            <a:r>
              <a:t>X = vec.fit_transform(train.data)</a:t>
            </a:r>
          </a:p>
          <a:p>
            <a:pPr algn="l">
              <a:defRPr b="0">
                <a:latin typeface="Courier New"/>
                <a:ea typeface="Courier New"/>
                <a:cs typeface="Courier New"/>
                <a:sym typeface="Courier New"/>
              </a:defRPr>
            </a:pPr>
            <a:r>
              <a:t>df = pd.DataFrame(X.toarray(), columns=vec.get_feature_names())</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Scipy.learn"/>
          <p:cNvSpPr txBox="1"/>
          <p:nvPr>
            <p:ph type="title"/>
          </p:nvPr>
        </p:nvSpPr>
        <p:spPr>
          <a:prstGeom prst="rect">
            <a:avLst/>
          </a:prstGeom>
        </p:spPr>
        <p:txBody>
          <a:bodyPr/>
          <a:lstStyle/>
          <a:p>
            <a:pPr/>
            <a:r>
              <a:t>Scipy.learn</a:t>
            </a:r>
          </a:p>
        </p:txBody>
      </p:sp>
      <p:sp>
        <p:nvSpPr>
          <p:cNvPr id="287" name="The result is a matrix…"/>
          <p:cNvSpPr txBox="1"/>
          <p:nvPr>
            <p:ph type="body" idx="1"/>
          </p:nvPr>
        </p:nvSpPr>
        <p:spPr>
          <a:prstGeom prst="rect">
            <a:avLst/>
          </a:prstGeom>
        </p:spPr>
        <p:txBody>
          <a:bodyPr anchor="t"/>
          <a:lstStyle/>
          <a:p>
            <a:pPr/>
            <a:r>
              <a:t>The result is a matrix</a:t>
            </a:r>
          </a:p>
          <a:p>
            <a:pPr lvl="1"/>
            <a:r>
              <a:t>Columns by words that appear</a:t>
            </a:r>
          </a:p>
          <a:p>
            <a:pPr lvl="1"/>
            <a:r>
              <a:t>Rows by document number</a:t>
            </a:r>
          </a:p>
        </p:txBody>
      </p:sp>
      <p:sp>
        <p:nvSpPr>
          <p:cNvPr id="288" name="&gt;&gt;&gt; df.iloc[0:15, 10300:10330]…"/>
          <p:cNvSpPr txBox="1"/>
          <p:nvPr/>
        </p:nvSpPr>
        <p:spPr>
          <a:xfrm>
            <a:off x="1758187" y="4876800"/>
            <a:ext cx="9488426" cy="420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1500">
                <a:latin typeface="Courier New"/>
                <a:ea typeface="Courier New"/>
                <a:cs typeface="Courier New"/>
                <a:sym typeface="Courier New"/>
              </a:defRPr>
            </a:pPr>
            <a:r>
              <a:t>&gt;&gt;&gt; df.iloc[0:15, 10300:10330]</a:t>
            </a:r>
          </a:p>
          <a:p>
            <a:pPr algn="l">
              <a:defRPr b="0" sz="1500">
                <a:latin typeface="Courier New"/>
                <a:ea typeface="Courier New"/>
                <a:cs typeface="Courier New"/>
                <a:sym typeface="Courier New"/>
              </a:defRPr>
            </a:pPr>
            <a:r>
              <a:t>    comm  command  commanded  ...  commercialization  commercialized  commercially</a:t>
            </a:r>
          </a:p>
          <a:p>
            <a:pPr algn="l">
              <a:defRPr b="0" sz="1500">
                <a:latin typeface="Courier New"/>
                <a:ea typeface="Courier New"/>
                <a:cs typeface="Courier New"/>
                <a:sym typeface="Courier New"/>
              </a:defRPr>
            </a:pPr>
            <a:r>
              <a:t>0      0        0          0  ...                  0               0             0</a:t>
            </a:r>
          </a:p>
          <a:p>
            <a:pPr algn="l">
              <a:defRPr b="0" sz="1500">
                <a:latin typeface="Courier New"/>
                <a:ea typeface="Courier New"/>
                <a:cs typeface="Courier New"/>
                <a:sym typeface="Courier New"/>
              </a:defRPr>
            </a:pPr>
            <a:r>
              <a:t>1      0        0          0  ...                  0               0             0</a:t>
            </a:r>
          </a:p>
          <a:p>
            <a:pPr algn="l">
              <a:defRPr b="0" sz="1500">
                <a:latin typeface="Courier New"/>
                <a:ea typeface="Courier New"/>
                <a:cs typeface="Courier New"/>
                <a:sym typeface="Courier New"/>
              </a:defRPr>
            </a:pPr>
            <a:r>
              <a:t>2      0        0          0  ...                  0               0             0</a:t>
            </a:r>
          </a:p>
          <a:p>
            <a:pPr algn="l">
              <a:defRPr b="0" sz="1500">
                <a:latin typeface="Courier New"/>
                <a:ea typeface="Courier New"/>
                <a:cs typeface="Courier New"/>
                <a:sym typeface="Courier New"/>
              </a:defRPr>
            </a:pPr>
            <a:r>
              <a:t>3      0        0          0  ...                  0               0             0</a:t>
            </a:r>
          </a:p>
          <a:p>
            <a:pPr algn="l">
              <a:defRPr b="0" sz="1500">
                <a:latin typeface="Courier New"/>
                <a:ea typeface="Courier New"/>
                <a:cs typeface="Courier New"/>
                <a:sym typeface="Courier New"/>
              </a:defRPr>
            </a:pPr>
            <a:r>
              <a:t>4      0        0          0  ...                  0               0             0</a:t>
            </a:r>
          </a:p>
          <a:p>
            <a:pPr algn="l">
              <a:defRPr b="0" sz="1500">
                <a:latin typeface="Courier New"/>
                <a:ea typeface="Courier New"/>
                <a:cs typeface="Courier New"/>
                <a:sym typeface="Courier New"/>
              </a:defRPr>
            </a:pPr>
            <a:r>
              <a:t>5      0        0          0  ...                  0               0             0</a:t>
            </a:r>
          </a:p>
          <a:p>
            <a:pPr algn="l">
              <a:defRPr b="0" sz="1500">
                <a:latin typeface="Courier New"/>
                <a:ea typeface="Courier New"/>
                <a:cs typeface="Courier New"/>
                <a:sym typeface="Courier New"/>
              </a:defRPr>
            </a:pPr>
            <a:r>
              <a:t>6      0        0          0  ...                  0               0             0</a:t>
            </a:r>
          </a:p>
          <a:p>
            <a:pPr algn="l">
              <a:defRPr b="0" sz="1500">
                <a:latin typeface="Courier New"/>
                <a:ea typeface="Courier New"/>
                <a:cs typeface="Courier New"/>
                <a:sym typeface="Courier New"/>
              </a:defRPr>
            </a:pPr>
            <a:r>
              <a:t>7      0        0          0  ...                  0               0             0</a:t>
            </a:r>
          </a:p>
          <a:p>
            <a:pPr algn="l">
              <a:defRPr b="0" sz="1500">
                <a:latin typeface="Courier New"/>
                <a:ea typeface="Courier New"/>
                <a:cs typeface="Courier New"/>
                <a:sym typeface="Courier New"/>
              </a:defRPr>
            </a:pPr>
            <a:r>
              <a:t>8      0        0          0  ...                  0               0             0</a:t>
            </a:r>
          </a:p>
          <a:p>
            <a:pPr algn="l">
              <a:defRPr b="0" sz="1500">
                <a:latin typeface="Courier New"/>
                <a:ea typeface="Courier New"/>
                <a:cs typeface="Courier New"/>
                <a:sym typeface="Courier New"/>
              </a:defRPr>
            </a:pPr>
            <a:r>
              <a:t>9      0        0          0  ...                  0               0             0</a:t>
            </a:r>
          </a:p>
          <a:p>
            <a:pPr algn="l">
              <a:defRPr b="0" sz="1500">
                <a:latin typeface="Courier New"/>
                <a:ea typeface="Courier New"/>
                <a:cs typeface="Courier New"/>
                <a:sym typeface="Courier New"/>
              </a:defRPr>
            </a:pPr>
            <a:r>
              <a:t>10     0        0          0  ...                  0               0             0</a:t>
            </a:r>
          </a:p>
          <a:p>
            <a:pPr algn="l">
              <a:defRPr b="0" sz="1500">
                <a:latin typeface="Courier New"/>
                <a:ea typeface="Courier New"/>
                <a:cs typeface="Courier New"/>
                <a:sym typeface="Courier New"/>
              </a:defRPr>
            </a:pPr>
            <a:r>
              <a:t>11     0        0          0  ...                  0               0             0</a:t>
            </a:r>
          </a:p>
          <a:p>
            <a:pPr algn="l">
              <a:defRPr b="0" sz="1500">
                <a:latin typeface="Courier New"/>
                <a:ea typeface="Courier New"/>
                <a:cs typeface="Courier New"/>
                <a:sym typeface="Courier New"/>
              </a:defRPr>
            </a:pPr>
            <a:r>
              <a:t>12     0        0          0  ...                  0               0             0</a:t>
            </a:r>
          </a:p>
          <a:p>
            <a:pPr algn="l">
              <a:defRPr b="0" sz="1500">
                <a:latin typeface="Courier New"/>
                <a:ea typeface="Courier New"/>
                <a:cs typeface="Courier New"/>
                <a:sym typeface="Courier New"/>
              </a:defRPr>
            </a:pPr>
            <a:r>
              <a:t>13     0        0          0  ...                  0               0             0</a:t>
            </a:r>
          </a:p>
          <a:p>
            <a:pPr algn="l">
              <a:defRPr b="0" sz="1500">
                <a:latin typeface="Courier New"/>
                <a:ea typeface="Courier New"/>
                <a:cs typeface="Courier New"/>
                <a:sym typeface="Courier New"/>
              </a:defRPr>
            </a:pPr>
            <a:r>
              <a:t>14     0        0          0  ...                  0               0             0</a:t>
            </a:r>
          </a:p>
          <a:p>
            <a:pPr algn="l">
              <a:defRPr b="0" sz="1500">
                <a:latin typeface="Courier New"/>
                <a:ea typeface="Courier New"/>
                <a:cs typeface="Courier New"/>
                <a:sym typeface="Courier New"/>
              </a:defRPr>
            </a:pPr>
          </a:p>
          <a:p>
            <a:pPr algn="l">
              <a:defRPr b="0" sz="1500">
                <a:latin typeface="Courier New"/>
                <a:ea typeface="Courier New"/>
                <a:cs typeface="Courier New"/>
                <a:sym typeface="Courier New"/>
              </a:defRPr>
            </a:pPr>
            <a:r>
              <a:t>[15 rows x 30 columns]</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Scipy.learn"/>
          <p:cNvSpPr txBox="1"/>
          <p:nvPr>
            <p:ph type="title"/>
          </p:nvPr>
        </p:nvSpPr>
        <p:spPr>
          <a:prstGeom prst="rect">
            <a:avLst/>
          </a:prstGeom>
        </p:spPr>
        <p:txBody>
          <a:bodyPr/>
          <a:lstStyle/>
          <a:p>
            <a:pPr/>
            <a:r>
              <a:t>Scipy.learn</a:t>
            </a:r>
          </a:p>
        </p:txBody>
      </p:sp>
      <p:sp>
        <p:nvSpPr>
          <p:cNvPr id="291" name="Get better result by dividing the words by their frequency"/>
          <p:cNvSpPr txBox="1"/>
          <p:nvPr>
            <p:ph type="body" idx="1"/>
          </p:nvPr>
        </p:nvSpPr>
        <p:spPr>
          <a:prstGeom prst="rect">
            <a:avLst/>
          </a:prstGeom>
        </p:spPr>
        <p:txBody>
          <a:bodyPr anchor="t"/>
          <a:lstStyle/>
          <a:p>
            <a:pPr/>
            <a:r>
              <a:t>Get better result by dividing the words by their frequency</a:t>
            </a:r>
          </a:p>
        </p:txBody>
      </p:sp>
      <p:sp>
        <p:nvSpPr>
          <p:cNvPr id="292" name="vec = TfidfVectorizer()…"/>
          <p:cNvSpPr txBox="1"/>
          <p:nvPr/>
        </p:nvSpPr>
        <p:spPr>
          <a:xfrm>
            <a:off x="952500" y="3746500"/>
            <a:ext cx="11637616" cy="1130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a:latin typeface="Courier New"/>
                <a:ea typeface="Courier New"/>
                <a:cs typeface="Courier New"/>
                <a:sym typeface="Courier New"/>
              </a:defRPr>
            </a:pPr>
            <a:r>
              <a:t>vec = TfidfVectorizer()</a:t>
            </a:r>
          </a:p>
          <a:p>
            <a:pPr algn="l">
              <a:defRPr b="0">
                <a:latin typeface="Courier New"/>
                <a:ea typeface="Courier New"/>
                <a:cs typeface="Courier New"/>
                <a:sym typeface="Courier New"/>
              </a:defRPr>
            </a:pPr>
            <a:r>
              <a:t>X = vec.fit_transform(train.data)</a:t>
            </a:r>
          </a:p>
          <a:p>
            <a:pPr algn="l">
              <a:defRPr b="0">
                <a:latin typeface="Courier New"/>
                <a:ea typeface="Courier New"/>
                <a:cs typeface="Courier New"/>
                <a:sym typeface="Courier New"/>
              </a:defRPr>
            </a:pPr>
            <a:r>
              <a:t>df = pd.DataFrame(X.toarray(), columns=vec.get_feature_names())</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Scipy.learn"/>
          <p:cNvSpPr txBox="1"/>
          <p:nvPr>
            <p:ph type="title"/>
          </p:nvPr>
        </p:nvSpPr>
        <p:spPr>
          <a:prstGeom prst="rect">
            <a:avLst/>
          </a:prstGeom>
        </p:spPr>
        <p:txBody>
          <a:bodyPr/>
          <a:lstStyle/>
          <a:p>
            <a:pPr/>
            <a:r>
              <a:t>Scipy.learn</a:t>
            </a:r>
          </a:p>
        </p:txBody>
      </p:sp>
      <p:sp>
        <p:nvSpPr>
          <p:cNvPr id="295" name="Term Frequency…"/>
          <p:cNvSpPr txBox="1"/>
          <p:nvPr>
            <p:ph type="body" idx="1"/>
          </p:nvPr>
        </p:nvSpPr>
        <p:spPr>
          <a:prstGeom prst="rect">
            <a:avLst/>
          </a:prstGeom>
        </p:spPr>
        <p:txBody>
          <a:bodyPr anchor="t"/>
          <a:lstStyle/>
          <a:p>
            <a:pPr/>
            <a:r>
              <a:t>Term Frequency</a:t>
            </a:r>
          </a:p>
          <a:p>
            <a:pPr lvl="1"/>
            <a:r>
              <a:t>Take raw count and divide by the number of words in the document</a:t>
            </a:r>
          </a:p>
          <a:p>
            <a:pPr/>
            <a:r>
              <a:t>Inverse Document Frequency</a:t>
            </a:r>
          </a:p>
          <a:p>
            <a:pPr lvl="1"/>
            <a:r>
              <a:t>— Logarithm of (Number of Documents w. word) / (Number of Documents)</a:t>
            </a:r>
          </a:p>
          <a:p>
            <a:pPr/>
            <a:r>
              <a:t>Term-Frequency — Inverse Document Frequency (TfIDF)</a:t>
            </a:r>
          </a:p>
          <a:p>
            <a:pPr lvl="1"/>
            <a:r>
              <a:t>Product of these two</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Scipy.learn"/>
          <p:cNvSpPr txBox="1"/>
          <p:nvPr>
            <p:ph type="title"/>
          </p:nvPr>
        </p:nvSpPr>
        <p:spPr>
          <a:prstGeom prst="rect">
            <a:avLst/>
          </a:prstGeom>
        </p:spPr>
        <p:txBody>
          <a:bodyPr/>
          <a:lstStyle/>
          <a:p>
            <a:pPr/>
            <a:r>
              <a:t>Scipy.learn</a:t>
            </a:r>
          </a:p>
        </p:txBody>
      </p:sp>
      <p:sp>
        <p:nvSpPr>
          <p:cNvPr id="298" name="Let’s make the difference clearer"/>
          <p:cNvSpPr txBox="1"/>
          <p:nvPr>
            <p:ph type="body" idx="1"/>
          </p:nvPr>
        </p:nvSpPr>
        <p:spPr>
          <a:prstGeom prst="rect">
            <a:avLst/>
          </a:prstGeom>
        </p:spPr>
        <p:txBody>
          <a:bodyPr anchor="t"/>
          <a:lstStyle/>
          <a:p>
            <a:pPr/>
            <a:r>
              <a:t>Let’s make the difference clearer</a:t>
            </a:r>
          </a:p>
        </p:txBody>
      </p:sp>
      <p:sp>
        <p:nvSpPr>
          <p:cNvPr id="299" name="from sklearn.feature_extraction.text import CountVectorizer, TfidfVectorizer…"/>
          <p:cNvSpPr txBox="1"/>
          <p:nvPr/>
        </p:nvSpPr>
        <p:spPr>
          <a:xfrm>
            <a:off x="653107" y="3517900"/>
            <a:ext cx="11698586" cy="535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2000">
                <a:latin typeface="Courier New"/>
                <a:ea typeface="Courier New"/>
                <a:cs typeface="Courier New"/>
                <a:sym typeface="Courier New"/>
              </a:defRPr>
            </a:pPr>
            <a:r>
              <a:t>from sklearn.feature_extraction.text import CountVectorizer, TfidfVectorizer</a:t>
            </a:r>
          </a:p>
          <a:p>
            <a:pPr algn="l">
              <a:defRPr b="0" sz="2000">
                <a:latin typeface="Courier New"/>
                <a:ea typeface="Courier New"/>
                <a:cs typeface="Courier New"/>
                <a:sym typeface="Courier New"/>
              </a:defRPr>
            </a:pPr>
            <a:r>
              <a:t>import pandas as pd</a:t>
            </a:r>
          </a:p>
          <a:p>
            <a:pPr algn="l">
              <a:defRPr b="0" sz="2000">
                <a:latin typeface="Courier New"/>
                <a:ea typeface="Courier New"/>
                <a:cs typeface="Courier New"/>
                <a:sym typeface="Courier New"/>
              </a:defRPr>
            </a:pPr>
          </a:p>
          <a:p>
            <a:pPr algn="l">
              <a:defRPr b="0" sz="2000">
                <a:latin typeface="Courier New"/>
                <a:ea typeface="Courier New"/>
                <a:cs typeface="Courier New"/>
                <a:sym typeface="Courier New"/>
              </a:defRPr>
            </a:pPr>
          </a:p>
          <a:p>
            <a:pPr algn="l">
              <a:defRPr b="0" sz="2000">
                <a:latin typeface="Courier New"/>
                <a:ea typeface="Courier New"/>
                <a:cs typeface="Courier New"/>
                <a:sym typeface="Courier New"/>
              </a:defRPr>
            </a:pPr>
            <a:r>
              <a:t>sample = ['in the beginning of time', 'at dawn we slept', </a:t>
            </a:r>
          </a:p>
          <a:p>
            <a:pPr algn="l">
              <a:defRPr b="0" sz="2000">
                <a:latin typeface="Courier New"/>
                <a:ea typeface="Courier New"/>
                <a:cs typeface="Courier New"/>
                <a:sym typeface="Courier New"/>
              </a:defRPr>
            </a:pPr>
            <a:r>
              <a:t> 'this is the story’, 'beginning and end', 'frequent beginning’,</a:t>
            </a:r>
          </a:p>
          <a:p>
            <a:pPr algn="l">
              <a:defRPr b="0" sz="2000">
                <a:latin typeface="Courier New"/>
                <a:ea typeface="Courier New"/>
                <a:cs typeface="Courier New"/>
                <a:sym typeface="Courier New"/>
              </a:defRPr>
            </a:pPr>
            <a:r>
              <a:t> 'beginning python']</a:t>
            </a:r>
          </a:p>
          <a:p>
            <a:pPr algn="l">
              <a:defRPr b="0" sz="2000">
                <a:latin typeface="Courier New"/>
                <a:ea typeface="Courier New"/>
                <a:cs typeface="Courier New"/>
                <a:sym typeface="Courier New"/>
              </a:defRPr>
            </a:pPr>
          </a:p>
          <a:p>
            <a:pPr algn="l">
              <a:defRPr b="0" sz="2000">
                <a:latin typeface="Courier New"/>
                <a:ea typeface="Courier New"/>
                <a:cs typeface="Courier New"/>
                <a:sym typeface="Courier New"/>
              </a:defRPr>
            </a:pPr>
            <a:r>
              <a:t>vec = CountVectorizer()</a:t>
            </a:r>
          </a:p>
          <a:p>
            <a:pPr algn="l">
              <a:defRPr b="0" sz="2000">
                <a:latin typeface="Courier New"/>
                <a:ea typeface="Courier New"/>
                <a:cs typeface="Courier New"/>
                <a:sym typeface="Courier New"/>
              </a:defRPr>
            </a:pPr>
            <a:r>
              <a:t>X = vec.fit_transform(sample)</a:t>
            </a:r>
          </a:p>
          <a:p>
            <a:pPr algn="l">
              <a:defRPr b="0" sz="2000">
                <a:latin typeface="Courier New"/>
                <a:ea typeface="Courier New"/>
                <a:cs typeface="Courier New"/>
                <a:sym typeface="Courier New"/>
              </a:defRPr>
            </a:pPr>
            <a:r>
              <a:t>df = pd.DataFrame(X.toarray(), columns=vec.get_feature_names())</a:t>
            </a:r>
          </a:p>
          <a:p>
            <a:pPr algn="l">
              <a:defRPr b="0" sz="2000">
                <a:latin typeface="Courier New"/>
                <a:ea typeface="Courier New"/>
                <a:cs typeface="Courier New"/>
                <a:sym typeface="Courier New"/>
              </a:defRPr>
            </a:pPr>
            <a:r>
              <a:t>print(df)</a:t>
            </a:r>
          </a:p>
          <a:p>
            <a:pPr algn="l">
              <a:defRPr b="0" sz="2000">
                <a:latin typeface="Courier New"/>
                <a:ea typeface="Courier New"/>
                <a:cs typeface="Courier New"/>
                <a:sym typeface="Courier New"/>
              </a:defRPr>
            </a:pPr>
          </a:p>
          <a:p>
            <a:pPr algn="l">
              <a:defRPr b="0" sz="2000">
                <a:latin typeface="Courier New"/>
                <a:ea typeface="Courier New"/>
                <a:cs typeface="Courier New"/>
                <a:sym typeface="Courier New"/>
              </a:defRPr>
            </a:pPr>
            <a:r>
              <a:t>vec = TfidfVectorizer()</a:t>
            </a:r>
          </a:p>
          <a:p>
            <a:pPr algn="l">
              <a:defRPr b="0" sz="2000">
                <a:latin typeface="Courier New"/>
                <a:ea typeface="Courier New"/>
                <a:cs typeface="Courier New"/>
                <a:sym typeface="Courier New"/>
              </a:defRPr>
            </a:pPr>
            <a:r>
              <a:t>X1 = vec.fit_transform(sample)</a:t>
            </a:r>
          </a:p>
          <a:p>
            <a:pPr algn="l">
              <a:defRPr b="0" sz="2000">
                <a:latin typeface="Courier New"/>
                <a:ea typeface="Courier New"/>
                <a:cs typeface="Courier New"/>
                <a:sym typeface="Courier New"/>
              </a:defRPr>
            </a:pPr>
            <a:r>
              <a:t>df1 = pd.DataFrame(X1.toarray(), columns=vec.get_feature_names())</a:t>
            </a:r>
          </a:p>
          <a:p>
            <a:pPr algn="l">
              <a:defRPr b="0" sz="2000">
                <a:latin typeface="Courier New"/>
                <a:ea typeface="Courier New"/>
                <a:cs typeface="Courier New"/>
                <a:sym typeface="Courier New"/>
              </a:defRPr>
            </a:pPr>
            <a:r>
              <a:t>print(df1)</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cipy.learn"/>
          <p:cNvSpPr txBox="1"/>
          <p:nvPr>
            <p:ph type="title"/>
          </p:nvPr>
        </p:nvSpPr>
        <p:spPr>
          <a:prstGeom prst="rect">
            <a:avLst/>
          </a:prstGeom>
        </p:spPr>
        <p:txBody>
          <a:bodyPr/>
          <a:lstStyle/>
          <a:p>
            <a:pPr/>
            <a:r>
              <a:t>Scipy.learn</a:t>
            </a:r>
          </a:p>
        </p:txBody>
      </p:sp>
      <p:sp>
        <p:nvSpPr>
          <p:cNvPr id="302" name="CountVectorizer"/>
          <p:cNvSpPr txBox="1"/>
          <p:nvPr>
            <p:ph type="body" idx="1"/>
          </p:nvPr>
        </p:nvSpPr>
        <p:spPr>
          <a:prstGeom prst="rect">
            <a:avLst/>
          </a:prstGeom>
        </p:spPr>
        <p:txBody>
          <a:bodyPr anchor="t"/>
          <a:lstStyle/>
          <a:p>
            <a:pPr/>
            <a:r>
              <a:t>CountVectorizer</a:t>
            </a:r>
          </a:p>
        </p:txBody>
      </p:sp>
      <p:sp>
        <p:nvSpPr>
          <p:cNvPr id="303" name="and  at  beginning  dawn  end  frequent  ...  slept  story  the  this  time  we…"/>
          <p:cNvSpPr txBox="1"/>
          <p:nvPr/>
        </p:nvSpPr>
        <p:spPr>
          <a:xfrm>
            <a:off x="195833" y="4114799"/>
            <a:ext cx="12613135" cy="2730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2000">
                <a:latin typeface="Courier New"/>
                <a:ea typeface="Courier New"/>
                <a:cs typeface="Courier New"/>
                <a:sym typeface="Courier New"/>
              </a:defRPr>
            </a:pPr>
            <a:r>
              <a:t>   and  at  beginning  dawn  end  frequent  ...  slept  story  the  this  time  we</a:t>
            </a:r>
          </a:p>
          <a:p>
            <a:pPr algn="l">
              <a:defRPr b="0" sz="2000">
                <a:latin typeface="Courier New"/>
                <a:ea typeface="Courier New"/>
                <a:cs typeface="Courier New"/>
                <a:sym typeface="Courier New"/>
              </a:defRPr>
            </a:pPr>
            <a:r>
              <a:t>0    0   0          1     0    0         0  ...      0      0    1     0     1   0</a:t>
            </a:r>
          </a:p>
          <a:p>
            <a:pPr algn="l">
              <a:defRPr b="0" sz="2000">
                <a:latin typeface="Courier New"/>
                <a:ea typeface="Courier New"/>
                <a:cs typeface="Courier New"/>
                <a:sym typeface="Courier New"/>
              </a:defRPr>
            </a:pPr>
            <a:r>
              <a:t>1    0   1          0     1    0         0  ...      1      0    0     0     0   1</a:t>
            </a:r>
          </a:p>
          <a:p>
            <a:pPr algn="l">
              <a:defRPr b="0" sz="2000">
                <a:latin typeface="Courier New"/>
                <a:ea typeface="Courier New"/>
                <a:cs typeface="Courier New"/>
                <a:sym typeface="Courier New"/>
              </a:defRPr>
            </a:pPr>
            <a:r>
              <a:t>2    0   0          0     0    0         0  ...      0      1    1     1     0   0</a:t>
            </a:r>
          </a:p>
          <a:p>
            <a:pPr algn="l">
              <a:defRPr b="0" sz="2000">
                <a:latin typeface="Courier New"/>
                <a:ea typeface="Courier New"/>
                <a:cs typeface="Courier New"/>
                <a:sym typeface="Courier New"/>
              </a:defRPr>
            </a:pPr>
            <a:r>
              <a:t>3    1   0          1     0    1         0  ...      0      0    0     0     0   0</a:t>
            </a:r>
          </a:p>
          <a:p>
            <a:pPr algn="l">
              <a:defRPr b="0" sz="2000">
                <a:latin typeface="Courier New"/>
                <a:ea typeface="Courier New"/>
                <a:cs typeface="Courier New"/>
                <a:sym typeface="Courier New"/>
              </a:defRPr>
            </a:pPr>
            <a:r>
              <a:t>4    0   0          1     0    0         1  ...      0      0    0     0     0   0</a:t>
            </a:r>
          </a:p>
          <a:p>
            <a:pPr algn="l">
              <a:defRPr b="0" sz="2000">
                <a:latin typeface="Courier New"/>
                <a:ea typeface="Courier New"/>
                <a:cs typeface="Courier New"/>
                <a:sym typeface="Courier New"/>
              </a:defRPr>
            </a:pPr>
            <a:r>
              <a:t>5    0   0          1     0    0         0  ...      0      0    0     0     0   0</a:t>
            </a:r>
          </a:p>
          <a:p>
            <a:pPr algn="l">
              <a:defRPr b="0" sz="2000">
                <a:latin typeface="Courier New"/>
                <a:ea typeface="Courier New"/>
                <a:cs typeface="Courier New"/>
                <a:sym typeface="Courier New"/>
              </a:defRPr>
            </a:pPr>
          </a:p>
          <a:p>
            <a:pPr algn="l">
              <a:defRPr b="0" sz="2000">
                <a:latin typeface="Courier New"/>
                <a:ea typeface="Courier New"/>
                <a:cs typeface="Courier New"/>
                <a:sym typeface="Courier New"/>
              </a:defRPr>
            </a:pPr>
            <a:r>
              <a:t>[6 rows x 16 columns]</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Scipy.learn"/>
          <p:cNvSpPr txBox="1"/>
          <p:nvPr>
            <p:ph type="title"/>
          </p:nvPr>
        </p:nvSpPr>
        <p:spPr>
          <a:prstGeom prst="rect">
            <a:avLst/>
          </a:prstGeom>
        </p:spPr>
        <p:txBody>
          <a:bodyPr/>
          <a:lstStyle/>
          <a:p>
            <a:pPr/>
            <a:r>
              <a:t>Scipy.learn</a:t>
            </a:r>
          </a:p>
        </p:txBody>
      </p:sp>
      <p:sp>
        <p:nvSpPr>
          <p:cNvPr id="306" name="TfIdfVectorizer"/>
          <p:cNvSpPr txBox="1"/>
          <p:nvPr>
            <p:ph type="body" idx="1"/>
          </p:nvPr>
        </p:nvSpPr>
        <p:spPr>
          <a:prstGeom prst="rect">
            <a:avLst/>
          </a:prstGeom>
        </p:spPr>
        <p:txBody>
          <a:bodyPr anchor="t"/>
          <a:lstStyle/>
          <a:p>
            <a:pPr/>
            <a:r>
              <a:t>TfIdfVectorizer</a:t>
            </a:r>
          </a:p>
        </p:txBody>
      </p:sp>
      <p:sp>
        <p:nvSpPr>
          <p:cNvPr id="307" name="and   at  beginning  dawn  ...       the      this      time   we…"/>
          <p:cNvSpPr txBox="1"/>
          <p:nvPr/>
        </p:nvSpPr>
        <p:spPr>
          <a:xfrm>
            <a:off x="952500" y="3975100"/>
            <a:ext cx="9572260" cy="2273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1700">
                <a:latin typeface="Courier New"/>
                <a:ea typeface="Courier New"/>
                <a:cs typeface="Courier New"/>
                <a:sym typeface="Courier New"/>
              </a:defRPr>
            </a:pPr>
            <a:r>
              <a:t>        and   at  beginning  dawn  ...       the      this      time   we</a:t>
            </a:r>
          </a:p>
          <a:p>
            <a:pPr algn="l">
              <a:defRPr b="0" sz="1700">
                <a:latin typeface="Courier New"/>
                <a:ea typeface="Courier New"/>
                <a:cs typeface="Courier New"/>
                <a:sym typeface="Courier New"/>
              </a:defRPr>
            </a:pPr>
            <a:r>
              <a:t>0  0.000000  0.0   0.295730   0.0  ...  0.408763  0.000000  0.498483  0.0</a:t>
            </a:r>
          </a:p>
          <a:p>
            <a:pPr algn="l">
              <a:defRPr b="0" sz="1700">
                <a:latin typeface="Courier New"/>
                <a:ea typeface="Courier New"/>
                <a:cs typeface="Courier New"/>
                <a:sym typeface="Courier New"/>
              </a:defRPr>
            </a:pPr>
            <a:r>
              <a:t>1  0.000000  0.5   0.000000   0.5  ...  0.000000  0.000000  0.000000  0.5</a:t>
            </a:r>
          </a:p>
          <a:p>
            <a:pPr algn="l">
              <a:defRPr b="0" sz="1700">
                <a:latin typeface="Courier New"/>
                <a:ea typeface="Courier New"/>
                <a:cs typeface="Courier New"/>
                <a:sym typeface="Courier New"/>
              </a:defRPr>
            </a:pPr>
            <a:r>
              <a:t>2  0.000000  0.0   0.000000   0.0  ...  0.427903  0.521823  0.000000  0.0</a:t>
            </a:r>
          </a:p>
          <a:p>
            <a:pPr algn="l">
              <a:defRPr b="0" sz="1700">
                <a:latin typeface="Courier New"/>
                <a:ea typeface="Courier New"/>
                <a:cs typeface="Courier New"/>
                <a:sym typeface="Courier New"/>
              </a:defRPr>
            </a:pPr>
            <a:r>
              <a:t>3  0.652057  0.0   0.386839   0.0  ...  0.000000  0.000000  0.000000  0.0</a:t>
            </a:r>
          </a:p>
          <a:p>
            <a:pPr algn="l">
              <a:defRPr b="0" sz="1700">
                <a:latin typeface="Courier New"/>
                <a:ea typeface="Courier New"/>
                <a:cs typeface="Courier New"/>
                <a:sym typeface="Courier New"/>
              </a:defRPr>
            </a:pPr>
            <a:r>
              <a:t>4  0.000000  0.0   0.510227   0.0  ...  0.000000  0.000000  0.000000  0.0</a:t>
            </a:r>
          </a:p>
          <a:p>
            <a:pPr algn="l">
              <a:defRPr b="0" sz="1700">
                <a:latin typeface="Courier New"/>
                <a:ea typeface="Courier New"/>
                <a:cs typeface="Courier New"/>
                <a:sym typeface="Courier New"/>
              </a:defRPr>
            </a:pPr>
            <a:r>
              <a:t>5  0.000000  0.0   0.510227   0.0  ...  0.000000  0.000000  0.000000  0.0</a:t>
            </a:r>
          </a:p>
          <a:p>
            <a:pPr algn="l">
              <a:defRPr b="0" sz="1700">
                <a:latin typeface="Courier New"/>
                <a:ea typeface="Courier New"/>
                <a:cs typeface="Courier New"/>
                <a:sym typeface="Courier New"/>
              </a:defRPr>
            </a:pPr>
          </a:p>
          <a:p>
            <a:pPr algn="l">
              <a:defRPr b="0" sz="1700">
                <a:latin typeface="Courier New"/>
                <a:ea typeface="Courier New"/>
                <a:cs typeface="Courier New"/>
                <a:sym typeface="Courier New"/>
              </a:defRPr>
            </a:pPr>
            <a:r>
              <a:t>[6 rows x 16 columns]</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Scipy.learn"/>
          <p:cNvSpPr txBox="1"/>
          <p:nvPr>
            <p:ph type="title"/>
          </p:nvPr>
        </p:nvSpPr>
        <p:spPr>
          <a:prstGeom prst="rect">
            <a:avLst/>
          </a:prstGeom>
        </p:spPr>
        <p:txBody>
          <a:bodyPr/>
          <a:lstStyle/>
          <a:p>
            <a:pPr/>
            <a:r>
              <a:t>Scipy.learn</a:t>
            </a:r>
          </a:p>
        </p:txBody>
      </p:sp>
      <p:sp>
        <p:nvSpPr>
          <p:cNvPr id="310" name="CountVectorizer and TfidfVectorizer generate sparse matrices…"/>
          <p:cNvSpPr txBox="1"/>
          <p:nvPr>
            <p:ph type="body" idx="1"/>
          </p:nvPr>
        </p:nvSpPr>
        <p:spPr>
          <a:prstGeom prst="rect">
            <a:avLst/>
          </a:prstGeom>
        </p:spPr>
        <p:txBody>
          <a:bodyPr anchor="t"/>
          <a:lstStyle/>
          <a:p>
            <a:pPr/>
            <a:r>
              <a:t>CountVectorizer and TfidfVectorizer generate </a:t>
            </a:r>
            <a:r>
              <a:rPr b="1"/>
              <a:t>sparse </a:t>
            </a:r>
            <a:r>
              <a:t>matrices</a:t>
            </a:r>
          </a:p>
          <a:p>
            <a:pPr lvl="1"/>
            <a:r>
              <a:t>Storage is compressed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Conditional Probability"/>
          <p:cNvSpPr txBox="1"/>
          <p:nvPr>
            <p:ph type="title"/>
          </p:nvPr>
        </p:nvSpPr>
        <p:spPr>
          <a:prstGeom prst="rect">
            <a:avLst/>
          </a:prstGeom>
        </p:spPr>
        <p:txBody>
          <a:bodyPr/>
          <a:lstStyle/>
          <a:p>
            <a:pPr/>
            <a:r>
              <a:t>Conditional Probability</a:t>
            </a:r>
          </a:p>
        </p:txBody>
      </p:sp>
      <p:sp>
        <p:nvSpPr>
          <p:cNvPr id="148" name="We can expand Bayes by calculating   as probabilities conditioned on"/>
          <p:cNvSpPr txBox="1"/>
          <p:nvPr>
            <p:ph type="body" idx="1"/>
          </p:nvPr>
        </p:nvSpPr>
        <p:spPr>
          <a:xfrm>
            <a:off x="952500" y="2260600"/>
            <a:ext cx="11099800" cy="6286500"/>
          </a:xfrm>
          <a:prstGeom prst="rect">
            <a:avLst/>
          </a:prstGeom>
        </p:spPr>
        <p:txBody>
          <a:bodyPr anchor="t"/>
          <a:lstStyle/>
          <a:p>
            <a:pPr/>
            <a:r>
              <a:t>We can expand Bayes by calculating </a:t>
            </a:r>
            <a14:m>
              <m:oMath>
                <m:r>
                  <a:rPr xmlns:a="http://schemas.openxmlformats.org/drawingml/2006/main" sz="3950" i="1">
                    <a:solidFill>
                      <a:srgbClr val="000000"/>
                    </a:solidFill>
                    <a:latin typeface="Cambria Math" panose="02040503050406030204" pitchFamily="18" charset="0"/>
                  </a:rPr>
                  <m:t>P</m:t>
                </m:r>
                <m:r>
                  <a:rPr xmlns:a="http://schemas.openxmlformats.org/drawingml/2006/main" sz="3950" i="1">
                    <a:solidFill>
                      <a:srgbClr val="000000"/>
                    </a:solidFill>
                    <a:latin typeface="Cambria Math" panose="02040503050406030204" pitchFamily="18" charset="0"/>
                  </a:rPr>
                  <m:t>(</m:t>
                </m:r>
                <m:r>
                  <a:rPr xmlns:a="http://schemas.openxmlformats.org/drawingml/2006/main" sz="3950" i="1">
                    <a:solidFill>
                      <a:srgbClr val="000000"/>
                    </a:solidFill>
                    <a:latin typeface="Cambria Math" panose="02040503050406030204" pitchFamily="18" charset="0"/>
                  </a:rPr>
                  <m:t>B</m:t>
                </m:r>
                <m:r>
                  <a:rPr xmlns:a="http://schemas.openxmlformats.org/drawingml/2006/main" sz="3950" i="1">
                    <a:solidFill>
                      <a:srgbClr val="000000"/>
                    </a:solidFill>
                    <a:latin typeface="Cambria Math" panose="02040503050406030204" pitchFamily="18" charset="0"/>
                  </a:rPr>
                  <m:t>)</m:t>
                </m:r>
              </m:oMath>
            </a14:m>
            <a:r>
              <a:t> as probabilities conditioned on </a:t>
            </a:r>
            <a14:m>
              <m:oMath>
                <m:r>
                  <a:rPr xmlns:a="http://schemas.openxmlformats.org/drawingml/2006/main" sz="3800" i="1">
                    <a:solidFill>
                      <a:srgbClr val="000000"/>
                    </a:solidFill>
                    <a:latin typeface="Cambria Math" panose="02040503050406030204" pitchFamily="18" charset="0"/>
                  </a:rPr>
                  <m:t>A</m:t>
                </m:r>
              </m:oMath>
            </a14:m>
          </a:p>
          <a:p>
            <a:pPr marL="0" indent="0">
              <a:buSzTx/>
              <a:buNone/>
            </a:pPr>
            <a14:m>
              <m:oMath>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A</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B</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f>
                  <m:fPr>
                    <m:ctrlPr>
                      <a:rPr xmlns:a="http://schemas.openxmlformats.org/drawingml/2006/main" sz="3850" i="1">
                        <a:solidFill>
                          <a:srgbClr val="000000"/>
                        </a:solidFill>
                        <a:latin typeface="Cambria Math" panose="02040503050406030204" pitchFamily="18" charset="0"/>
                      </a:rPr>
                    </m:ctrlPr>
                    <m:type m:val="bar"/>
                  </m:fPr>
                  <m:num>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B</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A</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A</m:t>
                    </m:r>
                    <m:r>
                      <a:rPr xmlns:a="http://schemas.openxmlformats.org/drawingml/2006/main" sz="3850" i="1">
                        <a:solidFill>
                          <a:srgbClr val="000000"/>
                        </a:solidFill>
                        <a:latin typeface="Cambria Math" panose="02040503050406030204" pitchFamily="18" charset="0"/>
                      </a:rPr>
                      <m:t>)</m:t>
                    </m:r>
                  </m:num>
                  <m:den>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B</m:t>
                    </m:r>
                    <m:r>
                      <a:rPr xmlns:a="http://schemas.openxmlformats.org/drawingml/2006/main" sz="3850" i="1">
                        <a:solidFill>
                          <a:srgbClr val="000000"/>
                        </a:solidFill>
                        <a:latin typeface="Cambria Math" panose="02040503050406030204" pitchFamily="18" charset="0"/>
                      </a:rPr>
                      <m:t>)</m:t>
                    </m:r>
                  </m:den>
                </m:f>
              </m:oMath>
            </a14:m>
            <a:r>
              <a:t> </a:t>
            </a:r>
          </a:p>
          <a:p>
            <a:pPr marL="0" indent="0">
              <a:buSzTx/>
              <a:buNone/>
            </a:pPr>
            <a14:m>
              <m:oMathPara>
                <m:oMathParaPr>
                  <m:jc m:val="left"/>
                </m:oMathParaPr>
                <m:oMath>
                  <m:r>
                    <a:rPr xmlns:a="http://schemas.openxmlformats.org/drawingml/2006/main" sz="3900" i="1">
                      <a:solidFill>
                        <a:srgbClr val="000000"/>
                      </a:solidFill>
                      <a:latin typeface="Cambria Math" panose="02040503050406030204" pitchFamily="18" charset="0"/>
                    </a:rPr>
                    <m:t>=</m:t>
                  </m:r>
                  <m:f>
                    <m:fPr>
                      <m:ctrlPr>
                        <a:rPr xmlns:a="http://schemas.openxmlformats.org/drawingml/2006/main" sz="3900" i="1">
                          <a:solidFill>
                            <a:srgbClr val="000000"/>
                          </a:solidFill>
                          <a:latin typeface="Cambria Math" panose="02040503050406030204" pitchFamily="18" charset="0"/>
                        </a:rPr>
                      </m:ctrlPr>
                      <m:type m:val="bar"/>
                    </m:fPr>
                    <m:num>
                      <m:r>
                        <a:rPr xmlns:a="http://schemas.openxmlformats.org/drawingml/2006/main" sz="3900" i="1">
                          <a:solidFill>
                            <a:srgbClr val="000000"/>
                          </a:solidFill>
                          <a:latin typeface="Cambria Math" panose="02040503050406030204" pitchFamily="18" charset="0"/>
                        </a:rPr>
                        <m:t>P</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B</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A</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P</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A</m:t>
                      </m:r>
                      <m:r>
                        <a:rPr xmlns:a="http://schemas.openxmlformats.org/drawingml/2006/main" sz="3900" i="1">
                          <a:solidFill>
                            <a:srgbClr val="000000"/>
                          </a:solidFill>
                          <a:latin typeface="Cambria Math" panose="02040503050406030204" pitchFamily="18" charset="0"/>
                        </a:rPr>
                        <m:t>)</m:t>
                      </m:r>
                    </m:num>
                    <m:den>
                      <m:r>
                        <a:rPr xmlns:a="http://schemas.openxmlformats.org/drawingml/2006/main" sz="3900" i="1">
                          <a:solidFill>
                            <a:srgbClr val="000000"/>
                          </a:solidFill>
                          <a:latin typeface="Cambria Math" panose="02040503050406030204" pitchFamily="18" charset="0"/>
                        </a:rPr>
                        <m:t>P</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B</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A</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P</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B</m:t>
                      </m:r>
                      <m:r>
                        <a:rPr xmlns:a="http://schemas.openxmlformats.org/drawingml/2006/main" sz="3900" i="1">
                          <a:solidFill>
                            <a:srgbClr val="000000"/>
                          </a:solidFill>
                          <a:latin typeface="Cambria Math" panose="02040503050406030204" pitchFamily="18" charset="0"/>
                        </a:rPr>
                        <m:t>∩</m:t>
                      </m:r>
                      <m:bar>
                        <m:barPr>
                          <m:ctrlPr>
                            <a:rPr xmlns:a="http://schemas.openxmlformats.org/drawingml/2006/main" sz="3900" i="1">
                              <a:solidFill>
                                <a:srgbClr val="000000"/>
                              </a:solidFill>
                              <a:latin typeface="Cambria Math" panose="02040503050406030204" pitchFamily="18" charset="0"/>
                            </a:rPr>
                          </m:ctrlPr>
                          <m:pos m:val="top"/>
                        </m:barPr>
                        <m:e>
                          <m:r>
                            <a:rPr xmlns:a="http://schemas.openxmlformats.org/drawingml/2006/main" sz="3900" i="1">
                              <a:solidFill>
                                <a:srgbClr val="000000"/>
                              </a:solidFill>
                              <a:latin typeface="Cambria Math" panose="02040503050406030204" pitchFamily="18" charset="0"/>
                            </a:rPr>
                            <m:t>A</m:t>
                          </m:r>
                        </m:e>
                      </m:bar>
                      <m:r>
                        <a:rPr xmlns:a="http://schemas.openxmlformats.org/drawingml/2006/main" sz="3900" i="1">
                          <a:solidFill>
                            <a:srgbClr val="000000"/>
                          </a:solidFill>
                          <a:latin typeface="Cambria Math" panose="02040503050406030204" pitchFamily="18" charset="0"/>
                        </a:rPr>
                        <m:t>)</m:t>
                      </m:r>
                    </m:den>
                  </m:f>
                </m:oMath>
              </m:oMathPara>
            </a14:m>
          </a:p>
          <a:p>
            <a:pPr marL="0" indent="0">
              <a:buSzTx/>
              <a:buNone/>
            </a:pPr>
            <a14:m>
              <m:oMathPara>
                <m:oMathParaPr>
                  <m:jc m:val="left"/>
                </m:oMathParaPr>
                <m:oMath>
                  <m:r>
                    <a:rPr xmlns:a="http://schemas.openxmlformats.org/drawingml/2006/main" sz="3900" i="1">
                      <a:solidFill>
                        <a:srgbClr val="000000"/>
                      </a:solidFill>
                      <a:latin typeface="Cambria Math" panose="02040503050406030204" pitchFamily="18" charset="0"/>
                    </a:rPr>
                    <m:t>=</m:t>
                  </m:r>
                  <m:f>
                    <m:fPr>
                      <m:ctrlPr>
                        <a:rPr xmlns:a="http://schemas.openxmlformats.org/drawingml/2006/main" sz="3900" i="1">
                          <a:solidFill>
                            <a:srgbClr val="000000"/>
                          </a:solidFill>
                          <a:latin typeface="Cambria Math" panose="02040503050406030204" pitchFamily="18" charset="0"/>
                        </a:rPr>
                      </m:ctrlPr>
                      <m:type m:val="bar"/>
                    </m:fPr>
                    <m:num>
                      <m:r>
                        <a:rPr xmlns:a="http://schemas.openxmlformats.org/drawingml/2006/main" sz="3900" i="1">
                          <a:solidFill>
                            <a:srgbClr val="000000"/>
                          </a:solidFill>
                          <a:latin typeface="Cambria Math" panose="02040503050406030204" pitchFamily="18" charset="0"/>
                        </a:rPr>
                        <m:t>P</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B</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A</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P</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A</m:t>
                      </m:r>
                      <m:r>
                        <a:rPr xmlns:a="http://schemas.openxmlformats.org/drawingml/2006/main" sz="3900" i="1">
                          <a:solidFill>
                            <a:srgbClr val="000000"/>
                          </a:solidFill>
                          <a:latin typeface="Cambria Math" panose="02040503050406030204" pitchFamily="18" charset="0"/>
                        </a:rPr>
                        <m:t>)</m:t>
                      </m:r>
                    </m:num>
                    <m:den>
                      <m:r>
                        <a:rPr xmlns:a="http://schemas.openxmlformats.org/drawingml/2006/main" sz="3900" i="1">
                          <a:solidFill>
                            <a:srgbClr val="000000"/>
                          </a:solidFill>
                          <a:latin typeface="Cambria Math" panose="02040503050406030204" pitchFamily="18" charset="0"/>
                        </a:rPr>
                        <m:t>P</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B</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A</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P</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A</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P</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B</m:t>
                      </m:r>
                      <m:r>
                        <a:rPr xmlns:a="http://schemas.openxmlformats.org/drawingml/2006/main" sz="3900" i="1">
                          <a:solidFill>
                            <a:srgbClr val="000000"/>
                          </a:solidFill>
                          <a:latin typeface="Cambria Math" panose="02040503050406030204" pitchFamily="18" charset="0"/>
                        </a:rPr>
                        <m:t>|</m:t>
                      </m:r>
                      <m:bar>
                        <m:barPr>
                          <m:ctrlPr>
                            <a:rPr xmlns:a="http://schemas.openxmlformats.org/drawingml/2006/main" sz="3900" i="1">
                              <a:solidFill>
                                <a:srgbClr val="000000"/>
                              </a:solidFill>
                              <a:latin typeface="Cambria Math" panose="02040503050406030204" pitchFamily="18" charset="0"/>
                            </a:rPr>
                          </m:ctrlPr>
                          <m:pos m:val="top"/>
                        </m:barPr>
                        <m:e>
                          <m:r>
                            <a:rPr xmlns:a="http://schemas.openxmlformats.org/drawingml/2006/main" sz="3900" i="1">
                              <a:solidFill>
                                <a:srgbClr val="000000"/>
                              </a:solidFill>
                              <a:latin typeface="Cambria Math" panose="02040503050406030204" pitchFamily="18" charset="0"/>
                            </a:rPr>
                            <m:t>A</m:t>
                          </m:r>
                        </m:e>
                      </m:ba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P</m:t>
                      </m:r>
                      <m:r>
                        <a:rPr xmlns:a="http://schemas.openxmlformats.org/drawingml/2006/main" sz="3900" i="1">
                          <a:solidFill>
                            <a:srgbClr val="000000"/>
                          </a:solidFill>
                          <a:latin typeface="Cambria Math" panose="02040503050406030204" pitchFamily="18" charset="0"/>
                        </a:rPr>
                        <m:t>(</m:t>
                      </m:r>
                      <m:bar>
                        <m:barPr>
                          <m:ctrlPr>
                            <a:rPr xmlns:a="http://schemas.openxmlformats.org/drawingml/2006/main" sz="3900" i="1">
                              <a:solidFill>
                                <a:srgbClr val="000000"/>
                              </a:solidFill>
                              <a:latin typeface="Cambria Math" panose="02040503050406030204" pitchFamily="18" charset="0"/>
                            </a:rPr>
                          </m:ctrlPr>
                          <m:pos m:val="top"/>
                        </m:barPr>
                        <m:e>
                          <m:r>
                            <a:rPr xmlns:a="http://schemas.openxmlformats.org/drawingml/2006/main" sz="3900" i="1">
                              <a:solidFill>
                                <a:srgbClr val="000000"/>
                              </a:solidFill>
                              <a:latin typeface="Cambria Math" panose="02040503050406030204" pitchFamily="18" charset="0"/>
                            </a:rPr>
                            <m:t>A</m:t>
                          </m:r>
                        </m:e>
                      </m:bar>
                      <m:r>
                        <a:rPr xmlns:a="http://schemas.openxmlformats.org/drawingml/2006/main" sz="3900" i="1">
                          <a:solidFill>
                            <a:srgbClr val="000000"/>
                          </a:solidFill>
                          <a:latin typeface="Cambria Math" panose="02040503050406030204" pitchFamily="18" charset="0"/>
                        </a:rPr>
                        <m:t>)</m:t>
                      </m:r>
                    </m:den>
                  </m:f>
                </m:oMath>
              </m:oMathPara>
            </a14:m>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Scipy.learn"/>
          <p:cNvSpPr txBox="1"/>
          <p:nvPr>
            <p:ph type="title"/>
          </p:nvPr>
        </p:nvSpPr>
        <p:spPr>
          <a:prstGeom prst="rect">
            <a:avLst/>
          </a:prstGeom>
        </p:spPr>
        <p:txBody>
          <a:bodyPr/>
          <a:lstStyle/>
          <a:p>
            <a:pPr/>
            <a:r>
              <a:t>Scipy.learn</a:t>
            </a:r>
          </a:p>
        </p:txBody>
      </p:sp>
      <p:sp>
        <p:nvSpPr>
          <p:cNvPr id="313" name="Multinomial Bayes is in sklearn…"/>
          <p:cNvSpPr txBox="1"/>
          <p:nvPr>
            <p:ph type="body" idx="1"/>
          </p:nvPr>
        </p:nvSpPr>
        <p:spPr>
          <a:prstGeom prst="rect">
            <a:avLst/>
          </a:prstGeom>
        </p:spPr>
        <p:txBody>
          <a:bodyPr anchor="t"/>
          <a:lstStyle/>
          <a:p>
            <a:pPr/>
            <a:r>
              <a:t>Multinomial Bayes is in sklearn</a:t>
            </a:r>
          </a:p>
          <a:p>
            <a:pPr lvl="1"/>
            <a:r>
              <a:t> </a:t>
            </a:r>
          </a:p>
          <a:p>
            <a:pPr/>
            <a:r>
              <a:t>sklearn has a pipeline constructor</a:t>
            </a:r>
          </a:p>
          <a:p>
            <a:pPr lvl="1"/>
            <a:r>
              <a:t>Combines feature extraction with training multinomial NB</a:t>
            </a:r>
          </a:p>
        </p:txBody>
      </p:sp>
      <p:sp>
        <p:nvSpPr>
          <p:cNvPr id="314" name="from sklearn.naive_bayes import MultinomialNB"/>
          <p:cNvSpPr txBox="1"/>
          <p:nvPr/>
        </p:nvSpPr>
        <p:spPr>
          <a:xfrm>
            <a:off x="2059880" y="3409950"/>
            <a:ext cx="8345240"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atin typeface="Courier New"/>
                <a:ea typeface="Courier New"/>
                <a:cs typeface="Courier New"/>
                <a:sym typeface="Courier New"/>
              </a:defRPr>
            </a:lvl1pPr>
          </a:lstStyle>
          <a:p>
            <a:pPr/>
            <a:r>
              <a:t>from sklearn.naive_bayes import MultinomialNB</a:t>
            </a:r>
          </a:p>
        </p:txBody>
      </p:sp>
      <p:sp>
        <p:nvSpPr>
          <p:cNvPr id="315" name="from sklearn.pipeline import make_pipeline"/>
          <p:cNvSpPr txBox="1"/>
          <p:nvPr/>
        </p:nvSpPr>
        <p:spPr>
          <a:xfrm>
            <a:off x="1120080" y="6470650"/>
            <a:ext cx="779651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atin typeface="Courier New"/>
                <a:ea typeface="Courier New"/>
                <a:cs typeface="Courier New"/>
                <a:sym typeface="Courier New"/>
              </a:defRPr>
            </a:lvl1pPr>
          </a:lstStyle>
          <a:p>
            <a:pPr/>
            <a:r>
              <a:t>from sklearn.pipeline import make_pipeline</a:t>
            </a:r>
          </a:p>
        </p:txBody>
      </p:sp>
      <p:sp>
        <p:nvSpPr>
          <p:cNvPr id="316" name="model = make_pipeline(TfidfVectorizer(), MultinomialNB())…"/>
          <p:cNvSpPr txBox="1"/>
          <p:nvPr/>
        </p:nvSpPr>
        <p:spPr>
          <a:xfrm>
            <a:off x="1213941" y="7143750"/>
            <a:ext cx="10540158" cy="1130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a:latin typeface="Courier New"/>
                <a:ea typeface="Courier New"/>
                <a:cs typeface="Courier New"/>
                <a:sym typeface="Courier New"/>
              </a:defRPr>
            </a:pPr>
            <a:r>
              <a:t>model = make_pipeline(TfidfVectorizer(), MultinomialNB())</a:t>
            </a:r>
          </a:p>
          <a:p>
            <a:pPr algn="l">
              <a:defRPr b="0">
                <a:latin typeface="Courier New"/>
                <a:ea typeface="Courier New"/>
                <a:cs typeface="Courier New"/>
                <a:sym typeface="Courier New"/>
              </a:defRPr>
            </a:pPr>
            <a:r>
              <a:t>model.fit(train.data, train.target)</a:t>
            </a:r>
          </a:p>
          <a:p>
            <a:pPr algn="l">
              <a:defRPr b="0">
                <a:latin typeface="Courier New"/>
                <a:ea typeface="Courier New"/>
                <a:cs typeface="Courier New"/>
                <a:sym typeface="Courier New"/>
              </a:defRPr>
            </a:pPr>
            <a:r>
              <a:t>labels = model.predict(test.data)</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Scipy.learn"/>
          <p:cNvSpPr txBox="1"/>
          <p:nvPr>
            <p:ph type="title"/>
          </p:nvPr>
        </p:nvSpPr>
        <p:spPr>
          <a:prstGeom prst="rect">
            <a:avLst/>
          </a:prstGeom>
        </p:spPr>
        <p:txBody>
          <a:bodyPr/>
          <a:lstStyle/>
          <a:p>
            <a:pPr/>
            <a:r>
              <a:t>Scipy.learn</a:t>
            </a:r>
          </a:p>
        </p:txBody>
      </p:sp>
      <p:sp>
        <p:nvSpPr>
          <p:cNvPr id="319" name="To measure success:…"/>
          <p:cNvSpPr txBox="1"/>
          <p:nvPr>
            <p:ph type="body" idx="1"/>
          </p:nvPr>
        </p:nvSpPr>
        <p:spPr>
          <a:prstGeom prst="rect">
            <a:avLst/>
          </a:prstGeom>
        </p:spPr>
        <p:txBody>
          <a:bodyPr anchor="t"/>
          <a:lstStyle/>
          <a:p>
            <a:pPr/>
            <a:r>
              <a:t>To measure success:</a:t>
            </a:r>
          </a:p>
          <a:p>
            <a:pPr lvl="1"/>
            <a:r>
              <a:t>Use a confusion matrix</a:t>
            </a:r>
          </a:p>
          <a:p>
            <a:pPr lvl="2"/>
            <a:r>
              <a:t>For the test set:  Show how often group elements are predicted to belong to another group</a:t>
            </a:r>
          </a:p>
          <a:p>
            <a:pPr lvl="2"/>
            <a:r>
              <a:t>Fictitious example: Can a NN distinguish cats and dogs</a:t>
            </a:r>
          </a:p>
        </p:txBody>
      </p:sp>
      <p:graphicFrame>
        <p:nvGraphicFramePr>
          <p:cNvPr id="320" name="Table"/>
          <p:cNvGraphicFramePr/>
          <p:nvPr/>
        </p:nvGraphicFramePr>
        <p:xfrm>
          <a:off x="4284979" y="6918959"/>
          <a:ext cx="5334001" cy="6286501"/>
        </p:xfrm>
        <a:graphic xmlns:a="http://schemas.openxmlformats.org/drawingml/2006/main">
          <a:graphicData uri="http://schemas.openxmlformats.org/drawingml/2006/table">
            <a:tbl>
              <a:tblPr firstCol="0" firstRow="0" lastCol="0" lastRow="1" bandCol="0" bandRow="1" rtl="0">
                <a:tableStyleId>{4C3C2611-4C71-4FC5-86AE-919BDF0F9419}</a:tableStyleId>
              </a:tblPr>
              <a:tblGrid>
                <a:gridCol w="1384300"/>
                <a:gridCol w="635000"/>
                <a:gridCol w="927100"/>
                <a:gridCol w="723900"/>
              </a:tblGrid>
              <a:tr h="442745">
                <a:tc>
                  <a:txBody>
                    <a:bodyPr/>
                    <a:lstStyle/>
                    <a:p>
                      <a:pPr defTabSz="914400">
                        <a:defRPr b="1" sz="2200">
                          <a:solidFill>
                            <a:srgbClr val="FFFFFF"/>
                          </a:solidFill>
                          <a:sym typeface="Helvetica Neue"/>
                        </a:defRPr>
                      </a:pPr>
                    </a:p>
                  </a:txBody>
                  <a:tcPr marL="50800" marR="50800" marT="50800" marB="50800" anchor="ctr" anchorCtr="0" horzOverflow="overflow">
                    <a:solidFill>
                      <a:srgbClr val="F6FEFB"/>
                    </a:solidFill>
                  </a:tcPr>
                </a:tc>
                <a:tc>
                  <a:txBody>
                    <a:bodyPr/>
                    <a:lstStyle/>
                    <a:p>
                      <a:pPr defTabSz="914400">
                        <a:defRPr b="1" sz="2200">
                          <a:solidFill>
                            <a:srgbClr val="FFFFFF"/>
                          </a:solidFill>
                          <a:sym typeface="Helvetica Neue"/>
                        </a:defRPr>
                      </a:pPr>
                    </a:p>
                  </a:txBody>
                  <a:tcPr marL="50800" marR="50800" marT="50800" marB="50800" anchor="ctr" anchorCtr="0" horzOverflow="overflow">
                    <a:solidFill>
                      <a:srgbClr val="F6FEFB"/>
                    </a:solidFill>
                  </a:tcPr>
                </a:tc>
                <a:tc gridSpan="2">
                  <a:txBody>
                    <a:bodyPr/>
                    <a:lstStyle/>
                    <a:p>
                      <a:pPr defTabSz="914400">
                        <a:defRPr sz="1800"/>
                      </a:pPr>
                      <a:r>
                        <a:rPr b="1" sz="2200">
                          <a:solidFill>
                            <a:srgbClr val="FFFFFF"/>
                          </a:solidFill>
                          <a:sym typeface="Helvetica Neue"/>
                        </a:rPr>
                        <a:t>actual</a:t>
                      </a:r>
                    </a:p>
                  </a:txBody>
                  <a:tcPr marL="50800" marR="50800" marT="50800" marB="50800" anchor="ctr" anchorCtr="0" horzOverflow="overflow">
                    <a:solidFill>
                      <a:schemeClr val="accent1">
                        <a:hueOff val="114395"/>
                        <a:lumOff val="-24975"/>
                      </a:schemeClr>
                    </a:solidFill>
                  </a:tcPr>
                </a:tc>
                <a:tc hMerge="1">
                  <a:tcPr/>
                </a:tc>
              </a:tr>
              <a:tr h="449095">
                <a:tc>
                  <a:txBody>
                    <a:bodyPr/>
                    <a:lstStyle/>
                    <a:p>
                      <a:pPr defTabSz="914400">
                        <a:defRPr b="1" sz="2200">
                          <a:solidFill>
                            <a:srgbClr val="FFFFFF"/>
                          </a:solidFill>
                          <a:sym typeface="Helvetica Neue"/>
                        </a:defRPr>
                      </a:pPr>
                    </a:p>
                  </a:txBody>
                  <a:tcPr marL="50800" marR="50800" marT="50800" marB="50800" anchor="ctr" anchorCtr="0" horzOverflow="overflow">
                    <a:solidFill>
                      <a:srgbClr val="F6FEFB"/>
                    </a:solidFill>
                  </a:tcPr>
                </a:tc>
                <a:tc>
                  <a:txBody>
                    <a:bodyPr/>
                    <a:lstStyle/>
                    <a:p>
                      <a:pPr defTabSz="914400">
                        <a:defRPr b="1" sz="2200">
                          <a:solidFill>
                            <a:srgbClr val="FFFFFF"/>
                          </a:solidFill>
                          <a:sym typeface="Helvetica Neue"/>
                        </a:defRPr>
                      </a:pPr>
                    </a:p>
                  </a:txBody>
                  <a:tcPr marL="50800" marR="50800" marT="50800" marB="50800" anchor="ctr" anchorCtr="0" horzOverflow="overflow">
                    <a:solidFill>
                      <a:srgbClr val="F6FEFB"/>
                    </a:solidFill>
                  </a:tcPr>
                </a:tc>
                <a:tc>
                  <a:txBody>
                    <a:bodyPr/>
                    <a:lstStyle/>
                    <a:p>
                      <a:pPr defTabSz="914400">
                        <a:defRPr sz="1800"/>
                      </a:pPr>
                      <a:r>
                        <a:rPr b="1" sz="2200">
                          <a:solidFill>
                            <a:srgbClr val="FFFFFF"/>
                          </a:solidFill>
                          <a:sym typeface="Helvetica Neue"/>
                        </a:rPr>
                        <a:t>dog</a:t>
                      </a:r>
                    </a:p>
                  </a:txBody>
                  <a:tcPr marL="50800" marR="50800" marT="50800" marB="50800" anchor="ctr" anchorCtr="0" horzOverflow="overflow">
                    <a:solidFill>
                      <a:schemeClr val="accent1">
                        <a:hueOff val="114395"/>
                        <a:lumOff val="-24975"/>
                      </a:schemeClr>
                    </a:solidFill>
                  </a:tcPr>
                </a:tc>
                <a:tc>
                  <a:txBody>
                    <a:bodyPr/>
                    <a:lstStyle/>
                    <a:p>
                      <a:pPr defTabSz="914400">
                        <a:defRPr sz="1800"/>
                      </a:pPr>
                      <a:r>
                        <a:rPr b="1" sz="2200">
                          <a:solidFill>
                            <a:srgbClr val="FFFFFF"/>
                          </a:solidFill>
                          <a:sym typeface="Helvetica Neue"/>
                        </a:rPr>
                        <a:t>cat</a:t>
                      </a:r>
                    </a:p>
                  </a:txBody>
                  <a:tcPr marL="50800" marR="50800" marT="50800" marB="50800" anchor="ctr" anchorCtr="0" horzOverflow="overflow">
                    <a:solidFill>
                      <a:schemeClr val="accent1">
                        <a:hueOff val="114395"/>
                        <a:lumOff val="-24975"/>
                      </a:schemeClr>
                    </a:solidFill>
                  </a:tcPr>
                </a:tc>
              </a:tr>
              <a:tr h="449376">
                <a:tc>
                  <a:txBody>
                    <a:bodyPr/>
                    <a:lstStyle/>
                    <a:p>
                      <a:pPr defTabSz="914400">
                        <a:defRPr sz="1800"/>
                      </a:pPr>
                      <a:r>
                        <a:rPr b="1" sz="2200">
                          <a:solidFill>
                            <a:srgbClr val="FFFFFF"/>
                          </a:solidFill>
                          <a:sym typeface="Helvetica Neue"/>
                        </a:rPr>
                        <a:t>predicted</a:t>
                      </a:r>
                    </a:p>
                  </a:txBody>
                  <a:tcPr marL="50800" marR="50800" marT="50800" marB="50800" anchor="ctr" anchorCtr="0" horzOverflow="overflow">
                    <a:solidFill>
                      <a:schemeClr val="accent1">
                        <a:lumOff val="-13575"/>
                      </a:schemeClr>
                    </a:solidFill>
                  </a:tcPr>
                </a:tc>
                <a:tc>
                  <a:txBody>
                    <a:bodyPr/>
                    <a:lstStyle/>
                    <a:p>
                      <a:pPr defTabSz="914400">
                        <a:defRPr sz="1800"/>
                      </a:pPr>
                      <a:r>
                        <a:rPr b="1" sz="2200">
                          <a:solidFill>
                            <a:srgbClr val="FFFFFF"/>
                          </a:solidFill>
                          <a:sym typeface="Helvetica Neue"/>
                        </a:rPr>
                        <a:t>dog</a:t>
                      </a:r>
                    </a:p>
                  </a:txBody>
                  <a:tcPr marL="50800" marR="50800" marT="50800" marB="50800" anchor="ctr" anchorCtr="0" horzOverflow="overflow">
                    <a:solidFill>
                      <a:schemeClr val="accent1">
                        <a:lumOff val="-13575"/>
                      </a:schemeClr>
                    </a:solidFill>
                  </a:tcPr>
                </a:tc>
                <a:tc>
                  <a:txBody>
                    <a:bodyPr/>
                    <a:lstStyle/>
                    <a:p>
                      <a:pPr defTabSz="914400">
                        <a:defRPr sz="1800"/>
                      </a:pPr>
                      <a:r>
                        <a:rPr sz="2200">
                          <a:sym typeface="Helvetica Neue"/>
                        </a:rPr>
                        <a:t>1023</a:t>
                      </a:r>
                    </a:p>
                  </a:txBody>
                  <a:tcPr marL="50800" marR="50800" marT="50800" marB="50800" anchor="ctr" anchorCtr="0" horzOverflow="overflow"/>
                </a:tc>
                <a:tc>
                  <a:txBody>
                    <a:bodyPr/>
                    <a:lstStyle/>
                    <a:p>
                      <a:pPr defTabSz="914400">
                        <a:defRPr sz="1800"/>
                      </a:pPr>
                      <a:r>
                        <a:rPr sz="2200">
                          <a:sym typeface="Helvetica Neue"/>
                        </a:rPr>
                        <a:t>245</a:t>
                      </a:r>
                    </a:p>
                  </a:txBody>
                  <a:tcPr marL="50800" marR="50800" marT="50800" marB="50800" anchor="ctr" anchorCtr="0" horzOverflow="overflow"/>
                </a:tc>
              </a:tr>
              <a:tr h="443026">
                <a:tc>
                  <a:txBody>
                    <a:bodyPr/>
                    <a:lstStyle/>
                    <a:p>
                      <a:pPr defTabSz="914400">
                        <a:defRPr sz="1800"/>
                      </a:pPr>
                      <a:r>
                        <a:rPr b="1" sz="2200">
                          <a:solidFill>
                            <a:srgbClr val="FFFFFF"/>
                          </a:solidFill>
                          <a:sym typeface="Helvetica Neue"/>
                        </a:rPr>
                        <a:t>predicted</a:t>
                      </a:r>
                    </a:p>
                  </a:txBody>
                  <a:tcPr marL="50800" marR="50800" marT="50800" marB="50800" anchor="ctr" anchorCtr="0" horzOverflow="overflow">
                    <a:solidFill>
                      <a:schemeClr val="accent1">
                        <a:lumOff val="-13575"/>
                      </a:schemeClr>
                    </a:solidFill>
                  </a:tcPr>
                </a:tc>
                <a:tc>
                  <a:txBody>
                    <a:bodyPr/>
                    <a:lstStyle/>
                    <a:p>
                      <a:pPr defTabSz="914400">
                        <a:defRPr sz="1800"/>
                      </a:pPr>
                      <a:r>
                        <a:rPr b="1" sz="2200">
                          <a:solidFill>
                            <a:srgbClr val="FFFFFF"/>
                          </a:solidFill>
                          <a:sym typeface="Helvetica Neue"/>
                        </a:rPr>
                        <a:t>cat</a:t>
                      </a:r>
                    </a:p>
                  </a:txBody>
                  <a:tcPr marL="50800" marR="50800" marT="50800" marB="50800" anchor="ctr" anchorCtr="0" horzOverflow="overflow">
                    <a:solidFill>
                      <a:schemeClr val="accent1">
                        <a:lumOff val="-13575"/>
                      </a:schemeClr>
                    </a:solidFill>
                  </a:tcPr>
                </a:tc>
                <a:tc>
                  <a:txBody>
                    <a:bodyPr/>
                    <a:lstStyle/>
                    <a:p>
                      <a:pPr defTabSz="914400">
                        <a:defRPr sz="1800"/>
                      </a:pPr>
                      <a:r>
                        <a:rPr sz="2200">
                          <a:sym typeface="Helvetica Neue"/>
                        </a:rPr>
                        <a:t>134</a:t>
                      </a:r>
                    </a:p>
                  </a:txBody>
                  <a:tcPr marL="50800" marR="50800" marT="50800" marB="50800" anchor="ctr" anchorCtr="0" horzOverflow="overflow"/>
                </a:tc>
                <a:tc>
                  <a:txBody>
                    <a:bodyPr/>
                    <a:lstStyle/>
                    <a:p>
                      <a:pPr defTabSz="914400">
                        <a:defRPr sz="1800"/>
                      </a:pPr>
                      <a:r>
                        <a:rPr sz="2200">
                          <a:sym typeface="Helvetica Neue"/>
                        </a:rPr>
                        <a:t>1183</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Scipy.learn"/>
          <p:cNvSpPr txBox="1"/>
          <p:nvPr>
            <p:ph type="title"/>
          </p:nvPr>
        </p:nvSpPr>
        <p:spPr>
          <a:prstGeom prst="rect">
            <a:avLst/>
          </a:prstGeom>
        </p:spPr>
        <p:txBody>
          <a:bodyPr/>
          <a:lstStyle/>
          <a:p>
            <a:pPr/>
            <a:r>
              <a:t>Scipy.learn</a:t>
            </a:r>
          </a:p>
        </p:txBody>
      </p:sp>
      <p:sp>
        <p:nvSpPr>
          <p:cNvPr id="323" name="Can find confusion matrix…"/>
          <p:cNvSpPr txBox="1"/>
          <p:nvPr>
            <p:ph type="body" idx="1"/>
          </p:nvPr>
        </p:nvSpPr>
        <p:spPr>
          <a:prstGeom prst="rect">
            <a:avLst/>
          </a:prstGeom>
        </p:spPr>
        <p:txBody>
          <a:bodyPr anchor="t"/>
          <a:lstStyle/>
          <a:p>
            <a:pPr/>
            <a:r>
              <a:t>Can find confusion matrix</a:t>
            </a:r>
          </a:p>
          <a:p>
            <a:pPr/>
          </a:p>
          <a:p>
            <a:pPr/>
          </a:p>
          <a:p>
            <a:pPr/>
            <a:r>
              <a:t>Import pyplot and seaborn</a:t>
            </a:r>
          </a:p>
        </p:txBody>
      </p:sp>
      <p:sp>
        <p:nvSpPr>
          <p:cNvPr id="324" name="from sklearn.metrics import confusion_matrix"/>
          <p:cNvSpPr txBox="1"/>
          <p:nvPr/>
        </p:nvSpPr>
        <p:spPr>
          <a:xfrm>
            <a:off x="2421235" y="3657600"/>
            <a:ext cx="816233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atin typeface="Courier New"/>
                <a:ea typeface="Courier New"/>
                <a:cs typeface="Courier New"/>
                <a:sym typeface="Courier New"/>
              </a:defRPr>
            </a:lvl1pPr>
          </a:lstStyle>
          <a:p>
            <a:pPr/>
            <a:r>
              <a:t>from sklearn.metrics import confusion_matrix</a:t>
            </a:r>
          </a:p>
        </p:txBody>
      </p:sp>
      <p:sp>
        <p:nvSpPr>
          <p:cNvPr id="325" name="import seaborn as sns…"/>
          <p:cNvSpPr txBox="1"/>
          <p:nvPr/>
        </p:nvSpPr>
        <p:spPr>
          <a:xfrm>
            <a:off x="840680" y="5575300"/>
            <a:ext cx="11820526" cy="3873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a:latin typeface="Courier New"/>
                <a:ea typeface="Courier New"/>
                <a:cs typeface="Courier New"/>
                <a:sym typeface="Courier New"/>
              </a:defRPr>
            </a:pPr>
            <a:r>
              <a:t>import seaborn as sns</a:t>
            </a:r>
          </a:p>
          <a:p>
            <a:pPr algn="l">
              <a:defRPr b="0">
                <a:latin typeface="Courier New"/>
                <a:ea typeface="Courier New"/>
                <a:cs typeface="Courier New"/>
                <a:sym typeface="Courier New"/>
              </a:defRPr>
            </a:pPr>
            <a:r>
              <a:t>import matplotlib.pyplot as plt</a:t>
            </a:r>
          </a:p>
          <a:p>
            <a:pPr algn="l">
              <a:defRPr b="0">
                <a:latin typeface="Courier New"/>
                <a:ea typeface="Courier New"/>
                <a:cs typeface="Courier New"/>
                <a:sym typeface="Courier New"/>
              </a:defRPr>
            </a:pPr>
          </a:p>
          <a:p>
            <a:pPr algn="l">
              <a:defRPr b="0">
                <a:latin typeface="Courier New"/>
                <a:ea typeface="Courier New"/>
                <a:cs typeface="Courier New"/>
                <a:sym typeface="Courier New"/>
              </a:defRPr>
            </a:pPr>
            <a:r>
              <a:t>mat = confusion_matrix(test.target, labels)</a:t>
            </a:r>
          </a:p>
          <a:p>
            <a:pPr algn="l">
              <a:defRPr b="0">
                <a:latin typeface="Courier New"/>
                <a:ea typeface="Courier New"/>
                <a:cs typeface="Courier New"/>
                <a:sym typeface="Courier New"/>
              </a:defRPr>
            </a:pPr>
            <a:r>
              <a:t>sns.heatmap(mat.T, square=True, annot=True, fmt='d', cbar=False,</a:t>
            </a:r>
          </a:p>
          <a:p>
            <a:pPr algn="l">
              <a:defRPr b="0">
                <a:latin typeface="Courier New"/>
                <a:ea typeface="Courier New"/>
                <a:cs typeface="Courier New"/>
                <a:sym typeface="Courier New"/>
              </a:defRPr>
            </a:pPr>
            <a:r>
              <a:t>            xticklabels=train.target_names,</a:t>
            </a:r>
          </a:p>
          <a:p>
            <a:pPr algn="l">
              <a:defRPr b="0">
                <a:latin typeface="Courier New"/>
                <a:ea typeface="Courier New"/>
                <a:cs typeface="Courier New"/>
                <a:sym typeface="Courier New"/>
              </a:defRPr>
            </a:pPr>
            <a:r>
              <a:t>            yticklabels=train.target_names)</a:t>
            </a:r>
          </a:p>
          <a:p>
            <a:pPr algn="l">
              <a:defRPr b="0">
                <a:latin typeface="Courier New"/>
                <a:ea typeface="Courier New"/>
                <a:cs typeface="Courier New"/>
                <a:sym typeface="Courier New"/>
              </a:defRPr>
            </a:pPr>
            <a:r>
              <a:t>plt.xlabel('true label')</a:t>
            </a:r>
          </a:p>
          <a:p>
            <a:pPr algn="l">
              <a:defRPr b="0">
                <a:latin typeface="Courier New"/>
                <a:ea typeface="Courier New"/>
                <a:cs typeface="Courier New"/>
                <a:sym typeface="Courier New"/>
              </a:defRPr>
            </a:pPr>
            <a:r>
              <a:t>plt.ylabel('predicted label')</a:t>
            </a:r>
          </a:p>
          <a:p>
            <a:pPr algn="l">
              <a:defRPr b="0">
                <a:latin typeface="Courier New"/>
                <a:ea typeface="Courier New"/>
                <a:cs typeface="Courier New"/>
                <a:sym typeface="Courier New"/>
              </a:defRPr>
            </a:pPr>
            <a:r>
              <a:t>plt.show()</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Scipy.learn"/>
          <p:cNvSpPr txBox="1"/>
          <p:nvPr>
            <p:ph type="title"/>
          </p:nvPr>
        </p:nvSpPr>
        <p:spPr>
          <a:prstGeom prst="rect">
            <a:avLst/>
          </a:prstGeom>
        </p:spPr>
        <p:txBody>
          <a:bodyPr/>
          <a:lstStyle/>
          <a:p>
            <a:pPr/>
            <a:r>
              <a:t>Scipy.learn</a:t>
            </a:r>
          </a:p>
        </p:txBody>
      </p:sp>
      <p:pic>
        <p:nvPicPr>
          <p:cNvPr id="328" name="Figure_2.png" descr="Figure_2.png"/>
          <p:cNvPicPr>
            <a:picLocks noChangeAspect="1"/>
          </p:cNvPicPr>
          <p:nvPr/>
        </p:nvPicPr>
        <p:blipFill>
          <a:blip r:embed="rId2">
            <a:extLst/>
          </a:blip>
          <a:stretch>
            <a:fillRect/>
          </a:stretch>
        </p:blipFill>
        <p:spPr>
          <a:xfrm>
            <a:off x="1764241" y="-395950"/>
            <a:ext cx="10288059" cy="9466000"/>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Dimensionality Reduction"/>
          <p:cNvSpPr txBox="1"/>
          <p:nvPr>
            <p:ph type="ctrTitle"/>
          </p:nvPr>
        </p:nvSpPr>
        <p:spPr>
          <a:prstGeom prst="rect">
            <a:avLst/>
          </a:prstGeom>
        </p:spPr>
        <p:txBody>
          <a:bodyPr/>
          <a:lstStyle/>
          <a:p>
            <a:pPr/>
            <a:r>
              <a:t>Dimensionality Reduction</a:t>
            </a:r>
          </a:p>
        </p:txBody>
      </p:sp>
      <p:sp>
        <p:nvSpPr>
          <p:cNvPr id="331" name="Thomas Schwarz, SJ"/>
          <p:cNvSpPr txBox="1"/>
          <p:nvPr>
            <p:ph type="subTitle" sz="quarter" idx="1"/>
          </p:nvPr>
        </p:nvSpPr>
        <p:spPr>
          <a:prstGeom prst="rect">
            <a:avLst/>
          </a:prstGeom>
        </p:spPr>
        <p:txBody>
          <a:bodyPr/>
          <a:lstStyle/>
          <a:p>
            <a:pPr/>
            <a:r>
              <a:t>Thomas Schwarz, SJ</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Introduction"/>
          <p:cNvSpPr txBox="1"/>
          <p:nvPr>
            <p:ph type="title"/>
          </p:nvPr>
        </p:nvSpPr>
        <p:spPr>
          <a:prstGeom prst="rect">
            <a:avLst/>
          </a:prstGeom>
        </p:spPr>
        <p:txBody>
          <a:bodyPr/>
          <a:lstStyle/>
          <a:p>
            <a:pPr/>
            <a:r>
              <a:t>Introduction</a:t>
            </a:r>
          </a:p>
        </p:txBody>
      </p:sp>
      <p:sp>
        <p:nvSpPr>
          <p:cNvPr id="334" name="Real life problems need to learn from many features…"/>
          <p:cNvSpPr txBox="1"/>
          <p:nvPr>
            <p:ph type="body" idx="1"/>
          </p:nvPr>
        </p:nvSpPr>
        <p:spPr>
          <a:prstGeom prst="rect">
            <a:avLst/>
          </a:prstGeom>
        </p:spPr>
        <p:txBody>
          <a:bodyPr anchor="t"/>
          <a:lstStyle/>
          <a:p>
            <a:pPr/>
            <a:r>
              <a:t>Real life problems need to learn from many features</a:t>
            </a:r>
          </a:p>
          <a:p>
            <a:pPr/>
            <a:r>
              <a:t>This can cause problem</a:t>
            </a:r>
          </a:p>
          <a:p>
            <a:pPr lvl="1"/>
            <a:r>
              <a:t>Excursion</a:t>
            </a:r>
          </a:p>
          <a:p>
            <a:pPr lvl="2"/>
            <a:r>
              <a:t>Why our intuition is wrong about high dimensional data</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High-Dimensional Data"/>
          <p:cNvSpPr txBox="1"/>
          <p:nvPr>
            <p:ph type="title"/>
          </p:nvPr>
        </p:nvSpPr>
        <p:spPr>
          <a:prstGeom prst="rect">
            <a:avLst/>
          </a:prstGeom>
        </p:spPr>
        <p:txBody>
          <a:bodyPr/>
          <a:lstStyle/>
          <a:p>
            <a:pPr/>
            <a:r>
              <a:t>High-Dimensional Data</a:t>
            </a:r>
          </a:p>
        </p:txBody>
      </p:sp>
      <p:sp>
        <p:nvSpPr>
          <p:cNvPr id="337" name="As we increase the number of (numerical) dimensions:…"/>
          <p:cNvSpPr txBox="1"/>
          <p:nvPr>
            <p:ph type="body" idx="1"/>
          </p:nvPr>
        </p:nvSpPr>
        <p:spPr>
          <a:prstGeom prst="rect">
            <a:avLst/>
          </a:prstGeom>
        </p:spPr>
        <p:txBody>
          <a:bodyPr anchor="t"/>
          <a:lstStyle/>
          <a:p>
            <a:pPr/>
            <a:r>
              <a:t>As we increase the number of (numerical) dimensions:</a:t>
            </a:r>
          </a:p>
          <a:p>
            <a:pPr lvl="1"/>
            <a:r>
              <a:t>Our intuition is faulty</a:t>
            </a:r>
          </a:p>
          <a:p>
            <a:pPr lvl="1"/>
            <a:r>
              <a:t>Look at this using random numbers</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High Dimensional Data"/>
          <p:cNvSpPr txBox="1"/>
          <p:nvPr>
            <p:ph type="title"/>
          </p:nvPr>
        </p:nvSpPr>
        <p:spPr>
          <a:prstGeom prst="rect">
            <a:avLst/>
          </a:prstGeom>
        </p:spPr>
        <p:txBody>
          <a:bodyPr/>
          <a:lstStyle/>
          <a:p>
            <a:pPr/>
            <a:r>
              <a:t>High Dimensional Data</a:t>
            </a:r>
          </a:p>
        </p:txBody>
      </p:sp>
      <p:sp>
        <p:nvSpPr>
          <p:cNvPr id="340" name="Intuition 1:  Random points tend to be close to the center…"/>
          <p:cNvSpPr txBox="1"/>
          <p:nvPr>
            <p:ph type="body" idx="1"/>
          </p:nvPr>
        </p:nvSpPr>
        <p:spPr>
          <a:prstGeom prst="rect">
            <a:avLst/>
          </a:prstGeom>
        </p:spPr>
        <p:txBody>
          <a:bodyPr anchor="t"/>
          <a:lstStyle/>
          <a:p>
            <a:pPr/>
            <a:r>
              <a:t>Intuition 1:  Random points tend to be close to the center</a:t>
            </a:r>
          </a:p>
          <a:p>
            <a:pPr lvl="1"/>
            <a:r>
              <a:t>Hypercube volumes</a:t>
            </a:r>
          </a:p>
          <a:p>
            <a:pPr lvl="2"/>
            <a:r>
              <a:t>Volume of a hypercube that stays 0.1 away from the edge</a:t>
            </a:r>
          </a:p>
        </p:txBody>
      </p:sp>
      <p:pic>
        <p:nvPicPr>
          <p:cNvPr id="341" name="Image" descr="Image"/>
          <p:cNvPicPr>
            <a:picLocks noChangeAspect="1"/>
          </p:cNvPicPr>
          <p:nvPr/>
        </p:nvPicPr>
        <p:blipFill>
          <a:blip r:embed="rId2">
            <a:extLst/>
          </a:blip>
          <a:stretch>
            <a:fillRect/>
          </a:stretch>
        </p:blipFill>
        <p:spPr>
          <a:xfrm>
            <a:off x="2514600" y="5175250"/>
            <a:ext cx="4572000" cy="4559300"/>
          </a:xfrm>
          <a:prstGeom prst="rect">
            <a:avLst/>
          </a:prstGeom>
          <a:ln w="12700">
            <a:miter lim="400000"/>
          </a:ln>
        </p:spPr>
      </p:pic>
      <p:sp>
        <p:nvSpPr>
          <p:cNvPr id="342" name="Equation"/>
          <p:cNvSpPr txBox="1"/>
          <p:nvPr/>
        </p:nvSpPr>
        <p:spPr>
          <a:xfrm>
            <a:off x="860925" y="6377778"/>
            <a:ext cx="1443515" cy="784417"/>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sSup>
                    <m:e>
                      <m:r>
                        <a:rPr xmlns:a="http://schemas.openxmlformats.org/drawingml/2006/main" sz="7100" i="1">
                          <a:solidFill>
                            <a:srgbClr val="000000"/>
                          </a:solidFill>
                          <a:latin typeface="Cambria Math" panose="02040503050406030204" pitchFamily="18" charset="0"/>
                        </a:rPr>
                        <m:t>0.8</m:t>
                      </m:r>
                    </m:e>
                    <m:sup>
                      <m:r>
                        <a:rPr xmlns:a="http://schemas.openxmlformats.org/drawingml/2006/main" sz="7100" i="1">
                          <a:solidFill>
                            <a:srgbClr val="000000"/>
                          </a:solidFill>
                          <a:latin typeface="Cambria Math" panose="02040503050406030204" pitchFamily="18" charset="0"/>
                        </a:rPr>
                        <m:t>d</m:t>
                      </m:r>
                    </m:sup>
                  </m:sSup>
                </m:oMath>
              </m:oMathPara>
            </a14:m>
            <a:endParaRPr sz="7100"/>
          </a:p>
        </p:txBody>
      </p:sp>
      <p:pic>
        <p:nvPicPr>
          <p:cNvPr id="343" name="Image" descr="Image"/>
          <p:cNvPicPr>
            <a:picLocks noChangeAspect="1"/>
          </p:cNvPicPr>
          <p:nvPr/>
        </p:nvPicPr>
        <p:blipFill>
          <a:blip r:embed="rId3">
            <a:extLst/>
          </a:blip>
          <a:stretch>
            <a:fillRect/>
          </a:stretch>
        </p:blipFill>
        <p:spPr>
          <a:xfrm>
            <a:off x="7296760" y="5309486"/>
            <a:ext cx="5644540" cy="3606235"/>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High-Dimensional Data"/>
          <p:cNvSpPr txBox="1"/>
          <p:nvPr>
            <p:ph type="title"/>
          </p:nvPr>
        </p:nvSpPr>
        <p:spPr>
          <a:prstGeom prst="rect">
            <a:avLst/>
          </a:prstGeom>
        </p:spPr>
        <p:txBody>
          <a:bodyPr/>
          <a:lstStyle/>
          <a:p>
            <a:pPr/>
            <a:r>
              <a:t>High-Dimensional Data</a:t>
            </a:r>
          </a:p>
        </p:txBody>
      </p:sp>
      <p:sp>
        <p:nvSpPr>
          <p:cNvPr id="346" name="Hyper-ball of radius r…"/>
          <p:cNvSpPr txBox="1"/>
          <p:nvPr>
            <p:ph type="body" idx="1"/>
          </p:nvPr>
        </p:nvSpPr>
        <p:spPr>
          <a:xfrm>
            <a:off x="952500" y="2597150"/>
            <a:ext cx="11099800" cy="6286500"/>
          </a:xfrm>
          <a:prstGeom prst="rect">
            <a:avLst/>
          </a:prstGeom>
        </p:spPr>
        <p:txBody>
          <a:bodyPr anchor="t"/>
          <a:lstStyle/>
          <a:p>
            <a:pPr/>
            <a:r>
              <a:t>Hyper-ball of radius </a:t>
            </a:r>
            <a:r>
              <a:rPr i="1"/>
              <a:t>r</a:t>
            </a:r>
            <a:r>
              <a:t> </a:t>
            </a:r>
          </a:p>
          <a:p>
            <a:pPr/>
            <a:r>
              <a:t>Volume is </a:t>
            </a:r>
          </a:p>
          <a:p>
            <a:pPr/>
          </a:p>
          <a:p>
            <a:pPr/>
            <a:r>
              <a:t>Maximum volume for dimension 5</a:t>
            </a:r>
          </a:p>
        </p:txBody>
      </p:sp>
      <p:sp>
        <p:nvSpPr>
          <p:cNvPr id="347" name="Equation"/>
          <p:cNvSpPr txBox="1"/>
          <p:nvPr/>
        </p:nvSpPr>
        <p:spPr>
          <a:xfrm>
            <a:off x="4945207" y="3197019"/>
            <a:ext cx="2514291" cy="1392575"/>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sSup>
                    <m:e>
                      <m:r>
                        <a:rPr xmlns:a="http://schemas.openxmlformats.org/drawingml/2006/main" sz="3500" i="1">
                          <a:solidFill>
                            <a:srgbClr val="000000"/>
                          </a:solidFill>
                          <a:latin typeface="Cambria Math" panose="02040503050406030204" pitchFamily="18" charset="0"/>
                        </a:rPr>
                        <m:t>r</m:t>
                      </m:r>
                    </m:e>
                    <m:sup>
                      <m:r>
                        <a:rPr xmlns:a="http://schemas.openxmlformats.org/drawingml/2006/main" sz="3500" i="1">
                          <a:solidFill>
                            <a:srgbClr val="000000"/>
                          </a:solidFill>
                          <a:latin typeface="Cambria Math" panose="02040503050406030204" pitchFamily="18" charset="0"/>
                        </a:rPr>
                        <m:t>d</m:t>
                      </m:r>
                    </m:sup>
                  </m:sSup>
                  <m:r>
                    <a:rPr xmlns:a="http://schemas.openxmlformats.org/drawingml/2006/main" sz="3500" i="1">
                      <a:solidFill>
                        <a:srgbClr val="000000"/>
                      </a:solidFill>
                      <a:latin typeface="Cambria Math" panose="02040503050406030204" pitchFamily="18" charset="0"/>
                    </a:rPr>
                    <m:t>(</m:t>
                  </m:r>
                  <m:f>
                    <m:fPr>
                      <m:ctrlPr>
                        <a:rPr xmlns:a="http://schemas.openxmlformats.org/drawingml/2006/main" sz="3500" i="1">
                          <a:solidFill>
                            <a:srgbClr val="000000"/>
                          </a:solidFill>
                          <a:latin typeface="Cambria Math" panose="02040503050406030204" pitchFamily="18" charset="0"/>
                        </a:rPr>
                      </m:ctrlPr>
                      <m:type m:val="bar"/>
                    </m:fPr>
                    <m:num>
                      <m:sSup>
                        <m:e>
                          <m:r>
                            <a:rPr xmlns:a="http://schemas.openxmlformats.org/drawingml/2006/main" sz="3500" i="1">
                              <a:solidFill>
                                <a:srgbClr val="000000"/>
                              </a:solidFill>
                              <a:latin typeface="Cambria Math" panose="02040503050406030204" pitchFamily="18" charset="0"/>
                            </a:rPr>
                            <m:t>π</m:t>
                          </m:r>
                        </m:e>
                        <m:sup>
                          <m:f>
                            <m:fPr>
                              <m:ctrlPr>
                                <a:rPr xmlns:a="http://schemas.openxmlformats.org/drawingml/2006/main" sz="3500" i="1">
                                  <a:solidFill>
                                    <a:srgbClr val="000000"/>
                                  </a:solidFill>
                                  <a:latin typeface="Cambria Math" panose="02040503050406030204" pitchFamily="18" charset="0"/>
                                </a:rPr>
                              </m:ctrlPr>
                              <m:type m:val="bar"/>
                            </m:fPr>
                            <m:num>
                              <m:r>
                                <a:rPr xmlns:a="http://schemas.openxmlformats.org/drawingml/2006/main" sz="3500" i="1">
                                  <a:solidFill>
                                    <a:srgbClr val="000000"/>
                                  </a:solidFill>
                                  <a:latin typeface="Cambria Math" panose="02040503050406030204" pitchFamily="18" charset="0"/>
                                </a:rPr>
                                <m:t>d</m:t>
                              </m:r>
                            </m:num>
                            <m:den>
                              <m:r>
                                <a:rPr xmlns:a="http://schemas.openxmlformats.org/drawingml/2006/main" sz="3500" i="1">
                                  <a:solidFill>
                                    <a:srgbClr val="000000"/>
                                  </a:solidFill>
                                  <a:latin typeface="Cambria Math" panose="02040503050406030204" pitchFamily="18" charset="0"/>
                                </a:rPr>
                                <m:t>2</m:t>
                              </m:r>
                            </m:den>
                          </m:f>
                        </m:sup>
                      </m:sSup>
                    </m:num>
                    <m:den>
                      <m:r>
                        <m:rPr>
                          <m:sty m:val="p"/>
                        </m:rPr>
                        <a:rPr xmlns:a="http://schemas.openxmlformats.org/drawingml/2006/main" sz="3500" i="1">
                          <a:solidFill>
                            <a:srgbClr val="000000"/>
                          </a:solidFill>
                          <a:latin typeface="Cambria Math" panose="02040503050406030204" pitchFamily="18" charset="0"/>
                        </a:rPr>
                        <m:t>Γ</m:t>
                      </m:r>
                      <m:r>
                        <a:rPr xmlns:a="http://schemas.openxmlformats.org/drawingml/2006/main" sz="3500" i="1">
                          <a:solidFill>
                            <a:srgbClr val="000000"/>
                          </a:solidFill>
                          <a:latin typeface="Cambria Math" panose="02040503050406030204" pitchFamily="18" charset="0"/>
                        </a:rPr>
                        <m:t>(</m:t>
                      </m:r>
                      <m:f>
                        <m:fPr>
                          <m:ctrlPr>
                            <a:rPr xmlns:a="http://schemas.openxmlformats.org/drawingml/2006/main" sz="3500" i="1">
                              <a:solidFill>
                                <a:srgbClr val="000000"/>
                              </a:solidFill>
                              <a:latin typeface="Cambria Math" panose="02040503050406030204" pitchFamily="18" charset="0"/>
                            </a:rPr>
                          </m:ctrlPr>
                          <m:type m:val="bar"/>
                        </m:fPr>
                        <m:num>
                          <m:r>
                            <a:rPr xmlns:a="http://schemas.openxmlformats.org/drawingml/2006/main" sz="3500" i="1">
                              <a:solidFill>
                                <a:srgbClr val="000000"/>
                              </a:solidFill>
                              <a:latin typeface="Cambria Math" panose="02040503050406030204" pitchFamily="18" charset="0"/>
                            </a:rPr>
                            <m:t>d</m:t>
                          </m:r>
                        </m:num>
                        <m:den>
                          <m:r>
                            <a:rPr xmlns:a="http://schemas.openxmlformats.org/drawingml/2006/main" sz="3500" i="1">
                              <a:solidFill>
                                <a:srgbClr val="000000"/>
                              </a:solidFill>
                              <a:latin typeface="Cambria Math" panose="02040503050406030204" pitchFamily="18" charset="0"/>
                            </a:rPr>
                            <m:t>2</m:t>
                          </m:r>
                        </m:den>
                      </m:f>
                      <m:r>
                        <a:rPr xmlns:a="http://schemas.openxmlformats.org/drawingml/2006/main" sz="3500" i="1">
                          <a:solidFill>
                            <a:srgbClr val="000000"/>
                          </a:solidFill>
                          <a:latin typeface="Cambria Math" panose="02040503050406030204" pitchFamily="18" charset="0"/>
                        </a:rPr>
                        <m:t>+</m:t>
                      </m:r>
                      <m:r>
                        <a:rPr xmlns:a="http://schemas.openxmlformats.org/drawingml/2006/main" sz="3500" i="1">
                          <a:solidFill>
                            <a:srgbClr val="000000"/>
                          </a:solidFill>
                          <a:latin typeface="Cambria Math" panose="02040503050406030204" pitchFamily="18" charset="0"/>
                        </a:rPr>
                        <m:t>1</m:t>
                      </m:r>
                      <m:r>
                        <a:rPr xmlns:a="http://schemas.openxmlformats.org/drawingml/2006/main" sz="3500" i="1">
                          <a:solidFill>
                            <a:srgbClr val="000000"/>
                          </a:solidFill>
                          <a:latin typeface="Cambria Math" panose="02040503050406030204" pitchFamily="18" charset="0"/>
                        </a:rPr>
                        <m:t>)</m:t>
                      </m:r>
                    </m:den>
                  </m:f>
                  <m:r>
                    <a:rPr xmlns:a="http://schemas.openxmlformats.org/drawingml/2006/main" sz="3500" i="1">
                      <a:solidFill>
                        <a:srgbClr val="000000"/>
                      </a:solidFill>
                      <a:latin typeface="Cambria Math" panose="02040503050406030204" pitchFamily="18" charset="0"/>
                    </a:rPr>
                    <m:t>)</m:t>
                  </m:r>
                </m:oMath>
              </m:oMathPara>
            </a14:m>
            <a:endParaRPr sz="3500"/>
          </a:p>
        </p:txBody>
      </p:sp>
      <p:pic>
        <p:nvPicPr>
          <p:cNvPr id="348" name="Image" descr="Image"/>
          <p:cNvPicPr>
            <a:picLocks noChangeAspect="1"/>
          </p:cNvPicPr>
          <p:nvPr/>
        </p:nvPicPr>
        <p:blipFill>
          <a:blip r:embed="rId2">
            <a:extLst/>
          </a:blip>
          <a:stretch>
            <a:fillRect/>
          </a:stretch>
        </p:blipFill>
        <p:spPr>
          <a:xfrm>
            <a:off x="7506089" y="5738442"/>
            <a:ext cx="4572001" cy="3098801"/>
          </a:xfrm>
          <a:prstGeom prst="rect">
            <a:avLst/>
          </a:prstGeom>
          <a:ln w="12700">
            <a:miter lim="400000"/>
          </a:ln>
        </p:spPr>
      </p:pic>
      <p:pic>
        <p:nvPicPr>
          <p:cNvPr id="349" name="Image" descr="Image"/>
          <p:cNvPicPr>
            <a:picLocks noChangeAspect="1"/>
          </p:cNvPicPr>
          <p:nvPr/>
        </p:nvPicPr>
        <p:blipFill>
          <a:blip r:embed="rId3">
            <a:extLst/>
          </a:blip>
          <a:stretch>
            <a:fillRect/>
          </a:stretch>
        </p:blipFill>
        <p:spPr>
          <a:xfrm>
            <a:off x="1600200" y="5738442"/>
            <a:ext cx="4572000" cy="3098801"/>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High-Dimensional Data"/>
          <p:cNvSpPr txBox="1"/>
          <p:nvPr>
            <p:ph type="title"/>
          </p:nvPr>
        </p:nvSpPr>
        <p:spPr>
          <a:prstGeom prst="rect">
            <a:avLst/>
          </a:prstGeom>
        </p:spPr>
        <p:txBody>
          <a:bodyPr/>
          <a:lstStyle/>
          <a:p>
            <a:pPr/>
            <a:r>
              <a:t>High-Dimensional Data</a:t>
            </a:r>
          </a:p>
        </p:txBody>
      </p:sp>
      <p:sp>
        <p:nvSpPr>
          <p:cNvPr id="352" name="Proportion of points in a unit hyper-ball that are 0.1 away from the edge is"/>
          <p:cNvSpPr txBox="1"/>
          <p:nvPr>
            <p:ph type="body" idx="1"/>
          </p:nvPr>
        </p:nvSpPr>
        <p:spPr>
          <a:xfrm>
            <a:off x="952500" y="2286000"/>
            <a:ext cx="11099800" cy="6286500"/>
          </a:xfrm>
          <a:prstGeom prst="rect">
            <a:avLst/>
          </a:prstGeom>
        </p:spPr>
        <p:txBody>
          <a:bodyPr anchor="t"/>
          <a:lstStyle/>
          <a:p>
            <a:pPr/>
            <a:r>
              <a:t>Proportion of points in a unit hyper-ball that are 0.1 away from the edge is</a:t>
            </a:r>
          </a:p>
        </p:txBody>
      </p:sp>
      <p:sp>
        <p:nvSpPr>
          <p:cNvPr id="353" name="Equation"/>
          <p:cNvSpPr txBox="1"/>
          <p:nvPr/>
        </p:nvSpPr>
        <p:spPr>
          <a:xfrm>
            <a:off x="5668517" y="3840594"/>
            <a:ext cx="871094" cy="1122012"/>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3800" i="1">
                          <a:solidFill>
                            <a:srgbClr val="000000"/>
                          </a:solidFill>
                          <a:latin typeface="Cambria Math" panose="02040503050406030204" pitchFamily="18" charset="0"/>
                        </a:rPr>
                      </m:ctrlPr>
                      <m:type m:val="bar"/>
                    </m:fPr>
                    <m:num>
                      <m:sSup>
                        <m:e>
                          <m:r>
                            <a:rPr xmlns:a="http://schemas.openxmlformats.org/drawingml/2006/main" sz="3800" i="1">
                              <a:solidFill>
                                <a:srgbClr val="000000"/>
                              </a:solidFill>
                              <a:latin typeface="Cambria Math" panose="02040503050406030204" pitchFamily="18" charset="0"/>
                            </a:rPr>
                            <m:t>0.4</m:t>
                          </m:r>
                        </m:e>
                        <m:sup>
                          <m:r>
                            <a:rPr xmlns:a="http://schemas.openxmlformats.org/drawingml/2006/main" sz="3800" i="1">
                              <a:solidFill>
                                <a:srgbClr val="000000"/>
                              </a:solidFill>
                              <a:latin typeface="Cambria Math" panose="02040503050406030204" pitchFamily="18" charset="0"/>
                            </a:rPr>
                            <m:t>d</m:t>
                          </m:r>
                        </m:sup>
                      </m:sSup>
                    </m:num>
                    <m:den>
                      <m:sSup>
                        <m:e>
                          <m:r>
                            <a:rPr xmlns:a="http://schemas.openxmlformats.org/drawingml/2006/main" sz="3800" i="1">
                              <a:solidFill>
                                <a:srgbClr val="000000"/>
                              </a:solidFill>
                              <a:latin typeface="Cambria Math" panose="02040503050406030204" pitchFamily="18" charset="0"/>
                            </a:rPr>
                            <m:t>0.5</m:t>
                          </m:r>
                        </m:e>
                        <m:sup>
                          <m:r>
                            <a:rPr xmlns:a="http://schemas.openxmlformats.org/drawingml/2006/main" sz="3800" i="1">
                              <a:solidFill>
                                <a:srgbClr val="000000"/>
                              </a:solidFill>
                              <a:latin typeface="Cambria Math" panose="02040503050406030204" pitchFamily="18" charset="0"/>
                            </a:rPr>
                            <m:t>d</m:t>
                          </m:r>
                        </m:sup>
                      </m:sSup>
                    </m:den>
                  </m:f>
                </m:oMath>
              </m:oMathPara>
            </a14:m>
            <a:endParaRPr sz="3800"/>
          </a:p>
        </p:txBody>
      </p:sp>
      <p:pic>
        <p:nvPicPr>
          <p:cNvPr id="354" name="Image" descr="Image"/>
          <p:cNvPicPr>
            <a:picLocks noChangeAspect="1"/>
          </p:cNvPicPr>
          <p:nvPr/>
        </p:nvPicPr>
        <p:blipFill>
          <a:blip r:embed="rId2">
            <a:extLst/>
          </a:blip>
          <a:stretch>
            <a:fillRect/>
          </a:stretch>
        </p:blipFill>
        <p:spPr>
          <a:xfrm>
            <a:off x="7658100" y="5911850"/>
            <a:ext cx="4572000" cy="3035300"/>
          </a:xfrm>
          <a:prstGeom prst="rect">
            <a:avLst/>
          </a:prstGeom>
          <a:ln w="12700">
            <a:miter lim="400000"/>
          </a:ln>
        </p:spPr>
      </p:pic>
      <p:pic>
        <p:nvPicPr>
          <p:cNvPr id="355" name="Image" descr="Image"/>
          <p:cNvPicPr>
            <a:picLocks noChangeAspect="1"/>
          </p:cNvPicPr>
          <p:nvPr/>
        </p:nvPicPr>
        <p:blipFill>
          <a:blip r:embed="rId3">
            <a:extLst/>
          </a:blip>
          <a:stretch>
            <a:fillRect/>
          </a:stretch>
        </p:blipFill>
        <p:spPr>
          <a:xfrm>
            <a:off x="1078462" y="5628828"/>
            <a:ext cx="4015276" cy="4004122"/>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Conditional Probability"/>
          <p:cNvSpPr txBox="1"/>
          <p:nvPr>
            <p:ph type="title"/>
          </p:nvPr>
        </p:nvSpPr>
        <p:spPr>
          <a:prstGeom prst="rect">
            <a:avLst/>
          </a:prstGeom>
        </p:spPr>
        <p:txBody>
          <a:bodyPr/>
          <a:lstStyle/>
          <a:p>
            <a:pPr/>
            <a:r>
              <a:t>Conditional Probability</a:t>
            </a:r>
          </a:p>
        </p:txBody>
      </p:sp>
      <p:sp>
        <p:nvSpPr>
          <p:cNvPr id="151" name="Example: Medical Tests…"/>
          <p:cNvSpPr txBox="1"/>
          <p:nvPr>
            <p:ph type="body" idx="1"/>
          </p:nvPr>
        </p:nvSpPr>
        <p:spPr>
          <a:prstGeom prst="rect">
            <a:avLst/>
          </a:prstGeom>
        </p:spPr>
        <p:txBody>
          <a:bodyPr anchor="t"/>
          <a:lstStyle/>
          <a:p>
            <a:pPr/>
            <a:r>
              <a:t>Example: Medical Tests</a:t>
            </a:r>
          </a:p>
          <a:p>
            <a:pPr lvl="1"/>
            <a:r>
              <a:t>An HIV test is positive. What is the probability that you have HIV?</a:t>
            </a:r>
          </a:p>
          <a:p>
            <a:pPr lvl="1"/>
            <a:r>
              <a:t>Need some data:  The quality of the test</a:t>
            </a:r>
          </a:p>
          <a:p>
            <a:pPr lvl="2"/>
            <a:r>
              <a:t>Type 1 error:  Test is negative, but there is illness</a:t>
            </a:r>
          </a:p>
          <a:p>
            <a:pPr lvl="2"/>
            <a:r>
              <a:t>Type 2 error:  Test is positive, but there is no illness</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High-Dimensional Data"/>
          <p:cNvSpPr txBox="1"/>
          <p:nvPr>
            <p:ph type="title"/>
          </p:nvPr>
        </p:nvSpPr>
        <p:spPr>
          <a:prstGeom prst="rect">
            <a:avLst/>
          </a:prstGeom>
        </p:spPr>
        <p:txBody>
          <a:bodyPr/>
          <a:lstStyle/>
          <a:p>
            <a:pPr/>
            <a:r>
              <a:t>High-Dimensional Data</a:t>
            </a:r>
          </a:p>
        </p:txBody>
      </p:sp>
      <p:sp>
        <p:nvSpPr>
          <p:cNvPr id="358" name="Surface Area of the hypersphere in dimension d"/>
          <p:cNvSpPr txBox="1"/>
          <p:nvPr>
            <p:ph type="body" idx="1"/>
          </p:nvPr>
        </p:nvSpPr>
        <p:spPr>
          <a:prstGeom prst="rect">
            <a:avLst/>
          </a:prstGeom>
        </p:spPr>
        <p:txBody>
          <a:bodyPr anchor="t"/>
          <a:lstStyle/>
          <a:p>
            <a:pPr/>
            <a:r>
              <a:t>Surface Area of the hypersphere in dimension </a:t>
            </a:r>
            <a:r>
              <a:rPr i="1"/>
              <a:t>d</a:t>
            </a:r>
          </a:p>
        </p:txBody>
      </p:sp>
      <p:sp>
        <p:nvSpPr>
          <p:cNvPr id="359" name="Equation"/>
          <p:cNvSpPr txBox="1"/>
          <p:nvPr/>
        </p:nvSpPr>
        <p:spPr>
          <a:xfrm>
            <a:off x="6037882" y="3376657"/>
            <a:ext cx="1858144" cy="119363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sSup>
                    <m:e>
                      <m:r>
                        <a:rPr xmlns:a="http://schemas.openxmlformats.org/drawingml/2006/main" sz="3000" i="1">
                          <a:solidFill>
                            <a:srgbClr val="000000"/>
                          </a:solidFill>
                          <a:latin typeface="Cambria Math" panose="02040503050406030204" pitchFamily="18" charset="0"/>
                        </a:rPr>
                        <m:t>r</m:t>
                      </m:r>
                    </m:e>
                    <m:sup>
                      <m:r>
                        <a:rPr xmlns:a="http://schemas.openxmlformats.org/drawingml/2006/main" sz="3000" i="1">
                          <a:solidFill>
                            <a:srgbClr val="000000"/>
                          </a:solidFill>
                          <a:latin typeface="Cambria Math" panose="02040503050406030204" pitchFamily="18" charset="0"/>
                        </a:rPr>
                        <m:t>d</m:t>
                      </m:r>
                      <m:r>
                        <a:rPr xmlns:a="http://schemas.openxmlformats.org/drawingml/2006/main" sz="3000" i="1">
                          <a:solidFill>
                            <a:srgbClr val="000000"/>
                          </a:solidFill>
                          <a:latin typeface="Cambria Math" panose="02040503050406030204" pitchFamily="18" charset="0"/>
                        </a:rPr>
                        <m:t>-</m:t>
                      </m:r>
                      <m:r>
                        <a:rPr xmlns:a="http://schemas.openxmlformats.org/drawingml/2006/main" sz="3000" i="1">
                          <a:solidFill>
                            <a:srgbClr val="000000"/>
                          </a:solidFill>
                          <a:latin typeface="Cambria Math" panose="02040503050406030204" pitchFamily="18" charset="0"/>
                        </a:rPr>
                        <m:t>1</m:t>
                      </m:r>
                    </m:sup>
                  </m:sSup>
                  <m:r>
                    <a:rPr xmlns:a="http://schemas.openxmlformats.org/drawingml/2006/main" sz="3000" i="1">
                      <a:solidFill>
                        <a:srgbClr val="000000"/>
                      </a:solidFill>
                      <a:latin typeface="Cambria Math" panose="02040503050406030204" pitchFamily="18" charset="0"/>
                    </a:rPr>
                    <m:t>(</m:t>
                  </m:r>
                  <m:f>
                    <m:fPr>
                      <m:ctrlPr>
                        <a:rPr xmlns:a="http://schemas.openxmlformats.org/drawingml/2006/main" sz="3000" i="1">
                          <a:solidFill>
                            <a:srgbClr val="000000"/>
                          </a:solidFill>
                          <a:latin typeface="Cambria Math" panose="02040503050406030204" pitchFamily="18" charset="0"/>
                        </a:rPr>
                      </m:ctrlPr>
                      <m:type m:val="bar"/>
                    </m:fPr>
                    <m:num>
                      <m:r>
                        <a:rPr xmlns:a="http://schemas.openxmlformats.org/drawingml/2006/main" sz="3000" i="1">
                          <a:solidFill>
                            <a:srgbClr val="000000"/>
                          </a:solidFill>
                          <a:latin typeface="Cambria Math" panose="02040503050406030204" pitchFamily="18" charset="0"/>
                        </a:rPr>
                        <m:t>2</m:t>
                      </m:r>
                      <m:sSup>
                        <m:e>
                          <m:r>
                            <a:rPr xmlns:a="http://schemas.openxmlformats.org/drawingml/2006/main" sz="3000" i="1">
                              <a:solidFill>
                                <a:srgbClr val="000000"/>
                              </a:solidFill>
                              <a:latin typeface="Cambria Math" panose="02040503050406030204" pitchFamily="18" charset="0"/>
                            </a:rPr>
                            <m:t>π</m:t>
                          </m:r>
                        </m:e>
                        <m:sup>
                          <m:f>
                            <m:fPr>
                              <m:ctrlPr>
                                <a:rPr xmlns:a="http://schemas.openxmlformats.org/drawingml/2006/main" sz="3000" i="1">
                                  <a:solidFill>
                                    <a:srgbClr val="000000"/>
                                  </a:solidFill>
                                  <a:latin typeface="Cambria Math" panose="02040503050406030204" pitchFamily="18" charset="0"/>
                                </a:rPr>
                              </m:ctrlPr>
                              <m:type m:val="bar"/>
                            </m:fPr>
                            <m:num>
                              <m:r>
                                <a:rPr xmlns:a="http://schemas.openxmlformats.org/drawingml/2006/main" sz="3000" i="1">
                                  <a:solidFill>
                                    <a:srgbClr val="000000"/>
                                  </a:solidFill>
                                  <a:latin typeface="Cambria Math" panose="02040503050406030204" pitchFamily="18" charset="0"/>
                                </a:rPr>
                                <m:t>d</m:t>
                              </m:r>
                            </m:num>
                            <m:den>
                              <m:r>
                                <a:rPr xmlns:a="http://schemas.openxmlformats.org/drawingml/2006/main" sz="3000" i="1">
                                  <a:solidFill>
                                    <a:srgbClr val="000000"/>
                                  </a:solidFill>
                                  <a:latin typeface="Cambria Math" panose="02040503050406030204" pitchFamily="18" charset="0"/>
                                </a:rPr>
                                <m:t>2</m:t>
                              </m:r>
                            </m:den>
                          </m:f>
                        </m:sup>
                      </m:sSup>
                    </m:num>
                    <m:den>
                      <m:r>
                        <m:rPr>
                          <m:sty m:val="p"/>
                        </m:rPr>
                        <a:rPr xmlns:a="http://schemas.openxmlformats.org/drawingml/2006/main" sz="3000" i="1">
                          <a:solidFill>
                            <a:srgbClr val="000000"/>
                          </a:solidFill>
                          <a:latin typeface="Cambria Math" panose="02040503050406030204" pitchFamily="18" charset="0"/>
                        </a:rPr>
                        <m:t>Γ</m:t>
                      </m:r>
                      <m:r>
                        <a:rPr xmlns:a="http://schemas.openxmlformats.org/drawingml/2006/main" sz="3000" i="1">
                          <a:solidFill>
                            <a:srgbClr val="000000"/>
                          </a:solidFill>
                          <a:latin typeface="Cambria Math" panose="02040503050406030204" pitchFamily="18" charset="0"/>
                        </a:rPr>
                        <m:t>(</m:t>
                      </m:r>
                      <m:f>
                        <m:fPr>
                          <m:ctrlPr>
                            <a:rPr xmlns:a="http://schemas.openxmlformats.org/drawingml/2006/main" sz="3000" i="1">
                              <a:solidFill>
                                <a:srgbClr val="000000"/>
                              </a:solidFill>
                              <a:latin typeface="Cambria Math" panose="02040503050406030204" pitchFamily="18" charset="0"/>
                            </a:rPr>
                          </m:ctrlPr>
                          <m:type m:val="bar"/>
                        </m:fPr>
                        <m:num>
                          <m:r>
                            <a:rPr xmlns:a="http://schemas.openxmlformats.org/drawingml/2006/main" sz="3000" i="1">
                              <a:solidFill>
                                <a:srgbClr val="000000"/>
                              </a:solidFill>
                              <a:latin typeface="Cambria Math" panose="02040503050406030204" pitchFamily="18" charset="0"/>
                            </a:rPr>
                            <m:t>d</m:t>
                          </m:r>
                        </m:num>
                        <m:den>
                          <m:r>
                            <a:rPr xmlns:a="http://schemas.openxmlformats.org/drawingml/2006/main" sz="3000" i="1">
                              <a:solidFill>
                                <a:srgbClr val="000000"/>
                              </a:solidFill>
                              <a:latin typeface="Cambria Math" panose="02040503050406030204" pitchFamily="18" charset="0"/>
                            </a:rPr>
                            <m:t>2</m:t>
                          </m:r>
                        </m:den>
                      </m:f>
                      <m:r>
                        <a:rPr xmlns:a="http://schemas.openxmlformats.org/drawingml/2006/main" sz="3000" i="1">
                          <a:solidFill>
                            <a:srgbClr val="000000"/>
                          </a:solidFill>
                          <a:latin typeface="Cambria Math" panose="02040503050406030204" pitchFamily="18" charset="0"/>
                        </a:rPr>
                        <m:t>)</m:t>
                      </m:r>
                    </m:den>
                  </m:f>
                  <m:r>
                    <a:rPr xmlns:a="http://schemas.openxmlformats.org/drawingml/2006/main" sz="3000" i="1">
                      <a:solidFill>
                        <a:srgbClr val="000000"/>
                      </a:solidFill>
                      <a:latin typeface="Cambria Math" panose="02040503050406030204" pitchFamily="18" charset="0"/>
                    </a:rPr>
                    <m:t>)</m:t>
                  </m:r>
                </m:oMath>
              </m:oMathPara>
            </a14:m>
            <a:endParaRPr sz="3000"/>
          </a:p>
        </p:txBody>
      </p:sp>
      <p:pic>
        <p:nvPicPr>
          <p:cNvPr id="360" name="Image" descr="Image"/>
          <p:cNvPicPr>
            <a:picLocks noChangeAspect="1"/>
          </p:cNvPicPr>
          <p:nvPr/>
        </p:nvPicPr>
        <p:blipFill>
          <a:blip r:embed="rId2">
            <a:extLst/>
          </a:blip>
          <a:stretch>
            <a:fillRect/>
          </a:stretch>
        </p:blipFill>
        <p:spPr>
          <a:xfrm>
            <a:off x="3155136" y="4919625"/>
            <a:ext cx="6097819" cy="4082151"/>
          </a:xfrm>
          <a:prstGeom prst="rect">
            <a:avLst/>
          </a:prstGeom>
          <a:ln w="12700">
            <a:miter lim="400000"/>
          </a:ln>
        </p:spPr>
      </p:pic>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High-Dimensional Data"/>
          <p:cNvSpPr txBox="1"/>
          <p:nvPr>
            <p:ph type="title"/>
          </p:nvPr>
        </p:nvSpPr>
        <p:spPr>
          <a:prstGeom prst="rect">
            <a:avLst/>
          </a:prstGeom>
        </p:spPr>
        <p:txBody>
          <a:bodyPr/>
          <a:lstStyle/>
          <a:p>
            <a:pPr/>
            <a:r>
              <a:t>High-Dimensional Data</a:t>
            </a:r>
          </a:p>
        </p:txBody>
      </p:sp>
      <p:sp>
        <p:nvSpPr>
          <p:cNvPr id="363" name="Hypersphere inscribed a hypercube…"/>
          <p:cNvSpPr txBox="1"/>
          <p:nvPr>
            <p:ph type="body" idx="1"/>
          </p:nvPr>
        </p:nvSpPr>
        <p:spPr>
          <a:xfrm>
            <a:off x="952500" y="2590800"/>
            <a:ext cx="8076655" cy="6286500"/>
          </a:xfrm>
          <a:prstGeom prst="rect">
            <a:avLst/>
          </a:prstGeom>
        </p:spPr>
        <p:txBody>
          <a:bodyPr anchor="t"/>
          <a:lstStyle/>
          <a:p>
            <a:pPr/>
            <a:r>
              <a:t>Hypersphere inscribed a hypercube</a:t>
            </a:r>
          </a:p>
          <a:p>
            <a:pPr/>
            <a:r>
              <a:t>Ratio of volume of hypersphere over volume of hypercube goes quickly to zero</a:t>
            </a:r>
          </a:p>
        </p:txBody>
      </p:sp>
      <p:pic>
        <p:nvPicPr>
          <p:cNvPr id="364" name="Image" descr="Image"/>
          <p:cNvPicPr>
            <a:picLocks noChangeAspect="1"/>
          </p:cNvPicPr>
          <p:nvPr/>
        </p:nvPicPr>
        <p:blipFill>
          <a:blip r:embed="rId2">
            <a:extLst/>
          </a:blip>
          <a:stretch>
            <a:fillRect/>
          </a:stretch>
        </p:blipFill>
        <p:spPr>
          <a:xfrm>
            <a:off x="9454917" y="2660470"/>
            <a:ext cx="2305284" cy="2298880"/>
          </a:xfrm>
          <a:prstGeom prst="rect">
            <a:avLst/>
          </a:prstGeom>
          <a:ln w="12700">
            <a:miter lim="400000"/>
          </a:ln>
        </p:spPr>
      </p:pic>
      <p:pic>
        <p:nvPicPr>
          <p:cNvPr id="365" name="Image" descr="Image"/>
          <p:cNvPicPr>
            <a:picLocks noChangeAspect="1"/>
          </p:cNvPicPr>
          <p:nvPr/>
        </p:nvPicPr>
        <p:blipFill>
          <a:blip r:embed="rId3">
            <a:extLst/>
          </a:blip>
          <a:stretch>
            <a:fillRect/>
          </a:stretch>
        </p:blipFill>
        <p:spPr>
          <a:xfrm>
            <a:off x="3162300" y="5334000"/>
            <a:ext cx="4572000" cy="3098800"/>
          </a:xfrm>
          <a:prstGeom prst="rect">
            <a:avLst/>
          </a:prstGeom>
          <a:ln w="12700">
            <a:miter lim="400000"/>
          </a:ln>
        </p:spPr>
      </p:pic>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High-Dimensional Data"/>
          <p:cNvSpPr txBox="1"/>
          <p:nvPr>
            <p:ph type="title"/>
          </p:nvPr>
        </p:nvSpPr>
        <p:spPr>
          <a:prstGeom prst="rect">
            <a:avLst/>
          </a:prstGeom>
        </p:spPr>
        <p:txBody>
          <a:bodyPr/>
          <a:lstStyle/>
          <a:p>
            <a:pPr/>
            <a:r>
              <a:t>High-Dimensional Data</a:t>
            </a:r>
          </a:p>
        </p:txBody>
      </p:sp>
      <p:sp>
        <p:nvSpPr>
          <p:cNvPr id="368" name="Volume of a thin shell of width ε is…"/>
          <p:cNvSpPr txBox="1"/>
          <p:nvPr>
            <p:ph type="body" sz="half" idx="1"/>
          </p:nvPr>
        </p:nvSpPr>
        <p:spPr>
          <a:xfrm>
            <a:off x="952500" y="2590800"/>
            <a:ext cx="6149083" cy="6286500"/>
          </a:xfrm>
          <a:prstGeom prst="rect">
            <a:avLst/>
          </a:prstGeom>
        </p:spPr>
        <p:txBody>
          <a:bodyPr anchor="t"/>
          <a:lstStyle/>
          <a:p>
            <a:pPr/>
            <a:r>
              <a:t>Volume of a thin shell of width ε is </a:t>
            </a:r>
          </a:p>
          <a:p>
            <a:pPr/>
          </a:p>
          <a:p>
            <a:pPr/>
          </a:p>
          <a:p>
            <a:pPr/>
            <a:r>
              <a:t>with </a:t>
            </a:r>
          </a:p>
        </p:txBody>
      </p:sp>
      <p:pic>
        <p:nvPicPr>
          <p:cNvPr id="369" name="Image" descr="Image"/>
          <p:cNvPicPr>
            <a:picLocks noChangeAspect="1"/>
          </p:cNvPicPr>
          <p:nvPr/>
        </p:nvPicPr>
        <p:blipFill>
          <a:blip r:embed="rId2">
            <a:extLst/>
          </a:blip>
          <a:stretch>
            <a:fillRect/>
          </a:stretch>
        </p:blipFill>
        <p:spPr>
          <a:xfrm>
            <a:off x="7353300" y="3454400"/>
            <a:ext cx="4572000" cy="4559300"/>
          </a:xfrm>
          <a:prstGeom prst="rect">
            <a:avLst/>
          </a:prstGeom>
          <a:ln w="12700">
            <a:miter lim="400000"/>
          </a:ln>
        </p:spPr>
      </p:pic>
      <p:sp>
        <p:nvSpPr>
          <p:cNvPr id="370" name="Equation"/>
          <p:cNvSpPr txBox="1"/>
          <p:nvPr/>
        </p:nvSpPr>
        <p:spPr>
          <a:xfrm>
            <a:off x="2467035" y="3882167"/>
            <a:ext cx="1923630" cy="746850"/>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100" i="1">
                      <a:solidFill>
                        <a:srgbClr val="000000"/>
                      </a:solidFill>
                      <a:latin typeface="Cambria Math" panose="02040503050406030204" pitchFamily="18" charset="0"/>
                    </a:rPr>
                    <m:t>1</m:t>
                  </m:r>
                  <m:r>
                    <a:rPr xmlns:a="http://schemas.openxmlformats.org/drawingml/2006/main" sz="3100" i="1">
                      <a:solidFill>
                        <a:srgbClr val="000000"/>
                      </a:solidFill>
                      <a:latin typeface="Cambria Math" panose="02040503050406030204" pitchFamily="18" charset="0"/>
                    </a:rPr>
                    <m:t>-</m:t>
                  </m:r>
                  <m:r>
                    <a:rPr xmlns:a="http://schemas.openxmlformats.org/drawingml/2006/main" sz="3100" i="1">
                      <a:solidFill>
                        <a:srgbClr val="000000"/>
                      </a:solidFill>
                      <a:latin typeface="Cambria Math" panose="02040503050406030204" pitchFamily="18" charset="0"/>
                    </a:rPr>
                    <m:t>(</m:t>
                  </m:r>
                  <m:r>
                    <a:rPr xmlns:a="http://schemas.openxmlformats.org/drawingml/2006/main" sz="3100" i="1">
                      <a:solidFill>
                        <a:srgbClr val="000000"/>
                      </a:solidFill>
                      <a:latin typeface="Cambria Math" panose="02040503050406030204" pitchFamily="18" charset="0"/>
                    </a:rPr>
                    <m:t>1</m:t>
                  </m:r>
                  <m:r>
                    <a:rPr xmlns:a="http://schemas.openxmlformats.org/drawingml/2006/main" sz="3100" i="1">
                      <a:solidFill>
                        <a:srgbClr val="000000"/>
                      </a:solidFill>
                      <a:latin typeface="Cambria Math" panose="02040503050406030204" pitchFamily="18" charset="0"/>
                    </a:rPr>
                    <m:t>-</m:t>
                  </m:r>
                  <m:f>
                    <m:fPr>
                      <m:ctrlPr>
                        <a:rPr xmlns:a="http://schemas.openxmlformats.org/drawingml/2006/main" sz="3100" i="1">
                          <a:solidFill>
                            <a:srgbClr val="000000"/>
                          </a:solidFill>
                          <a:latin typeface="Cambria Math" panose="02040503050406030204" pitchFamily="18" charset="0"/>
                        </a:rPr>
                      </m:ctrlPr>
                      <m:type m:val="bar"/>
                    </m:fPr>
                    <m:num>
                      <m:r>
                        <a:rPr xmlns:a="http://schemas.openxmlformats.org/drawingml/2006/main" sz="3100" i="1">
                          <a:solidFill>
                            <a:srgbClr val="000000"/>
                          </a:solidFill>
                          <a:latin typeface="Cambria Math" panose="02040503050406030204" pitchFamily="18" charset="0"/>
                        </a:rPr>
                        <m:t>ϵ</m:t>
                      </m:r>
                    </m:num>
                    <m:den>
                      <m:r>
                        <a:rPr xmlns:a="http://schemas.openxmlformats.org/drawingml/2006/main" sz="3100" i="1">
                          <a:solidFill>
                            <a:srgbClr val="000000"/>
                          </a:solidFill>
                          <a:latin typeface="Cambria Math" panose="02040503050406030204" pitchFamily="18" charset="0"/>
                        </a:rPr>
                        <m:t>r</m:t>
                      </m:r>
                    </m:den>
                  </m:f>
                  <m:sSup>
                    <m:e>
                      <m:r>
                        <a:rPr xmlns:a="http://schemas.openxmlformats.org/drawingml/2006/main" sz="3100" i="1">
                          <a:solidFill>
                            <a:srgbClr val="000000"/>
                          </a:solidFill>
                          <a:latin typeface="Cambria Math" panose="02040503050406030204" pitchFamily="18" charset="0"/>
                        </a:rPr>
                        <m:t>)</m:t>
                      </m:r>
                    </m:e>
                    <m:sup>
                      <m:r>
                        <a:rPr xmlns:a="http://schemas.openxmlformats.org/drawingml/2006/main" sz="3100" i="1">
                          <a:solidFill>
                            <a:srgbClr val="000000"/>
                          </a:solidFill>
                          <a:latin typeface="Cambria Math" panose="02040503050406030204" pitchFamily="18" charset="0"/>
                        </a:rPr>
                        <m:t>d</m:t>
                      </m:r>
                    </m:sup>
                  </m:sSup>
                </m:oMath>
              </m:oMathPara>
            </a14:m>
            <a:endParaRPr sz="3100"/>
          </a:p>
        </p:txBody>
      </p:sp>
      <p:sp>
        <p:nvSpPr>
          <p:cNvPr id="371" name="Equation"/>
          <p:cNvSpPr txBox="1"/>
          <p:nvPr/>
        </p:nvSpPr>
        <p:spPr>
          <a:xfrm>
            <a:off x="2089470" y="6351482"/>
            <a:ext cx="2678760" cy="58123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limLow>
                    <m:e>
                      <m:r>
                        <a:rPr xmlns:a="http://schemas.openxmlformats.org/drawingml/2006/main" sz="2400" i="1">
                          <a:solidFill>
                            <a:srgbClr val="000000"/>
                          </a:solidFill>
                          <a:latin typeface="Cambria Math" panose="02040503050406030204" pitchFamily="18" charset="0"/>
                        </a:rPr>
                        <m:t>lim</m:t>
                      </m:r>
                    </m:e>
                    <m:lim>
                      <m:r>
                        <a:rPr xmlns:a="http://schemas.openxmlformats.org/drawingml/2006/main" sz="2400" i="1">
                          <a:solidFill>
                            <a:srgbClr val="000000"/>
                          </a:solidFill>
                          <a:latin typeface="Cambria Math" panose="02040503050406030204" pitchFamily="18" charset="0"/>
                        </a:rPr>
                        <m:t>d</m:t>
                      </m:r>
                      <m:r>
                        <a:rPr xmlns:a="http://schemas.openxmlformats.org/drawingml/2006/main" sz="2400" i="1">
                          <a:solidFill>
                            <a:srgbClr val="000000"/>
                          </a:solidFill>
                          <a:latin typeface="Cambria Math" panose="02040503050406030204" pitchFamily="18" charset="0"/>
                        </a:rPr>
                        <m:t>→</m:t>
                      </m:r>
                      <m:r>
                        <m:rPr>
                          <m:sty m:val="p"/>
                        </m:rPr>
                        <a:rPr xmlns:a="http://schemas.openxmlformats.org/drawingml/2006/main" sz="2400" i="1">
                          <a:solidFill>
                            <a:srgbClr val="000000"/>
                          </a:solidFill>
                          <a:latin typeface="Cambria Math" panose="02040503050406030204" pitchFamily="18" charset="0"/>
                        </a:rPr>
                        <m:t>∞</m:t>
                      </m:r>
                    </m:lim>
                  </m:limLow>
                  <m:r>
                    <a:rPr xmlns:a="http://schemas.openxmlformats.org/drawingml/2006/main" sz="2400" i="1">
                      <a:solidFill>
                        <a:srgbClr val="000000"/>
                      </a:solidFill>
                      <a:latin typeface="Cambria Math" panose="02040503050406030204" pitchFamily="18" charset="0"/>
                    </a:rPr>
                    <m:t>(</m:t>
                  </m:r>
                  <m:r>
                    <a:rPr xmlns:a="http://schemas.openxmlformats.org/drawingml/2006/main" sz="2400" i="1">
                      <a:solidFill>
                        <a:srgbClr val="000000"/>
                      </a:solidFill>
                      <a:latin typeface="Cambria Math" panose="02040503050406030204" pitchFamily="18" charset="0"/>
                    </a:rPr>
                    <m:t>1</m:t>
                  </m:r>
                  <m:r>
                    <a:rPr xmlns:a="http://schemas.openxmlformats.org/drawingml/2006/main" sz="2400" i="1">
                      <a:solidFill>
                        <a:srgbClr val="000000"/>
                      </a:solidFill>
                      <a:latin typeface="Cambria Math" panose="02040503050406030204" pitchFamily="18" charset="0"/>
                    </a:rPr>
                    <m:t>-</m:t>
                  </m:r>
                  <m:r>
                    <a:rPr xmlns:a="http://schemas.openxmlformats.org/drawingml/2006/main" sz="2400" i="1">
                      <a:solidFill>
                        <a:srgbClr val="000000"/>
                      </a:solidFill>
                      <a:latin typeface="Cambria Math" panose="02040503050406030204" pitchFamily="18" charset="0"/>
                    </a:rPr>
                    <m:t>(</m:t>
                  </m:r>
                  <m:r>
                    <a:rPr xmlns:a="http://schemas.openxmlformats.org/drawingml/2006/main" sz="2400" i="1">
                      <a:solidFill>
                        <a:srgbClr val="000000"/>
                      </a:solidFill>
                      <a:latin typeface="Cambria Math" panose="02040503050406030204" pitchFamily="18" charset="0"/>
                    </a:rPr>
                    <m:t>1</m:t>
                  </m:r>
                  <m:r>
                    <a:rPr xmlns:a="http://schemas.openxmlformats.org/drawingml/2006/main" sz="2400" i="1">
                      <a:solidFill>
                        <a:srgbClr val="000000"/>
                      </a:solidFill>
                      <a:latin typeface="Cambria Math" panose="02040503050406030204" pitchFamily="18" charset="0"/>
                    </a:rPr>
                    <m:t>-</m:t>
                  </m:r>
                  <m:f>
                    <m:fPr>
                      <m:ctrlPr>
                        <a:rPr xmlns:a="http://schemas.openxmlformats.org/drawingml/2006/main" sz="2400" i="1">
                          <a:solidFill>
                            <a:srgbClr val="000000"/>
                          </a:solidFill>
                          <a:latin typeface="Cambria Math" panose="02040503050406030204" pitchFamily="18" charset="0"/>
                        </a:rPr>
                      </m:ctrlPr>
                      <m:type m:val="bar"/>
                    </m:fPr>
                    <m:num>
                      <m:r>
                        <a:rPr xmlns:a="http://schemas.openxmlformats.org/drawingml/2006/main" sz="2400" i="1">
                          <a:solidFill>
                            <a:srgbClr val="000000"/>
                          </a:solidFill>
                          <a:latin typeface="Cambria Math" panose="02040503050406030204" pitchFamily="18" charset="0"/>
                        </a:rPr>
                        <m:t>ϵ</m:t>
                      </m:r>
                    </m:num>
                    <m:den>
                      <m:r>
                        <a:rPr xmlns:a="http://schemas.openxmlformats.org/drawingml/2006/main" sz="2400" i="1">
                          <a:solidFill>
                            <a:srgbClr val="000000"/>
                          </a:solidFill>
                          <a:latin typeface="Cambria Math" panose="02040503050406030204" pitchFamily="18" charset="0"/>
                        </a:rPr>
                        <m:t>r</m:t>
                      </m:r>
                    </m:den>
                  </m:f>
                  <m:sSup>
                    <m:e>
                      <m:r>
                        <a:rPr xmlns:a="http://schemas.openxmlformats.org/drawingml/2006/main" sz="2400" i="1">
                          <a:solidFill>
                            <a:srgbClr val="000000"/>
                          </a:solidFill>
                          <a:latin typeface="Cambria Math" panose="02040503050406030204" pitchFamily="18" charset="0"/>
                        </a:rPr>
                        <m:t>)</m:t>
                      </m:r>
                    </m:e>
                    <m:sup>
                      <m:r>
                        <a:rPr xmlns:a="http://schemas.openxmlformats.org/drawingml/2006/main" sz="2400" i="1">
                          <a:solidFill>
                            <a:srgbClr val="000000"/>
                          </a:solidFill>
                          <a:latin typeface="Cambria Math" panose="02040503050406030204" pitchFamily="18" charset="0"/>
                        </a:rPr>
                        <m:t>d</m:t>
                      </m:r>
                    </m:sup>
                  </m:sSup>
                  <m:r>
                    <a:rPr xmlns:a="http://schemas.openxmlformats.org/drawingml/2006/main" sz="2400" i="1">
                      <a:solidFill>
                        <a:srgbClr val="000000"/>
                      </a:solidFill>
                      <a:latin typeface="Cambria Math" panose="02040503050406030204" pitchFamily="18" charset="0"/>
                    </a:rPr>
                    <m:t>=</m:t>
                  </m:r>
                  <m:r>
                    <a:rPr xmlns:a="http://schemas.openxmlformats.org/drawingml/2006/main" sz="2400" i="1">
                      <a:solidFill>
                        <a:srgbClr val="000000"/>
                      </a:solidFill>
                      <a:latin typeface="Cambria Math" panose="02040503050406030204" pitchFamily="18" charset="0"/>
                    </a:rPr>
                    <m:t>1</m:t>
                  </m:r>
                </m:oMath>
              </m:oMathPara>
            </a14:m>
            <a:endParaRPr sz="2400"/>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High-dimensional Data"/>
          <p:cNvSpPr txBox="1"/>
          <p:nvPr>
            <p:ph type="title"/>
          </p:nvPr>
        </p:nvSpPr>
        <p:spPr>
          <a:prstGeom prst="rect">
            <a:avLst/>
          </a:prstGeom>
        </p:spPr>
        <p:txBody>
          <a:bodyPr/>
          <a:lstStyle/>
          <a:p>
            <a:pPr/>
            <a:r>
              <a:t>High-dimensional Data</a:t>
            </a:r>
          </a:p>
        </p:txBody>
      </p:sp>
      <p:sp>
        <p:nvSpPr>
          <p:cNvPr id="374" name="Assume a multi-variate normal distribution centered around the origin and without covariances…"/>
          <p:cNvSpPr txBox="1"/>
          <p:nvPr>
            <p:ph type="body" idx="1"/>
          </p:nvPr>
        </p:nvSpPr>
        <p:spPr>
          <a:xfrm>
            <a:off x="952500" y="2597150"/>
            <a:ext cx="11099800" cy="6286500"/>
          </a:xfrm>
          <a:prstGeom prst="rect">
            <a:avLst/>
          </a:prstGeom>
        </p:spPr>
        <p:txBody>
          <a:bodyPr anchor="t"/>
          <a:lstStyle/>
          <a:p>
            <a:pPr/>
            <a:r>
              <a:t>Assume a multi-variate normal distribution centered around the origin and without covariances</a:t>
            </a:r>
          </a:p>
          <a:p>
            <a:pPr/>
            <a:r>
              <a:t>Probability density is given by </a:t>
            </a:r>
          </a:p>
          <a:p>
            <a:pPr/>
          </a:p>
          <a:p>
            <a:pPr/>
          </a:p>
          <a:p>
            <a:pPr/>
          </a:p>
          <a:p>
            <a:pPr/>
            <a:r>
              <a:t>Peak density is </a:t>
            </a:r>
          </a:p>
        </p:txBody>
      </p:sp>
      <p:sp>
        <p:nvSpPr>
          <p:cNvPr id="375" name="Equation"/>
          <p:cNvSpPr txBox="1"/>
          <p:nvPr/>
        </p:nvSpPr>
        <p:spPr>
          <a:xfrm>
            <a:off x="4007350" y="4456261"/>
            <a:ext cx="4990100" cy="1353776"/>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400" i="1">
                      <a:solidFill>
                        <a:srgbClr val="000000"/>
                      </a:solidFill>
                      <a:latin typeface="Cambria Math" panose="02040503050406030204" pitchFamily="18" charset="0"/>
                    </a:rPr>
                    <m:t>f</m:t>
                  </m:r>
                  <m:r>
                    <a:rPr xmlns:a="http://schemas.openxmlformats.org/drawingml/2006/main" sz="3400" i="1">
                      <a:solidFill>
                        <a:srgbClr val="000000"/>
                      </a:solidFill>
                      <a:latin typeface="Cambria Math" panose="02040503050406030204" pitchFamily="18" charset="0"/>
                    </a:rPr>
                    <m:t>(</m:t>
                  </m:r>
                  <m:limUpp>
                    <m:e>
                      <m:r>
                        <a:rPr xmlns:a="http://schemas.openxmlformats.org/drawingml/2006/main" sz="3400" i="1">
                          <a:solidFill>
                            <a:srgbClr val="000000"/>
                          </a:solidFill>
                          <a:latin typeface="Cambria Math" panose="02040503050406030204" pitchFamily="18" charset="0"/>
                        </a:rPr>
                        <m:t>x</m:t>
                      </m:r>
                    </m:e>
                    <m:lim>
                      <m:r>
                        <a:rPr xmlns:a="http://schemas.openxmlformats.org/drawingml/2006/main" sz="3400" i="1">
                          <a:solidFill>
                            <a:srgbClr val="000000"/>
                          </a:solidFill>
                          <a:latin typeface="Cambria Math" panose="02040503050406030204" pitchFamily="18" charset="0"/>
                        </a:rPr>
                        <m:t>→</m:t>
                      </m:r>
                    </m:lim>
                  </m:limUpp>
                  <m:r>
                    <a:rPr xmlns:a="http://schemas.openxmlformats.org/drawingml/2006/main" sz="3400" i="1">
                      <a:solidFill>
                        <a:srgbClr val="000000"/>
                      </a:solidFill>
                      <a:latin typeface="Cambria Math" panose="02040503050406030204" pitchFamily="18" charset="0"/>
                    </a:rPr>
                    <m:t>)</m:t>
                  </m:r>
                  <m:r>
                    <a:rPr xmlns:a="http://schemas.openxmlformats.org/drawingml/2006/main" sz="3400" i="1">
                      <a:solidFill>
                        <a:srgbClr val="000000"/>
                      </a:solidFill>
                      <a:latin typeface="Cambria Math" panose="02040503050406030204" pitchFamily="18" charset="0"/>
                    </a:rPr>
                    <m:t>=</m:t>
                  </m:r>
                  <m:f>
                    <m:fPr>
                      <m:ctrlPr>
                        <a:rPr xmlns:a="http://schemas.openxmlformats.org/drawingml/2006/main" sz="3400" i="1">
                          <a:solidFill>
                            <a:srgbClr val="000000"/>
                          </a:solidFill>
                          <a:latin typeface="Cambria Math" panose="02040503050406030204" pitchFamily="18" charset="0"/>
                        </a:rPr>
                      </m:ctrlPr>
                      <m:type m:val="bar"/>
                    </m:fPr>
                    <m:num>
                      <m:r>
                        <a:rPr xmlns:a="http://schemas.openxmlformats.org/drawingml/2006/main" sz="3400" i="1">
                          <a:solidFill>
                            <a:srgbClr val="000000"/>
                          </a:solidFill>
                          <a:latin typeface="Cambria Math" panose="02040503050406030204" pitchFamily="18" charset="0"/>
                        </a:rPr>
                        <m:t>1</m:t>
                      </m:r>
                    </m:num>
                    <m:den>
                      <m:sSup>
                        <m:e>
                          <m:rad>
                            <m:radPr>
                              <m:ctrlPr>
                                <a:rPr xmlns:a="http://schemas.openxmlformats.org/drawingml/2006/main" sz="3400" i="1">
                                  <a:solidFill>
                                    <a:srgbClr val="000000"/>
                                  </a:solidFill>
                                  <a:latin typeface="Cambria Math" panose="02040503050406030204" pitchFamily="18" charset="0"/>
                                </a:rPr>
                              </m:ctrlPr>
                              <m:degHide m:val="on"/>
                            </m:radPr>
                            <m:deg/>
                            <m:e>
                              <m:r>
                                <a:rPr xmlns:a="http://schemas.openxmlformats.org/drawingml/2006/main" sz="3400" i="1">
                                  <a:solidFill>
                                    <a:srgbClr val="000000"/>
                                  </a:solidFill>
                                  <a:latin typeface="Cambria Math" panose="02040503050406030204" pitchFamily="18" charset="0"/>
                                </a:rPr>
                                <m:t>2</m:t>
                              </m:r>
                              <m:r>
                                <a:rPr xmlns:a="http://schemas.openxmlformats.org/drawingml/2006/main" sz="3400" i="1">
                                  <a:solidFill>
                                    <a:srgbClr val="000000"/>
                                  </a:solidFill>
                                  <a:latin typeface="Cambria Math" panose="02040503050406030204" pitchFamily="18" charset="0"/>
                                </a:rPr>
                                <m:t>π</m:t>
                              </m:r>
                            </m:e>
                          </m:rad>
                        </m:e>
                        <m:sup>
                          <m:r>
                            <a:rPr xmlns:a="http://schemas.openxmlformats.org/drawingml/2006/main" sz="3400" i="1">
                              <a:solidFill>
                                <a:srgbClr val="000000"/>
                              </a:solidFill>
                              <a:latin typeface="Cambria Math" panose="02040503050406030204" pitchFamily="18" charset="0"/>
                            </a:rPr>
                            <m:t>d</m:t>
                          </m:r>
                        </m:sup>
                      </m:sSup>
                    </m:den>
                  </m:f>
                  <m:r>
                    <m:rPr>
                      <m:sty m:val="p"/>
                    </m:rPr>
                    <a:rPr xmlns:a="http://schemas.openxmlformats.org/drawingml/2006/main" sz="3400" i="1">
                      <a:solidFill>
                        <a:srgbClr val="000000"/>
                      </a:solidFill>
                      <a:latin typeface="Cambria Math" panose="02040503050406030204" pitchFamily="18" charset="0"/>
                    </a:rPr>
                    <m:t>exp</m:t>
                  </m:r>
                  <m:r>
                    <a:rPr xmlns:a="http://schemas.openxmlformats.org/drawingml/2006/main" sz="3400" i="1">
                      <a:solidFill>
                        <a:srgbClr val="000000"/>
                      </a:solidFill>
                      <a:latin typeface="Cambria Math" panose="02040503050406030204" pitchFamily="18" charset="0"/>
                    </a:rPr>
                    <m:t>(</m:t>
                  </m:r>
                  <m:r>
                    <a:rPr xmlns:a="http://schemas.openxmlformats.org/drawingml/2006/main" sz="3400" i="1">
                      <a:solidFill>
                        <a:srgbClr val="000000"/>
                      </a:solidFill>
                      <a:latin typeface="Cambria Math" panose="02040503050406030204" pitchFamily="18" charset="0"/>
                    </a:rPr>
                    <m:t>-</m:t>
                  </m:r>
                  <m:f>
                    <m:fPr>
                      <m:ctrlPr>
                        <a:rPr xmlns:a="http://schemas.openxmlformats.org/drawingml/2006/main" sz="3400" i="1">
                          <a:solidFill>
                            <a:srgbClr val="000000"/>
                          </a:solidFill>
                          <a:latin typeface="Cambria Math" panose="02040503050406030204" pitchFamily="18" charset="0"/>
                        </a:rPr>
                      </m:ctrlPr>
                      <m:type m:val="bar"/>
                    </m:fPr>
                    <m:num>
                      <m:sSup>
                        <m:e>
                          <m:limUpp>
                            <m:e>
                              <m:r>
                                <a:rPr xmlns:a="http://schemas.openxmlformats.org/drawingml/2006/main" sz="3400" i="1">
                                  <a:solidFill>
                                    <a:srgbClr val="000000"/>
                                  </a:solidFill>
                                  <a:latin typeface="Cambria Math" panose="02040503050406030204" pitchFamily="18" charset="0"/>
                                </a:rPr>
                                <m:t>x</m:t>
                              </m:r>
                            </m:e>
                            <m:lim>
                              <m:r>
                                <a:rPr xmlns:a="http://schemas.openxmlformats.org/drawingml/2006/main" sz="3400" i="1">
                                  <a:solidFill>
                                    <a:srgbClr val="000000"/>
                                  </a:solidFill>
                                  <a:latin typeface="Cambria Math" panose="02040503050406030204" pitchFamily="18" charset="0"/>
                                </a:rPr>
                                <m:t>→</m:t>
                              </m:r>
                            </m:lim>
                          </m:limUpp>
                        </m:e>
                        <m:sup>
                          <m:r>
                            <a:rPr xmlns:a="http://schemas.openxmlformats.org/drawingml/2006/main" sz="3400" i="1">
                              <a:solidFill>
                                <a:srgbClr val="000000"/>
                              </a:solidFill>
                              <a:latin typeface="Cambria Math" panose="02040503050406030204" pitchFamily="18" charset="0"/>
                            </a:rPr>
                            <m:t>T</m:t>
                          </m:r>
                        </m:sup>
                      </m:sSup>
                      <m:limUpp>
                        <m:e>
                          <m:r>
                            <a:rPr xmlns:a="http://schemas.openxmlformats.org/drawingml/2006/main" sz="3400" i="1">
                              <a:solidFill>
                                <a:srgbClr val="000000"/>
                              </a:solidFill>
                              <a:latin typeface="Cambria Math" panose="02040503050406030204" pitchFamily="18" charset="0"/>
                            </a:rPr>
                            <m:t>x</m:t>
                          </m:r>
                        </m:e>
                        <m:lim>
                          <m:r>
                            <a:rPr xmlns:a="http://schemas.openxmlformats.org/drawingml/2006/main" sz="3400" i="1">
                              <a:solidFill>
                                <a:srgbClr val="000000"/>
                              </a:solidFill>
                              <a:latin typeface="Cambria Math" panose="02040503050406030204" pitchFamily="18" charset="0"/>
                            </a:rPr>
                            <m:t>→</m:t>
                          </m:r>
                        </m:lim>
                      </m:limUpp>
                    </m:num>
                    <m:den>
                      <m:r>
                        <a:rPr xmlns:a="http://schemas.openxmlformats.org/drawingml/2006/main" sz="3400" i="1">
                          <a:solidFill>
                            <a:srgbClr val="000000"/>
                          </a:solidFill>
                          <a:latin typeface="Cambria Math" panose="02040503050406030204" pitchFamily="18" charset="0"/>
                        </a:rPr>
                        <m:t>2</m:t>
                      </m:r>
                    </m:den>
                  </m:f>
                  <m:r>
                    <a:rPr xmlns:a="http://schemas.openxmlformats.org/drawingml/2006/main" sz="3400" i="1">
                      <a:solidFill>
                        <a:srgbClr val="000000"/>
                      </a:solidFill>
                      <a:latin typeface="Cambria Math" panose="02040503050406030204" pitchFamily="18" charset="0"/>
                    </a:rPr>
                    <m:t>)</m:t>
                  </m:r>
                </m:oMath>
              </m:oMathPara>
            </a14:m>
            <a:endParaRPr sz="3400"/>
          </a:p>
        </p:txBody>
      </p:sp>
      <p:sp>
        <p:nvSpPr>
          <p:cNvPr id="376" name="Equation"/>
          <p:cNvSpPr txBox="1"/>
          <p:nvPr/>
        </p:nvSpPr>
        <p:spPr>
          <a:xfrm>
            <a:off x="5696450" y="6615261"/>
            <a:ext cx="2453987" cy="1251543"/>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3400" i="1">
                      <a:solidFill>
                        <a:srgbClr val="000000"/>
                      </a:solidFill>
                      <a:latin typeface="Cambria Math" panose="02040503050406030204" pitchFamily="18" charset="0"/>
                    </a:rPr>
                    <m:t>f</m:t>
                  </m:r>
                  <m:r>
                    <a:rPr xmlns:a="http://schemas.openxmlformats.org/drawingml/2006/main" sz="3400" i="1">
                      <a:solidFill>
                        <a:srgbClr val="000000"/>
                      </a:solidFill>
                      <a:latin typeface="Cambria Math" panose="02040503050406030204" pitchFamily="18" charset="0"/>
                    </a:rPr>
                    <m:t>(</m:t>
                  </m:r>
                  <m:limUpp>
                    <m:e>
                      <m:r>
                        <a:rPr xmlns:a="http://schemas.openxmlformats.org/drawingml/2006/main" sz="3400" i="1">
                          <a:solidFill>
                            <a:srgbClr val="000000"/>
                          </a:solidFill>
                          <a:latin typeface="Cambria Math" panose="02040503050406030204" pitchFamily="18" charset="0"/>
                        </a:rPr>
                        <m:t>0</m:t>
                      </m:r>
                    </m:e>
                    <m:lim>
                      <m:r>
                        <a:rPr xmlns:a="http://schemas.openxmlformats.org/drawingml/2006/main" sz="3400" i="1">
                          <a:solidFill>
                            <a:srgbClr val="000000"/>
                          </a:solidFill>
                          <a:latin typeface="Cambria Math" panose="02040503050406030204" pitchFamily="18" charset="0"/>
                        </a:rPr>
                        <m:t>→</m:t>
                      </m:r>
                    </m:lim>
                  </m:limUpp>
                  <m:r>
                    <a:rPr xmlns:a="http://schemas.openxmlformats.org/drawingml/2006/main" sz="3400" i="1">
                      <a:solidFill>
                        <a:srgbClr val="000000"/>
                      </a:solidFill>
                      <a:latin typeface="Cambria Math" panose="02040503050406030204" pitchFamily="18" charset="0"/>
                    </a:rPr>
                    <m:t>)</m:t>
                  </m:r>
                  <m:r>
                    <a:rPr xmlns:a="http://schemas.openxmlformats.org/drawingml/2006/main" sz="3400" i="1">
                      <a:solidFill>
                        <a:srgbClr val="000000"/>
                      </a:solidFill>
                      <a:latin typeface="Cambria Math" panose="02040503050406030204" pitchFamily="18" charset="0"/>
                    </a:rPr>
                    <m:t>=</m:t>
                  </m:r>
                  <m:f>
                    <m:fPr>
                      <m:ctrlPr>
                        <a:rPr xmlns:a="http://schemas.openxmlformats.org/drawingml/2006/main" sz="3400" i="1">
                          <a:solidFill>
                            <a:srgbClr val="000000"/>
                          </a:solidFill>
                          <a:latin typeface="Cambria Math" panose="02040503050406030204" pitchFamily="18" charset="0"/>
                        </a:rPr>
                      </m:ctrlPr>
                      <m:type m:val="bar"/>
                    </m:fPr>
                    <m:num>
                      <m:r>
                        <a:rPr xmlns:a="http://schemas.openxmlformats.org/drawingml/2006/main" sz="3400" i="1">
                          <a:solidFill>
                            <a:srgbClr val="000000"/>
                          </a:solidFill>
                          <a:latin typeface="Cambria Math" panose="02040503050406030204" pitchFamily="18" charset="0"/>
                        </a:rPr>
                        <m:t>1</m:t>
                      </m:r>
                    </m:num>
                    <m:den>
                      <m:sSup>
                        <m:e>
                          <m:rad>
                            <m:radPr>
                              <m:ctrlPr>
                                <a:rPr xmlns:a="http://schemas.openxmlformats.org/drawingml/2006/main" sz="3400" i="1">
                                  <a:solidFill>
                                    <a:srgbClr val="000000"/>
                                  </a:solidFill>
                                  <a:latin typeface="Cambria Math" panose="02040503050406030204" pitchFamily="18" charset="0"/>
                                </a:rPr>
                              </m:ctrlPr>
                              <m:degHide m:val="on"/>
                            </m:radPr>
                            <m:deg/>
                            <m:e>
                              <m:r>
                                <a:rPr xmlns:a="http://schemas.openxmlformats.org/drawingml/2006/main" sz="3400" i="1">
                                  <a:solidFill>
                                    <a:srgbClr val="000000"/>
                                  </a:solidFill>
                                  <a:latin typeface="Cambria Math" panose="02040503050406030204" pitchFamily="18" charset="0"/>
                                </a:rPr>
                                <m:t>2</m:t>
                              </m:r>
                              <m:r>
                                <a:rPr xmlns:a="http://schemas.openxmlformats.org/drawingml/2006/main" sz="3400" i="1">
                                  <a:solidFill>
                                    <a:srgbClr val="000000"/>
                                  </a:solidFill>
                                  <a:latin typeface="Cambria Math" panose="02040503050406030204" pitchFamily="18" charset="0"/>
                                </a:rPr>
                                <m:t>π</m:t>
                              </m:r>
                            </m:e>
                          </m:rad>
                        </m:e>
                        <m:sup>
                          <m:r>
                            <a:rPr xmlns:a="http://schemas.openxmlformats.org/drawingml/2006/main" sz="3400" i="1">
                              <a:solidFill>
                                <a:srgbClr val="000000"/>
                              </a:solidFill>
                              <a:latin typeface="Cambria Math" panose="02040503050406030204" pitchFamily="18" charset="0"/>
                            </a:rPr>
                            <m:t>d</m:t>
                          </m:r>
                        </m:sup>
                      </m:sSup>
                    </m:den>
                  </m:f>
                </m:oMath>
              </m:oMathPara>
            </a14:m>
            <a:endParaRPr sz="3400"/>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High-dimensional Data"/>
          <p:cNvSpPr txBox="1"/>
          <p:nvPr>
            <p:ph type="title"/>
          </p:nvPr>
        </p:nvSpPr>
        <p:spPr>
          <a:prstGeom prst="rect">
            <a:avLst/>
          </a:prstGeom>
        </p:spPr>
        <p:txBody>
          <a:bodyPr/>
          <a:lstStyle/>
          <a:p>
            <a:pPr/>
            <a:r>
              <a:t>High-dimensional Data</a:t>
            </a:r>
          </a:p>
        </p:txBody>
      </p:sp>
      <p:sp>
        <p:nvSpPr>
          <p:cNvPr id="379" name="Set of points with α of the peak density is given by…"/>
          <p:cNvSpPr txBox="1"/>
          <p:nvPr>
            <p:ph type="body" idx="1"/>
          </p:nvPr>
        </p:nvSpPr>
        <p:spPr>
          <a:xfrm>
            <a:off x="952500" y="2597150"/>
            <a:ext cx="11099800" cy="6286500"/>
          </a:xfrm>
          <a:prstGeom prst="rect">
            <a:avLst/>
          </a:prstGeom>
        </p:spPr>
        <p:txBody>
          <a:bodyPr anchor="t"/>
          <a:lstStyle/>
          <a:p>
            <a:pPr/>
            <a:r>
              <a:t>Set of points with </a:t>
            </a:r>
            <a:r>
              <a:rPr i="1"/>
              <a:t>α</a:t>
            </a:r>
            <a:r>
              <a:t> of the peak density is given by</a:t>
            </a:r>
          </a:p>
          <a:p>
            <a:pPr/>
          </a:p>
          <a:p>
            <a:pPr/>
          </a:p>
          <a:p>
            <a:pPr/>
          </a:p>
          <a:p>
            <a:pPr/>
            <a:r>
              <a:t>Since              follows a χ</a:t>
            </a:r>
            <a:r>
              <a:rPr baseline="31999"/>
              <a:t>2 </a:t>
            </a:r>
            <a:r>
              <a:t>distribution, we can calculate the probability of a random point being within </a:t>
            </a:r>
            <a:r>
              <a:rPr i="1"/>
              <a:t>α</a:t>
            </a:r>
            <a:r>
              <a:t> of the peak density to be  </a:t>
            </a:r>
          </a:p>
        </p:txBody>
      </p:sp>
      <p:sp>
        <p:nvSpPr>
          <p:cNvPr id="380" name="Equation"/>
          <p:cNvSpPr txBox="1"/>
          <p:nvPr/>
        </p:nvSpPr>
        <p:spPr>
          <a:xfrm>
            <a:off x="1727247" y="3403625"/>
            <a:ext cx="9550306" cy="1126054"/>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f>
                    <m:fPr>
                      <m:ctrlPr>
                        <a:rPr xmlns:a="http://schemas.openxmlformats.org/drawingml/2006/main" sz="3000" i="1">
                          <a:solidFill>
                            <a:srgbClr val="000000"/>
                          </a:solidFill>
                          <a:latin typeface="Cambria Math" panose="02040503050406030204" pitchFamily="18" charset="0"/>
                        </a:rPr>
                      </m:ctrlPr>
                      <m:type m:val="bar"/>
                    </m:fPr>
                    <m:num>
                      <m:r>
                        <a:rPr xmlns:a="http://schemas.openxmlformats.org/drawingml/2006/main" sz="3000" i="1">
                          <a:solidFill>
                            <a:srgbClr val="000000"/>
                          </a:solidFill>
                          <a:latin typeface="Cambria Math" panose="02040503050406030204" pitchFamily="18" charset="0"/>
                        </a:rPr>
                        <m:t>f</m:t>
                      </m:r>
                      <m:r>
                        <a:rPr xmlns:a="http://schemas.openxmlformats.org/drawingml/2006/main" sz="3000" i="1">
                          <a:solidFill>
                            <a:srgbClr val="000000"/>
                          </a:solidFill>
                          <a:latin typeface="Cambria Math" panose="02040503050406030204" pitchFamily="18" charset="0"/>
                        </a:rPr>
                        <m:t>(</m:t>
                      </m:r>
                      <m:limUpp>
                        <m:e>
                          <m:r>
                            <a:rPr xmlns:a="http://schemas.openxmlformats.org/drawingml/2006/main" sz="3000" i="1">
                              <a:solidFill>
                                <a:srgbClr val="000000"/>
                              </a:solidFill>
                              <a:latin typeface="Cambria Math" panose="02040503050406030204" pitchFamily="18" charset="0"/>
                            </a:rPr>
                            <m:t>x</m:t>
                          </m:r>
                        </m:e>
                        <m:lim>
                          <m:r>
                            <a:rPr xmlns:a="http://schemas.openxmlformats.org/drawingml/2006/main" sz="3000" i="1">
                              <a:solidFill>
                                <a:srgbClr val="000000"/>
                              </a:solidFill>
                              <a:latin typeface="Cambria Math" panose="02040503050406030204" pitchFamily="18" charset="0"/>
                            </a:rPr>
                            <m:t>→</m:t>
                          </m:r>
                        </m:lim>
                      </m:limUpp>
                      <m:r>
                        <a:rPr xmlns:a="http://schemas.openxmlformats.org/drawingml/2006/main" sz="3000" i="1">
                          <a:solidFill>
                            <a:srgbClr val="000000"/>
                          </a:solidFill>
                          <a:latin typeface="Cambria Math" panose="02040503050406030204" pitchFamily="18" charset="0"/>
                        </a:rPr>
                        <m:t>)</m:t>
                      </m:r>
                    </m:num>
                    <m:den>
                      <m:r>
                        <a:rPr xmlns:a="http://schemas.openxmlformats.org/drawingml/2006/main" sz="3000" i="1">
                          <a:solidFill>
                            <a:srgbClr val="000000"/>
                          </a:solidFill>
                          <a:latin typeface="Cambria Math" panose="02040503050406030204" pitchFamily="18" charset="0"/>
                        </a:rPr>
                        <m:t>f</m:t>
                      </m:r>
                      <m:r>
                        <a:rPr xmlns:a="http://schemas.openxmlformats.org/drawingml/2006/main" sz="3000" i="1">
                          <a:solidFill>
                            <a:srgbClr val="000000"/>
                          </a:solidFill>
                          <a:latin typeface="Cambria Math" panose="02040503050406030204" pitchFamily="18" charset="0"/>
                        </a:rPr>
                        <m:t>(</m:t>
                      </m:r>
                      <m:limUpp>
                        <m:e>
                          <m:r>
                            <a:rPr xmlns:a="http://schemas.openxmlformats.org/drawingml/2006/main" sz="3000" i="1">
                              <a:solidFill>
                                <a:srgbClr val="000000"/>
                              </a:solidFill>
                              <a:latin typeface="Cambria Math" panose="02040503050406030204" pitchFamily="18" charset="0"/>
                            </a:rPr>
                            <m:t>0</m:t>
                          </m:r>
                        </m:e>
                        <m:lim>
                          <m:r>
                            <a:rPr xmlns:a="http://schemas.openxmlformats.org/drawingml/2006/main" sz="3000" i="1">
                              <a:solidFill>
                                <a:srgbClr val="000000"/>
                              </a:solidFill>
                              <a:latin typeface="Cambria Math" panose="02040503050406030204" pitchFamily="18" charset="0"/>
                            </a:rPr>
                            <m:t>→</m:t>
                          </m:r>
                        </m:lim>
                      </m:limUpp>
                      <m:r>
                        <a:rPr xmlns:a="http://schemas.openxmlformats.org/drawingml/2006/main" sz="3000" i="1">
                          <a:solidFill>
                            <a:srgbClr val="000000"/>
                          </a:solidFill>
                          <a:latin typeface="Cambria Math" panose="02040503050406030204" pitchFamily="18" charset="0"/>
                        </a:rPr>
                        <m:t>)</m:t>
                      </m:r>
                    </m:den>
                  </m:f>
                  <m:r>
                    <a:rPr xmlns:a="http://schemas.openxmlformats.org/drawingml/2006/main" sz="3000" i="1">
                      <a:solidFill>
                        <a:srgbClr val="000000"/>
                      </a:solidFill>
                      <a:latin typeface="Cambria Math" panose="02040503050406030204" pitchFamily="18" charset="0"/>
                    </a:rPr>
                    <m:t>≥</m:t>
                  </m:r>
                  <m:r>
                    <a:rPr xmlns:a="http://schemas.openxmlformats.org/drawingml/2006/main" sz="3000" i="1">
                      <a:solidFill>
                        <a:srgbClr val="000000"/>
                      </a:solidFill>
                      <a:latin typeface="Cambria Math" panose="02040503050406030204" pitchFamily="18" charset="0"/>
                    </a:rPr>
                    <m:t>α</m:t>
                  </m:r>
                  <m:r>
                    <a:rPr xmlns:a="http://schemas.openxmlformats.org/drawingml/2006/main" sz="3000" i="1">
                      <a:solidFill>
                        <a:srgbClr val="000000"/>
                      </a:solidFill>
                      <a:latin typeface="Cambria Math" panose="02040503050406030204" pitchFamily="18" charset="0"/>
                    </a:rPr>
                    <m:t>⇔</m:t>
                  </m:r>
                  <m:r>
                    <m:rPr>
                      <m:sty m:val="p"/>
                    </m:rPr>
                    <a:rPr xmlns:a="http://schemas.openxmlformats.org/drawingml/2006/main" sz="3000" i="1">
                      <a:solidFill>
                        <a:srgbClr val="000000"/>
                      </a:solidFill>
                      <a:latin typeface="Cambria Math" panose="02040503050406030204" pitchFamily="18" charset="0"/>
                    </a:rPr>
                    <m:t>exp</m:t>
                  </m:r>
                  <m:r>
                    <a:rPr xmlns:a="http://schemas.openxmlformats.org/drawingml/2006/main" sz="3000" i="1">
                      <a:solidFill>
                        <a:srgbClr val="000000"/>
                      </a:solidFill>
                      <a:latin typeface="Cambria Math" panose="02040503050406030204" pitchFamily="18" charset="0"/>
                    </a:rPr>
                    <m:t>(</m:t>
                  </m:r>
                  <m:r>
                    <a:rPr xmlns:a="http://schemas.openxmlformats.org/drawingml/2006/main" sz="3000" i="1">
                      <a:solidFill>
                        <a:srgbClr val="000000"/>
                      </a:solidFill>
                      <a:latin typeface="Cambria Math" panose="02040503050406030204" pitchFamily="18" charset="0"/>
                    </a:rPr>
                    <m:t>-</m:t>
                  </m:r>
                  <m:f>
                    <m:fPr>
                      <m:ctrlPr>
                        <a:rPr xmlns:a="http://schemas.openxmlformats.org/drawingml/2006/main" sz="3000" i="1">
                          <a:solidFill>
                            <a:srgbClr val="000000"/>
                          </a:solidFill>
                          <a:latin typeface="Cambria Math" panose="02040503050406030204" pitchFamily="18" charset="0"/>
                        </a:rPr>
                      </m:ctrlPr>
                      <m:type m:val="bar"/>
                    </m:fPr>
                    <m:num>
                      <m:sSup>
                        <m:e>
                          <m:limUpp>
                            <m:e>
                              <m:r>
                                <a:rPr xmlns:a="http://schemas.openxmlformats.org/drawingml/2006/main" sz="3000" i="1">
                                  <a:solidFill>
                                    <a:srgbClr val="000000"/>
                                  </a:solidFill>
                                  <a:latin typeface="Cambria Math" panose="02040503050406030204" pitchFamily="18" charset="0"/>
                                </a:rPr>
                                <m:t>x</m:t>
                              </m:r>
                            </m:e>
                            <m:lim>
                              <m:r>
                                <a:rPr xmlns:a="http://schemas.openxmlformats.org/drawingml/2006/main" sz="3000" i="1">
                                  <a:solidFill>
                                    <a:srgbClr val="000000"/>
                                  </a:solidFill>
                                  <a:latin typeface="Cambria Math" panose="02040503050406030204" pitchFamily="18" charset="0"/>
                                </a:rPr>
                                <m:t>→</m:t>
                              </m:r>
                            </m:lim>
                          </m:limUpp>
                        </m:e>
                        <m:sup>
                          <m:r>
                            <a:rPr xmlns:a="http://schemas.openxmlformats.org/drawingml/2006/main" sz="3000" i="1">
                              <a:solidFill>
                                <a:srgbClr val="000000"/>
                              </a:solidFill>
                              <a:latin typeface="Cambria Math" panose="02040503050406030204" pitchFamily="18" charset="0"/>
                            </a:rPr>
                            <m:t>T</m:t>
                          </m:r>
                        </m:sup>
                      </m:sSup>
                      <m:limUpp>
                        <m:e>
                          <m:r>
                            <a:rPr xmlns:a="http://schemas.openxmlformats.org/drawingml/2006/main" sz="3000" i="1">
                              <a:solidFill>
                                <a:srgbClr val="000000"/>
                              </a:solidFill>
                              <a:latin typeface="Cambria Math" panose="02040503050406030204" pitchFamily="18" charset="0"/>
                            </a:rPr>
                            <m:t>x</m:t>
                          </m:r>
                        </m:e>
                        <m:lim>
                          <m:r>
                            <a:rPr xmlns:a="http://schemas.openxmlformats.org/drawingml/2006/main" sz="3000" i="1">
                              <a:solidFill>
                                <a:srgbClr val="000000"/>
                              </a:solidFill>
                              <a:latin typeface="Cambria Math" panose="02040503050406030204" pitchFamily="18" charset="0"/>
                            </a:rPr>
                            <m:t>→</m:t>
                          </m:r>
                        </m:lim>
                      </m:limUpp>
                    </m:num>
                    <m:den>
                      <m:r>
                        <a:rPr xmlns:a="http://schemas.openxmlformats.org/drawingml/2006/main" sz="3000" i="1">
                          <a:solidFill>
                            <a:srgbClr val="000000"/>
                          </a:solidFill>
                          <a:latin typeface="Cambria Math" panose="02040503050406030204" pitchFamily="18" charset="0"/>
                        </a:rPr>
                        <m:t>2</m:t>
                      </m:r>
                    </m:den>
                  </m:f>
                  <m:r>
                    <a:rPr xmlns:a="http://schemas.openxmlformats.org/drawingml/2006/main" sz="3000" i="1">
                      <a:solidFill>
                        <a:srgbClr val="000000"/>
                      </a:solidFill>
                      <a:latin typeface="Cambria Math" panose="02040503050406030204" pitchFamily="18" charset="0"/>
                    </a:rPr>
                    <m:t>)</m:t>
                  </m:r>
                  <m:r>
                    <a:rPr xmlns:a="http://schemas.openxmlformats.org/drawingml/2006/main" sz="3000" i="1">
                      <a:solidFill>
                        <a:srgbClr val="000000"/>
                      </a:solidFill>
                      <a:latin typeface="Cambria Math" panose="02040503050406030204" pitchFamily="18" charset="0"/>
                    </a:rPr>
                    <m:t>≥</m:t>
                  </m:r>
                  <m:r>
                    <a:rPr xmlns:a="http://schemas.openxmlformats.org/drawingml/2006/main" sz="3000" i="1">
                      <a:solidFill>
                        <a:srgbClr val="000000"/>
                      </a:solidFill>
                      <a:latin typeface="Cambria Math" panose="02040503050406030204" pitchFamily="18" charset="0"/>
                    </a:rPr>
                    <m:t>α</m:t>
                  </m:r>
                  <m:r>
                    <a:rPr xmlns:a="http://schemas.openxmlformats.org/drawingml/2006/main" sz="3000" i="1">
                      <a:solidFill>
                        <a:srgbClr val="000000"/>
                      </a:solidFill>
                      <a:latin typeface="Cambria Math" panose="02040503050406030204" pitchFamily="18" charset="0"/>
                    </a:rPr>
                    <m:t>⇔</m:t>
                  </m:r>
                  <m:f>
                    <m:fPr>
                      <m:ctrlPr>
                        <a:rPr xmlns:a="http://schemas.openxmlformats.org/drawingml/2006/main" sz="3000" i="1">
                          <a:solidFill>
                            <a:srgbClr val="000000"/>
                          </a:solidFill>
                          <a:latin typeface="Cambria Math" panose="02040503050406030204" pitchFamily="18" charset="0"/>
                        </a:rPr>
                      </m:ctrlPr>
                      <m:type m:val="bar"/>
                    </m:fPr>
                    <m:num>
                      <m:sSup>
                        <m:e>
                          <m:limUpp>
                            <m:e>
                              <m:r>
                                <a:rPr xmlns:a="http://schemas.openxmlformats.org/drawingml/2006/main" sz="3000" i="1">
                                  <a:solidFill>
                                    <a:srgbClr val="000000"/>
                                  </a:solidFill>
                                  <a:latin typeface="Cambria Math" panose="02040503050406030204" pitchFamily="18" charset="0"/>
                                </a:rPr>
                                <m:t>x</m:t>
                              </m:r>
                            </m:e>
                            <m:lim>
                              <m:r>
                                <a:rPr xmlns:a="http://schemas.openxmlformats.org/drawingml/2006/main" sz="3000" i="1">
                                  <a:solidFill>
                                    <a:srgbClr val="000000"/>
                                  </a:solidFill>
                                  <a:latin typeface="Cambria Math" panose="02040503050406030204" pitchFamily="18" charset="0"/>
                                </a:rPr>
                                <m:t>→</m:t>
                              </m:r>
                            </m:lim>
                          </m:limUpp>
                        </m:e>
                        <m:sup>
                          <m:r>
                            <a:rPr xmlns:a="http://schemas.openxmlformats.org/drawingml/2006/main" sz="3000" i="1">
                              <a:solidFill>
                                <a:srgbClr val="000000"/>
                              </a:solidFill>
                              <a:latin typeface="Cambria Math" panose="02040503050406030204" pitchFamily="18" charset="0"/>
                            </a:rPr>
                            <m:t>T</m:t>
                          </m:r>
                        </m:sup>
                      </m:sSup>
                      <m:limUpp>
                        <m:e>
                          <m:r>
                            <a:rPr xmlns:a="http://schemas.openxmlformats.org/drawingml/2006/main" sz="3000" i="1">
                              <a:solidFill>
                                <a:srgbClr val="000000"/>
                              </a:solidFill>
                              <a:latin typeface="Cambria Math" panose="02040503050406030204" pitchFamily="18" charset="0"/>
                            </a:rPr>
                            <m:t>x</m:t>
                          </m:r>
                        </m:e>
                        <m:lim>
                          <m:r>
                            <a:rPr xmlns:a="http://schemas.openxmlformats.org/drawingml/2006/main" sz="3000" i="1">
                              <a:solidFill>
                                <a:srgbClr val="000000"/>
                              </a:solidFill>
                              <a:latin typeface="Cambria Math" panose="02040503050406030204" pitchFamily="18" charset="0"/>
                            </a:rPr>
                            <m:t>→</m:t>
                          </m:r>
                        </m:lim>
                      </m:limUpp>
                    </m:num>
                    <m:den>
                      <m:r>
                        <a:rPr xmlns:a="http://schemas.openxmlformats.org/drawingml/2006/main" sz="3000" i="1">
                          <a:solidFill>
                            <a:srgbClr val="000000"/>
                          </a:solidFill>
                          <a:latin typeface="Cambria Math" panose="02040503050406030204" pitchFamily="18" charset="0"/>
                        </a:rPr>
                        <m:t>2</m:t>
                      </m:r>
                    </m:den>
                  </m:f>
                  <m:r>
                    <a:rPr xmlns:a="http://schemas.openxmlformats.org/drawingml/2006/main" sz="3000" i="1">
                      <a:solidFill>
                        <a:srgbClr val="000000"/>
                      </a:solidFill>
                      <a:latin typeface="Cambria Math" panose="02040503050406030204" pitchFamily="18" charset="0"/>
                    </a:rPr>
                    <m:t>≤</m:t>
                  </m:r>
                  <m:r>
                    <a:rPr xmlns:a="http://schemas.openxmlformats.org/drawingml/2006/main" sz="3000" i="1">
                      <a:solidFill>
                        <a:srgbClr val="000000"/>
                      </a:solidFill>
                      <a:latin typeface="Cambria Math" panose="02040503050406030204" pitchFamily="18" charset="0"/>
                    </a:rPr>
                    <m:t>-</m:t>
                  </m:r>
                  <m:sSub>
                    <m:e>
                      <m:r>
                        <m:rPr>
                          <m:sty m:val="p"/>
                        </m:rPr>
                        <a:rPr xmlns:a="http://schemas.openxmlformats.org/drawingml/2006/main" sz="3000" i="1">
                          <a:solidFill>
                            <a:srgbClr val="000000"/>
                          </a:solidFill>
                          <a:latin typeface="Cambria Math" panose="02040503050406030204" pitchFamily="18" charset="0"/>
                        </a:rPr>
                        <m:t>log</m:t>
                      </m:r>
                    </m:e>
                    <m:sub>
                      <m:r>
                        <a:rPr xmlns:a="http://schemas.openxmlformats.org/drawingml/2006/main" sz="3000" i="1">
                          <a:solidFill>
                            <a:srgbClr val="000000"/>
                          </a:solidFill>
                          <a:latin typeface="Cambria Math" panose="02040503050406030204" pitchFamily="18" charset="0"/>
                        </a:rPr>
                        <m:t>e</m:t>
                      </m:r>
                    </m:sub>
                  </m:sSub>
                  <m:r>
                    <a:rPr xmlns:a="http://schemas.openxmlformats.org/drawingml/2006/main" sz="3000" i="1">
                      <a:solidFill>
                        <a:srgbClr val="000000"/>
                      </a:solidFill>
                      <a:latin typeface="Cambria Math" panose="02040503050406030204" pitchFamily="18" charset="0"/>
                    </a:rPr>
                    <m:t>(</m:t>
                  </m:r>
                  <m:r>
                    <a:rPr xmlns:a="http://schemas.openxmlformats.org/drawingml/2006/main" sz="3000" i="1">
                      <a:solidFill>
                        <a:srgbClr val="000000"/>
                      </a:solidFill>
                      <a:latin typeface="Cambria Math" panose="02040503050406030204" pitchFamily="18" charset="0"/>
                    </a:rPr>
                    <m:t>α</m:t>
                  </m:r>
                  <m:r>
                    <a:rPr xmlns:a="http://schemas.openxmlformats.org/drawingml/2006/main" sz="3000" i="1">
                      <a:solidFill>
                        <a:srgbClr val="000000"/>
                      </a:solidFill>
                      <a:latin typeface="Cambria Math" panose="02040503050406030204" pitchFamily="18" charset="0"/>
                    </a:rPr>
                    <m:t>)</m:t>
                  </m:r>
                </m:oMath>
              </m:oMathPara>
            </a14:m>
            <a:endParaRPr sz="3000"/>
          </a:p>
        </p:txBody>
      </p:sp>
      <p:sp>
        <p:nvSpPr>
          <p:cNvPr id="381" name="Equation"/>
          <p:cNvSpPr txBox="1"/>
          <p:nvPr/>
        </p:nvSpPr>
        <p:spPr>
          <a:xfrm>
            <a:off x="2768647" y="5503585"/>
            <a:ext cx="1052136" cy="469779"/>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sSup>
                    <m:e>
                      <m:limUpp>
                        <m:e>
                          <m:r>
                            <a:rPr xmlns:a="http://schemas.openxmlformats.org/drawingml/2006/main" sz="4000" i="1">
                              <a:solidFill>
                                <a:srgbClr val="000000"/>
                              </a:solidFill>
                              <a:latin typeface="Cambria Math" panose="02040503050406030204" pitchFamily="18" charset="0"/>
                            </a:rPr>
                            <m:t>x</m:t>
                          </m:r>
                        </m:e>
                        <m:lim>
                          <m:r>
                            <a:rPr xmlns:a="http://schemas.openxmlformats.org/drawingml/2006/main" sz="4000" i="1">
                              <a:solidFill>
                                <a:srgbClr val="000000"/>
                              </a:solidFill>
                              <a:latin typeface="Cambria Math" panose="02040503050406030204" pitchFamily="18" charset="0"/>
                            </a:rPr>
                            <m:t>→</m:t>
                          </m:r>
                        </m:lim>
                      </m:limUpp>
                    </m:e>
                    <m:sup>
                      <m:r>
                        <a:rPr xmlns:a="http://schemas.openxmlformats.org/drawingml/2006/main" sz="4000" i="1">
                          <a:solidFill>
                            <a:srgbClr val="000000"/>
                          </a:solidFill>
                          <a:latin typeface="Cambria Math" panose="02040503050406030204" pitchFamily="18" charset="0"/>
                        </a:rPr>
                        <m:t>T</m:t>
                      </m:r>
                    </m:sup>
                  </m:sSup>
                  <m:limUpp>
                    <m:e>
                      <m:r>
                        <a:rPr xmlns:a="http://schemas.openxmlformats.org/drawingml/2006/main" sz="4000" i="1">
                          <a:solidFill>
                            <a:srgbClr val="000000"/>
                          </a:solidFill>
                          <a:latin typeface="Cambria Math" panose="02040503050406030204" pitchFamily="18" charset="0"/>
                        </a:rPr>
                        <m:t>x</m:t>
                      </m:r>
                    </m:e>
                    <m:lim>
                      <m:r>
                        <a:rPr xmlns:a="http://schemas.openxmlformats.org/drawingml/2006/main" sz="4000" i="1">
                          <a:solidFill>
                            <a:srgbClr val="000000"/>
                          </a:solidFill>
                          <a:latin typeface="Cambria Math" panose="02040503050406030204" pitchFamily="18" charset="0"/>
                        </a:rPr>
                        <m:t>→</m:t>
                      </m:r>
                    </m:lim>
                  </m:limUpp>
                </m:oMath>
              </m:oMathPara>
            </a14:m>
            <a:endParaRPr sz="4000"/>
          </a:p>
        </p:txBody>
      </p:sp>
      <p:sp>
        <p:nvSpPr>
          <p:cNvPr id="382" name="Equation"/>
          <p:cNvSpPr txBox="1"/>
          <p:nvPr/>
        </p:nvSpPr>
        <p:spPr>
          <a:xfrm>
            <a:off x="4758341" y="7381756"/>
            <a:ext cx="2444143" cy="597414"/>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sSub>
                    <m:e>
                      <m:r>
                        <a:rPr xmlns:a="http://schemas.openxmlformats.org/drawingml/2006/main" sz="4100" i="1">
                          <a:solidFill>
                            <a:srgbClr val="000000"/>
                          </a:solidFill>
                          <a:latin typeface="Cambria Math" panose="02040503050406030204" pitchFamily="18" charset="0"/>
                        </a:rPr>
                        <m:t>F</m:t>
                      </m:r>
                    </m:e>
                    <m:sub>
                      <m:sSubSup>
                        <m:e>
                          <m:r>
                            <a:rPr xmlns:a="http://schemas.openxmlformats.org/drawingml/2006/main" sz="4100" i="1">
                              <a:solidFill>
                                <a:srgbClr val="000000"/>
                              </a:solidFill>
                              <a:latin typeface="Cambria Math" panose="02040503050406030204" pitchFamily="18" charset="0"/>
                            </a:rPr>
                            <m:t>χ</m:t>
                          </m:r>
                        </m:e>
                        <m:sub>
                          <m:r>
                            <a:rPr xmlns:a="http://schemas.openxmlformats.org/drawingml/2006/main" sz="4100" i="1">
                              <a:solidFill>
                                <a:srgbClr val="000000"/>
                              </a:solidFill>
                              <a:latin typeface="Cambria Math" panose="02040503050406030204" pitchFamily="18" charset="0"/>
                            </a:rPr>
                            <m:t>d</m:t>
                          </m:r>
                        </m:sub>
                        <m:sup>
                          <m:r>
                            <a:rPr xmlns:a="http://schemas.openxmlformats.org/drawingml/2006/main" sz="4100" i="1">
                              <a:solidFill>
                                <a:srgbClr val="000000"/>
                              </a:solidFill>
                              <a:latin typeface="Cambria Math" panose="02040503050406030204" pitchFamily="18" charset="0"/>
                            </a:rPr>
                            <m:t>2</m:t>
                          </m:r>
                        </m:sup>
                      </m:sSubSup>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2</m:t>
                  </m:r>
                  <m:r>
                    <m:rPr>
                      <m:sty m:val="p"/>
                    </m:rPr>
                    <a:rPr xmlns:a="http://schemas.openxmlformats.org/drawingml/2006/main" sz="4100" i="1">
                      <a:solidFill>
                        <a:srgbClr val="000000"/>
                      </a:solidFill>
                      <a:latin typeface="Cambria Math" panose="02040503050406030204" pitchFamily="18" charset="0"/>
                    </a:rPr>
                    <m:t>ln</m:t>
                  </m:r>
                  <m:r>
                    <a:rPr xmlns:a="http://schemas.openxmlformats.org/drawingml/2006/main" sz="4100" i="1">
                      <a:solidFill>
                        <a:srgbClr val="000000"/>
                      </a:solidFill>
                      <a:latin typeface="Cambria Math" panose="02040503050406030204" pitchFamily="18" charset="0"/>
                    </a:rPr>
                    <m:t>α</m:t>
                  </m:r>
                  <m:r>
                    <a:rPr xmlns:a="http://schemas.openxmlformats.org/drawingml/2006/main" sz="4100" i="1">
                      <a:solidFill>
                        <a:srgbClr val="000000"/>
                      </a:solidFill>
                      <a:latin typeface="Cambria Math" panose="02040503050406030204" pitchFamily="18" charset="0"/>
                    </a:rPr>
                    <m:t>)</m:t>
                  </m:r>
                </m:oMath>
              </m:oMathPara>
            </a14:m>
            <a:endParaRPr sz="4100"/>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High Dimensional Data"/>
          <p:cNvSpPr txBox="1"/>
          <p:nvPr>
            <p:ph type="title"/>
          </p:nvPr>
        </p:nvSpPr>
        <p:spPr>
          <a:prstGeom prst="rect">
            <a:avLst/>
          </a:prstGeom>
        </p:spPr>
        <p:txBody>
          <a:bodyPr/>
          <a:lstStyle/>
          <a:p>
            <a:pPr/>
            <a:r>
              <a:t>High Dimensional Data</a:t>
            </a:r>
          </a:p>
        </p:txBody>
      </p:sp>
      <p:sp>
        <p:nvSpPr>
          <p:cNvPr id="385" name="This proportion goes quickly to zero.  Mass of the probability distribution migrates to the tail region"/>
          <p:cNvSpPr txBox="1"/>
          <p:nvPr>
            <p:ph type="body" idx="1"/>
          </p:nvPr>
        </p:nvSpPr>
        <p:spPr>
          <a:prstGeom prst="rect">
            <a:avLst/>
          </a:prstGeom>
        </p:spPr>
        <p:txBody>
          <a:bodyPr anchor="t"/>
          <a:lstStyle/>
          <a:p>
            <a:pPr/>
            <a:r>
              <a:t>This proportion goes quickly to zero.  Mass of the probability distribution migrates to the tail region</a:t>
            </a:r>
          </a:p>
        </p:txBody>
      </p:sp>
      <p:pic>
        <p:nvPicPr>
          <p:cNvPr id="386" name="Image" descr="Image"/>
          <p:cNvPicPr>
            <a:picLocks noChangeAspect="1"/>
          </p:cNvPicPr>
          <p:nvPr/>
        </p:nvPicPr>
        <p:blipFill>
          <a:blip r:embed="rId2">
            <a:extLst/>
          </a:blip>
          <a:stretch>
            <a:fillRect/>
          </a:stretch>
        </p:blipFill>
        <p:spPr>
          <a:xfrm>
            <a:off x="1710635" y="3613419"/>
            <a:ext cx="8626322" cy="5511262"/>
          </a:xfrm>
          <a:prstGeom prst="rect">
            <a:avLst/>
          </a:prstGeom>
          <a:ln w="12700">
            <a:miter lim="400000"/>
          </a:ln>
        </p:spPr>
      </p:pic>
      <p:sp>
        <p:nvSpPr>
          <p:cNvPr id="387" name="α = 0.5"/>
          <p:cNvSpPr txBox="1"/>
          <p:nvPr/>
        </p:nvSpPr>
        <p:spPr>
          <a:xfrm>
            <a:off x="2470556" y="7922870"/>
            <a:ext cx="107868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a:pPr>
            <a:r>
              <a:t>α = </a:t>
            </a:r>
            <a:r>
              <a:rPr i="0"/>
              <a:t>0.5</a:t>
            </a:r>
          </a:p>
        </p:txBody>
      </p:sp>
      <p:sp>
        <p:nvSpPr>
          <p:cNvPr id="388" name="α = 0.1"/>
          <p:cNvSpPr txBox="1"/>
          <p:nvPr/>
        </p:nvSpPr>
        <p:spPr>
          <a:xfrm>
            <a:off x="4439056" y="6138520"/>
            <a:ext cx="107868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a:pPr>
            <a:r>
              <a:t>α = </a:t>
            </a:r>
            <a:r>
              <a:rPr i="0"/>
              <a:t>0.1</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Consequences"/>
          <p:cNvSpPr txBox="1"/>
          <p:nvPr>
            <p:ph type="title"/>
          </p:nvPr>
        </p:nvSpPr>
        <p:spPr>
          <a:prstGeom prst="rect">
            <a:avLst/>
          </a:prstGeom>
        </p:spPr>
        <p:txBody>
          <a:bodyPr/>
          <a:lstStyle/>
          <a:p>
            <a:pPr/>
            <a:r>
              <a:t>Consequences</a:t>
            </a:r>
          </a:p>
        </p:txBody>
      </p:sp>
      <p:sp>
        <p:nvSpPr>
          <p:cNvPr id="391" name="Almost all of the data is close to a boundary…"/>
          <p:cNvSpPr txBox="1"/>
          <p:nvPr>
            <p:ph type="body" idx="1"/>
          </p:nvPr>
        </p:nvSpPr>
        <p:spPr>
          <a:prstGeom prst="rect">
            <a:avLst/>
          </a:prstGeom>
        </p:spPr>
        <p:txBody>
          <a:bodyPr anchor="t"/>
          <a:lstStyle/>
          <a:p>
            <a:pPr/>
            <a:r>
              <a:t>Almost all of the data is close to a boundary</a:t>
            </a:r>
          </a:p>
          <a:p>
            <a:pPr/>
            <a:r>
              <a:t>Almost all of the data is in a corner, whereas the center is empty</a:t>
            </a:r>
          </a:p>
          <a:p>
            <a:pPr lvl="1"/>
            <a:r>
              <a:t>I.e. there are no more "typical" data points by looking at typical values in a random world</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Consequences"/>
          <p:cNvSpPr txBox="1"/>
          <p:nvPr>
            <p:ph type="title"/>
          </p:nvPr>
        </p:nvSpPr>
        <p:spPr>
          <a:prstGeom prst="rect">
            <a:avLst/>
          </a:prstGeom>
        </p:spPr>
        <p:txBody>
          <a:bodyPr/>
          <a:lstStyle/>
          <a:p>
            <a:pPr/>
            <a:r>
              <a:t>Consequences</a:t>
            </a:r>
          </a:p>
        </p:txBody>
      </p:sp>
      <p:sp>
        <p:nvSpPr>
          <p:cNvPr id="394" name="K-means algorithm…"/>
          <p:cNvSpPr txBox="1"/>
          <p:nvPr>
            <p:ph type="body" idx="1"/>
          </p:nvPr>
        </p:nvSpPr>
        <p:spPr>
          <a:prstGeom prst="rect">
            <a:avLst/>
          </a:prstGeom>
        </p:spPr>
        <p:txBody>
          <a:bodyPr anchor="t"/>
          <a:lstStyle/>
          <a:p>
            <a:pPr/>
            <a:r>
              <a:t>K-means algorithm</a:t>
            </a:r>
          </a:p>
          <a:p>
            <a:pPr lvl="1"/>
            <a:r>
              <a:t>Determine the category of a new data point by choosing the closest </a:t>
            </a:r>
            <a:r>
              <a:rPr i="1"/>
              <a:t>k</a:t>
            </a:r>
            <a:r>
              <a:t> points to the new data point</a:t>
            </a:r>
          </a:p>
          <a:p>
            <a:pPr lvl="1"/>
            <a:r>
              <a:t>Assign the majority of the categories of these </a:t>
            </a:r>
            <a:r>
              <a:rPr i="1"/>
              <a:t>k</a:t>
            </a:r>
            <a:r>
              <a:t> points to the new point</a:t>
            </a:r>
          </a:p>
          <a:p>
            <a:pPr/>
            <a:r>
              <a:t>Very simple but quite effective at learning categories</a:t>
            </a:r>
          </a:p>
          <a:p>
            <a:pPr/>
            <a:r>
              <a:t>But in high dimensions, all data points tend to be wide apart.</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Consequences"/>
          <p:cNvSpPr txBox="1"/>
          <p:nvPr>
            <p:ph type="title"/>
          </p:nvPr>
        </p:nvSpPr>
        <p:spPr>
          <a:prstGeom prst="rect">
            <a:avLst/>
          </a:prstGeom>
        </p:spPr>
        <p:txBody>
          <a:bodyPr/>
          <a:lstStyle/>
          <a:p>
            <a:pPr/>
            <a:r>
              <a:t>Consequences</a:t>
            </a:r>
          </a:p>
        </p:txBody>
      </p:sp>
      <p:sp>
        <p:nvSpPr>
          <p:cNvPr id="397" name="Naive or not naive Bayes…"/>
          <p:cNvSpPr txBox="1"/>
          <p:nvPr>
            <p:ph type="body" idx="1"/>
          </p:nvPr>
        </p:nvSpPr>
        <p:spPr>
          <a:prstGeom prst="rect">
            <a:avLst/>
          </a:prstGeom>
        </p:spPr>
        <p:txBody>
          <a:bodyPr anchor="t"/>
          <a:lstStyle/>
          <a:p>
            <a:pPr marL="413384" indent="-413384" defTabSz="543305">
              <a:spcBef>
                <a:spcPts val="1800"/>
              </a:spcBef>
              <a:defRPr sz="2976"/>
            </a:pPr>
            <a:r>
              <a:t>Naive or not naive Bayes</a:t>
            </a:r>
          </a:p>
          <a:p>
            <a:pPr lvl="1" marL="826769" indent="-413384" defTabSz="543305">
              <a:spcBef>
                <a:spcPts val="1800"/>
              </a:spcBef>
              <a:defRPr sz="2976"/>
            </a:pPr>
            <a:r>
              <a:t>Estimate the distribution of points in a category with a multi-variate normal distribution (with or without correlations)</a:t>
            </a:r>
          </a:p>
          <a:p>
            <a:pPr lvl="1" marL="826769" indent="-413384" defTabSz="543305">
              <a:spcBef>
                <a:spcPts val="1800"/>
              </a:spcBef>
              <a:defRPr sz="2976"/>
            </a:pPr>
            <a:r>
              <a:t>Categorize a new point according to the probabilities according these distributions</a:t>
            </a:r>
          </a:p>
          <a:p>
            <a:pPr lvl="2" marL="1240155" indent="-413384" defTabSz="543305">
              <a:spcBef>
                <a:spcPts val="1800"/>
              </a:spcBef>
              <a:defRPr sz="2976"/>
            </a:pPr>
            <a:r>
              <a:t>The category for which the probability of the point is the highest</a:t>
            </a:r>
          </a:p>
          <a:p>
            <a:pPr lvl="3" marL="1653539" indent="-413384" defTabSz="543305">
              <a:spcBef>
                <a:spcPts val="1800"/>
              </a:spcBef>
              <a:defRPr sz="2976"/>
            </a:pPr>
            <a:r>
              <a:t>Tends to be quite good until all probabilities are low</a:t>
            </a:r>
          </a:p>
          <a:p>
            <a:pPr lvl="2" marL="1240155" indent="-413384" defTabSz="543305">
              <a:spcBef>
                <a:spcPts val="1800"/>
              </a:spcBef>
              <a:defRPr sz="2976"/>
            </a:pPr>
            <a:r>
              <a:t>High dimensionality: expect many more close decisions (that have a higher failure quota)</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9" name="Consequences"/>
          <p:cNvSpPr txBox="1"/>
          <p:nvPr>
            <p:ph type="title"/>
          </p:nvPr>
        </p:nvSpPr>
        <p:spPr>
          <a:prstGeom prst="rect">
            <a:avLst/>
          </a:prstGeom>
        </p:spPr>
        <p:txBody>
          <a:bodyPr/>
          <a:lstStyle/>
          <a:p>
            <a:pPr/>
            <a:r>
              <a:t>Consequences</a:t>
            </a:r>
          </a:p>
        </p:txBody>
      </p:sp>
      <p:sp>
        <p:nvSpPr>
          <p:cNvPr id="400" name="Luckily, real world data does not look like random data…"/>
          <p:cNvSpPr txBox="1"/>
          <p:nvPr>
            <p:ph type="body" idx="1"/>
          </p:nvPr>
        </p:nvSpPr>
        <p:spPr>
          <a:prstGeom prst="rect">
            <a:avLst/>
          </a:prstGeom>
        </p:spPr>
        <p:txBody>
          <a:bodyPr anchor="t"/>
          <a:lstStyle/>
          <a:p>
            <a:pPr/>
            <a:r>
              <a:t>Luckily, real world data does </a:t>
            </a:r>
            <a:r>
              <a:rPr b="1"/>
              <a:t>not</a:t>
            </a:r>
            <a:r>
              <a:t> look like random data</a:t>
            </a:r>
          </a:p>
          <a:p>
            <a:pPr/>
            <a:r>
              <a:t>But we still need to reduce dimensionality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Conditional Probability"/>
          <p:cNvSpPr txBox="1"/>
          <p:nvPr>
            <p:ph type="title"/>
          </p:nvPr>
        </p:nvSpPr>
        <p:spPr>
          <a:prstGeom prst="rect">
            <a:avLst/>
          </a:prstGeom>
        </p:spPr>
        <p:txBody>
          <a:bodyPr/>
          <a:lstStyle/>
          <a:p>
            <a:pPr/>
            <a:r>
              <a:t>Conditional Probability</a:t>
            </a:r>
          </a:p>
        </p:txBody>
      </p:sp>
      <p:sp>
        <p:nvSpPr>
          <p:cNvPr id="154" name="Abbreviate probabilities…"/>
          <p:cNvSpPr txBox="1"/>
          <p:nvPr>
            <p:ph type="body" idx="1"/>
          </p:nvPr>
        </p:nvSpPr>
        <p:spPr>
          <a:prstGeom prst="rect">
            <a:avLst/>
          </a:prstGeom>
        </p:spPr>
        <p:txBody>
          <a:bodyPr anchor="t"/>
          <a:lstStyle/>
          <a:p>
            <a:pPr/>
            <a:r>
              <a:t>Abbreviate probabilities</a:t>
            </a:r>
          </a:p>
          <a:p>
            <a:pPr lvl="1"/>
            <a:r>
              <a:t>T : Test is positive</a:t>
            </a:r>
          </a:p>
          <a:p>
            <a:pPr lvl="1"/>
            <a:r>
              <a:t>H : Person infected with HIV</a:t>
            </a:r>
          </a:p>
          <a:p>
            <a:pPr lvl="1"/>
            <a:r>
              <a:t>Interested in </a:t>
            </a:r>
            <a14:m>
              <m:oMath>
                <m:r>
                  <a:rPr xmlns:a="http://schemas.openxmlformats.org/drawingml/2006/main" sz="3900" i="1">
                    <a:solidFill>
                      <a:srgbClr val="000000"/>
                    </a:solidFill>
                    <a:latin typeface="Cambria Math" panose="02040503050406030204" pitchFamily="18" charset="0"/>
                  </a:rPr>
                  <m:t>P</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H</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T</m:t>
                </m:r>
                <m:r>
                  <a:rPr xmlns:a="http://schemas.openxmlformats.org/drawingml/2006/main" sz="3900" i="1">
                    <a:solidFill>
                      <a:srgbClr val="000000"/>
                    </a:solidFill>
                    <a:latin typeface="Cambria Math" panose="02040503050406030204" pitchFamily="18" charset="0"/>
                  </a:rPr>
                  <m:t>)</m:t>
                </m:r>
              </m:oMath>
            </a14:m>
            <a:r>
              <a:t>. The quality of the test is expressed in terms of the opposite conditional probability. </a:t>
            </a:r>
          </a:p>
          <a:p>
            <a:pPr lvl="2"/>
            <a:r>
              <a:t>Type I error probability:  </a:t>
            </a:r>
            <a14:m>
              <m:oMath>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bar>
                  <m:barPr>
                    <m:ctrlPr>
                      <a:rPr xmlns:a="http://schemas.openxmlformats.org/drawingml/2006/main" sz="3850" i="1">
                        <a:solidFill>
                          <a:srgbClr val="000000"/>
                        </a:solidFill>
                        <a:latin typeface="Cambria Math" panose="02040503050406030204" pitchFamily="18" charset="0"/>
                      </a:rPr>
                    </m:ctrlPr>
                    <m:pos m:val="top"/>
                  </m:barPr>
                  <m:e>
                    <m:r>
                      <a:rPr xmlns:a="http://schemas.openxmlformats.org/drawingml/2006/main" sz="3850" i="1">
                        <a:solidFill>
                          <a:srgbClr val="000000"/>
                        </a:solidFill>
                        <a:latin typeface="Cambria Math" panose="02040503050406030204" pitchFamily="18" charset="0"/>
                      </a:rPr>
                      <m:t>T</m:t>
                    </m:r>
                  </m:e>
                </m:ba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H</m:t>
                </m:r>
                <m:r>
                  <a:rPr xmlns:a="http://schemas.openxmlformats.org/drawingml/2006/main" sz="3850" i="1">
                    <a:solidFill>
                      <a:srgbClr val="000000"/>
                    </a:solidFill>
                    <a:latin typeface="Cambria Math" panose="02040503050406030204" pitchFamily="18" charset="0"/>
                  </a:rPr>
                  <m:t>)</m:t>
                </m:r>
              </m:oMath>
            </a14:m>
            <a:r>
              <a:t> </a:t>
            </a:r>
          </a:p>
          <a:p>
            <a:pPr lvl="2"/>
            <a:r>
              <a:t>Type II error probability: </a:t>
            </a:r>
            <a14:m>
              <m:oMath>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T</m:t>
                </m:r>
                <m:r>
                  <a:rPr xmlns:a="http://schemas.openxmlformats.org/drawingml/2006/main" sz="3850" i="1">
                    <a:solidFill>
                      <a:srgbClr val="000000"/>
                    </a:solidFill>
                    <a:latin typeface="Cambria Math" panose="02040503050406030204" pitchFamily="18" charset="0"/>
                  </a:rPr>
                  <m:t>|</m:t>
                </m:r>
                <m:bar>
                  <m:barPr>
                    <m:ctrlPr>
                      <a:rPr xmlns:a="http://schemas.openxmlformats.org/drawingml/2006/main" sz="3850" i="1">
                        <a:solidFill>
                          <a:srgbClr val="000000"/>
                        </a:solidFill>
                        <a:latin typeface="Cambria Math" panose="02040503050406030204" pitchFamily="18" charset="0"/>
                      </a:rPr>
                    </m:ctrlPr>
                    <m:pos m:val="top"/>
                  </m:barPr>
                  <m:e>
                    <m:r>
                      <a:rPr xmlns:a="http://schemas.openxmlformats.org/drawingml/2006/main" sz="3850" i="1">
                        <a:solidFill>
                          <a:srgbClr val="000000"/>
                        </a:solidFill>
                        <a:latin typeface="Cambria Math" panose="02040503050406030204" pitchFamily="18" charset="0"/>
                      </a:rPr>
                      <m:t>H</m:t>
                    </m:r>
                  </m:e>
                </m:bar>
                <m:r>
                  <a:rPr xmlns:a="http://schemas.openxmlformats.org/drawingml/2006/main" sz="3850" i="1">
                    <a:solidFill>
                      <a:srgbClr val="000000"/>
                    </a:solidFill>
                    <a:latin typeface="Cambria Math" panose="02040503050406030204" pitchFamily="18" charset="0"/>
                  </a:rPr>
                  <m:t>)</m:t>
                </m:r>
              </m:oMath>
            </a14:m>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Introduction"/>
          <p:cNvSpPr txBox="1"/>
          <p:nvPr>
            <p:ph type="title"/>
          </p:nvPr>
        </p:nvSpPr>
        <p:spPr>
          <a:prstGeom prst="rect">
            <a:avLst/>
          </a:prstGeom>
        </p:spPr>
        <p:txBody>
          <a:bodyPr/>
          <a:lstStyle/>
          <a:p>
            <a:pPr/>
            <a:r>
              <a:t>Introduction</a:t>
            </a:r>
          </a:p>
        </p:txBody>
      </p:sp>
      <p:sp>
        <p:nvSpPr>
          <p:cNvPr id="403" name="Feature selection…"/>
          <p:cNvSpPr txBox="1"/>
          <p:nvPr>
            <p:ph type="body" idx="1"/>
          </p:nvPr>
        </p:nvSpPr>
        <p:spPr>
          <a:xfrm>
            <a:off x="952500" y="2597150"/>
            <a:ext cx="11099800" cy="6286500"/>
          </a:xfrm>
          <a:prstGeom prst="rect">
            <a:avLst/>
          </a:prstGeom>
        </p:spPr>
        <p:txBody>
          <a:bodyPr anchor="t"/>
          <a:lstStyle/>
          <a:p>
            <a:pPr/>
            <a:r>
              <a:t>Feature selection</a:t>
            </a:r>
          </a:p>
          <a:p>
            <a:pPr lvl="1"/>
            <a:r>
              <a:t>Data sets contain often large numbers of features</a:t>
            </a:r>
          </a:p>
          <a:p>
            <a:pPr lvl="2"/>
            <a:r>
              <a:t>Some of the features depend on each other</a:t>
            </a:r>
          </a:p>
          <a:p>
            <a:pPr lvl="2"/>
            <a:r>
              <a:t>Selecting features </a:t>
            </a:r>
          </a:p>
          <a:p>
            <a:pPr lvl="3"/>
            <a:r>
              <a:t>makes current classification fast</a:t>
            </a:r>
          </a:p>
          <a:p>
            <a:pPr lvl="3"/>
            <a:r>
              <a:t>can generalize better from training to general data</a:t>
            </a:r>
          </a:p>
          <a:p>
            <a:pPr lvl="2"/>
            <a:r>
              <a:t>This even works with Neural Networks</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Introduction"/>
          <p:cNvSpPr txBox="1"/>
          <p:nvPr>
            <p:ph type="title"/>
          </p:nvPr>
        </p:nvSpPr>
        <p:spPr>
          <a:prstGeom prst="rect">
            <a:avLst/>
          </a:prstGeom>
        </p:spPr>
        <p:txBody>
          <a:bodyPr/>
          <a:lstStyle/>
          <a:p>
            <a:pPr/>
            <a:r>
              <a:t>Introduction</a:t>
            </a:r>
          </a:p>
        </p:txBody>
      </p:sp>
      <p:sp>
        <p:nvSpPr>
          <p:cNvPr id="406" name="Feature Combination:…"/>
          <p:cNvSpPr txBox="1"/>
          <p:nvPr>
            <p:ph type="body" idx="1"/>
          </p:nvPr>
        </p:nvSpPr>
        <p:spPr>
          <a:prstGeom prst="rect">
            <a:avLst/>
          </a:prstGeom>
        </p:spPr>
        <p:txBody>
          <a:bodyPr anchor="t"/>
          <a:lstStyle/>
          <a:p>
            <a:pPr/>
            <a:r>
              <a:t>Feature Combination:</a:t>
            </a:r>
          </a:p>
          <a:p>
            <a:pPr lvl="1"/>
            <a:r>
              <a:t>Generate artificial features by combining features</a:t>
            </a:r>
          </a:p>
          <a:p>
            <a:pPr lvl="2"/>
            <a:r>
              <a:t>Then do away with (some of the) old features</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Introduction"/>
          <p:cNvSpPr txBox="1"/>
          <p:nvPr>
            <p:ph type="title"/>
          </p:nvPr>
        </p:nvSpPr>
        <p:spPr>
          <a:prstGeom prst="rect">
            <a:avLst/>
          </a:prstGeom>
        </p:spPr>
        <p:txBody>
          <a:bodyPr/>
          <a:lstStyle/>
          <a:p>
            <a:pPr/>
            <a:r>
              <a:t>Introduction</a:t>
            </a:r>
          </a:p>
        </p:txBody>
      </p:sp>
      <p:sp>
        <p:nvSpPr>
          <p:cNvPr id="409" name="Clustering:…"/>
          <p:cNvSpPr txBox="1"/>
          <p:nvPr>
            <p:ph type="body" idx="1"/>
          </p:nvPr>
        </p:nvSpPr>
        <p:spPr>
          <a:prstGeom prst="rect">
            <a:avLst/>
          </a:prstGeom>
        </p:spPr>
        <p:txBody>
          <a:bodyPr anchor="t"/>
          <a:lstStyle/>
          <a:p>
            <a:pPr/>
            <a:r>
              <a:t>Clustering:</a:t>
            </a:r>
          </a:p>
          <a:p>
            <a:pPr lvl="1"/>
            <a:r>
              <a:t>Automatic clustering </a:t>
            </a:r>
          </a:p>
          <a:p>
            <a:pPr lvl="2"/>
            <a:r>
              <a:t>Groups similar data points</a:t>
            </a:r>
          </a:p>
          <a:p>
            <a:pPr lvl="3"/>
            <a:r>
              <a:t>Often allows fewer features to be used </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1" name="Introduction"/>
          <p:cNvSpPr txBox="1"/>
          <p:nvPr>
            <p:ph type="title"/>
          </p:nvPr>
        </p:nvSpPr>
        <p:spPr>
          <a:prstGeom prst="rect">
            <a:avLst/>
          </a:prstGeom>
        </p:spPr>
        <p:txBody>
          <a:bodyPr/>
          <a:lstStyle/>
          <a:p>
            <a:pPr/>
            <a:r>
              <a:t>Introduction</a:t>
            </a:r>
          </a:p>
        </p:txBody>
      </p:sp>
      <p:sp>
        <p:nvSpPr>
          <p:cNvPr id="412" name="Automatic dimensionality reduction:…"/>
          <p:cNvSpPr txBox="1"/>
          <p:nvPr>
            <p:ph type="body" sz="half" idx="1"/>
          </p:nvPr>
        </p:nvSpPr>
        <p:spPr>
          <a:xfrm>
            <a:off x="952500" y="2590800"/>
            <a:ext cx="5771800" cy="6286500"/>
          </a:xfrm>
          <a:prstGeom prst="rect">
            <a:avLst/>
          </a:prstGeom>
        </p:spPr>
        <p:txBody>
          <a:bodyPr anchor="t"/>
          <a:lstStyle/>
          <a:p>
            <a:pPr marL="422275" indent="-422275" defTabSz="554990">
              <a:spcBef>
                <a:spcPts val="2000"/>
              </a:spcBef>
              <a:defRPr sz="3040"/>
            </a:pPr>
            <a:r>
              <a:t>Automatic dimensionality reduction:</a:t>
            </a:r>
          </a:p>
          <a:p>
            <a:pPr lvl="1" marL="844550" indent="-422275" defTabSz="554990">
              <a:spcBef>
                <a:spcPts val="2000"/>
              </a:spcBef>
              <a:defRPr sz="3040"/>
            </a:pPr>
            <a:r>
              <a:t>Project 2-dimensional data set on a single line</a:t>
            </a:r>
          </a:p>
          <a:p>
            <a:pPr lvl="1" marL="844550" indent="-422275" defTabSz="554990">
              <a:spcBef>
                <a:spcPts val="2000"/>
              </a:spcBef>
              <a:defRPr sz="3040"/>
            </a:pPr>
            <a:r>
              <a:t>Projections separates the two data sets</a:t>
            </a:r>
          </a:p>
          <a:p>
            <a:pPr lvl="1" marL="844550" indent="-422275" defTabSz="554990">
              <a:spcBef>
                <a:spcPts val="2000"/>
              </a:spcBef>
              <a:defRPr sz="3040"/>
            </a:pPr>
            <a:r>
              <a:t>Can use a </a:t>
            </a:r>
            <a:r>
              <a:rPr b="1" i="1"/>
              <a:t>single, combined </a:t>
            </a:r>
            <a:r>
              <a:t>feature for classification</a:t>
            </a:r>
          </a:p>
          <a:p>
            <a:pPr lvl="2" marL="1266825" indent="-422275" defTabSz="554990">
              <a:spcBef>
                <a:spcPts val="2000"/>
              </a:spcBef>
              <a:defRPr sz="3040"/>
            </a:pPr>
            <a:r>
              <a:t>Linear Discriminant Analysis</a:t>
            </a:r>
          </a:p>
        </p:txBody>
      </p:sp>
      <p:pic>
        <p:nvPicPr>
          <p:cNvPr id="413" name="Image" descr="Image"/>
          <p:cNvPicPr>
            <a:picLocks noChangeAspect="1"/>
          </p:cNvPicPr>
          <p:nvPr/>
        </p:nvPicPr>
        <p:blipFill>
          <a:blip r:embed="rId2">
            <a:extLst/>
          </a:blip>
          <a:stretch>
            <a:fillRect/>
          </a:stretch>
        </p:blipFill>
        <p:spPr>
          <a:xfrm>
            <a:off x="6341979" y="3493978"/>
            <a:ext cx="5545516" cy="4861708"/>
          </a:xfrm>
          <a:prstGeom prst="rect">
            <a:avLst/>
          </a:prstGeom>
          <a:ln w="12700">
            <a:miter lim="400000"/>
          </a:ln>
        </p:spPr>
      </p:pic>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Introduction"/>
          <p:cNvSpPr txBox="1"/>
          <p:nvPr>
            <p:ph type="title"/>
          </p:nvPr>
        </p:nvSpPr>
        <p:spPr>
          <a:prstGeom prst="rect">
            <a:avLst/>
          </a:prstGeom>
        </p:spPr>
        <p:txBody>
          <a:bodyPr/>
          <a:lstStyle/>
          <a:p>
            <a:pPr/>
            <a:r>
              <a:t>Introduction</a:t>
            </a:r>
          </a:p>
        </p:txBody>
      </p:sp>
      <p:sp>
        <p:nvSpPr>
          <p:cNvPr id="416" name="Two-dimensional data set…"/>
          <p:cNvSpPr txBox="1"/>
          <p:nvPr>
            <p:ph type="body" sz="half" idx="1"/>
          </p:nvPr>
        </p:nvSpPr>
        <p:spPr>
          <a:xfrm>
            <a:off x="952500" y="2590800"/>
            <a:ext cx="6677021" cy="6286500"/>
          </a:xfrm>
          <a:prstGeom prst="rect">
            <a:avLst/>
          </a:prstGeom>
        </p:spPr>
        <p:txBody>
          <a:bodyPr anchor="t"/>
          <a:lstStyle/>
          <a:p>
            <a:pPr/>
            <a:r>
              <a:t>Two-dimensional data set </a:t>
            </a:r>
          </a:p>
          <a:p>
            <a:pPr lvl="1"/>
            <a:r>
              <a:t>Spread around one dimension</a:t>
            </a:r>
          </a:p>
          <a:p>
            <a:pPr lvl="1"/>
            <a:r>
              <a:t>Combine the two features (x, y) into one that has almost all the variance</a:t>
            </a:r>
          </a:p>
          <a:p>
            <a:pPr lvl="2"/>
            <a:r>
              <a:t>Principal component analysis</a:t>
            </a:r>
          </a:p>
        </p:txBody>
      </p:sp>
      <p:pic>
        <p:nvPicPr>
          <p:cNvPr id="417" name="Image" descr="Image"/>
          <p:cNvPicPr>
            <a:picLocks noChangeAspect="1"/>
          </p:cNvPicPr>
          <p:nvPr/>
        </p:nvPicPr>
        <p:blipFill>
          <a:blip r:embed="rId2">
            <a:extLst/>
          </a:blip>
          <a:stretch>
            <a:fillRect/>
          </a:stretch>
        </p:blipFill>
        <p:spPr>
          <a:xfrm>
            <a:off x="7302784" y="2590800"/>
            <a:ext cx="5160668" cy="4228666"/>
          </a:xfrm>
          <a:prstGeom prst="rect">
            <a:avLst/>
          </a:prstGeom>
          <a:ln w="12700">
            <a:miter lim="400000"/>
          </a:ln>
        </p:spPr>
      </p:pic>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Principal Component Analysis"/>
          <p:cNvSpPr txBox="1"/>
          <p:nvPr>
            <p:ph type="title"/>
          </p:nvPr>
        </p:nvSpPr>
        <p:spPr>
          <a:prstGeom prst="rect">
            <a:avLst/>
          </a:prstGeom>
        </p:spPr>
        <p:txBody>
          <a:bodyPr/>
          <a:lstStyle>
            <a:lvl1pPr defTabSz="484886">
              <a:defRPr sz="6640"/>
            </a:lvl1pPr>
          </a:lstStyle>
          <a:p>
            <a:pPr/>
            <a:r>
              <a:t>Principal Component Analysis </a:t>
            </a:r>
          </a:p>
        </p:txBody>
      </p:sp>
      <p:sp>
        <p:nvSpPr>
          <p:cNvPr id="420" name="Goal:…"/>
          <p:cNvSpPr txBox="1"/>
          <p:nvPr>
            <p:ph type="body" idx="1"/>
          </p:nvPr>
        </p:nvSpPr>
        <p:spPr>
          <a:prstGeom prst="rect">
            <a:avLst/>
          </a:prstGeom>
        </p:spPr>
        <p:txBody>
          <a:bodyPr anchor="t"/>
          <a:lstStyle/>
          <a:p>
            <a:pPr/>
            <a:r>
              <a:t>Goal:</a:t>
            </a:r>
          </a:p>
          <a:p>
            <a:pPr lvl="1"/>
            <a:r>
              <a:t>Find the one direction in which the data sets varies most</a:t>
            </a:r>
          </a:p>
        </p:txBody>
      </p:sp>
      <p:pic>
        <p:nvPicPr>
          <p:cNvPr id="421" name="Image" descr="Image"/>
          <p:cNvPicPr>
            <a:picLocks noChangeAspect="1"/>
          </p:cNvPicPr>
          <p:nvPr/>
        </p:nvPicPr>
        <p:blipFill>
          <a:blip r:embed="rId2">
            <a:extLst/>
          </a:blip>
          <a:stretch>
            <a:fillRect/>
          </a:stretch>
        </p:blipFill>
        <p:spPr>
          <a:xfrm>
            <a:off x="3036404" y="4648634"/>
            <a:ext cx="5160669" cy="4228666"/>
          </a:xfrm>
          <a:prstGeom prst="rect">
            <a:avLst/>
          </a:prstGeom>
          <a:ln w="12700">
            <a:miter lim="400000"/>
          </a:ln>
        </p:spPr>
      </p:pic>
      <p:sp>
        <p:nvSpPr>
          <p:cNvPr id="422" name="Line"/>
          <p:cNvSpPr/>
          <p:nvPr/>
        </p:nvSpPr>
        <p:spPr>
          <a:xfrm flipV="1">
            <a:off x="3577075" y="5638312"/>
            <a:ext cx="3590460" cy="2659351"/>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2" grpId="1"/>
    </p:bldLst>
  </p:timing>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Principal Component Analysis"/>
          <p:cNvSpPr txBox="1"/>
          <p:nvPr>
            <p:ph type="title"/>
          </p:nvPr>
        </p:nvSpPr>
        <p:spPr>
          <a:prstGeom prst="rect">
            <a:avLst/>
          </a:prstGeom>
        </p:spPr>
        <p:txBody>
          <a:bodyPr/>
          <a:lstStyle>
            <a:lvl1pPr defTabSz="484886">
              <a:defRPr sz="6640"/>
            </a:lvl1pPr>
          </a:lstStyle>
          <a:p>
            <a:pPr/>
            <a:r>
              <a:t>Principal Component Analysis </a:t>
            </a:r>
          </a:p>
        </p:txBody>
      </p:sp>
      <p:sp>
        <p:nvSpPr>
          <p:cNvPr id="425" name="Given a set of    of data points with   numerical attributes…"/>
          <p:cNvSpPr txBox="1"/>
          <p:nvPr>
            <p:ph type="body" idx="1"/>
          </p:nvPr>
        </p:nvSpPr>
        <p:spPr>
          <a:prstGeom prst="rect">
            <a:avLst/>
          </a:prstGeom>
        </p:spPr>
        <p:txBody>
          <a:bodyPr anchor="t"/>
          <a:lstStyle/>
          <a:p>
            <a:pPr/>
            <a:r>
              <a:t>Given a set of </a:t>
            </a:r>
            <a14:m>
              <m:oMath>
                <m:r>
                  <a:rPr xmlns:a="http://schemas.openxmlformats.org/drawingml/2006/main" sz="4200" i="1">
                    <a:solidFill>
                      <a:srgbClr val="000000"/>
                    </a:solidFill>
                    <a:latin typeface="Cambria Math" panose="02040503050406030204" pitchFamily="18" charset="0"/>
                  </a:rPr>
                  <m:t>U</m:t>
                </m:r>
              </m:oMath>
            </a14:m>
            <a:r>
              <a:t>  of data points with </a:t>
            </a:r>
            <a14:m>
              <m:oMath>
                <m:r>
                  <a:rPr xmlns:a="http://schemas.openxmlformats.org/drawingml/2006/main" sz="3750" i="1">
                    <a:solidFill>
                      <a:srgbClr val="000000"/>
                    </a:solidFill>
                    <a:latin typeface="Cambria Math" panose="02040503050406030204" pitchFamily="18" charset="0"/>
                  </a:rPr>
                  <m:t>d</m:t>
                </m:r>
              </m:oMath>
            </a14:m>
            <a:r>
              <a:t> numerical attributes</a:t>
            </a:r>
          </a:p>
          <a:p>
            <a:pPr/>
            <a:r>
              <a:t>Write as an </a:t>
            </a:r>
            <a14:m>
              <m:oMath>
                <m:r>
                  <a:rPr xmlns:a="http://schemas.openxmlformats.org/drawingml/2006/main" sz="3800" i="1">
                    <a:solidFill>
                      <a:srgbClr val="000000"/>
                    </a:solidFill>
                    <a:latin typeface="Cambria Math" panose="02040503050406030204" pitchFamily="18" charset="0"/>
                  </a:rPr>
                  <m:t>n</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d</m:t>
                </m:r>
              </m:oMath>
            </a14:m>
            <a:r>
              <a:t> matrix </a:t>
            </a:r>
          </a:p>
          <a:p>
            <a:pPr lvl="2" marL="0" indent="0">
              <a:buSzTx/>
              <a:buNone/>
            </a:pPr>
            <a:r>
              <a:t>                              </a:t>
            </a:r>
            <a14:m>
              <m:oMath>
                <m:r>
                  <m:rPr>
                    <m:sty m:val="b"/>
                  </m:rPr>
                  <a:rPr xmlns:a="http://schemas.openxmlformats.org/drawingml/2006/main" sz="3850" i="1">
                    <a:solidFill>
                      <a:srgbClr val="000000"/>
                    </a:solidFill>
                    <a:latin typeface="Cambria Math" panose="02040503050406030204" pitchFamily="18" charset="0"/>
                  </a:rPr>
                  <m:t>D</m:t>
                </m:r>
                <m:r>
                  <a:rPr xmlns:a="http://schemas.openxmlformats.org/drawingml/2006/main" sz="3850" i="1">
                    <a:solidFill>
                      <a:srgbClr val="000000"/>
                    </a:solidFill>
                    <a:latin typeface="Cambria Math" panose="02040503050406030204" pitchFamily="18" charset="0"/>
                  </a:rPr>
                  <m:t>=</m:t>
                </m:r>
                <m:d>
                  <m:dPr>
                    <m:ctrlPr>
                      <a:rPr xmlns:a="http://schemas.openxmlformats.org/drawingml/2006/main" sz="3850" i="1">
                        <a:solidFill>
                          <a:srgbClr val="000000"/>
                        </a:solidFill>
                        <a:latin typeface="Cambria Math" panose="02040503050406030204" pitchFamily="18" charset="0"/>
                      </a:rPr>
                    </m:ctrlPr>
                  </m:dPr>
                  <m:e>
                    <m:m>
                      <m:mPr>
                        <m:ctrlPr>
                          <a:rPr xmlns:a="http://schemas.openxmlformats.org/drawingml/2006/main" sz="3850" i="1">
                            <a:solidFill>
                              <a:srgbClr val="000000"/>
                            </a:solidFill>
                            <a:latin typeface="Cambria Math" panose="02040503050406030204" pitchFamily="18" charset="0"/>
                          </a:rPr>
                        </m:ctrlPr>
                        <m:baseJc m:val="center"/>
                        <m:plcHide m:val="on"/>
                        <m:mcs>
                          <m:mc>
                            <m:mcPr>
                              <m:count m:val="4"/>
                              <m:mcJc m:val="center"/>
                            </m:mcPr>
                          </m:mc>
                        </m:mcs>
                      </m:mPr>
                      <m:mr>
                        <m:e>
                          <m:sSub>
                            <m:e>
                              <m:argPr>
                                <m:scrLvl m:val="0"/>
                              </m:argPr>
                              <m:r>
                                <a:rPr xmlns:a="http://schemas.openxmlformats.org/drawingml/2006/main" sz="3850" i="1">
                                  <a:solidFill>
                                    <a:srgbClr val="000000"/>
                                  </a:solidFill>
                                  <a:latin typeface="Cambria Math" panose="02040503050406030204" pitchFamily="18" charset="0"/>
                                </a:rPr>
                                <m:t>x</m:t>
                              </m:r>
                            </m:e>
                            <m:sub>
                              <m:argPr>
                                <m:scrLvl m:val="0"/>
                              </m:argPr>
                              <m:r>
                                <a:rPr xmlns:a="http://schemas.openxmlformats.org/drawingml/2006/main" sz="3850" i="1">
                                  <a:solidFill>
                                    <a:srgbClr val="000000"/>
                                  </a:solidFill>
                                  <a:latin typeface="Cambria Math" panose="02040503050406030204" pitchFamily="18" charset="0"/>
                                </a:rPr>
                                <m:t>1,1</m:t>
                              </m:r>
                            </m:sub>
                          </m:sSub>
                        </m:e>
                        <m:e>
                          <m:sSub>
                            <m:e>
                              <m:argPr>
                                <m:scrLvl m:val="0"/>
                              </m:argPr>
                              <m:r>
                                <a:rPr xmlns:a="http://schemas.openxmlformats.org/drawingml/2006/main" sz="3850" i="1">
                                  <a:solidFill>
                                    <a:srgbClr val="000000"/>
                                  </a:solidFill>
                                  <a:latin typeface="Cambria Math" panose="02040503050406030204" pitchFamily="18" charset="0"/>
                                </a:rPr>
                                <m:t>x</m:t>
                              </m:r>
                            </m:e>
                            <m:sub>
                              <m:argPr>
                                <m:scrLvl m:val="0"/>
                              </m:argPr>
                              <m:r>
                                <a:rPr xmlns:a="http://schemas.openxmlformats.org/drawingml/2006/main" sz="3850" i="1">
                                  <a:solidFill>
                                    <a:srgbClr val="000000"/>
                                  </a:solidFill>
                                  <a:latin typeface="Cambria Math" panose="02040503050406030204" pitchFamily="18" charset="0"/>
                                </a:rPr>
                                <m:t>1,2</m:t>
                              </m:r>
                            </m:sub>
                          </m:sSub>
                        </m:e>
                        <m:e>
                          <m:r>
                            <a:rPr xmlns:a="http://schemas.openxmlformats.org/drawingml/2006/main" sz="3850" i="1">
                              <a:solidFill>
                                <a:srgbClr val="000000"/>
                              </a:solidFill>
                              <a:latin typeface="Cambria Math" panose="02040503050406030204" pitchFamily="18" charset="0"/>
                            </a:rPr>
                            <m:t>…</m:t>
                          </m:r>
                        </m:e>
                        <m:e>
                          <m:sSub>
                            <m:e>
                              <m:argPr>
                                <m:scrLvl m:val="0"/>
                              </m:argPr>
                              <m:r>
                                <a:rPr xmlns:a="http://schemas.openxmlformats.org/drawingml/2006/main" sz="3850" i="1">
                                  <a:solidFill>
                                    <a:srgbClr val="000000"/>
                                  </a:solidFill>
                                  <a:latin typeface="Cambria Math" panose="02040503050406030204" pitchFamily="18" charset="0"/>
                                </a:rPr>
                                <m:t>x</m:t>
                              </m:r>
                            </m:e>
                            <m:sub>
                              <m:argPr>
                                <m:scrLvl m:val="0"/>
                              </m:argPr>
                              <m:r>
                                <a:rPr xmlns:a="http://schemas.openxmlformats.org/drawingml/2006/main" sz="3850" i="1">
                                  <a:solidFill>
                                    <a:srgbClr val="000000"/>
                                  </a:solidFill>
                                  <a:latin typeface="Cambria Math" panose="02040503050406030204" pitchFamily="18" charset="0"/>
                                </a:rPr>
                                <m:t>1,</m:t>
                              </m:r>
                              <m:r>
                                <a:rPr xmlns:a="http://schemas.openxmlformats.org/drawingml/2006/main" sz="3850" i="1">
                                  <a:solidFill>
                                    <a:srgbClr val="000000"/>
                                  </a:solidFill>
                                  <a:latin typeface="Cambria Math" panose="02040503050406030204" pitchFamily="18" charset="0"/>
                                </a:rPr>
                                <m:t>d</m:t>
                              </m:r>
                            </m:sub>
                          </m:sSub>
                        </m:e>
                      </m:mr>
                      <m:mr>
                        <m:e>
                          <m:sSub>
                            <m:e>
                              <m:argPr>
                                <m:scrLvl m:val="0"/>
                              </m:argPr>
                              <m:r>
                                <a:rPr xmlns:a="http://schemas.openxmlformats.org/drawingml/2006/main" sz="3850" i="1">
                                  <a:solidFill>
                                    <a:srgbClr val="000000"/>
                                  </a:solidFill>
                                  <a:latin typeface="Cambria Math" panose="02040503050406030204" pitchFamily="18" charset="0"/>
                                </a:rPr>
                                <m:t>x</m:t>
                              </m:r>
                            </m:e>
                            <m:sub>
                              <m:argPr>
                                <m:scrLvl m:val="0"/>
                              </m:argPr>
                              <m:r>
                                <a:rPr xmlns:a="http://schemas.openxmlformats.org/drawingml/2006/main" sz="3850" i="1">
                                  <a:solidFill>
                                    <a:srgbClr val="000000"/>
                                  </a:solidFill>
                                  <a:latin typeface="Cambria Math" panose="02040503050406030204" pitchFamily="18" charset="0"/>
                                </a:rPr>
                                <m:t>2,1</m:t>
                              </m:r>
                            </m:sub>
                          </m:sSub>
                        </m:e>
                        <m:e>
                          <m:sSub>
                            <m:e>
                              <m:argPr>
                                <m:scrLvl m:val="0"/>
                              </m:argPr>
                              <m:r>
                                <a:rPr xmlns:a="http://schemas.openxmlformats.org/drawingml/2006/main" sz="3850" i="1">
                                  <a:solidFill>
                                    <a:srgbClr val="000000"/>
                                  </a:solidFill>
                                  <a:latin typeface="Cambria Math" panose="02040503050406030204" pitchFamily="18" charset="0"/>
                                </a:rPr>
                                <m:t>x</m:t>
                              </m:r>
                            </m:e>
                            <m:sub>
                              <m:argPr>
                                <m:scrLvl m:val="0"/>
                              </m:argPr>
                              <m:r>
                                <a:rPr xmlns:a="http://schemas.openxmlformats.org/drawingml/2006/main" sz="3850" i="1">
                                  <a:solidFill>
                                    <a:srgbClr val="000000"/>
                                  </a:solidFill>
                                  <a:latin typeface="Cambria Math" panose="02040503050406030204" pitchFamily="18" charset="0"/>
                                </a:rPr>
                                <m:t>2,2</m:t>
                              </m:r>
                            </m:sub>
                          </m:sSub>
                        </m:e>
                        <m:e>
                          <m:r>
                            <a:rPr xmlns:a="http://schemas.openxmlformats.org/drawingml/2006/main" sz="3850" i="1">
                              <a:solidFill>
                                <a:srgbClr val="000000"/>
                              </a:solidFill>
                              <a:latin typeface="Cambria Math" panose="02040503050406030204" pitchFamily="18" charset="0"/>
                            </a:rPr>
                            <m:t>…</m:t>
                          </m:r>
                        </m:e>
                        <m:e>
                          <m:sSub>
                            <m:e>
                              <m:argPr>
                                <m:scrLvl m:val="0"/>
                              </m:argPr>
                              <m:r>
                                <a:rPr xmlns:a="http://schemas.openxmlformats.org/drawingml/2006/main" sz="3850" i="1">
                                  <a:solidFill>
                                    <a:srgbClr val="000000"/>
                                  </a:solidFill>
                                  <a:latin typeface="Cambria Math" panose="02040503050406030204" pitchFamily="18" charset="0"/>
                                </a:rPr>
                                <m:t>x</m:t>
                              </m:r>
                            </m:e>
                            <m:sub>
                              <m:argPr>
                                <m:scrLvl m:val="0"/>
                              </m:argPr>
                              <m:r>
                                <a:rPr xmlns:a="http://schemas.openxmlformats.org/drawingml/2006/main" sz="3850" i="1">
                                  <a:solidFill>
                                    <a:srgbClr val="000000"/>
                                  </a:solidFill>
                                  <a:latin typeface="Cambria Math" panose="02040503050406030204" pitchFamily="18" charset="0"/>
                                </a:rPr>
                                <m:t>2,</m:t>
                              </m:r>
                              <m:r>
                                <a:rPr xmlns:a="http://schemas.openxmlformats.org/drawingml/2006/main" sz="3850" i="1">
                                  <a:solidFill>
                                    <a:srgbClr val="000000"/>
                                  </a:solidFill>
                                  <a:latin typeface="Cambria Math" panose="02040503050406030204" pitchFamily="18" charset="0"/>
                                </a:rPr>
                                <m:t>d</m:t>
                              </m:r>
                            </m:sub>
                          </m:sSub>
                        </m:e>
                      </m:mr>
                      <m:mr>
                        <m:e>
                          <m:sSub>
                            <m:e>
                              <m:argPr>
                                <m:scrLvl m:val="0"/>
                              </m:argPr>
                              <m:r>
                                <a:rPr xmlns:a="http://schemas.openxmlformats.org/drawingml/2006/main" sz="3850" i="1">
                                  <a:solidFill>
                                    <a:srgbClr val="000000"/>
                                  </a:solidFill>
                                  <a:latin typeface="Cambria Math" panose="02040503050406030204" pitchFamily="18" charset="0"/>
                                </a:rPr>
                                <m:t>x</m:t>
                              </m:r>
                            </m:e>
                            <m:sub>
                              <m:argPr>
                                <m:scrLvl m:val="0"/>
                              </m:argPr>
                              <m:r>
                                <a:rPr xmlns:a="http://schemas.openxmlformats.org/drawingml/2006/main" sz="3850" i="1">
                                  <a:solidFill>
                                    <a:srgbClr val="000000"/>
                                  </a:solidFill>
                                  <a:latin typeface="Cambria Math" panose="02040503050406030204" pitchFamily="18" charset="0"/>
                                </a:rPr>
                                <m:t>3,1</m:t>
                              </m:r>
                            </m:sub>
                          </m:sSub>
                        </m:e>
                        <m:e>
                          <m:sSub>
                            <m:e>
                              <m:argPr>
                                <m:scrLvl m:val="0"/>
                              </m:argPr>
                              <m:r>
                                <a:rPr xmlns:a="http://schemas.openxmlformats.org/drawingml/2006/main" sz="3850" i="1">
                                  <a:solidFill>
                                    <a:srgbClr val="000000"/>
                                  </a:solidFill>
                                  <a:latin typeface="Cambria Math" panose="02040503050406030204" pitchFamily="18" charset="0"/>
                                </a:rPr>
                                <m:t>x</m:t>
                              </m:r>
                            </m:e>
                            <m:sub>
                              <m:argPr>
                                <m:scrLvl m:val="0"/>
                              </m:argPr>
                              <m:r>
                                <a:rPr xmlns:a="http://schemas.openxmlformats.org/drawingml/2006/main" sz="3850" i="1">
                                  <a:solidFill>
                                    <a:srgbClr val="000000"/>
                                  </a:solidFill>
                                  <a:latin typeface="Cambria Math" panose="02040503050406030204" pitchFamily="18" charset="0"/>
                                </a:rPr>
                                <m:t>3,2</m:t>
                              </m:r>
                            </m:sub>
                          </m:sSub>
                        </m:e>
                        <m:e>
                          <m:r>
                            <a:rPr xmlns:a="http://schemas.openxmlformats.org/drawingml/2006/main" sz="3850" i="1">
                              <a:solidFill>
                                <a:srgbClr val="000000"/>
                              </a:solidFill>
                              <a:latin typeface="Cambria Math" panose="02040503050406030204" pitchFamily="18" charset="0"/>
                            </a:rPr>
                            <m:t>…</m:t>
                          </m:r>
                        </m:e>
                        <m:e>
                          <m:sSub>
                            <m:e>
                              <m:argPr>
                                <m:scrLvl m:val="0"/>
                              </m:argPr>
                              <m:r>
                                <a:rPr xmlns:a="http://schemas.openxmlformats.org/drawingml/2006/main" sz="3850" i="1">
                                  <a:solidFill>
                                    <a:srgbClr val="000000"/>
                                  </a:solidFill>
                                  <a:latin typeface="Cambria Math" panose="02040503050406030204" pitchFamily="18" charset="0"/>
                                </a:rPr>
                                <m:t>x</m:t>
                              </m:r>
                            </m:e>
                            <m:sub>
                              <m:argPr>
                                <m:scrLvl m:val="0"/>
                              </m:argPr>
                              <m:r>
                                <a:rPr xmlns:a="http://schemas.openxmlformats.org/drawingml/2006/main" sz="3850" i="1">
                                  <a:solidFill>
                                    <a:srgbClr val="000000"/>
                                  </a:solidFill>
                                  <a:latin typeface="Cambria Math" panose="02040503050406030204" pitchFamily="18" charset="0"/>
                                </a:rPr>
                                <m:t>3,</m:t>
                              </m:r>
                              <m:r>
                                <a:rPr xmlns:a="http://schemas.openxmlformats.org/drawingml/2006/main" sz="3850" i="1">
                                  <a:solidFill>
                                    <a:srgbClr val="000000"/>
                                  </a:solidFill>
                                  <a:latin typeface="Cambria Math" panose="02040503050406030204" pitchFamily="18" charset="0"/>
                                </a:rPr>
                                <m:t>d</m:t>
                              </m:r>
                            </m:sub>
                          </m:sSub>
                        </m:e>
                      </m:mr>
                      <m:mr>
                        <m:e/>
                        <m:e>
                          <m:r>
                            <a:rPr xmlns:a="http://schemas.openxmlformats.org/drawingml/2006/main" sz="3850" i="1">
                              <a:solidFill>
                                <a:srgbClr val="000000"/>
                              </a:solidFill>
                              <a:latin typeface="Cambria Math" panose="02040503050406030204" pitchFamily="18" charset="0"/>
                            </a:rPr>
                            <m:t>…</m:t>
                          </m:r>
                        </m:e>
                        <m:e/>
                        <m:e/>
                      </m:mr>
                      <m:mr>
                        <m:e>
                          <m:sSub>
                            <m:e>
                              <m:argPr>
                                <m:scrLvl m:val="0"/>
                              </m:argPr>
                              <m:r>
                                <a:rPr xmlns:a="http://schemas.openxmlformats.org/drawingml/2006/main" sz="3850" i="1">
                                  <a:solidFill>
                                    <a:srgbClr val="000000"/>
                                  </a:solidFill>
                                  <a:latin typeface="Cambria Math" panose="02040503050406030204" pitchFamily="18" charset="0"/>
                                </a:rPr>
                                <m:t>x</m:t>
                              </m:r>
                            </m:e>
                            <m:sub>
                              <m:argPr>
                                <m:scrLvl m:val="0"/>
                              </m:argPr>
                              <m:r>
                                <a:rPr xmlns:a="http://schemas.openxmlformats.org/drawingml/2006/main" sz="3850" i="1">
                                  <a:solidFill>
                                    <a:srgbClr val="000000"/>
                                  </a:solidFill>
                                  <a:latin typeface="Cambria Math" panose="02040503050406030204" pitchFamily="18" charset="0"/>
                                </a:rPr>
                                <m:t>n</m:t>
                              </m:r>
                              <m:r>
                                <a:rPr xmlns:a="http://schemas.openxmlformats.org/drawingml/2006/main" sz="3850" i="1">
                                  <a:solidFill>
                                    <a:srgbClr val="000000"/>
                                  </a:solidFill>
                                  <a:latin typeface="Cambria Math" panose="02040503050406030204" pitchFamily="18" charset="0"/>
                                </a:rPr>
                                <m:t>,1</m:t>
                              </m:r>
                            </m:sub>
                          </m:sSub>
                        </m:e>
                        <m:e>
                          <m:sSub>
                            <m:e>
                              <m:argPr>
                                <m:scrLvl m:val="0"/>
                              </m:argPr>
                              <m:r>
                                <a:rPr xmlns:a="http://schemas.openxmlformats.org/drawingml/2006/main" sz="3850" i="1">
                                  <a:solidFill>
                                    <a:srgbClr val="000000"/>
                                  </a:solidFill>
                                  <a:latin typeface="Cambria Math" panose="02040503050406030204" pitchFamily="18" charset="0"/>
                                </a:rPr>
                                <m:t>x</m:t>
                              </m:r>
                            </m:e>
                            <m:sub>
                              <m:argPr>
                                <m:scrLvl m:val="0"/>
                              </m:argPr>
                              <m:r>
                                <a:rPr xmlns:a="http://schemas.openxmlformats.org/drawingml/2006/main" sz="3850" i="1">
                                  <a:solidFill>
                                    <a:srgbClr val="000000"/>
                                  </a:solidFill>
                                  <a:latin typeface="Cambria Math" panose="02040503050406030204" pitchFamily="18" charset="0"/>
                                </a:rPr>
                                <m:t>n</m:t>
                              </m:r>
                              <m:r>
                                <a:rPr xmlns:a="http://schemas.openxmlformats.org/drawingml/2006/main" sz="3850" i="1">
                                  <a:solidFill>
                                    <a:srgbClr val="000000"/>
                                  </a:solidFill>
                                  <a:latin typeface="Cambria Math" panose="02040503050406030204" pitchFamily="18" charset="0"/>
                                </a:rPr>
                                <m:t>,2</m:t>
                              </m:r>
                            </m:sub>
                          </m:sSub>
                        </m:e>
                        <m:e>
                          <m:r>
                            <a:rPr xmlns:a="http://schemas.openxmlformats.org/drawingml/2006/main" sz="3850" i="1">
                              <a:solidFill>
                                <a:srgbClr val="000000"/>
                              </a:solidFill>
                              <a:latin typeface="Cambria Math" panose="02040503050406030204" pitchFamily="18" charset="0"/>
                            </a:rPr>
                            <m:t>…</m:t>
                          </m:r>
                        </m:e>
                        <m:e>
                          <m:sSub>
                            <m:e>
                              <m:argPr>
                                <m:scrLvl m:val="0"/>
                              </m:argPr>
                              <m:r>
                                <a:rPr xmlns:a="http://schemas.openxmlformats.org/drawingml/2006/main" sz="3850" i="1">
                                  <a:solidFill>
                                    <a:srgbClr val="000000"/>
                                  </a:solidFill>
                                  <a:latin typeface="Cambria Math" panose="02040503050406030204" pitchFamily="18" charset="0"/>
                                </a:rPr>
                                <m:t>x</m:t>
                              </m:r>
                            </m:e>
                            <m:sub>
                              <m:argPr>
                                <m:scrLvl m:val="0"/>
                              </m:argPr>
                              <m:r>
                                <a:rPr xmlns:a="http://schemas.openxmlformats.org/drawingml/2006/main" sz="3850" i="1">
                                  <a:solidFill>
                                    <a:srgbClr val="000000"/>
                                  </a:solidFill>
                                  <a:latin typeface="Cambria Math" panose="02040503050406030204" pitchFamily="18" charset="0"/>
                                </a:rPr>
                                <m:t>n</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d</m:t>
                              </m:r>
                            </m:sub>
                          </m:sSub>
                        </m:e>
                      </m:mr>
                    </m:m>
                  </m:e>
                </m:d>
              </m:oMath>
            </a14:m>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Principal Component Analysis"/>
          <p:cNvSpPr txBox="1"/>
          <p:nvPr>
            <p:ph type="title"/>
          </p:nvPr>
        </p:nvSpPr>
        <p:spPr>
          <a:prstGeom prst="rect">
            <a:avLst/>
          </a:prstGeom>
        </p:spPr>
        <p:txBody>
          <a:bodyPr/>
          <a:lstStyle>
            <a:lvl1pPr defTabSz="484886">
              <a:defRPr sz="6640"/>
            </a:lvl1pPr>
          </a:lstStyle>
          <a:p>
            <a:pPr/>
            <a:r>
              <a:t>Principal Component Analysis </a:t>
            </a:r>
          </a:p>
        </p:txBody>
      </p:sp>
      <p:sp>
        <p:nvSpPr>
          <p:cNvPr id="428" name="Each data point is a linear combination of standard basis…"/>
          <p:cNvSpPr txBox="1"/>
          <p:nvPr>
            <p:ph type="body" idx="1"/>
          </p:nvPr>
        </p:nvSpPr>
        <p:spPr>
          <a:prstGeom prst="rect">
            <a:avLst/>
          </a:prstGeom>
        </p:spPr>
        <p:txBody>
          <a:bodyPr anchor="t"/>
          <a:lstStyle/>
          <a:p>
            <a:pPr/>
            <a:r>
              <a:t>Each data point is a linear combination of standard basis</a:t>
            </a:r>
          </a:p>
          <a:p>
            <a:pPr lvl="1" marL="0" indent="0">
              <a:buSzTx/>
              <a:buNone/>
            </a:pPr>
            <a:r>
              <a:t>                             </a:t>
            </a:r>
            <a14:m>
              <m:oMath>
                <m:sSub>
                  <m:e>
                    <m:r>
                      <m:rPr>
                        <m:sty m:val="b"/>
                      </m:rP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i</m:t>
                    </m:r>
                  </m:sub>
                </m:sSub>
                <m:r>
                  <a:rPr xmlns:a="http://schemas.openxmlformats.org/drawingml/2006/main" sz="3850" i="1">
                    <a:solidFill>
                      <a:srgbClr val="000000"/>
                    </a:solidFill>
                    <a:latin typeface="Cambria Math" panose="02040503050406030204" pitchFamily="18" charset="0"/>
                  </a:rPr>
                  <m:t>=</m:t>
                </m:r>
                <m:limUpp>
                  <m:e>
                    <m:limLow>
                      <m:e>
                        <m:r>
                          <a:rPr xmlns:a="http://schemas.openxmlformats.org/drawingml/2006/main" sz="3850" i="1">
                            <a:solidFill>
                              <a:srgbClr val="000000"/>
                            </a:solidFill>
                            <a:latin typeface="Cambria Math" panose="02040503050406030204" pitchFamily="18" charset="0"/>
                          </a:rPr>
                          <m:t>∑</m:t>
                        </m:r>
                      </m:e>
                      <m:lim>
                        <m:r>
                          <a:rPr xmlns:a="http://schemas.openxmlformats.org/drawingml/2006/main" sz="3850" i="1">
                            <a:solidFill>
                              <a:srgbClr val="000000"/>
                            </a:solidFill>
                            <a:latin typeface="Cambria Math" panose="02040503050406030204" pitchFamily="18" charset="0"/>
                          </a:rPr>
                          <m:t>j</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1</m:t>
                        </m:r>
                      </m:lim>
                    </m:limLow>
                  </m:e>
                  <m:lim>
                    <m:r>
                      <a:rPr xmlns:a="http://schemas.openxmlformats.org/drawingml/2006/main" sz="3850" i="1">
                        <a:solidFill>
                          <a:srgbClr val="000000"/>
                        </a:solidFill>
                        <a:latin typeface="Cambria Math" panose="02040503050406030204" pitchFamily="18" charset="0"/>
                      </a:rPr>
                      <m:t>d</m:t>
                    </m:r>
                  </m:lim>
                </m:limUpp>
                <m:sSub>
                  <m:e>
                    <m: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i</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j</m:t>
                    </m:r>
                  </m:sub>
                </m:sSub>
                <m:sSub>
                  <m:e>
                    <m:r>
                      <m:rPr>
                        <m:sty m:val="b"/>
                      </m:rPr>
                      <a:rPr xmlns:a="http://schemas.openxmlformats.org/drawingml/2006/main" sz="3850" i="1">
                        <a:solidFill>
                          <a:srgbClr val="000000"/>
                        </a:solidFill>
                        <a:latin typeface="Cambria Math" panose="02040503050406030204" pitchFamily="18" charset="0"/>
                      </a:rPr>
                      <m:t>e</m:t>
                    </m:r>
                  </m:e>
                  <m:sub>
                    <m:r>
                      <m:rPr>
                        <m:sty m:val="b"/>
                      </m:rPr>
                      <a:rPr xmlns:a="http://schemas.openxmlformats.org/drawingml/2006/main" sz="3850" i="1">
                        <a:solidFill>
                          <a:srgbClr val="000000"/>
                        </a:solidFill>
                        <a:latin typeface="Cambria Math" panose="02040503050406030204" pitchFamily="18" charset="0"/>
                      </a:rPr>
                      <m:t>j</m:t>
                    </m:r>
                  </m:sub>
                </m:sSub>
              </m:oMath>
            </a14:m>
          </a:p>
          <a:p>
            <a:pPr lvl="1"/>
            <a:r>
              <a:t>Dimensionality reduction: </a:t>
            </a:r>
          </a:p>
          <a:p>
            <a:pPr lvl="2"/>
            <a:r>
              <a:t>Replace standard basis with another orthogonal matrix</a:t>
            </a:r>
          </a:p>
          <a:p>
            <a:pPr lvl="2"/>
            <a:r>
              <a:t>Weight of data should be concentrated in a few dimensions</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Principal Component Analysis"/>
          <p:cNvSpPr txBox="1"/>
          <p:nvPr>
            <p:ph type="title"/>
          </p:nvPr>
        </p:nvSpPr>
        <p:spPr>
          <a:prstGeom prst="rect">
            <a:avLst/>
          </a:prstGeom>
        </p:spPr>
        <p:txBody>
          <a:bodyPr/>
          <a:lstStyle>
            <a:lvl1pPr defTabSz="484886">
              <a:defRPr sz="6640"/>
            </a:lvl1pPr>
          </a:lstStyle>
          <a:p>
            <a:pPr/>
            <a:r>
              <a:t>Principal Component Analysis </a:t>
            </a:r>
          </a:p>
        </p:txBody>
      </p:sp>
      <p:sp>
        <p:nvSpPr>
          <p:cNvPr id="431" name="Assume    is such a basis…"/>
          <p:cNvSpPr txBox="1"/>
          <p:nvPr>
            <p:ph type="body" idx="1"/>
          </p:nvPr>
        </p:nvSpPr>
        <p:spPr>
          <a:prstGeom prst="rect">
            <a:avLst/>
          </a:prstGeom>
        </p:spPr>
        <p:txBody>
          <a:bodyPr anchor="t"/>
          <a:lstStyle/>
          <a:p>
            <a:pPr marL="431165" indent="-431165" defTabSz="566674">
              <a:spcBef>
                <a:spcPts val="2100"/>
              </a:spcBef>
              <a:defRPr sz="3104"/>
            </a:pPr>
            <a:r>
              <a:t>Assume  </a:t>
            </a:r>
            <a14:m>
              <m:oMath>
                <m:r>
                  <a:rPr xmlns:a="http://schemas.openxmlformats.org/drawingml/2006/main" sz="3800" i="1">
                    <a:solidFill>
                      <a:srgbClr val="000000"/>
                    </a:solidFill>
                    <a:latin typeface="Cambria Math" panose="02040503050406030204" pitchFamily="18" charset="0"/>
                  </a:rPr>
                  <m:t>(</m:t>
                </m:r>
                <m:sSub>
                  <m:e>
                    <m:r>
                      <m:rPr>
                        <m:sty m:val="b"/>
                      </m:rPr>
                      <a:rPr xmlns:a="http://schemas.openxmlformats.org/drawingml/2006/main" sz="3800" i="1">
                        <a:solidFill>
                          <a:srgbClr val="000000"/>
                        </a:solidFill>
                        <a:latin typeface="Cambria Math" panose="02040503050406030204" pitchFamily="18" charset="0"/>
                      </a:rPr>
                      <m:t>u</m:t>
                    </m:r>
                  </m:e>
                  <m:sub>
                    <m:r>
                      <a:rPr xmlns:a="http://schemas.openxmlformats.org/drawingml/2006/main" sz="3800" i="1">
                        <a:solidFill>
                          <a:srgbClr val="000000"/>
                        </a:solidFill>
                        <a:latin typeface="Cambria Math" panose="02040503050406030204" pitchFamily="18" charset="0"/>
                      </a:rPr>
                      <m:t>i</m:t>
                    </m:r>
                  </m:sub>
                </m:sSub>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i</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1,</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d</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oMath>
            </a14:m>
            <a:r>
              <a:t> is such a basis</a:t>
            </a:r>
          </a:p>
          <a:p>
            <a:pPr lvl="1" marL="862330" indent="-431165" defTabSz="566674">
              <a:spcBef>
                <a:spcPts val="2100"/>
              </a:spcBef>
              <a:defRPr sz="3104"/>
            </a:pPr>
            <a:r>
              <a:t>Then    </a:t>
            </a:r>
            <a14:m>
              <m:oMath>
                <m:sSub>
                  <m:e>
                    <m:r>
                      <m:rPr>
                        <m:sty m:val="b"/>
                      </m:rPr>
                      <a:rPr xmlns:a="http://schemas.openxmlformats.org/drawingml/2006/main" sz="3750" i="1">
                        <a:solidFill>
                          <a:srgbClr val="000000"/>
                        </a:solidFill>
                        <a:latin typeface="Cambria Math" panose="02040503050406030204" pitchFamily="18" charset="0"/>
                      </a:rPr>
                      <m:t>u</m:t>
                    </m:r>
                  </m:e>
                  <m:sub>
                    <m:r>
                      <a:rPr xmlns:a="http://schemas.openxmlformats.org/drawingml/2006/main" sz="3750" i="1">
                        <a:solidFill>
                          <a:srgbClr val="000000"/>
                        </a:solidFill>
                        <a:latin typeface="Cambria Math" panose="02040503050406030204" pitchFamily="18" charset="0"/>
                      </a:rPr>
                      <m:t>i</m:t>
                    </m:r>
                  </m:sub>
                </m:sSub>
                <m:r>
                  <a:rPr xmlns:a="http://schemas.openxmlformats.org/drawingml/2006/main" sz="3750" i="1">
                    <a:solidFill>
                      <a:srgbClr val="000000"/>
                    </a:solidFill>
                    <a:latin typeface="Cambria Math" panose="02040503050406030204" pitchFamily="18" charset="0"/>
                  </a:rPr>
                  <m:t>⋅</m:t>
                </m:r>
                <m:sSub>
                  <m:e>
                    <m:r>
                      <m:rPr>
                        <m:sty m:val="b"/>
                      </m:rPr>
                      <a:rPr xmlns:a="http://schemas.openxmlformats.org/drawingml/2006/main" sz="3750" i="1">
                        <a:solidFill>
                          <a:srgbClr val="000000"/>
                        </a:solidFill>
                        <a:latin typeface="Cambria Math" panose="02040503050406030204" pitchFamily="18" charset="0"/>
                      </a:rPr>
                      <m:t>u</m:t>
                    </m:r>
                  </m:e>
                  <m:sub>
                    <m:r>
                      <a:rPr xmlns:a="http://schemas.openxmlformats.org/drawingml/2006/main" sz="3750" i="1">
                        <a:solidFill>
                          <a:srgbClr val="000000"/>
                        </a:solidFill>
                        <a:latin typeface="Cambria Math" panose="02040503050406030204" pitchFamily="18" charset="0"/>
                      </a:rPr>
                      <m:t>j</m:t>
                    </m:r>
                  </m:sub>
                </m:sSub>
                <m:r>
                  <a:rPr xmlns:a="http://schemas.openxmlformats.org/drawingml/2006/main" sz="3750" i="1">
                    <a:solidFill>
                      <a:srgbClr val="000000"/>
                    </a:solidFill>
                    <a:latin typeface="Cambria Math" panose="02040503050406030204" pitchFamily="18" charset="0"/>
                  </a:rPr>
                  <m:t>=</m:t>
                </m:r>
                <m:sSub>
                  <m:e>
                    <m:r>
                      <a:rPr xmlns:a="http://schemas.openxmlformats.org/drawingml/2006/main" sz="3750" i="1">
                        <a:solidFill>
                          <a:srgbClr val="000000"/>
                        </a:solidFill>
                        <a:latin typeface="Cambria Math" panose="02040503050406030204" pitchFamily="18" charset="0"/>
                      </a:rPr>
                      <m:t>δ</m:t>
                    </m:r>
                  </m:e>
                  <m:sub>
                    <m:r>
                      <a:rPr xmlns:a="http://schemas.openxmlformats.org/drawingml/2006/main" sz="3750" i="1">
                        <a:solidFill>
                          <a:srgbClr val="000000"/>
                        </a:solidFill>
                        <a:latin typeface="Cambria Math" panose="02040503050406030204" pitchFamily="18" charset="0"/>
                      </a:rPr>
                      <m:t>i</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j</m:t>
                    </m:r>
                  </m:sub>
                </m:sSub>
              </m:oMath>
            </a14:m>
            <a:r>
              <a:t> </a:t>
            </a:r>
          </a:p>
          <a:p>
            <a:pPr lvl="1" marL="862330" indent="-431165" defTabSz="566674">
              <a:spcBef>
                <a:spcPts val="2100"/>
              </a:spcBef>
              <a:defRPr sz="3104"/>
            </a:pPr>
            <a:r>
              <a:t>Actually, any </a:t>
            </a:r>
            <a14:m>
              <m:oMath>
                <m:r>
                  <a:rPr xmlns:a="http://schemas.openxmlformats.org/drawingml/2006/main" sz="3650" i="1">
                    <a:solidFill>
                      <a:srgbClr val="000000"/>
                    </a:solidFill>
                    <a:latin typeface="Cambria Math" panose="02040503050406030204" pitchFamily="18" charset="0"/>
                  </a:rPr>
                  <m:t>d</m:t>
                </m:r>
              </m:oMath>
            </a14:m>
            <a:r>
              <a:t> vectors of length one with this property are a basis</a:t>
            </a:r>
          </a:p>
          <a:p>
            <a:pPr lvl="2" marL="0" indent="0" defTabSz="566674">
              <a:spcBef>
                <a:spcPts val="2100"/>
              </a:spcBef>
              <a:buSzTx/>
              <a:buNone/>
              <a:defRPr sz="3104"/>
            </a:pPr>
            <a:r>
              <a:t>         Proof:  If </a:t>
            </a:r>
            <a14:m>
              <m:oMath>
                <m:limUpp>
                  <m:e>
                    <m:limLow>
                      <m:e>
                        <m:r>
                          <a:rPr xmlns:a="http://schemas.openxmlformats.org/drawingml/2006/main" sz="3750" i="1">
                            <a:solidFill>
                              <a:srgbClr val="000000"/>
                            </a:solidFill>
                            <a:latin typeface="Cambria Math" panose="02040503050406030204" pitchFamily="18" charset="0"/>
                          </a:rPr>
                          <m:t>∑</m:t>
                        </m:r>
                      </m:e>
                      <m:lim>
                        <m:r>
                          <a:rPr xmlns:a="http://schemas.openxmlformats.org/drawingml/2006/main" sz="3750" i="1">
                            <a:solidFill>
                              <a:srgbClr val="000000"/>
                            </a:solidFill>
                            <a:latin typeface="Cambria Math" panose="02040503050406030204" pitchFamily="18" charset="0"/>
                          </a:rPr>
                          <m:t>i</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1</m:t>
                        </m:r>
                      </m:lim>
                    </m:limLow>
                  </m:e>
                  <m:lim>
                    <m:r>
                      <a:rPr xmlns:a="http://schemas.openxmlformats.org/drawingml/2006/main" sz="3750" i="1">
                        <a:solidFill>
                          <a:srgbClr val="000000"/>
                        </a:solidFill>
                        <a:latin typeface="Cambria Math" panose="02040503050406030204" pitchFamily="18" charset="0"/>
                      </a:rPr>
                      <m:t>d</m:t>
                    </m:r>
                  </m:lim>
                </m:limUpp>
                <m:sSub>
                  <m:e>
                    <m:r>
                      <a:rPr xmlns:a="http://schemas.openxmlformats.org/drawingml/2006/main" sz="3750" i="1">
                        <a:solidFill>
                          <a:srgbClr val="000000"/>
                        </a:solidFill>
                        <a:latin typeface="Cambria Math" panose="02040503050406030204" pitchFamily="18" charset="0"/>
                      </a:rPr>
                      <m:t>α</m:t>
                    </m:r>
                  </m:e>
                  <m:sub>
                    <m:r>
                      <a:rPr xmlns:a="http://schemas.openxmlformats.org/drawingml/2006/main" sz="3750" i="1">
                        <a:solidFill>
                          <a:srgbClr val="000000"/>
                        </a:solidFill>
                        <a:latin typeface="Cambria Math" panose="02040503050406030204" pitchFamily="18" charset="0"/>
                      </a:rPr>
                      <m:t>i</m:t>
                    </m:r>
                  </m:sub>
                </m:sSub>
                <m:sSub>
                  <m:e>
                    <m:r>
                      <m:rPr>
                        <m:sty m:val="b"/>
                      </m:rPr>
                      <a:rPr xmlns:a="http://schemas.openxmlformats.org/drawingml/2006/main" sz="3750" i="1">
                        <a:solidFill>
                          <a:srgbClr val="000000"/>
                        </a:solidFill>
                        <a:latin typeface="Cambria Math" panose="02040503050406030204" pitchFamily="18" charset="0"/>
                      </a:rPr>
                      <m:t>u</m:t>
                    </m:r>
                  </m:e>
                  <m:sub>
                    <m:r>
                      <a:rPr xmlns:a="http://schemas.openxmlformats.org/drawingml/2006/main" sz="3750" i="1">
                        <a:solidFill>
                          <a:srgbClr val="000000"/>
                        </a:solidFill>
                        <a:latin typeface="Cambria Math" panose="02040503050406030204" pitchFamily="18" charset="0"/>
                      </a:rPr>
                      <m:t>i</m:t>
                    </m:r>
                  </m:sub>
                </m:sSub>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0</m:t>
                </m:r>
              </m:oMath>
            </a14:m>
            <a:r>
              <a:t>, then </a:t>
            </a:r>
          </a:p>
          <a:p>
            <a:pPr lvl="2" marL="0" indent="0" defTabSz="566674">
              <a:spcBef>
                <a:spcPts val="2100"/>
              </a:spcBef>
              <a:buSzTx/>
              <a:buNone/>
              <a:defRPr sz="3104"/>
            </a:pPr>
            <a:r>
              <a:t>                    </a:t>
            </a:r>
            <a14:m>
              <m:oMath>
                <m:r>
                  <a:rPr xmlns:a="http://schemas.openxmlformats.org/drawingml/2006/main" sz="3750" i="1">
                    <a:solidFill>
                      <a:srgbClr val="000000"/>
                    </a:solidFill>
                    <a:latin typeface="Cambria Math" panose="02040503050406030204" pitchFamily="18" charset="0"/>
                  </a:rPr>
                  <m:t>0</m:t>
                </m:r>
                <m:r>
                  <a:rPr xmlns:a="http://schemas.openxmlformats.org/drawingml/2006/main" sz="3750" i="1">
                    <a:solidFill>
                      <a:srgbClr val="000000"/>
                    </a:solidFill>
                    <a:latin typeface="Cambria Math" panose="02040503050406030204" pitchFamily="18" charset="0"/>
                  </a:rPr>
                  <m:t>=</m:t>
                </m:r>
                <m:sSub>
                  <m:e>
                    <m:r>
                      <m:rPr>
                        <m:sty m:val="b"/>
                      </m:rPr>
                      <a:rPr xmlns:a="http://schemas.openxmlformats.org/drawingml/2006/main" sz="3750" i="1">
                        <a:solidFill>
                          <a:srgbClr val="000000"/>
                        </a:solidFill>
                        <a:latin typeface="Cambria Math" panose="02040503050406030204" pitchFamily="18" charset="0"/>
                      </a:rPr>
                      <m:t>u</m:t>
                    </m:r>
                  </m:e>
                  <m:sub>
                    <m:r>
                      <a:rPr xmlns:a="http://schemas.openxmlformats.org/drawingml/2006/main" sz="3750" i="1">
                        <a:solidFill>
                          <a:srgbClr val="000000"/>
                        </a:solidFill>
                        <a:latin typeface="Cambria Math" panose="02040503050406030204" pitchFamily="18" charset="0"/>
                      </a:rPr>
                      <m:t>j</m:t>
                    </m:r>
                  </m:sub>
                </m:sSub>
                <m:r>
                  <a:rPr xmlns:a="http://schemas.openxmlformats.org/drawingml/2006/main" sz="3750" i="1">
                    <a:solidFill>
                      <a:srgbClr val="000000"/>
                    </a:solidFill>
                    <a:latin typeface="Cambria Math" panose="02040503050406030204" pitchFamily="18" charset="0"/>
                  </a:rPr>
                  <m:t>⋅</m:t>
                </m:r>
                <m:limUpp>
                  <m:e>
                    <m:limLow>
                      <m:e>
                        <m:r>
                          <a:rPr xmlns:a="http://schemas.openxmlformats.org/drawingml/2006/main" sz="3750" i="1">
                            <a:solidFill>
                              <a:srgbClr val="000000"/>
                            </a:solidFill>
                            <a:latin typeface="Cambria Math" panose="02040503050406030204" pitchFamily="18" charset="0"/>
                          </a:rPr>
                          <m:t>∑</m:t>
                        </m:r>
                      </m:e>
                      <m:lim>
                        <m:r>
                          <a:rPr xmlns:a="http://schemas.openxmlformats.org/drawingml/2006/main" sz="3750" i="1">
                            <a:solidFill>
                              <a:srgbClr val="000000"/>
                            </a:solidFill>
                            <a:latin typeface="Cambria Math" panose="02040503050406030204" pitchFamily="18" charset="0"/>
                          </a:rPr>
                          <m:t>i</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1</m:t>
                        </m:r>
                      </m:lim>
                    </m:limLow>
                  </m:e>
                  <m:lim>
                    <m:r>
                      <a:rPr xmlns:a="http://schemas.openxmlformats.org/drawingml/2006/main" sz="3750" i="1">
                        <a:solidFill>
                          <a:srgbClr val="000000"/>
                        </a:solidFill>
                        <a:latin typeface="Cambria Math" panose="02040503050406030204" pitchFamily="18" charset="0"/>
                      </a:rPr>
                      <m:t>d</m:t>
                    </m:r>
                  </m:lim>
                </m:limUpp>
                <m:sSub>
                  <m:e>
                    <m:r>
                      <a:rPr xmlns:a="http://schemas.openxmlformats.org/drawingml/2006/main" sz="3750" i="1">
                        <a:solidFill>
                          <a:srgbClr val="000000"/>
                        </a:solidFill>
                        <a:latin typeface="Cambria Math" panose="02040503050406030204" pitchFamily="18" charset="0"/>
                      </a:rPr>
                      <m:t>α</m:t>
                    </m:r>
                  </m:e>
                  <m:sub>
                    <m:r>
                      <a:rPr xmlns:a="http://schemas.openxmlformats.org/drawingml/2006/main" sz="3750" i="1">
                        <a:solidFill>
                          <a:srgbClr val="000000"/>
                        </a:solidFill>
                        <a:latin typeface="Cambria Math" panose="02040503050406030204" pitchFamily="18" charset="0"/>
                      </a:rPr>
                      <m:t>i</m:t>
                    </m:r>
                  </m:sub>
                </m:sSub>
                <m:sSub>
                  <m:e>
                    <m:r>
                      <m:rPr>
                        <m:sty m:val="b"/>
                      </m:rPr>
                      <a:rPr xmlns:a="http://schemas.openxmlformats.org/drawingml/2006/main" sz="3750" i="1">
                        <a:solidFill>
                          <a:srgbClr val="000000"/>
                        </a:solidFill>
                        <a:latin typeface="Cambria Math" panose="02040503050406030204" pitchFamily="18" charset="0"/>
                      </a:rPr>
                      <m:t>u</m:t>
                    </m:r>
                  </m:e>
                  <m:sub>
                    <m:r>
                      <a:rPr xmlns:a="http://schemas.openxmlformats.org/drawingml/2006/main" sz="3750" i="1">
                        <a:solidFill>
                          <a:srgbClr val="000000"/>
                        </a:solidFill>
                        <a:latin typeface="Cambria Math" panose="02040503050406030204" pitchFamily="18" charset="0"/>
                      </a:rPr>
                      <m:t>i</m:t>
                    </m:r>
                  </m:sub>
                </m:sSub>
                <m:r>
                  <a:rPr xmlns:a="http://schemas.openxmlformats.org/drawingml/2006/main" sz="3750" i="1">
                    <a:solidFill>
                      <a:srgbClr val="000000"/>
                    </a:solidFill>
                    <a:latin typeface="Cambria Math" panose="02040503050406030204" pitchFamily="18" charset="0"/>
                  </a:rPr>
                  <m:t>=</m:t>
                </m:r>
                <m:sSub>
                  <m:e>
                    <m:r>
                      <a:rPr xmlns:a="http://schemas.openxmlformats.org/drawingml/2006/main" sz="3750" i="1">
                        <a:solidFill>
                          <a:srgbClr val="000000"/>
                        </a:solidFill>
                        <a:latin typeface="Cambria Math" panose="02040503050406030204" pitchFamily="18" charset="0"/>
                      </a:rPr>
                      <m:t>α</m:t>
                    </m:r>
                  </m:e>
                  <m:sub>
                    <m:r>
                      <a:rPr xmlns:a="http://schemas.openxmlformats.org/drawingml/2006/main" sz="3750" i="1">
                        <a:solidFill>
                          <a:srgbClr val="000000"/>
                        </a:solidFill>
                        <a:latin typeface="Cambria Math" panose="02040503050406030204" pitchFamily="18" charset="0"/>
                      </a:rPr>
                      <m:t>j</m:t>
                    </m:r>
                  </m:sub>
                </m:sSub>
              </m:oMath>
            </a14:m>
            <a:endParaRPr sz="3200"/>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Principal Component Analysis"/>
          <p:cNvSpPr txBox="1"/>
          <p:nvPr>
            <p:ph type="title"/>
          </p:nvPr>
        </p:nvSpPr>
        <p:spPr>
          <a:prstGeom prst="rect">
            <a:avLst/>
          </a:prstGeom>
        </p:spPr>
        <p:txBody>
          <a:bodyPr/>
          <a:lstStyle>
            <a:lvl1pPr defTabSz="484886">
              <a:defRPr sz="6640"/>
            </a:lvl1pPr>
          </a:lstStyle>
          <a:p>
            <a:pPr/>
            <a:r>
              <a:t>Principal Component Analysis </a:t>
            </a:r>
          </a:p>
        </p:txBody>
      </p:sp>
      <p:sp>
        <p:nvSpPr>
          <p:cNvPr id="434" name="Write the vectors in an orthonormal basis as column vectors of a matrix…"/>
          <p:cNvSpPr txBox="1"/>
          <p:nvPr>
            <p:ph type="body" idx="1"/>
          </p:nvPr>
        </p:nvSpPr>
        <p:spPr>
          <a:prstGeom prst="rect">
            <a:avLst/>
          </a:prstGeom>
        </p:spPr>
        <p:txBody>
          <a:bodyPr anchor="t"/>
          <a:lstStyle/>
          <a:p>
            <a:pPr/>
            <a:r>
              <a:t>Write the vectors in an orthonormal basis as column vectors of a matrix</a:t>
            </a:r>
          </a:p>
          <a:p>
            <a:pPr lvl="1" marL="0" indent="444500">
              <a:buSzTx/>
              <a:buNone/>
            </a:pPr>
            <a:r>
              <a:t>               </a:t>
            </a:r>
            <a14:m>
              <m:oMath>
                <m:r>
                  <m:rPr>
                    <m:sty m:val="b"/>
                  </m:rPr>
                  <a:rPr xmlns:a="http://schemas.openxmlformats.org/drawingml/2006/main" sz="3850" i="1">
                    <a:solidFill>
                      <a:srgbClr val="000000"/>
                    </a:solidFill>
                    <a:latin typeface="Cambria Math" panose="02040503050406030204" pitchFamily="18" charset="0"/>
                  </a:rPr>
                  <m:t>U</m:t>
                </m:r>
                <m:r>
                  <a:rPr xmlns:a="http://schemas.openxmlformats.org/drawingml/2006/main" sz="3850" i="1">
                    <a:solidFill>
                      <a:srgbClr val="000000"/>
                    </a:solidFill>
                    <a:latin typeface="Cambria Math" panose="02040503050406030204" pitchFamily="18" charset="0"/>
                  </a:rPr>
                  <m:t>=</m:t>
                </m:r>
                <m:d>
                  <m:dPr>
                    <m:ctrlPr>
                      <a:rPr xmlns:a="http://schemas.openxmlformats.org/drawingml/2006/main" sz="3850" i="1">
                        <a:solidFill>
                          <a:srgbClr val="000000"/>
                        </a:solidFill>
                        <a:latin typeface="Cambria Math" panose="02040503050406030204" pitchFamily="18" charset="0"/>
                      </a:rPr>
                    </m:ctrlPr>
                  </m:dPr>
                  <m:e>
                    <m:m>
                      <m:mPr>
                        <m:ctrlPr>
                          <a:rPr xmlns:a="http://schemas.openxmlformats.org/drawingml/2006/main" sz="3850" i="1">
                            <a:solidFill>
                              <a:srgbClr val="000000"/>
                            </a:solidFill>
                            <a:latin typeface="Cambria Math" panose="02040503050406030204" pitchFamily="18" charset="0"/>
                          </a:rPr>
                        </m:ctrlPr>
                        <m:baseJc m:val="center"/>
                        <m:plcHide m:val="on"/>
                        <m:mcs>
                          <m:mc>
                            <m:mcPr>
                              <m:count m:val="4"/>
                              <m:mcJc m:val="center"/>
                            </m:mcPr>
                          </m:mc>
                        </m:mcs>
                      </m:mPr>
                      <m:mr>
                        <m:e>
                          <m:r>
                            <a:rPr xmlns:a="http://schemas.openxmlformats.org/drawingml/2006/main" sz="3850" i="1">
                              <a:solidFill>
                                <a:srgbClr val="000000"/>
                              </a:solidFill>
                              <a:latin typeface="Cambria Math" panose="02040503050406030204" pitchFamily="18" charset="0"/>
                            </a:rPr>
                            <m:t>|</m:t>
                          </m:r>
                        </m:e>
                        <m:e>
                          <m:r>
                            <a:rPr xmlns:a="http://schemas.openxmlformats.org/drawingml/2006/main" sz="3850" i="1">
                              <a:solidFill>
                                <a:srgbClr val="000000"/>
                              </a:solidFill>
                              <a:latin typeface="Cambria Math" panose="02040503050406030204" pitchFamily="18" charset="0"/>
                            </a:rPr>
                            <m:t>|</m:t>
                          </m:r>
                        </m:e>
                        <m:e>
                          <m:r>
                            <a:rPr xmlns:a="http://schemas.openxmlformats.org/drawingml/2006/main" sz="3850" i="1">
                              <a:solidFill>
                                <a:srgbClr val="000000"/>
                              </a:solidFill>
                              <a:latin typeface="Cambria Math" panose="02040503050406030204" pitchFamily="18" charset="0"/>
                            </a:rPr>
                            <m:t>…</m:t>
                          </m:r>
                        </m:e>
                        <m:e>
                          <m:r>
                            <a:rPr xmlns:a="http://schemas.openxmlformats.org/drawingml/2006/main" sz="3850" i="1">
                              <a:solidFill>
                                <a:srgbClr val="000000"/>
                              </a:solidFill>
                              <a:latin typeface="Cambria Math" panose="02040503050406030204" pitchFamily="18" charset="0"/>
                            </a:rPr>
                            <m:t>|</m:t>
                          </m:r>
                        </m:e>
                      </m:mr>
                      <m:mr>
                        <m:e>
                          <m:sSub>
                            <m:e>
                              <m:argPr>
                                <m:scrLvl m:val="0"/>
                              </m:argPr>
                              <m:r>
                                <m:rPr>
                                  <m:sty m:val="b"/>
                                </m:rPr>
                                <a:rPr xmlns:a="http://schemas.openxmlformats.org/drawingml/2006/main" sz="3850" i="1">
                                  <a:solidFill>
                                    <a:srgbClr val="000000"/>
                                  </a:solidFill>
                                  <a:latin typeface="Cambria Math" panose="02040503050406030204" pitchFamily="18" charset="0"/>
                                </a:rPr>
                                <m:t>u</m:t>
                              </m:r>
                            </m:e>
                            <m:sub>
                              <m:argPr>
                                <m:scrLvl m:val="0"/>
                              </m:argPr>
                              <m:r>
                                <a:rPr xmlns:a="http://schemas.openxmlformats.org/drawingml/2006/main" sz="3850" i="1">
                                  <a:solidFill>
                                    <a:srgbClr val="000000"/>
                                  </a:solidFill>
                                  <a:latin typeface="Cambria Math" panose="02040503050406030204" pitchFamily="18" charset="0"/>
                                </a:rPr>
                                <m:t>1</m:t>
                              </m:r>
                            </m:sub>
                          </m:sSub>
                        </m:e>
                        <m:e>
                          <m:sSub>
                            <m:e>
                              <m:argPr>
                                <m:scrLvl m:val="0"/>
                              </m:argPr>
                              <m:r>
                                <m:rPr>
                                  <m:sty m:val="b"/>
                                </m:rPr>
                                <a:rPr xmlns:a="http://schemas.openxmlformats.org/drawingml/2006/main" sz="3850" i="1">
                                  <a:solidFill>
                                    <a:srgbClr val="000000"/>
                                  </a:solidFill>
                                  <a:latin typeface="Cambria Math" panose="02040503050406030204" pitchFamily="18" charset="0"/>
                                </a:rPr>
                                <m:t>u</m:t>
                              </m:r>
                            </m:e>
                            <m:sub>
                              <m:argPr>
                                <m:scrLvl m:val="0"/>
                              </m:argPr>
                              <m:r>
                                <a:rPr xmlns:a="http://schemas.openxmlformats.org/drawingml/2006/main" sz="3850" i="1">
                                  <a:solidFill>
                                    <a:srgbClr val="000000"/>
                                  </a:solidFill>
                                  <a:latin typeface="Cambria Math" panose="02040503050406030204" pitchFamily="18" charset="0"/>
                                </a:rPr>
                                <m:t>2</m:t>
                              </m:r>
                            </m:sub>
                          </m:sSub>
                        </m:e>
                        <m:e>
                          <m:r>
                            <a:rPr xmlns:a="http://schemas.openxmlformats.org/drawingml/2006/main" sz="3850" i="1">
                              <a:solidFill>
                                <a:srgbClr val="000000"/>
                              </a:solidFill>
                              <a:latin typeface="Cambria Math" panose="02040503050406030204" pitchFamily="18" charset="0"/>
                            </a:rPr>
                            <m:t>…</m:t>
                          </m:r>
                        </m:e>
                        <m:e>
                          <m:sSub>
                            <m:e>
                              <m:argPr>
                                <m:scrLvl m:val="0"/>
                              </m:argPr>
                              <m:r>
                                <m:rPr>
                                  <m:sty m:val="b"/>
                                </m:rPr>
                                <a:rPr xmlns:a="http://schemas.openxmlformats.org/drawingml/2006/main" sz="3850" i="1">
                                  <a:solidFill>
                                    <a:srgbClr val="000000"/>
                                  </a:solidFill>
                                  <a:latin typeface="Cambria Math" panose="02040503050406030204" pitchFamily="18" charset="0"/>
                                </a:rPr>
                                <m:t>u</m:t>
                              </m:r>
                            </m:e>
                            <m:sub>
                              <m:argPr>
                                <m:scrLvl m:val="0"/>
                              </m:argPr>
                              <m:r>
                                <a:rPr xmlns:a="http://schemas.openxmlformats.org/drawingml/2006/main" sz="3850" i="1">
                                  <a:solidFill>
                                    <a:srgbClr val="000000"/>
                                  </a:solidFill>
                                  <a:latin typeface="Cambria Math" panose="02040503050406030204" pitchFamily="18" charset="0"/>
                                </a:rPr>
                                <m:t>d</m:t>
                              </m:r>
                            </m:sub>
                          </m:sSub>
                        </m:e>
                      </m:mr>
                      <m:mr>
                        <m:e>
                          <m:r>
                            <a:rPr xmlns:a="http://schemas.openxmlformats.org/drawingml/2006/main" sz="3850" i="1">
                              <a:solidFill>
                                <a:srgbClr val="000000"/>
                              </a:solidFill>
                              <a:latin typeface="Cambria Math" panose="02040503050406030204" pitchFamily="18" charset="0"/>
                            </a:rPr>
                            <m:t>|</m:t>
                          </m:r>
                        </m:e>
                        <m:e>
                          <m:r>
                            <a:rPr xmlns:a="http://schemas.openxmlformats.org/drawingml/2006/main" sz="3850" i="1">
                              <a:solidFill>
                                <a:srgbClr val="000000"/>
                              </a:solidFill>
                              <a:latin typeface="Cambria Math" panose="02040503050406030204" pitchFamily="18" charset="0"/>
                            </a:rPr>
                            <m:t>|</m:t>
                          </m:r>
                        </m:e>
                        <m:e>
                          <m:r>
                            <a:rPr xmlns:a="http://schemas.openxmlformats.org/drawingml/2006/main" sz="3850" i="1">
                              <a:solidFill>
                                <a:srgbClr val="000000"/>
                              </a:solidFill>
                              <a:latin typeface="Cambria Math" panose="02040503050406030204" pitchFamily="18" charset="0"/>
                            </a:rPr>
                            <m:t>…</m:t>
                          </m:r>
                        </m:e>
                        <m:e>
                          <m:r>
                            <a:rPr xmlns:a="http://schemas.openxmlformats.org/drawingml/2006/main" sz="3850" i="1">
                              <a:solidFill>
                                <a:srgbClr val="000000"/>
                              </a:solidFill>
                              <a:latin typeface="Cambria Math" panose="02040503050406030204" pitchFamily="18" charset="0"/>
                            </a:rPr>
                            <m:t>|</m:t>
                          </m:r>
                        </m:e>
                      </m:mr>
                    </m:m>
                  </m:e>
                </m:d>
              </m:oMath>
            </a14:m>
          </a:p>
          <a:p>
            <a:pPr marL="0" indent="0">
              <a:buSzTx/>
              <a:buNone/>
            </a:pPr>
            <a:r>
              <a:t>Then: </a:t>
            </a:r>
            <a14:m>
              <m:oMath>
                <m:sSubSup>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i</m:t>
                    </m:r>
                  </m:sub>
                  <m:sup>
                    <m:r>
                      <a:rPr xmlns:a="http://schemas.openxmlformats.org/drawingml/2006/main" sz="3850" i="1">
                        <a:solidFill>
                          <a:srgbClr val="000000"/>
                        </a:solidFill>
                        <a:latin typeface="Cambria Math" panose="02040503050406030204" pitchFamily="18" charset="0"/>
                      </a:rPr>
                      <m:t>t</m:t>
                    </m:r>
                  </m:sup>
                </m:sSubSup>
                <m:sSub>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j</m:t>
                    </m:r>
                  </m:sub>
                </m:sSub>
                <m:r>
                  <a:rPr xmlns:a="http://schemas.openxmlformats.org/drawingml/2006/main" sz="3850" i="1">
                    <a:solidFill>
                      <a:srgbClr val="000000"/>
                    </a:solidFill>
                    <a:latin typeface="Cambria Math" panose="02040503050406030204" pitchFamily="18" charset="0"/>
                  </a:rPr>
                  <m:t>=</m:t>
                </m:r>
                <m:sSub>
                  <m:e>
                    <m:r>
                      <a:rPr xmlns:a="http://schemas.openxmlformats.org/drawingml/2006/main" sz="3850" i="1">
                        <a:solidFill>
                          <a:srgbClr val="000000"/>
                        </a:solidFill>
                        <a:latin typeface="Cambria Math" panose="02040503050406030204" pitchFamily="18" charset="0"/>
                      </a:rPr>
                      <m:t>δ</m:t>
                    </m:r>
                  </m:e>
                  <m:sub>
                    <m:r>
                      <a:rPr xmlns:a="http://schemas.openxmlformats.org/drawingml/2006/main" sz="3850" i="1">
                        <a:solidFill>
                          <a:srgbClr val="000000"/>
                        </a:solidFill>
                        <a:latin typeface="Cambria Math" panose="02040503050406030204" pitchFamily="18" charset="0"/>
                      </a:rPr>
                      <m:t>i</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j</m:t>
                    </m:r>
                  </m:sub>
                </m:sSub>
              </m:oMath>
            </a14:m>
            <a:r>
              <a:t> implies:</a:t>
            </a:r>
          </a:p>
          <a:p>
            <a:pPr lvl="2" marL="0" indent="889000">
              <a:buSzTx/>
              <a:buNone/>
            </a:pPr>
            <a:r>
              <a:t>                  </a:t>
            </a:r>
            <a:r>
              <a:rPr sz="4000"/>
              <a:t>   </a:t>
            </a:r>
            <a14:m>
              <m:oMath>
                <m:sSup>
                  <m:e>
                    <m:r>
                      <m:rPr>
                        <m:sty m:val="b"/>
                      </m:rPr>
                      <a:rPr xmlns:a="http://schemas.openxmlformats.org/drawingml/2006/main" sz="4800" i="1">
                        <a:solidFill>
                          <a:srgbClr val="000000"/>
                        </a:solidFill>
                        <a:latin typeface="Cambria Math" panose="02040503050406030204" pitchFamily="18" charset="0"/>
                      </a:rPr>
                      <m:t>U</m:t>
                    </m:r>
                  </m:e>
                  <m:sup>
                    <m:r>
                      <a:rPr xmlns:a="http://schemas.openxmlformats.org/drawingml/2006/main" sz="4800" i="1">
                        <a:solidFill>
                          <a:srgbClr val="000000"/>
                        </a:solidFill>
                        <a:latin typeface="Cambria Math" panose="02040503050406030204" pitchFamily="18" charset="0"/>
                      </a:rPr>
                      <m:t>T</m:t>
                    </m:r>
                  </m:sup>
                </m:sSup>
                <m:r>
                  <m:rPr>
                    <m:sty m:val="b"/>
                  </m:rPr>
                  <a:rPr xmlns:a="http://schemas.openxmlformats.org/drawingml/2006/main" sz="4800" i="1">
                    <a:solidFill>
                      <a:srgbClr val="000000"/>
                    </a:solidFill>
                    <a:latin typeface="Cambria Math" panose="02040503050406030204" pitchFamily="18" charset="0"/>
                  </a:rPr>
                  <m:t>U</m:t>
                </m:r>
                <m:r>
                  <a:rPr xmlns:a="http://schemas.openxmlformats.org/drawingml/2006/main" sz="4800" i="1">
                    <a:solidFill>
                      <a:srgbClr val="000000"/>
                    </a:solidFill>
                    <a:latin typeface="Cambria Math" panose="02040503050406030204" pitchFamily="18" charset="0"/>
                  </a:rPr>
                  <m:t>=</m:t>
                </m:r>
                <m:sSub>
                  <m:e>
                    <m:r>
                      <m:rPr>
                        <m:sty m:val="b"/>
                      </m:rPr>
                      <a:rPr xmlns:a="http://schemas.openxmlformats.org/drawingml/2006/main" sz="4800" i="1">
                        <a:solidFill>
                          <a:srgbClr val="000000"/>
                        </a:solidFill>
                        <a:latin typeface="Cambria Math" panose="02040503050406030204" pitchFamily="18" charset="0"/>
                      </a:rPr>
                      <m:t>1</m:t>
                    </m:r>
                  </m:e>
                  <m:sub>
                    <m:r>
                      <a:rPr xmlns:a="http://schemas.openxmlformats.org/drawingml/2006/main" sz="4800" i="1">
                        <a:solidFill>
                          <a:srgbClr val="000000"/>
                        </a:solidFill>
                        <a:latin typeface="Cambria Math" panose="02040503050406030204" pitchFamily="18" charset="0"/>
                      </a:rPr>
                      <m:t>d</m:t>
                    </m:r>
                  </m:sub>
                </m:sSub>
              </m:oMath>
            </a14:m>
            <a:endParaRPr sz="4000"/>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Conditional Probability"/>
          <p:cNvSpPr txBox="1"/>
          <p:nvPr>
            <p:ph type="title"/>
          </p:nvPr>
        </p:nvSpPr>
        <p:spPr>
          <a:prstGeom prst="rect">
            <a:avLst/>
          </a:prstGeom>
        </p:spPr>
        <p:txBody>
          <a:bodyPr/>
          <a:lstStyle/>
          <a:p>
            <a:pPr/>
            <a:r>
              <a:t>Conditional Probability</a:t>
            </a:r>
          </a:p>
        </p:txBody>
      </p:sp>
      <p:sp>
        <p:nvSpPr>
          <p:cNvPr id="157" name="We calculate…"/>
          <p:cNvSpPr txBox="1"/>
          <p:nvPr>
            <p:ph type="body" idx="1"/>
          </p:nvPr>
        </p:nvSpPr>
        <p:spPr>
          <a:prstGeom prst="rect">
            <a:avLst/>
          </a:prstGeom>
        </p:spPr>
        <p:txBody>
          <a:bodyPr anchor="t"/>
          <a:lstStyle/>
          <a:p>
            <a:pPr/>
            <a:r>
              <a:t>We calculate</a:t>
            </a:r>
          </a:p>
          <a:p>
            <a:pPr lvl="1" marL="0" indent="444500">
              <a:buSzTx/>
              <a:buNone/>
            </a:pPr>
            <a14:m>
              <m:oMathPara>
                <m:oMathParaPr>
                  <m:jc m:val="left"/>
                </m:oMathParaPr>
                <m:oMath>
                  <m:r>
                    <a:rPr xmlns:a="http://schemas.openxmlformats.org/drawingml/2006/main" sz="3800" i="1">
                      <a:solidFill>
                        <a:srgbClr val="000000"/>
                      </a:solidFill>
                      <a:latin typeface="Cambria Math" panose="02040503050406030204" pitchFamily="18" charset="0"/>
                    </a:rPr>
                    <m:t>P</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H</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T</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f>
                    <m:fPr>
                      <m:ctrlPr>
                        <a:rPr xmlns:a="http://schemas.openxmlformats.org/drawingml/2006/main" sz="3800" i="1">
                          <a:solidFill>
                            <a:srgbClr val="000000"/>
                          </a:solidFill>
                          <a:latin typeface="Cambria Math" panose="02040503050406030204" pitchFamily="18" charset="0"/>
                        </a:rPr>
                      </m:ctrlPr>
                      <m:type m:val="bar"/>
                    </m:fPr>
                    <m:num>
                      <m:r>
                        <a:rPr xmlns:a="http://schemas.openxmlformats.org/drawingml/2006/main" sz="3800" i="1">
                          <a:solidFill>
                            <a:srgbClr val="000000"/>
                          </a:solidFill>
                          <a:latin typeface="Cambria Math" panose="02040503050406030204" pitchFamily="18" charset="0"/>
                        </a:rPr>
                        <m:t>P</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T</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H</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P</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H</m:t>
                      </m:r>
                      <m:r>
                        <a:rPr xmlns:a="http://schemas.openxmlformats.org/drawingml/2006/main" sz="3800" i="1">
                          <a:solidFill>
                            <a:srgbClr val="000000"/>
                          </a:solidFill>
                          <a:latin typeface="Cambria Math" panose="02040503050406030204" pitchFamily="18" charset="0"/>
                        </a:rPr>
                        <m:t>)</m:t>
                      </m:r>
                    </m:num>
                    <m:den>
                      <m:r>
                        <a:rPr xmlns:a="http://schemas.openxmlformats.org/drawingml/2006/main" sz="3800" i="1">
                          <a:solidFill>
                            <a:srgbClr val="000000"/>
                          </a:solidFill>
                          <a:latin typeface="Cambria Math" panose="02040503050406030204" pitchFamily="18" charset="0"/>
                        </a:rPr>
                        <m:t>P</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T</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H</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P</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H</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P</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T</m:t>
                      </m:r>
                      <m:r>
                        <a:rPr xmlns:a="http://schemas.openxmlformats.org/drawingml/2006/main" sz="3800" i="1">
                          <a:solidFill>
                            <a:srgbClr val="000000"/>
                          </a:solidFill>
                          <a:latin typeface="Cambria Math" panose="02040503050406030204" pitchFamily="18" charset="0"/>
                        </a:rPr>
                        <m:t>|</m:t>
                      </m:r>
                      <m:bar>
                        <m:barPr>
                          <m:ctrlPr>
                            <a:rPr xmlns:a="http://schemas.openxmlformats.org/drawingml/2006/main" sz="3800" i="1">
                              <a:solidFill>
                                <a:srgbClr val="000000"/>
                              </a:solidFill>
                              <a:latin typeface="Cambria Math" panose="02040503050406030204" pitchFamily="18" charset="0"/>
                            </a:rPr>
                          </m:ctrlPr>
                          <m:pos m:val="top"/>
                        </m:barPr>
                        <m:e>
                          <m:r>
                            <a:rPr xmlns:a="http://schemas.openxmlformats.org/drawingml/2006/main" sz="3800" i="1">
                              <a:solidFill>
                                <a:srgbClr val="000000"/>
                              </a:solidFill>
                              <a:latin typeface="Cambria Math" panose="02040503050406030204" pitchFamily="18" charset="0"/>
                            </a:rPr>
                            <m:t>H</m:t>
                          </m:r>
                        </m:e>
                      </m:ba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P</m:t>
                      </m:r>
                      <m:r>
                        <a:rPr xmlns:a="http://schemas.openxmlformats.org/drawingml/2006/main" sz="3800" i="1">
                          <a:solidFill>
                            <a:srgbClr val="000000"/>
                          </a:solidFill>
                          <a:latin typeface="Cambria Math" panose="02040503050406030204" pitchFamily="18" charset="0"/>
                        </a:rPr>
                        <m:t>(</m:t>
                      </m:r>
                      <m:bar>
                        <m:barPr>
                          <m:ctrlPr>
                            <a:rPr xmlns:a="http://schemas.openxmlformats.org/drawingml/2006/main" sz="3800" i="1">
                              <a:solidFill>
                                <a:srgbClr val="000000"/>
                              </a:solidFill>
                              <a:latin typeface="Cambria Math" panose="02040503050406030204" pitchFamily="18" charset="0"/>
                            </a:rPr>
                          </m:ctrlPr>
                          <m:pos m:val="top"/>
                        </m:barPr>
                        <m:e>
                          <m:r>
                            <a:rPr xmlns:a="http://schemas.openxmlformats.org/drawingml/2006/main" sz="3800" i="1">
                              <a:solidFill>
                                <a:srgbClr val="000000"/>
                              </a:solidFill>
                              <a:latin typeface="Cambria Math" panose="02040503050406030204" pitchFamily="18" charset="0"/>
                            </a:rPr>
                            <m:t>H</m:t>
                          </m:r>
                        </m:e>
                      </m:bar>
                      <m:r>
                        <a:rPr xmlns:a="http://schemas.openxmlformats.org/drawingml/2006/main" sz="3800" i="1">
                          <a:solidFill>
                            <a:srgbClr val="000000"/>
                          </a:solidFill>
                          <a:latin typeface="Cambria Math" panose="02040503050406030204" pitchFamily="18" charset="0"/>
                        </a:rPr>
                        <m:t>)</m:t>
                      </m:r>
                    </m:den>
                  </m:f>
                </m:oMath>
              </m:oMathPara>
            </a14:m>
          </a:p>
          <a:p>
            <a:pPr marL="228600" indent="-228600">
              <a:buSzPct val="100000"/>
            </a:pPr>
            <a:r>
              <a:t>Assume test has 5% type I (false positive) error probability and 1% type II (false negative) error probability: </a:t>
            </a:r>
          </a:p>
          <a:p>
            <a:pPr lvl="1" marL="0" indent="889000">
              <a:buClr>
                <a:srgbClr val="000000"/>
              </a:buClr>
              <a:buSzTx/>
              <a:buNone/>
            </a:pPr>
            <a14:m>
              <m:oMathPara>
                <m:oMathParaPr>
                  <m:jc m:val="left"/>
                </m:oMathParaPr>
                <m:oMath>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T</m:t>
                  </m:r>
                  <m:r>
                    <a:rPr xmlns:a="http://schemas.openxmlformats.org/drawingml/2006/main" sz="3850" i="1">
                      <a:solidFill>
                        <a:srgbClr val="000000"/>
                      </a:solidFill>
                      <a:latin typeface="Cambria Math" panose="02040503050406030204" pitchFamily="18" charset="0"/>
                    </a:rPr>
                    <m:t>|</m:t>
                  </m:r>
                  <m:bar>
                    <m:barPr>
                      <m:ctrlPr>
                        <a:rPr xmlns:a="http://schemas.openxmlformats.org/drawingml/2006/main" sz="3850" i="1">
                          <a:solidFill>
                            <a:srgbClr val="000000"/>
                          </a:solidFill>
                          <a:latin typeface="Cambria Math" panose="02040503050406030204" pitchFamily="18" charset="0"/>
                        </a:rPr>
                      </m:ctrlPr>
                      <m:pos m:val="top"/>
                    </m:barPr>
                    <m:e>
                      <m:r>
                        <a:rPr xmlns:a="http://schemas.openxmlformats.org/drawingml/2006/main" sz="3850" i="1">
                          <a:solidFill>
                            <a:srgbClr val="000000"/>
                          </a:solidFill>
                          <a:latin typeface="Cambria Math" panose="02040503050406030204" pitchFamily="18" charset="0"/>
                        </a:rPr>
                        <m:t>H</m:t>
                      </m:r>
                    </m:e>
                  </m:ba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0.95</m:t>
                  </m:r>
                </m:oMath>
              </m:oMathPara>
            </a14:m>
          </a:p>
          <a:p>
            <a:pPr lvl="1" marL="0" indent="889000">
              <a:buClr>
                <a:srgbClr val="000000"/>
              </a:buClr>
              <a:buSzTx/>
              <a:buNone/>
            </a:pPr>
            <a14:m>
              <m:oMathPara>
                <m:oMathParaPr>
                  <m:jc m:val="left"/>
                </m:oMathParaPr>
                <m:oMath>
                  <m:r>
                    <a:rPr xmlns:a="http://schemas.openxmlformats.org/drawingml/2006/main" sz="3850" i="1">
                      <a:solidFill>
                        <a:srgbClr val="000000"/>
                      </a:solidFill>
                      <a:latin typeface="Cambria Math" panose="02040503050406030204" pitchFamily="18" charset="0"/>
                    </a:rPr>
                    <m:t>P</m:t>
                  </m:r>
                  <m:r>
                    <a:rPr xmlns:a="http://schemas.openxmlformats.org/drawingml/2006/main" sz="3850" i="1">
                      <a:solidFill>
                        <a:srgbClr val="000000"/>
                      </a:solidFill>
                      <a:latin typeface="Cambria Math" panose="02040503050406030204" pitchFamily="18" charset="0"/>
                    </a:rPr>
                    <m:t>(</m:t>
                  </m:r>
                  <m:bar>
                    <m:barPr>
                      <m:ctrlPr>
                        <a:rPr xmlns:a="http://schemas.openxmlformats.org/drawingml/2006/main" sz="3850" i="1">
                          <a:solidFill>
                            <a:srgbClr val="000000"/>
                          </a:solidFill>
                          <a:latin typeface="Cambria Math" panose="02040503050406030204" pitchFamily="18" charset="0"/>
                        </a:rPr>
                      </m:ctrlPr>
                      <m:pos m:val="top"/>
                    </m:barPr>
                    <m:e>
                      <m:r>
                        <a:rPr xmlns:a="http://schemas.openxmlformats.org/drawingml/2006/main" sz="3850" i="1">
                          <a:solidFill>
                            <a:srgbClr val="000000"/>
                          </a:solidFill>
                          <a:latin typeface="Cambria Math" panose="02040503050406030204" pitchFamily="18" charset="0"/>
                        </a:rPr>
                        <m:t>T</m:t>
                      </m:r>
                    </m:e>
                  </m:ba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H</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0.99</m:t>
                  </m:r>
                </m:oMath>
              </m:oMathPara>
            </a14:m>
          </a:p>
          <a:p>
            <a:pPr marL="228600" indent="-228600">
              <a:buClr>
                <a:srgbClr val="000000"/>
              </a:buClr>
              <a:buSzPct val="100000"/>
            </a:pPr>
            <a:r>
              <a:t>The probability still depends on the prevalence of HIV in the population</a:t>
            </a: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Principal Component Analysis"/>
          <p:cNvSpPr txBox="1"/>
          <p:nvPr>
            <p:ph type="title"/>
          </p:nvPr>
        </p:nvSpPr>
        <p:spPr>
          <a:prstGeom prst="rect">
            <a:avLst/>
          </a:prstGeom>
        </p:spPr>
        <p:txBody>
          <a:bodyPr/>
          <a:lstStyle>
            <a:lvl1pPr defTabSz="484886">
              <a:defRPr sz="6640"/>
            </a:lvl1pPr>
          </a:lstStyle>
          <a:p>
            <a:pPr/>
            <a:r>
              <a:t>Principal Component Analysis </a:t>
            </a:r>
          </a:p>
        </p:txBody>
      </p:sp>
      <p:sp>
        <p:nvSpPr>
          <p:cNvPr id="437" name="A feature vector     is a linear combination   .…"/>
          <p:cNvSpPr txBox="1"/>
          <p:nvPr>
            <p:ph type="body" idx="1"/>
          </p:nvPr>
        </p:nvSpPr>
        <p:spPr>
          <a:prstGeom prst="rect">
            <a:avLst/>
          </a:prstGeom>
        </p:spPr>
        <p:txBody>
          <a:bodyPr anchor="t"/>
          <a:lstStyle/>
          <a:p>
            <a:pPr marL="0" indent="0">
              <a:buSzTx/>
              <a:buNone/>
            </a:pPr>
            <a:r>
              <a:t>A feature vector  </a:t>
            </a:r>
            <a14:m>
              <m:oMath>
                <m:r>
                  <m:rPr>
                    <m:sty m:val="b"/>
                  </m:rPr>
                  <a:rPr xmlns:a="http://schemas.openxmlformats.org/drawingml/2006/main" sz="4050" i="1">
                    <a:solidFill>
                      <a:srgbClr val="000000"/>
                    </a:solidFill>
                    <a:latin typeface="Cambria Math" panose="02040503050406030204" pitchFamily="18" charset="0"/>
                  </a:rPr>
                  <m:t>x</m:t>
                </m:r>
              </m:oMath>
            </a14:m>
            <a:r>
              <a:t>  is a linear combination </a:t>
            </a:r>
            <a14:m>
              <m:oMath>
                <m:r>
                  <m:rPr>
                    <m:sty m:val="b"/>
                  </m:rPr>
                  <a:rPr xmlns:a="http://schemas.openxmlformats.org/drawingml/2006/main" sz="3850" i="1">
                    <a:solidFill>
                      <a:srgbClr val="000000"/>
                    </a:solidFill>
                    <a:latin typeface="Cambria Math" panose="02040503050406030204" pitchFamily="18" charset="0"/>
                  </a:rPr>
                  <m:t>x</m:t>
                </m:r>
                <m:r>
                  <a:rPr xmlns:a="http://schemas.openxmlformats.org/drawingml/2006/main" sz="3850" i="1">
                    <a:solidFill>
                      <a:srgbClr val="000000"/>
                    </a:solidFill>
                    <a:latin typeface="Cambria Math" panose="02040503050406030204" pitchFamily="18" charset="0"/>
                  </a:rPr>
                  <m:t>=</m:t>
                </m:r>
                <m:limUpp>
                  <m:e>
                    <m:limLow>
                      <m:e>
                        <m:r>
                          <a:rPr xmlns:a="http://schemas.openxmlformats.org/drawingml/2006/main" sz="3850" i="1">
                            <a:solidFill>
                              <a:srgbClr val="000000"/>
                            </a:solidFill>
                            <a:latin typeface="Cambria Math" panose="02040503050406030204" pitchFamily="18" charset="0"/>
                          </a:rPr>
                          <m:t>∑</m:t>
                        </m:r>
                      </m:e>
                      <m:lim>
                        <m:r>
                          <a:rPr xmlns:a="http://schemas.openxmlformats.org/drawingml/2006/main" sz="3850" i="1">
                            <a:solidFill>
                              <a:srgbClr val="000000"/>
                            </a:solidFill>
                            <a:latin typeface="Cambria Math" panose="02040503050406030204" pitchFamily="18" charset="0"/>
                          </a:rPr>
                          <m:t>i</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1</m:t>
                        </m:r>
                      </m:lim>
                    </m:limLow>
                  </m:e>
                  <m:lim>
                    <m:r>
                      <a:rPr xmlns:a="http://schemas.openxmlformats.org/drawingml/2006/main" sz="3850" i="1">
                        <a:solidFill>
                          <a:srgbClr val="000000"/>
                        </a:solidFill>
                        <a:latin typeface="Cambria Math" panose="02040503050406030204" pitchFamily="18" charset="0"/>
                      </a:rPr>
                      <m:t>d</m:t>
                    </m:r>
                  </m:lim>
                </m:limUpp>
                <m:sSub>
                  <m:e>
                    <m:r>
                      <a:rPr xmlns:a="http://schemas.openxmlformats.org/drawingml/2006/main" sz="3850" i="1">
                        <a:solidFill>
                          <a:srgbClr val="000000"/>
                        </a:solidFill>
                        <a:latin typeface="Cambria Math" panose="02040503050406030204" pitchFamily="18" charset="0"/>
                      </a:rPr>
                      <m:t>α</m:t>
                    </m:r>
                  </m:e>
                  <m:sub>
                    <m:r>
                      <a:rPr xmlns:a="http://schemas.openxmlformats.org/drawingml/2006/main" sz="3850" i="1">
                        <a:solidFill>
                          <a:srgbClr val="000000"/>
                        </a:solidFill>
                        <a:latin typeface="Cambria Math" panose="02040503050406030204" pitchFamily="18" charset="0"/>
                      </a:rPr>
                      <m:t>i</m:t>
                    </m:r>
                  </m:sub>
                </m:sSub>
                <m:sSub>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i</m:t>
                    </m:r>
                  </m:sub>
                </m:sSub>
              </m:oMath>
            </a14:m>
            <a:r>
              <a:t> .</a:t>
            </a:r>
          </a:p>
          <a:p>
            <a:pPr marL="0" indent="0">
              <a:buSzTx/>
              <a:buNone/>
            </a:pPr>
            <a:r>
              <a:t>    Write:  </a:t>
            </a:r>
            <a14:m>
              <m:oMath>
                <m:r>
                  <m:rPr>
                    <m:sty m:val="b"/>
                  </m:rPr>
                  <a:rPr xmlns:a="http://schemas.openxmlformats.org/drawingml/2006/main" sz="3900" i="1">
                    <a:solidFill>
                      <a:srgbClr val="000000"/>
                    </a:solidFill>
                    <a:latin typeface="Cambria Math" panose="02040503050406030204" pitchFamily="18" charset="0"/>
                  </a:rPr>
                  <m:t>a</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sSub>
                  <m:e>
                    <m:r>
                      <a:rPr xmlns:a="http://schemas.openxmlformats.org/drawingml/2006/main" sz="3900" i="1">
                        <a:solidFill>
                          <a:srgbClr val="000000"/>
                        </a:solidFill>
                        <a:latin typeface="Cambria Math" panose="02040503050406030204" pitchFamily="18" charset="0"/>
                      </a:rPr>
                      <m:t>α</m:t>
                    </m:r>
                  </m:e>
                  <m:sub>
                    <m:r>
                      <a:rPr xmlns:a="http://schemas.openxmlformats.org/drawingml/2006/main" sz="3900" i="1">
                        <a:solidFill>
                          <a:srgbClr val="000000"/>
                        </a:solidFill>
                        <a:latin typeface="Cambria Math" panose="02040503050406030204" pitchFamily="18" charset="0"/>
                      </a:rPr>
                      <m:t>1</m:t>
                    </m:r>
                  </m:sub>
                </m:sSub>
                <m:r>
                  <a:rPr xmlns:a="http://schemas.openxmlformats.org/drawingml/2006/main" sz="3900" i="1">
                    <a:solidFill>
                      <a:srgbClr val="000000"/>
                    </a:solidFill>
                    <a:latin typeface="Cambria Math" panose="02040503050406030204" pitchFamily="18" charset="0"/>
                  </a:rPr>
                  <m:t>,</m:t>
                </m:r>
                <m:sSub>
                  <m:e>
                    <m:r>
                      <a:rPr xmlns:a="http://schemas.openxmlformats.org/drawingml/2006/main" sz="3900" i="1">
                        <a:solidFill>
                          <a:srgbClr val="000000"/>
                        </a:solidFill>
                        <a:latin typeface="Cambria Math" panose="02040503050406030204" pitchFamily="18" charset="0"/>
                      </a:rPr>
                      <m:t>α</m:t>
                    </m:r>
                  </m:e>
                  <m:sub>
                    <m:r>
                      <a:rPr xmlns:a="http://schemas.openxmlformats.org/drawingml/2006/main" sz="3900" i="1">
                        <a:solidFill>
                          <a:srgbClr val="000000"/>
                        </a:solidFill>
                        <a:latin typeface="Cambria Math" panose="02040503050406030204" pitchFamily="18" charset="0"/>
                      </a:rPr>
                      <m:t>2</m:t>
                    </m:r>
                  </m:sub>
                </m:sSub>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sSub>
                  <m:e>
                    <m:r>
                      <a:rPr xmlns:a="http://schemas.openxmlformats.org/drawingml/2006/main" sz="3900" i="1">
                        <a:solidFill>
                          <a:srgbClr val="000000"/>
                        </a:solidFill>
                        <a:latin typeface="Cambria Math" panose="02040503050406030204" pitchFamily="18" charset="0"/>
                      </a:rPr>
                      <m:t>α</m:t>
                    </m:r>
                  </m:e>
                  <m:sub>
                    <m:r>
                      <a:rPr xmlns:a="http://schemas.openxmlformats.org/drawingml/2006/main" sz="3900" i="1">
                        <a:solidFill>
                          <a:srgbClr val="000000"/>
                        </a:solidFill>
                        <a:latin typeface="Cambria Math" panose="02040503050406030204" pitchFamily="18" charset="0"/>
                      </a:rPr>
                      <m:t>n</m:t>
                    </m:r>
                  </m:sub>
                </m:sSub>
                <m:r>
                  <a:rPr xmlns:a="http://schemas.openxmlformats.org/drawingml/2006/main" sz="3900" i="1">
                    <a:solidFill>
                      <a:srgbClr val="000000"/>
                    </a:solidFill>
                    <a:latin typeface="Cambria Math" panose="02040503050406030204" pitchFamily="18" charset="0"/>
                  </a:rPr>
                  <m:t>)</m:t>
                </m:r>
              </m:oMath>
            </a14:m>
          </a:p>
          <a:p>
            <a:pPr marL="0" indent="0">
              <a:buSzTx/>
              <a:buNone/>
            </a:pPr>
            <a:r>
              <a:t>    Then </a:t>
            </a:r>
            <a14:m>
              <m:oMath>
                <m:r>
                  <m:rPr>
                    <m:sty m:val="b"/>
                  </m:rPr>
                  <a:rPr xmlns:a="http://schemas.openxmlformats.org/drawingml/2006/main" sz="3850" i="1">
                    <a:solidFill>
                      <a:srgbClr val="000000"/>
                    </a:solidFill>
                    <a:latin typeface="Cambria Math" panose="02040503050406030204" pitchFamily="18" charset="0"/>
                  </a:rPr>
                  <m:t>x</m:t>
                </m:r>
                <m:r>
                  <a:rPr xmlns:a="http://schemas.openxmlformats.org/drawingml/2006/main" sz="3850" i="1">
                    <a:solidFill>
                      <a:srgbClr val="000000"/>
                    </a:solidFill>
                    <a:latin typeface="Cambria Math" panose="02040503050406030204" pitchFamily="18" charset="0"/>
                  </a:rPr>
                  <m:t>=</m:t>
                </m:r>
                <m:r>
                  <m:rPr>
                    <m:sty m:val="b"/>
                  </m:rPr>
                  <a:rPr xmlns:a="http://schemas.openxmlformats.org/drawingml/2006/main" sz="3850" i="1">
                    <a:solidFill>
                      <a:srgbClr val="000000"/>
                    </a:solidFill>
                    <a:latin typeface="Cambria Math" panose="02040503050406030204" pitchFamily="18" charset="0"/>
                  </a:rPr>
                  <m:t>a</m:t>
                </m:r>
                <m:r>
                  <a:rPr xmlns:a="http://schemas.openxmlformats.org/drawingml/2006/main" sz="3850" i="1">
                    <a:solidFill>
                      <a:srgbClr val="000000"/>
                    </a:solidFill>
                    <a:latin typeface="Cambria Math" panose="02040503050406030204" pitchFamily="18" charset="0"/>
                  </a:rPr>
                  <m:t>⋅</m:t>
                </m:r>
                <m:sSup>
                  <m:e>
                    <m:r>
                      <m:rPr>
                        <m:sty m:val="b"/>
                      </m:rPr>
                      <a:rPr xmlns:a="http://schemas.openxmlformats.org/drawingml/2006/main" sz="3850" i="1">
                        <a:solidFill>
                          <a:srgbClr val="000000"/>
                        </a:solidFill>
                        <a:latin typeface="Cambria Math" panose="02040503050406030204" pitchFamily="18" charset="0"/>
                      </a:rPr>
                      <m:t>U</m:t>
                    </m:r>
                  </m:e>
                  <m:sup>
                    <m:r>
                      <a:rPr xmlns:a="http://schemas.openxmlformats.org/drawingml/2006/main" sz="3850" i="1">
                        <a:solidFill>
                          <a:srgbClr val="000000"/>
                        </a:solidFill>
                        <a:latin typeface="Cambria Math" panose="02040503050406030204" pitchFamily="18" charset="0"/>
                      </a:rPr>
                      <m:t>t</m:t>
                    </m:r>
                  </m:sup>
                </m:sSup>
              </m:oMath>
            </a14:m>
            <a:r>
              <a:t>  or equivalently </a:t>
            </a:r>
            <a14:m>
              <m:oMath>
                <m:sSup>
                  <m:e>
                    <m:r>
                      <m:rPr>
                        <m:sty m:val="b"/>
                      </m:rPr>
                      <a:rPr xmlns:a="http://schemas.openxmlformats.org/drawingml/2006/main" sz="3850" i="1">
                        <a:solidFill>
                          <a:srgbClr val="000000"/>
                        </a:solidFill>
                        <a:latin typeface="Cambria Math" panose="02040503050406030204" pitchFamily="18" charset="0"/>
                      </a:rPr>
                      <m:t>x</m:t>
                    </m:r>
                  </m:e>
                  <m:sup>
                    <m:r>
                      <a:rPr xmlns:a="http://schemas.openxmlformats.org/drawingml/2006/main" sz="3850" i="1">
                        <a:solidFill>
                          <a:srgbClr val="000000"/>
                        </a:solidFill>
                        <a:latin typeface="Cambria Math" panose="02040503050406030204" pitchFamily="18" charset="0"/>
                      </a:rPr>
                      <m:t>t</m:t>
                    </m:r>
                  </m:sup>
                </m:sSup>
                <m:r>
                  <a:rPr xmlns:a="http://schemas.openxmlformats.org/drawingml/2006/main" sz="3850" i="1">
                    <a:solidFill>
                      <a:srgbClr val="000000"/>
                    </a:solidFill>
                    <a:latin typeface="Cambria Math" panose="02040503050406030204" pitchFamily="18" charset="0"/>
                  </a:rPr>
                  <m:t>=</m:t>
                </m:r>
                <m:r>
                  <m:rPr>
                    <m:sty m:val="b"/>
                  </m:rPr>
                  <a:rPr xmlns:a="http://schemas.openxmlformats.org/drawingml/2006/main" sz="3850" i="1">
                    <a:solidFill>
                      <a:srgbClr val="000000"/>
                    </a:solidFill>
                    <a:latin typeface="Cambria Math" panose="02040503050406030204" pitchFamily="18" charset="0"/>
                  </a:rPr>
                  <m:t>U</m:t>
                </m:r>
                <m:r>
                  <a:rPr xmlns:a="http://schemas.openxmlformats.org/drawingml/2006/main" sz="3850" i="1">
                    <a:solidFill>
                      <a:srgbClr val="000000"/>
                    </a:solidFill>
                    <a:latin typeface="Cambria Math" panose="02040503050406030204" pitchFamily="18" charset="0"/>
                  </a:rPr>
                  <m:t>⋅</m:t>
                </m:r>
                <m:sSup>
                  <m:e>
                    <m:r>
                      <m:rPr>
                        <m:sty m:val="b"/>
                      </m:rPr>
                      <a:rPr xmlns:a="http://schemas.openxmlformats.org/drawingml/2006/main" sz="3850" i="1">
                        <a:solidFill>
                          <a:srgbClr val="000000"/>
                        </a:solidFill>
                        <a:latin typeface="Cambria Math" panose="02040503050406030204" pitchFamily="18" charset="0"/>
                      </a:rPr>
                      <m:t>a</m:t>
                    </m:r>
                  </m:e>
                  <m:sup>
                    <m:r>
                      <a:rPr xmlns:a="http://schemas.openxmlformats.org/drawingml/2006/main" sz="3850" i="1">
                        <a:solidFill>
                          <a:srgbClr val="000000"/>
                        </a:solidFill>
                        <a:latin typeface="Cambria Math" panose="02040503050406030204" pitchFamily="18" charset="0"/>
                      </a:rPr>
                      <m:t>t</m:t>
                    </m:r>
                  </m:sup>
                </m:sSup>
              </m:oMath>
            </a14:m>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Principal Component Analysis"/>
          <p:cNvSpPr txBox="1"/>
          <p:nvPr>
            <p:ph type="title"/>
          </p:nvPr>
        </p:nvSpPr>
        <p:spPr>
          <a:prstGeom prst="rect">
            <a:avLst/>
          </a:prstGeom>
        </p:spPr>
        <p:txBody>
          <a:bodyPr/>
          <a:lstStyle>
            <a:lvl1pPr defTabSz="484886">
              <a:defRPr sz="6640"/>
            </a:lvl1pPr>
          </a:lstStyle>
          <a:p>
            <a:pPr/>
            <a:r>
              <a:t>Principal Component Analysis </a:t>
            </a:r>
          </a:p>
        </p:txBody>
      </p:sp>
      <p:sp>
        <p:nvSpPr>
          <p:cNvPr id="440" name="is an orthonormal basis of…"/>
          <p:cNvSpPr txBox="1"/>
          <p:nvPr>
            <p:ph type="body" idx="1"/>
          </p:nvPr>
        </p:nvSpPr>
        <p:spPr>
          <a:xfrm>
            <a:off x="952500" y="2309967"/>
            <a:ext cx="11099800" cy="6671989"/>
          </a:xfrm>
          <a:prstGeom prst="rect">
            <a:avLst/>
          </a:prstGeom>
        </p:spPr>
        <p:txBody>
          <a:bodyPr anchor="t"/>
          <a:lstStyle/>
          <a:p>
            <a:pPr marL="0" indent="0">
              <a:buSzTx/>
              <a:buNone/>
            </a:pPr>
            <a14:m>
              <m:oMath>
                <m:r>
                  <a:rPr xmlns:a="http://schemas.openxmlformats.org/drawingml/2006/main" sz="3850" i="1">
                    <a:solidFill>
                      <a:srgbClr val="000000"/>
                    </a:solidFill>
                    <a:latin typeface="Cambria Math" panose="02040503050406030204" pitchFamily="18" charset="0"/>
                  </a:rPr>
                  <m:t>U</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f>
                  <m:fPr>
                    <m:ctrlPr>
                      <a:rPr xmlns:a="http://schemas.openxmlformats.org/drawingml/2006/main" sz="3850" i="1">
                        <a:solidFill>
                          <a:srgbClr val="000000"/>
                        </a:solidFill>
                        <a:latin typeface="Cambria Math" panose="02040503050406030204" pitchFamily="18" charset="0"/>
                      </a:rPr>
                    </m:ctrlPr>
                    <m:type m:val="bar"/>
                  </m:fPr>
                  <m:num>
                    <m:r>
                      <a:rPr xmlns:a="http://schemas.openxmlformats.org/drawingml/2006/main" sz="3850" i="1">
                        <a:solidFill>
                          <a:srgbClr val="000000"/>
                        </a:solidFill>
                        <a:latin typeface="Cambria Math" panose="02040503050406030204" pitchFamily="18" charset="0"/>
                      </a:rPr>
                      <m:t>1</m:t>
                    </m:r>
                  </m:num>
                  <m:den>
                    <m:rad>
                      <m:radPr>
                        <m:ctrlPr>
                          <a:rPr xmlns:a="http://schemas.openxmlformats.org/drawingml/2006/main" sz="3850" i="1">
                            <a:solidFill>
                              <a:srgbClr val="000000"/>
                            </a:solidFill>
                            <a:latin typeface="Cambria Math" panose="02040503050406030204" pitchFamily="18" charset="0"/>
                          </a:rPr>
                        </m:ctrlPr>
                        <m:degHide m:val="on"/>
                      </m:radPr>
                      <m:deg/>
                      <m:e>
                        <m:r>
                          <a:rPr xmlns:a="http://schemas.openxmlformats.org/drawingml/2006/main" sz="3850" i="1">
                            <a:solidFill>
                              <a:srgbClr val="000000"/>
                            </a:solidFill>
                            <a:latin typeface="Cambria Math" panose="02040503050406030204" pitchFamily="18" charset="0"/>
                          </a:rPr>
                          <m:t>2</m:t>
                        </m:r>
                      </m:e>
                    </m:rad>
                  </m:den>
                </m:f>
                <m:r>
                  <a:rPr xmlns:a="http://schemas.openxmlformats.org/drawingml/2006/main" sz="3850" i="1">
                    <a:solidFill>
                      <a:srgbClr val="000000"/>
                    </a:solidFill>
                    <a:latin typeface="Cambria Math" panose="02040503050406030204" pitchFamily="18" charset="0"/>
                  </a:rPr>
                  <m:t>,0,</m:t>
                </m:r>
                <m:f>
                  <m:fPr>
                    <m:ctrlPr>
                      <a:rPr xmlns:a="http://schemas.openxmlformats.org/drawingml/2006/main" sz="3850" i="1">
                        <a:solidFill>
                          <a:srgbClr val="000000"/>
                        </a:solidFill>
                        <a:latin typeface="Cambria Math" panose="02040503050406030204" pitchFamily="18" charset="0"/>
                      </a:rPr>
                    </m:ctrlPr>
                    <m:type m:val="bar"/>
                  </m:fPr>
                  <m:num>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1</m:t>
                    </m:r>
                  </m:num>
                  <m:den>
                    <m:rad>
                      <m:radPr>
                        <m:ctrlPr>
                          <a:rPr xmlns:a="http://schemas.openxmlformats.org/drawingml/2006/main" sz="3850" i="1">
                            <a:solidFill>
                              <a:srgbClr val="000000"/>
                            </a:solidFill>
                            <a:latin typeface="Cambria Math" panose="02040503050406030204" pitchFamily="18" charset="0"/>
                          </a:rPr>
                        </m:ctrlPr>
                        <m:degHide m:val="on"/>
                      </m:radPr>
                      <m:deg/>
                      <m:e>
                        <m:r>
                          <a:rPr xmlns:a="http://schemas.openxmlformats.org/drawingml/2006/main" sz="3850" i="1">
                            <a:solidFill>
                              <a:srgbClr val="000000"/>
                            </a:solidFill>
                            <a:latin typeface="Cambria Math" panose="02040503050406030204" pitchFamily="18" charset="0"/>
                          </a:rPr>
                          <m:t>2</m:t>
                        </m:r>
                      </m:e>
                    </m:rad>
                  </m:den>
                </m:f>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f>
                  <m:fPr>
                    <m:ctrlPr>
                      <a:rPr xmlns:a="http://schemas.openxmlformats.org/drawingml/2006/main" sz="3850" i="1">
                        <a:solidFill>
                          <a:srgbClr val="000000"/>
                        </a:solidFill>
                        <a:latin typeface="Cambria Math" panose="02040503050406030204" pitchFamily="18" charset="0"/>
                      </a:rPr>
                    </m:ctrlPr>
                    <m:type m:val="bar"/>
                  </m:fPr>
                  <m:num>
                    <m:r>
                      <a:rPr xmlns:a="http://schemas.openxmlformats.org/drawingml/2006/main" sz="3850" i="1">
                        <a:solidFill>
                          <a:srgbClr val="000000"/>
                        </a:solidFill>
                        <a:latin typeface="Cambria Math" panose="02040503050406030204" pitchFamily="18" charset="0"/>
                      </a:rPr>
                      <m:t>1</m:t>
                    </m:r>
                  </m:num>
                  <m:den>
                    <m:rad>
                      <m:radPr>
                        <m:ctrlPr>
                          <a:rPr xmlns:a="http://schemas.openxmlformats.org/drawingml/2006/main" sz="3850" i="1">
                            <a:solidFill>
                              <a:srgbClr val="000000"/>
                            </a:solidFill>
                            <a:latin typeface="Cambria Math" panose="02040503050406030204" pitchFamily="18" charset="0"/>
                          </a:rPr>
                        </m:ctrlPr>
                        <m:degHide m:val="on"/>
                      </m:radPr>
                      <m:deg/>
                      <m:e>
                        <m:r>
                          <a:rPr xmlns:a="http://schemas.openxmlformats.org/drawingml/2006/main" sz="3850" i="1">
                            <a:solidFill>
                              <a:srgbClr val="000000"/>
                            </a:solidFill>
                            <a:latin typeface="Cambria Math" panose="02040503050406030204" pitchFamily="18" charset="0"/>
                          </a:rPr>
                          <m:t>6</m:t>
                        </m:r>
                      </m:e>
                    </m:rad>
                  </m:den>
                </m:f>
                <m:r>
                  <a:rPr xmlns:a="http://schemas.openxmlformats.org/drawingml/2006/main" sz="3850" i="1">
                    <a:solidFill>
                      <a:srgbClr val="000000"/>
                    </a:solidFill>
                    <a:latin typeface="Cambria Math" panose="02040503050406030204" pitchFamily="18" charset="0"/>
                  </a:rPr>
                  <m:t>,</m:t>
                </m:r>
                <m:f>
                  <m:fPr>
                    <m:ctrlPr>
                      <a:rPr xmlns:a="http://schemas.openxmlformats.org/drawingml/2006/main" sz="3850" i="1">
                        <a:solidFill>
                          <a:srgbClr val="000000"/>
                        </a:solidFill>
                        <a:latin typeface="Cambria Math" panose="02040503050406030204" pitchFamily="18" charset="0"/>
                      </a:rPr>
                    </m:ctrlPr>
                    <m:type m:val="bar"/>
                  </m:fPr>
                  <m:num>
                    <m:rad>
                      <m:radPr>
                        <m:ctrlPr>
                          <a:rPr xmlns:a="http://schemas.openxmlformats.org/drawingml/2006/main" sz="3850" i="1">
                            <a:solidFill>
                              <a:srgbClr val="000000"/>
                            </a:solidFill>
                            <a:latin typeface="Cambria Math" panose="02040503050406030204" pitchFamily="18" charset="0"/>
                          </a:rPr>
                        </m:ctrlPr>
                        <m:degHide m:val="on"/>
                      </m:radPr>
                      <m:deg/>
                      <m:e>
                        <m:r>
                          <a:rPr xmlns:a="http://schemas.openxmlformats.org/drawingml/2006/main" sz="3850" i="1">
                            <a:solidFill>
                              <a:srgbClr val="000000"/>
                            </a:solidFill>
                            <a:latin typeface="Cambria Math" panose="02040503050406030204" pitchFamily="18" charset="0"/>
                          </a:rPr>
                          <m:t>2</m:t>
                        </m:r>
                      </m:e>
                    </m:rad>
                  </m:num>
                  <m:den>
                    <m:rad>
                      <m:radPr>
                        <m:ctrlPr>
                          <a:rPr xmlns:a="http://schemas.openxmlformats.org/drawingml/2006/main" sz="3850" i="1">
                            <a:solidFill>
                              <a:srgbClr val="000000"/>
                            </a:solidFill>
                            <a:latin typeface="Cambria Math" panose="02040503050406030204" pitchFamily="18" charset="0"/>
                          </a:rPr>
                        </m:ctrlPr>
                        <m:degHide m:val="on"/>
                      </m:radPr>
                      <m:deg/>
                      <m:e>
                        <m:r>
                          <a:rPr xmlns:a="http://schemas.openxmlformats.org/drawingml/2006/main" sz="3850" i="1">
                            <a:solidFill>
                              <a:srgbClr val="000000"/>
                            </a:solidFill>
                            <a:latin typeface="Cambria Math" panose="02040503050406030204" pitchFamily="18" charset="0"/>
                          </a:rPr>
                          <m:t>3</m:t>
                        </m:r>
                      </m:e>
                    </m:rad>
                  </m:den>
                </m:f>
                <m:r>
                  <a:rPr xmlns:a="http://schemas.openxmlformats.org/drawingml/2006/main" sz="3850" i="1">
                    <a:solidFill>
                      <a:srgbClr val="000000"/>
                    </a:solidFill>
                    <a:latin typeface="Cambria Math" panose="02040503050406030204" pitchFamily="18" charset="0"/>
                  </a:rPr>
                  <m:t>,</m:t>
                </m:r>
                <m:f>
                  <m:fPr>
                    <m:ctrlPr>
                      <a:rPr xmlns:a="http://schemas.openxmlformats.org/drawingml/2006/main" sz="3850" i="1">
                        <a:solidFill>
                          <a:srgbClr val="000000"/>
                        </a:solidFill>
                        <a:latin typeface="Cambria Math" panose="02040503050406030204" pitchFamily="18" charset="0"/>
                      </a:rPr>
                    </m:ctrlPr>
                    <m:type m:val="bar"/>
                  </m:fPr>
                  <m:num>
                    <m:r>
                      <a:rPr xmlns:a="http://schemas.openxmlformats.org/drawingml/2006/main" sz="3850" i="1">
                        <a:solidFill>
                          <a:srgbClr val="000000"/>
                        </a:solidFill>
                        <a:latin typeface="Cambria Math" panose="02040503050406030204" pitchFamily="18" charset="0"/>
                      </a:rPr>
                      <m:t>1</m:t>
                    </m:r>
                  </m:num>
                  <m:den>
                    <m:rad>
                      <m:radPr>
                        <m:ctrlPr>
                          <a:rPr xmlns:a="http://schemas.openxmlformats.org/drawingml/2006/main" sz="3850" i="1">
                            <a:solidFill>
                              <a:srgbClr val="000000"/>
                            </a:solidFill>
                            <a:latin typeface="Cambria Math" panose="02040503050406030204" pitchFamily="18" charset="0"/>
                          </a:rPr>
                        </m:ctrlPr>
                        <m:degHide m:val="on"/>
                      </m:radPr>
                      <m:deg/>
                      <m:e>
                        <m:r>
                          <a:rPr xmlns:a="http://schemas.openxmlformats.org/drawingml/2006/main" sz="3850" i="1">
                            <a:solidFill>
                              <a:srgbClr val="000000"/>
                            </a:solidFill>
                            <a:latin typeface="Cambria Math" panose="02040503050406030204" pitchFamily="18" charset="0"/>
                          </a:rPr>
                          <m:t>6</m:t>
                        </m:r>
                      </m:e>
                    </m:rad>
                  </m:den>
                </m:f>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f>
                  <m:fPr>
                    <m:ctrlPr>
                      <a:rPr xmlns:a="http://schemas.openxmlformats.org/drawingml/2006/main" sz="3850" i="1">
                        <a:solidFill>
                          <a:srgbClr val="000000"/>
                        </a:solidFill>
                        <a:latin typeface="Cambria Math" panose="02040503050406030204" pitchFamily="18" charset="0"/>
                      </a:rPr>
                    </m:ctrlPr>
                    <m:type m:val="bar"/>
                  </m:fPr>
                  <m:num>
                    <m:r>
                      <a:rPr xmlns:a="http://schemas.openxmlformats.org/drawingml/2006/main" sz="3850" i="1">
                        <a:solidFill>
                          <a:srgbClr val="000000"/>
                        </a:solidFill>
                        <a:latin typeface="Cambria Math" panose="02040503050406030204" pitchFamily="18" charset="0"/>
                      </a:rPr>
                      <m:t>1</m:t>
                    </m:r>
                  </m:num>
                  <m:den>
                    <m:rad>
                      <m:radPr>
                        <m:ctrlPr>
                          <a:rPr xmlns:a="http://schemas.openxmlformats.org/drawingml/2006/main" sz="3850" i="1">
                            <a:solidFill>
                              <a:srgbClr val="000000"/>
                            </a:solidFill>
                            <a:latin typeface="Cambria Math" panose="02040503050406030204" pitchFamily="18" charset="0"/>
                          </a:rPr>
                        </m:ctrlPr>
                        <m:degHide m:val="on"/>
                      </m:radPr>
                      <m:deg/>
                      <m:e>
                        <m:r>
                          <a:rPr xmlns:a="http://schemas.openxmlformats.org/drawingml/2006/main" sz="3850" i="1">
                            <a:solidFill>
                              <a:srgbClr val="000000"/>
                            </a:solidFill>
                            <a:latin typeface="Cambria Math" panose="02040503050406030204" pitchFamily="18" charset="0"/>
                          </a:rPr>
                          <m:t>3</m:t>
                        </m:r>
                      </m:e>
                    </m:rad>
                  </m:den>
                </m:f>
                <m:r>
                  <a:rPr xmlns:a="http://schemas.openxmlformats.org/drawingml/2006/main" sz="3850" i="1">
                    <a:solidFill>
                      <a:srgbClr val="000000"/>
                    </a:solidFill>
                    <a:latin typeface="Cambria Math" panose="02040503050406030204" pitchFamily="18" charset="0"/>
                  </a:rPr>
                  <m:t>,</m:t>
                </m:r>
                <m:f>
                  <m:fPr>
                    <m:ctrlPr>
                      <a:rPr xmlns:a="http://schemas.openxmlformats.org/drawingml/2006/main" sz="3850" i="1">
                        <a:solidFill>
                          <a:srgbClr val="000000"/>
                        </a:solidFill>
                        <a:latin typeface="Cambria Math" panose="02040503050406030204" pitchFamily="18" charset="0"/>
                      </a:rPr>
                    </m:ctrlPr>
                    <m:type m:val="bar"/>
                  </m:fPr>
                  <m:num>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1</m:t>
                    </m:r>
                  </m:num>
                  <m:den>
                    <m:rad>
                      <m:radPr>
                        <m:ctrlPr>
                          <a:rPr xmlns:a="http://schemas.openxmlformats.org/drawingml/2006/main" sz="3850" i="1">
                            <a:solidFill>
                              <a:srgbClr val="000000"/>
                            </a:solidFill>
                            <a:latin typeface="Cambria Math" panose="02040503050406030204" pitchFamily="18" charset="0"/>
                          </a:rPr>
                        </m:ctrlPr>
                        <m:degHide m:val="on"/>
                      </m:radPr>
                      <m:deg/>
                      <m:e>
                        <m:r>
                          <a:rPr xmlns:a="http://schemas.openxmlformats.org/drawingml/2006/main" sz="3850" i="1">
                            <a:solidFill>
                              <a:srgbClr val="000000"/>
                            </a:solidFill>
                            <a:latin typeface="Cambria Math" panose="02040503050406030204" pitchFamily="18" charset="0"/>
                          </a:rPr>
                          <m:t>3</m:t>
                        </m:r>
                      </m:e>
                    </m:rad>
                  </m:den>
                </m:f>
                <m:r>
                  <a:rPr xmlns:a="http://schemas.openxmlformats.org/drawingml/2006/main" sz="3850" i="1">
                    <a:solidFill>
                      <a:srgbClr val="000000"/>
                    </a:solidFill>
                    <a:latin typeface="Cambria Math" panose="02040503050406030204" pitchFamily="18" charset="0"/>
                  </a:rPr>
                  <m:t>,</m:t>
                </m:r>
                <m:f>
                  <m:fPr>
                    <m:ctrlPr>
                      <a:rPr xmlns:a="http://schemas.openxmlformats.org/drawingml/2006/main" sz="3850" i="1">
                        <a:solidFill>
                          <a:srgbClr val="000000"/>
                        </a:solidFill>
                        <a:latin typeface="Cambria Math" panose="02040503050406030204" pitchFamily="18" charset="0"/>
                      </a:rPr>
                    </m:ctrlPr>
                    <m:type m:val="bar"/>
                  </m:fPr>
                  <m:num>
                    <m:r>
                      <a:rPr xmlns:a="http://schemas.openxmlformats.org/drawingml/2006/main" sz="3850" i="1">
                        <a:solidFill>
                          <a:srgbClr val="000000"/>
                        </a:solidFill>
                        <a:latin typeface="Cambria Math" panose="02040503050406030204" pitchFamily="18" charset="0"/>
                      </a:rPr>
                      <m:t>1</m:t>
                    </m:r>
                  </m:num>
                  <m:den>
                    <m:rad>
                      <m:radPr>
                        <m:ctrlPr>
                          <a:rPr xmlns:a="http://schemas.openxmlformats.org/drawingml/2006/main" sz="3850" i="1">
                            <a:solidFill>
                              <a:srgbClr val="000000"/>
                            </a:solidFill>
                            <a:latin typeface="Cambria Math" panose="02040503050406030204" pitchFamily="18" charset="0"/>
                          </a:rPr>
                        </m:ctrlPr>
                        <m:degHide m:val="on"/>
                      </m:radPr>
                      <m:deg/>
                      <m:e>
                        <m:r>
                          <a:rPr xmlns:a="http://schemas.openxmlformats.org/drawingml/2006/main" sz="3850" i="1">
                            <a:solidFill>
                              <a:srgbClr val="000000"/>
                            </a:solidFill>
                            <a:latin typeface="Cambria Math" panose="02040503050406030204" pitchFamily="18" charset="0"/>
                          </a:rPr>
                          <m:t>3</m:t>
                        </m:r>
                      </m:e>
                    </m:rad>
                  </m:den>
                </m:f>
                <m:r>
                  <a:rPr xmlns:a="http://schemas.openxmlformats.org/drawingml/2006/main" sz="3850" i="1">
                    <a:solidFill>
                      <a:srgbClr val="000000"/>
                    </a:solidFill>
                    <a:latin typeface="Cambria Math" panose="02040503050406030204" pitchFamily="18" charset="0"/>
                  </a:rPr>
                  <m:t>)</m:t>
                </m:r>
              </m:oMath>
            </a14:m>
            <a:r>
              <a:t> is an orthonormal basis of </a:t>
            </a:r>
            <a14:m>
              <m:oMath>
                <m:sSup>
                  <m:e>
                    <m:r>
                      <m:rPr>
                        <m:sty m:val="p"/>
                        <m:scr m:val="double-struck"/>
                      </m:rPr>
                      <a:rPr xmlns:a="http://schemas.openxmlformats.org/drawingml/2006/main" sz="4300" i="1">
                        <a:solidFill>
                          <a:srgbClr val="000000"/>
                        </a:solidFill>
                        <a:latin typeface="Cambria Math" panose="02040503050406030204" pitchFamily="18" charset="0"/>
                      </a:rPr>
                      <m:t>R</m:t>
                    </m:r>
                  </m:e>
                  <m:sup>
                    <m:r>
                      <a:rPr xmlns:a="http://schemas.openxmlformats.org/drawingml/2006/main" sz="4300" i="1">
                        <a:solidFill>
                          <a:srgbClr val="000000"/>
                        </a:solidFill>
                        <a:latin typeface="Cambria Math" panose="02040503050406030204" pitchFamily="18" charset="0"/>
                      </a:rPr>
                      <m:t>3</m:t>
                    </m:r>
                  </m:sup>
                </m:sSup>
              </m:oMath>
            </a14:m>
          </a:p>
          <a:p>
            <a:pPr lvl="1" marL="0" indent="0">
              <a:buSzTx/>
              <a:buNone/>
            </a:pPr>
            <a:r>
              <a:t>Matrix is   </a:t>
            </a:r>
            <a14:m>
              <m:oMath>
                <m:r>
                  <m:rPr>
                    <m:sty m:val="b"/>
                  </m:rPr>
                  <a:rPr xmlns:a="http://schemas.openxmlformats.org/drawingml/2006/main" sz="3850" i="1">
                    <a:solidFill>
                      <a:srgbClr val="000000"/>
                    </a:solidFill>
                    <a:latin typeface="Cambria Math" panose="02040503050406030204" pitchFamily="18" charset="0"/>
                  </a:rPr>
                  <m:t>U</m:t>
                </m:r>
                <m:r>
                  <a:rPr xmlns:a="http://schemas.openxmlformats.org/drawingml/2006/main" sz="3850" i="1">
                    <a:solidFill>
                      <a:srgbClr val="000000"/>
                    </a:solidFill>
                    <a:latin typeface="Cambria Math" panose="02040503050406030204" pitchFamily="18" charset="0"/>
                  </a:rPr>
                  <m:t>=</m:t>
                </m:r>
                <m:d>
                  <m:dPr>
                    <m:ctrlPr>
                      <a:rPr xmlns:a="http://schemas.openxmlformats.org/drawingml/2006/main" sz="3850" i="1">
                        <a:solidFill>
                          <a:srgbClr val="000000"/>
                        </a:solidFill>
                        <a:latin typeface="Cambria Math" panose="02040503050406030204" pitchFamily="18" charset="0"/>
                      </a:rPr>
                    </m:ctrlPr>
                  </m:dPr>
                  <m:e>
                    <m:m>
                      <m:mPr>
                        <m:ctrlPr>
                          <a:rPr xmlns:a="http://schemas.openxmlformats.org/drawingml/2006/main" sz="3850" i="1">
                            <a:solidFill>
                              <a:srgbClr val="000000"/>
                            </a:solidFill>
                            <a:latin typeface="Cambria Math" panose="02040503050406030204" pitchFamily="18" charset="0"/>
                          </a:rPr>
                        </m:ctrlPr>
                        <m:baseJc m:val="center"/>
                        <m:plcHide m:val="on"/>
                        <m:mcs>
                          <m:mc>
                            <m:mcPr>
                              <m:count m:val="3"/>
                              <m:mcJc m:val="center"/>
                            </m:mcPr>
                          </m:mc>
                        </m:mcs>
                      </m:mPr>
                      <m:mr>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1</m:t>
                              </m:r>
                            </m:num>
                            <m:den>
                              <m:argPr>
                                <m:scrLvl m:val="0"/>
                              </m:argPr>
                              <m:rad>
                                <m:radPr>
                                  <m:ctrlPr>
                                    <a:rPr xmlns:a="http://schemas.openxmlformats.org/drawingml/2006/main" sz="385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3850" i="1">
                                      <a:solidFill>
                                        <a:srgbClr val="000000"/>
                                      </a:solidFill>
                                      <a:latin typeface="Cambria Math" panose="02040503050406030204" pitchFamily="18" charset="0"/>
                                    </a:rPr>
                                    <m:t>2</m:t>
                                  </m:r>
                                </m:e>
                              </m:rad>
                            </m:den>
                          </m:f>
                        </m:e>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1</m:t>
                              </m:r>
                            </m:num>
                            <m:den>
                              <m:argPr>
                                <m:scrLvl m:val="0"/>
                              </m:argPr>
                              <m:rad>
                                <m:radPr>
                                  <m:ctrlPr>
                                    <a:rPr xmlns:a="http://schemas.openxmlformats.org/drawingml/2006/main" sz="385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3850" i="1">
                                      <a:solidFill>
                                        <a:srgbClr val="000000"/>
                                      </a:solidFill>
                                      <a:latin typeface="Cambria Math" panose="02040503050406030204" pitchFamily="18" charset="0"/>
                                    </a:rPr>
                                    <m:t>6</m:t>
                                  </m:r>
                                </m:e>
                              </m:rad>
                            </m:den>
                          </m:f>
                        </m:e>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1</m:t>
                              </m:r>
                            </m:num>
                            <m:den>
                              <m:argPr>
                                <m:scrLvl m:val="0"/>
                              </m:argPr>
                              <m:rad>
                                <m:radPr>
                                  <m:ctrlPr>
                                    <a:rPr xmlns:a="http://schemas.openxmlformats.org/drawingml/2006/main" sz="385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3850" i="1">
                                      <a:solidFill>
                                        <a:srgbClr val="000000"/>
                                      </a:solidFill>
                                      <a:latin typeface="Cambria Math" panose="02040503050406030204" pitchFamily="18" charset="0"/>
                                    </a:rPr>
                                    <m:t>3</m:t>
                                  </m:r>
                                </m:e>
                              </m:rad>
                            </m:den>
                          </m:f>
                        </m:e>
                      </m:mr>
                      <m:mr>
                        <m:e>
                          <m:r>
                            <a:rPr xmlns:a="http://schemas.openxmlformats.org/drawingml/2006/main" sz="3850" i="1">
                              <a:solidFill>
                                <a:srgbClr val="000000"/>
                              </a:solidFill>
                              <a:latin typeface="Cambria Math" panose="02040503050406030204" pitchFamily="18" charset="0"/>
                            </a:rPr>
                            <m:t>0</m:t>
                          </m:r>
                        </m:e>
                        <m:e>
                          <m:f>
                            <m:fPr>
                              <m:ctrlPr>
                                <a:rPr xmlns:a="http://schemas.openxmlformats.org/drawingml/2006/main" sz="3850" i="1">
                                  <a:solidFill>
                                    <a:srgbClr val="000000"/>
                                  </a:solidFill>
                                  <a:latin typeface="Cambria Math" panose="02040503050406030204" pitchFamily="18" charset="0"/>
                                </a:rPr>
                              </m:ctrlPr>
                              <m:type m:val="bar"/>
                            </m:fPr>
                            <m:num>
                              <m:argPr>
                                <m:scrLvl m:val="0"/>
                              </m:argPr>
                              <m:rad>
                                <m:radPr>
                                  <m:ctrlPr>
                                    <a:rPr xmlns:a="http://schemas.openxmlformats.org/drawingml/2006/main" sz="385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3850" i="1">
                                      <a:solidFill>
                                        <a:srgbClr val="000000"/>
                                      </a:solidFill>
                                      <a:latin typeface="Cambria Math" panose="02040503050406030204" pitchFamily="18" charset="0"/>
                                    </a:rPr>
                                    <m:t>2</m:t>
                                  </m:r>
                                </m:e>
                              </m:rad>
                            </m:num>
                            <m:den>
                              <m:argPr>
                                <m:scrLvl m:val="0"/>
                              </m:argPr>
                              <m:rad>
                                <m:radPr>
                                  <m:ctrlPr>
                                    <a:rPr xmlns:a="http://schemas.openxmlformats.org/drawingml/2006/main" sz="385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3850" i="1">
                                      <a:solidFill>
                                        <a:srgbClr val="000000"/>
                                      </a:solidFill>
                                      <a:latin typeface="Cambria Math" panose="02040503050406030204" pitchFamily="18" charset="0"/>
                                    </a:rPr>
                                    <m:t>3</m:t>
                                  </m:r>
                                </m:e>
                              </m:rad>
                            </m:den>
                          </m:f>
                        </m:e>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1</m:t>
                              </m:r>
                            </m:num>
                            <m:den>
                              <m:argPr>
                                <m:scrLvl m:val="0"/>
                              </m:argPr>
                              <m:rad>
                                <m:radPr>
                                  <m:ctrlPr>
                                    <a:rPr xmlns:a="http://schemas.openxmlformats.org/drawingml/2006/main" sz="385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3850" i="1">
                                      <a:solidFill>
                                        <a:srgbClr val="000000"/>
                                      </a:solidFill>
                                      <a:latin typeface="Cambria Math" panose="02040503050406030204" pitchFamily="18" charset="0"/>
                                    </a:rPr>
                                    <m:t>3</m:t>
                                  </m:r>
                                </m:e>
                              </m:rad>
                            </m:den>
                          </m:f>
                        </m:e>
                      </m:mr>
                      <m:mr>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1</m:t>
                              </m:r>
                            </m:num>
                            <m:den>
                              <m:argPr>
                                <m:scrLvl m:val="0"/>
                              </m:argPr>
                              <m:rad>
                                <m:radPr>
                                  <m:ctrlPr>
                                    <a:rPr xmlns:a="http://schemas.openxmlformats.org/drawingml/2006/main" sz="385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3850" i="1">
                                      <a:solidFill>
                                        <a:srgbClr val="000000"/>
                                      </a:solidFill>
                                      <a:latin typeface="Cambria Math" panose="02040503050406030204" pitchFamily="18" charset="0"/>
                                    </a:rPr>
                                    <m:t>2</m:t>
                                  </m:r>
                                </m:e>
                              </m:rad>
                            </m:den>
                          </m:f>
                        </m:e>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1</m:t>
                              </m:r>
                            </m:num>
                            <m:den>
                              <m:argPr>
                                <m:scrLvl m:val="0"/>
                              </m:argPr>
                              <m:rad>
                                <m:radPr>
                                  <m:ctrlPr>
                                    <a:rPr xmlns:a="http://schemas.openxmlformats.org/drawingml/2006/main" sz="385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3850" i="1">
                                      <a:solidFill>
                                        <a:srgbClr val="000000"/>
                                      </a:solidFill>
                                      <a:latin typeface="Cambria Math" panose="02040503050406030204" pitchFamily="18" charset="0"/>
                                    </a:rPr>
                                    <m:t>6</m:t>
                                  </m:r>
                                </m:e>
                              </m:rad>
                            </m:den>
                          </m:f>
                        </m:e>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1</m:t>
                              </m:r>
                            </m:num>
                            <m:den>
                              <m:argPr>
                                <m:scrLvl m:val="0"/>
                              </m:argPr>
                              <m:rad>
                                <m:radPr>
                                  <m:ctrlPr>
                                    <a:rPr xmlns:a="http://schemas.openxmlformats.org/drawingml/2006/main" sz="385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3850" i="1">
                                      <a:solidFill>
                                        <a:srgbClr val="000000"/>
                                      </a:solidFill>
                                      <a:latin typeface="Cambria Math" panose="02040503050406030204" pitchFamily="18" charset="0"/>
                                    </a:rPr>
                                    <m:t>3</m:t>
                                  </m:r>
                                </m:e>
                              </m:rad>
                            </m:den>
                          </m:f>
                        </m:e>
                      </m:mr>
                    </m:m>
                  </m:e>
                </m:d>
              </m:oMath>
            </a14:m>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Principal Component Analysis"/>
          <p:cNvSpPr txBox="1"/>
          <p:nvPr>
            <p:ph type="title"/>
          </p:nvPr>
        </p:nvSpPr>
        <p:spPr>
          <a:prstGeom prst="rect">
            <a:avLst/>
          </a:prstGeom>
        </p:spPr>
        <p:txBody>
          <a:bodyPr/>
          <a:lstStyle>
            <a:lvl1pPr defTabSz="484886">
              <a:defRPr sz="6640"/>
            </a:lvl1pPr>
          </a:lstStyle>
          <a:p>
            <a:pPr/>
            <a:r>
              <a:t>Principal Component Analysis </a:t>
            </a:r>
          </a:p>
        </p:txBody>
      </p:sp>
      <p:sp>
        <p:nvSpPr>
          <p:cNvPr id="443" name="Column vector    is a linear combination of the column vectors of   .…"/>
          <p:cNvSpPr txBox="1"/>
          <p:nvPr>
            <p:ph type="body" idx="1"/>
          </p:nvPr>
        </p:nvSpPr>
        <p:spPr>
          <a:xfrm>
            <a:off x="952500" y="2590800"/>
            <a:ext cx="11099800" cy="6877289"/>
          </a:xfrm>
          <a:prstGeom prst="rect">
            <a:avLst/>
          </a:prstGeom>
        </p:spPr>
        <p:txBody>
          <a:bodyPr anchor="t"/>
          <a:lstStyle/>
          <a:p>
            <a:pPr marL="0" indent="0" defTabSz="438150">
              <a:spcBef>
                <a:spcPts val="1600"/>
              </a:spcBef>
              <a:buSzTx/>
              <a:buNone/>
              <a:defRPr sz="2400"/>
            </a:pPr>
            <a:r>
              <a:t>Column vector  </a:t>
            </a:r>
            <a14:m>
              <m:oMath>
                <m:r>
                  <a:rPr xmlns:a="http://schemas.openxmlformats.org/drawingml/2006/main" sz="2900" i="1">
                    <a:solidFill>
                      <a:srgbClr val="000000"/>
                    </a:solidFill>
                    <a:latin typeface="Cambria Math" panose="02040503050406030204" pitchFamily="18" charset="0"/>
                  </a:rPr>
                  <m:t>(</m:t>
                </m:r>
                <m:r>
                  <a:rPr xmlns:a="http://schemas.openxmlformats.org/drawingml/2006/main" sz="2900" i="1">
                    <a:solidFill>
                      <a:srgbClr val="000000"/>
                    </a:solidFill>
                    <a:latin typeface="Cambria Math" panose="02040503050406030204" pitchFamily="18" charset="0"/>
                  </a:rPr>
                  <m:t>2,1,3</m:t>
                </m:r>
                <m:sSup>
                  <m:e>
                    <m:r>
                      <a:rPr xmlns:a="http://schemas.openxmlformats.org/drawingml/2006/main" sz="2900" i="1">
                        <a:solidFill>
                          <a:srgbClr val="000000"/>
                        </a:solidFill>
                        <a:latin typeface="Cambria Math" panose="02040503050406030204" pitchFamily="18" charset="0"/>
                      </a:rPr>
                      <m:t>)</m:t>
                    </m:r>
                  </m:e>
                  <m:sup>
                    <m:r>
                      <a:rPr xmlns:a="http://schemas.openxmlformats.org/drawingml/2006/main" sz="2900" i="1">
                        <a:solidFill>
                          <a:srgbClr val="000000"/>
                        </a:solidFill>
                        <a:latin typeface="Cambria Math" panose="02040503050406030204" pitchFamily="18" charset="0"/>
                      </a:rPr>
                      <m:t>t</m:t>
                    </m:r>
                  </m:sup>
                </m:sSup>
              </m:oMath>
            </a14:m>
            <a:r>
              <a:t> is a linear combination of the column vectors of </a:t>
            </a:r>
            <a14:m>
              <m:oMath>
                <m:r>
                  <m:rPr>
                    <m:sty m:val="b"/>
                  </m:rPr>
                  <a:rPr xmlns:a="http://schemas.openxmlformats.org/drawingml/2006/main" sz="3050" i="1">
                    <a:solidFill>
                      <a:srgbClr val="000000"/>
                    </a:solidFill>
                    <a:latin typeface="Cambria Math" panose="02040503050406030204" pitchFamily="18" charset="0"/>
                  </a:rPr>
                  <m:t>U</m:t>
                </m:r>
              </m:oMath>
            </a14:m>
            <a:r>
              <a:t> .</a:t>
            </a:r>
          </a:p>
          <a:p>
            <a:pPr marL="0" indent="0" defTabSz="438150">
              <a:spcBef>
                <a:spcPts val="1600"/>
              </a:spcBef>
              <a:buSzTx/>
              <a:buNone/>
              <a:defRPr sz="2400"/>
            </a:pPr>
            <a:r>
              <a:t>         Use </a:t>
            </a:r>
            <a14:m>
              <m:oMath>
                <m:d>
                  <m:dPr>
                    <m:ctrlPr>
                      <a:rPr xmlns:a="http://schemas.openxmlformats.org/drawingml/2006/main" sz="2900" i="1">
                        <a:solidFill>
                          <a:srgbClr val="000000"/>
                        </a:solidFill>
                        <a:latin typeface="Cambria Math" panose="02040503050406030204" pitchFamily="18" charset="0"/>
                      </a:rPr>
                    </m:ctrlPr>
                  </m:dPr>
                  <m:e>
                    <m:eqArr>
                      <m:eqArrPr>
                        <m:ctrlPr>
                          <a:rPr xmlns:a="http://schemas.openxmlformats.org/drawingml/2006/main" sz="2900" i="1">
                            <a:solidFill>
                              <a:srgbClr val="000000"/>
                            </a:solidFill>
                            <a:latin typeface="Cambria Math" panose="02040503050406030204" pitchFamily="18" charset="0"/>
                          </a:rPr>
                        </m:ctrlPr>
                      </m:eqArrPr>
                      <m:e>
                        <m:r>
                          <a:rPr xmlns:a="http://schemas.openxmlformats.org/drawingml/2006/main" sz="2900" i="1">
                            <a:solidFill>
                              <a:srgbClr val="000000"/>
                            </a:solidFill>
                            <a:latin typeface="Cambria Math" panose="02040503050406030204" pitchFamily="18" charset="0"/>
                          </a:rPr>
                          <m:t>2</m:t>
                        </m:r>
                      </m:e>
                      <m:e>
                        <m:r>
                          <a:rPr xmlns:a="http://schemas.openxmlformats.org/drawingml/2006/main" sz="2900" i="1">
                            <a:solidFill>
                              <a:srgbClr val="000000"/>
                            </a:solidFill>
                            <a:latin typeface="Cambria Math" panose="02040503050406030204" pitchFamily="18" charset="0"/>
                          </a:rPr>
                          <m:t>1</m:t>
                        </m:r>
                      </m:e>
                      <m:e>
                        <m:r>
                          <a:rPr xmlns:a="http://schemas.openxmlformats.org/drawingml/2006/main" sz="2900" i="1">
                            <a:solidFill>
                              <a:srgbClr val="000000"/>
                            </a:solidFill>
                            <a:latin typeface="Cambria Math" panose="02040503050406030204" pitchFamily="18" charset="0"/>
                          </a:rPr>
                          <m:t>3</m:t>
                        </m:r>
                      </m:e>
                    </m:eqArr>
                  </m:e>
                </m:d>
                <m:r>
                  <a:rPr xmlns:a="http://schemas.openxmlformats.org/drawingml/2006/main" sz="2900" i="1">
                    <a:solidFill>
                      <a:srgbClr val="000000"/>
                    </a:solidFill>
                    <a:latin typeface="Cambria Math" panose="02040503050406030204" pitchFamily="18" charset="0"/>
                  </a:rPr>
                  <m:t>=</m:t>
                </m:r>
                <m:r>
                  <m:rPr>
                    <m:sty m:val="b"/>
                  </m:rPr>
                  <a:rPr xmlns:a="http://schemas.openxmlformats.org/drawingml/2006/main" sz="2900" i="1">
                    <a:solidFill>
                      <a:srgbClr val="000000"/>
                    </a:solidFill>
                    <a:latin typeface="Cambria Math" panose="02040503050406030204" pitchFamily="18" charset="0"/>
                  </a:rPr>
                  <m:t>U</m:t>
                </m:r>
                <m:r>
                  <a:rPr xmlns:a="http://schemas.openxmlformats.org/drawingml/2006/main" sz="2900" i="1">
                    <a:solidFill>
                      <a:srgbClr val="000000"/>
                    </a:solidFill>
                    <a:latin typeface="Cambria Math" panose="02040503050406030204" pitchFamily="18" charset="0"/>
                  </a:rPr>
                  <m:t>⋅</m:t>
                </m:r>
                <m:sSup>
                  <m:e>
                    <m:r>
                      <m:rPr>
                        <m:sty m:val="b"/>
                      </m:rPr>
                      <a:rPr xmlns:a="http://schemas.openxmlformats.org/drawingml/2006/main" sz="2900" i="1">
                        <a:solidFill>
                          <a:srgbClr val="000000"/>
                        </a:solidFill>
                        <a:latin typeface="Cambria Math" panose="02040503050406030204" pitchFamily="18" charset="0"/>
                      </a:rPr>
                      <m:t>a</m:t>
                    </m:r>
                  </m:e>
                  <m:sup>
                    <m:r>
                      <a:rPr xmlns:a="http://schemas.openxmlformats.org/drawingml/2006/main" sz="2900" i="1">
                        <a:solidFill>
                          <a:srgbClr val="000000"/>
                        </a:solidFill>
                        <a:latin typeface="Cambria Math" panose="02040503050406030204" pitchFamily="18" charset="0"/>
                      </a:rPr>
                      <m:t>t</m:t>
                    </m:r>
                  </m:sup>
                </m:sSup>
              </m:oMath>
            </a14:m>
          </a:p>
          <a:p>
            <a:pPr marL="0" indent="0" defTabSz="438150">
              <a:spcBef>
                <a:spcPts val="1600"/>
              </a:spcBef>
              <a:buSzTx/>
              <a:buNone/>
              <a:defRPr sz="2400"/>
            </a:pPr>
            <a:r>
              <a:t>Multiply with </a:t>
            </a:r>
            <a14:m>
              <m:oMath>
                <m:sSup>
                  <m:e>
                    <m:r>
                      <m:rPr>
                        <m:sty m:val="b"/>
                      </m:rPr>
                      <a:rPr xmlns:a="http://schemas.openxmlformats.org/drawingml/2006/main" sz="2900" i="1">
                        <a:solidFill>
                          <a:srgbClr val="000000"/>
                        </a:solidFill>
                        <a:latin typeface="Cambria Math" panose="02040503050406030204" pitchFamily="18" charset="0"/>
                      </a:rPr>
                      <m:t>U</m:t>
                    </m:r>
                  </m:e>
                  <m:sup>
                    <m:r>
                      <a:rPr xmlns:a="http://schemas.openxmlformats.org/drawingml/2006/main" sz="2900" i="1">
                        <a:solidFill>
                          <a:srgbClr val="000000"/>
                        </a:solidFill>
                        <a:latin typeface="Cambria Math" panose="02040503050406030204" pitchFamily="18" charset="0"/>
                      </a:rPr>
                      <m:t>t</m:t>
                    </m:r>
                  </m:sup>
                </m:sSup>
              </m:oMath>
            </a14:m>
          </a:p>
          <a:p>
            <a:pPr marL="0" indent="0" defTabSz="438150">
              <a:spcBef>
                <a:spcPts val="1600"/>
              </a:spcBef>
              <a:buSzTx/>
              <a:buNone/>
              <a:defRPr sz="2400"/>
            </a:pPr>
            <a14:m>
              <m:oMath>
                <m:d>
                  <m:dPr>
                    <m:ctrlPr>
                      <a:rPr xmlns:a="http://schemas.openxmlformats.org/drawingml/2006/main" sz="2900" i="1">
                        <a:solidFill>
                          <a:srgbClr val="000000"/>
                        </a:solidFill>
                        <a:latin typeface="Cambria Math" panose="02040503050406030204" pitchFamily="18" charset="0"/>
                      </a:rPr>
                    </m:ctrlPr>
                  </m:dPr>
                  <m:e>
                    <m:m>
                      <m:mPr>
                        <m:ctrlPr>
                          <a:rPr xmlns:a="http://schemas.openxmlformats.org/drawingml/2006/main" sz="2900" i="1">
                            <a:solidFill>
                              <a:srgbClr val="000000"/>
                            </a:solidFill>
                            <a:latin typeface="Cambria Math" panose="02040503050406030204" pitchFamily="18" charset="0"/>
                          </a:rPr>
                        </m:ctrlPr>
                        <m:baseJc m:val="center"/>
                        <m:plcHide m:val="on"/>
                        <m:mcs>
                          <m:mc>
                            <m:mcPr>
                              <m:count m:val="3"/>
                              <m:mcJc m:val="center"/>
                            </m:mcPr>
                          </m:mc>
                        </m:mcs>
                      </m:mPr>
                      <m:mr>
                        <m:e>
                          <m:f>
                            <m:fPr>
                              <m:ctrlPr>
                                <a:rPr xmlns:a="http://schemas.openxmlformats.org/drawingml/2006/main" sz="2900" i="1">
                                  <a:solidFill>
                                    <a:srgbClr val="000000"/>
                                  </a:solidFill>
                                  <a:latin typeface="Cambria Math" panose="02040503050406030204" pitchFamily="18" charset="0"/>
                                </a:rPr>
                              </m:ctrlPr>
                              <m:type m:val="bar"/>
                            </m:fPr>
                            <m:num>
                              <m:argPr>
                                <m:scrLvl m:val="0"/>
                              </m:argPr>
                              <m:r>
                                <a:rPr xmlns:a="http://schemas.openxmlformats.org/drawingml/2006/main" sz="2900" i="1">
                                  <a:solidFill>
                                    <a:srgbClr val="000000"/>
                                  </a:solidFill>
                                  <a:latin typeface="Cambria Math" panose="02040503050406030204" pitchFamily="18" charset="0"/>
                                </a:rPr>
                                <m:t>1</m:t>
                              </m:r>
                            </m:num>
                            <m:den>
                              <m:argPr>
                                <m:scrLvl m:val="0"/>
                              </m:argPr>
                              <m:rad>
                                <m:radPr>
                                  <m:ctrlPr>
                                    <a:rPr xmlns:a="http://schemas.openxmlformats.org/drawingml/2006/main" sz="290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2900" i="1">
                                      <a:solidFill>
                                        <a:srgbClr val="000000"/>
                                      </a:solidFill>
                                      <a:latin typeface="Cambria Math" panose="02040503050406030204" pitchFamily="18" charset="0"/>
                                    </a:rPr>
                                    <m:t>2</m:t>
                                  </m:r>
                                </m:e>
                              </m:rad>
                            </m:den>
                          </m:f>
                        </m:e>
                        <m:e>
                          <m:r>
                            <a:rPr xmlns:a="http://schemas.openxmlformats.org/drawingml/2006/main" sz="2900" i="1">
                              <a:solidFill>
                                <a:srgbClr val="000000"/>
                              </a:solidFill>
                              <a:latin typeface="Cambria Math" panose="02040503050406030204" pitchFamily="18" charset="0"/>
                            </a:rPr>
                            <m:t>0</m:t>
                          </m:r>
                        </m:e>
                        <m:e>
                          <m:f>
                            <m:fPr>
                              <m:ctrlPr>
                                <a:rPr xmlns:a="http://schemas.openxmlformats.org/drawingml/2006/main" sz="2900" i="1">
                                  <a:solidFill>
                                    <a:srgbClr val="000000"/>
                                  </a:solidFill>
                                  <a:latin typeface="Cambria Math" panose="02040503050406030204" pitchFamily="18" charset="0"/>
                                </a:rPr>
                              </m:ctrlPr>
                              <m:type m:val="bar"/>
                            </m:fPr>
                            <m:num>
                              <m:argPr>
                                <m:scrLvl m:val="0"/>
                              </m:argPr>
                              <m:r>
                                <a:rPr xmlns:a="http://schemas.openxmlformats.org/drawingml/2006/main" sz="2900" i="1">
                                  <a:solidFill>
                                    <a:srgbClr val="000000"/>
                                  </a:solidFill>
                                  <a:latin typeface="Cambria Math" panose="02040503050406030204" pitchFamily="18" charset="0"/>
                                </a:rPr>
                                <m:t>-</m:t>
                              </m:r>
                              <m:r>
                                <a:rPr xmlns:a="http://schemas.openxmlformats.org/drawingml/2006/main" sz="2900" i="1">
                                  <a:solidFill>
                                    <a:srgbClr val="000000"/>
                                  </a:solidFill>
                                  <a:latin typeface="Cambria Math" panose="02040503050406030204" pitchFamily="18" charset="0"/>
                                </a:rPr>
                                <m:t>1</m:t>
                              </m:r>
                            </m:num>
                            <m:den>
                              <m:argPr>
                                <m:scrLvl m:val="0"/>
                              </m:argPr>
                              <m:rad>
                                <m:radPr>
                                  <m:ctrlPr>
                                    <a:rPr xmlns:a="http://schemas.openxmlformats.org/drawingml/2006/main" sz="290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2900" i="1">
                                      <a:solidFill>
                                        <a:srgbClr val="000000"/>
                                      </a:solidFill>
                                      <a:latin typeface="Cambria Math" panose="02040503050406030204" pitchFamily="18" charset="0"/>
                                    </a:rPr>
                                    <m:t>2</m:t>
                                  </m:r>
                                </m:e>
                              </m:rad>
                            </m:den>
                          </m:f>
                        </m:e>
                      </m:mr>
                      <m:mr>
                        <m:e>
                          <m:f>
                            <m:fPr>
                              <m:ctrlPr>
                                <a:rPr xmlns:a="http://schemas.openxmlformats.org/drawingml/2006/main" sz="2900" i="1">
                                  <a:solidFill>
                                    <a:srgbClr val="000000"/>
                                  </a:solidFill>
                                  <a:latin typeface="Cambria Math" panose="02040503050406030204" pitchFamily="18" charset="0"/>
                                </a:rPr>
                              </m:ctrlPr>
                              <m:type m:val="bar"/>
                            </m:fPr>
                            <m:num>
                              <m:argPr>
                                <m:scrLvl m:val="0"/>
                              </m:argPr>
                              <m:r>
                                <a:rPr xmlns:a="http://schemas.openxmlformats.org/drawingml/2006/main" sz="2900" i="1">
                                  <a:solidFill>
                                    <a:srgbClr val="000000"/>
                                  </a:solidFill>
                                  <a:latin typeface="Cambria Math" panose="02040503050406030204" pitchFamily="18" charset="0"/>
                                </a:rPr>
                                <m:t>1</m:t>
                              </m:r>
                            </m:num>
                            <m:den>
                              <m:argPr>
                                <m:scrLvl m:val="0"/>
                              </m:argPr>
                              <m:rad>
                                <m:radPr>
                                  <m:ctrlPr>
                                    <a:rPr xmlns:a="http://schemas.openxmlformats.org/drawingml/2006/main" sz="290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2900" i="1">
                                      <a:solidFill>
                                        <a:srgbClr val="000000"/>
                                      </a:solidFill>
                                      <a:latin typeface="Cambria Math" panose="02040503050406030204" pitchFamily="18" charset="0"/>
                                    </a:rPr>
                                    <m:t>6</m:t>
                                  </m:r>
                                </m:e>
                              </m:rad>
                            </m:den>
                          </m:f>
                        </m:e>
                        <m:e>
                          <m:f>
                            <m:fPr>
                              <m:ctrlPr>
                                <a:rPr xmlns:a="http://schemas.openxmlformats.org/drawingml/2006/main" sz="2900" i="1">
                                  <a:solidFill>
                                    <a:srgbClr val="000000"/>
                                  </a:solidFill>
                                  <a:latin typeface="Cambria Math" panose="02040503050406030204" pitchFamily="18" charset="0"/>
                                </a:rPr>
                              </m:ctrlPr>
                              <m:type m:val="bar"/>
                            </m:fPr>
                            <m:num>
                              <m:argPr>
                                <m:scrLvl m:val="0"/>
                              </m:argPr>
                              <m:rad>
                                <m:radPr>
                                  <m:ctrlPr>
                                    <a:rPr xmlns:a="http://schemas.openxmlformats.org/drawingml/2006/main" sz="290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2900" i="1">
                                      <a:solidFill>
                                        <a:srgbClr val="000000"/>
                                      </a:solidFill>
                                      <a:latin typeface="Cambria Math" panose="02040503050406030204" pitchFamily="18" charset="0"/>
                                    </a:rPr>
                                    <m:t>2</m:t>
                                  </m:r>
                                </m:e>
                              </m:rad>
                            </m:num>
                            <m:den>
                              <m:argPr>
                                <m:scrLvl m:val="0"/>
                              </m:argPr>
                              <m:rad>
                                <m:radPr>
                                  <m:ctrlPr>
                                    <a:rPr xmlns:a="http://schemas.openxmlformats.org/drawingml/2006/main" sz="290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2900" i="1">
                                      <a:solidFill>
                                        <a:srgbClr val="000000"/>
                                      </a:solidFill>
                                      <a:latin typeface="Cambria Math" panose="02040503050406030204" pitchFamily="18" charset="0"/>
                                    </a:rPr>
                                    <m:t>3</m:t>
                                  </m:r>
                                </m:e>
                              </m:rad>
                            </m:den>
                          </m:f>
                        </m:e>
                        <m:e>
                          <m:f>
                            <m:fPr>
                              <m:ctrlPr>
                                <a:rPr xmlns:a="http://schemas.openxmlformats.org/drawingml/2006/main" sz="2900" i="1">
                                  <a:solidFill>
                                    <a:srgbClr val="000000"/>
                                  </a:solidFill>
                                  <a:latin typeface="Cambria Math" panose="02040503050406030204" pitchFamily="18" charset="0"/>
                                </a:rPr>
                              </m:ctrlPr>
                              <m:type m:val="bar"/>
                            </m:fPr>
                            <m:num>
                              <m:argPr>
                                <m:scrLvl m:val="0"/>
                              </m:argPr>
                              <m:r>
                                <a:rPr xmlns:a="http://schemas.openxmlformats.org/drawingml/2006/main" sz="2900" i="1">
                                  <a:solidFill>
                                    <a:srgbClr val="000000"/>
                                  </a:solidFill>
                                  <a:latin typeface="Cambria Math" panose="02040503050406030204" pitchFamily="18" charset="0"/>
                                </a:rPr>
                                <m:t>1</m:t>
                              </m:r>
                            </m:num>
                            <m:den>
                              <m:argPr>
                                <m:scrLvl m:val="0"/>
                              </m:argPr>
                              <m:rad>
                                <m:radPr>
                                  <m:ctrlPr>
                                    <a:rPr xmlns:a="http://schemas.openxmlformats.org/drawingml/2006/main" sz="290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2900" i="1">
                                      <a:solidFill>
                                        <a:srgbClr val="000000"/>
                                      </a:solidFill>
                                      <a:latin typeface="Cambria Math" panose="02040503050406030204" pitchFamily="18" charset="0"/>
                                    </a:rPr>
                                    <m:t>6</m:t>
                                  </m:r>
                                </m:e>
                              </m:rad>
                            </m:den>
                          </m:f>
                        </m:e>
                      </m:mr>
                      <m:mr>
                        <m:e>
                          <m:f>
                            <m:fPr>
                              <m:ctrlPr>
                                <a:rPr xmlns:a="http://schemas.openxmlformats.org/drawingml/2006/main" sz="2900" i="1">
                                  <a:solidFill>
                                    <a:srgbClr val="000000"/>
                                  </a:solidFill>
                                  <a:latin typeface="Cambria Math" panose="02040503050406030204" pitchFamily="18" charset="0"/>
                                </a:rPr>
                              </m:ctrlPr>
                              <m:type m:val="bar"/>
                            </m:fPr>
                            <m:num>
                              <m:argPr>
                                <m:scrLvl m:val="0"/>
                              </m:argPr>
                              <m:r>
                                <a:rPr xmlns:a="http://schemas.openxmlformats.org/drawingml/2006/main" sz="2900" i="1">
                                  <a:solidFill>
                                    <a:srgbClr val="000000"/>
                                  </a:solidFill>
                                  <a:latin typeface="Cambria Math" panose="02040503050406030204" pitchFamily="18" charset="0"/>
                                </a:rPr>
                                <m:t>1</m:t>
                              </m:r>
                            </m:num>
                            <m:den>
                              <m:argPr>
                                <m:scrLvl m:val="0"/>
                              </m:argPr>
                              <m:rad>
                                <m:radPr>
                                  <m:ctrlPr>
                                    <a:rPr xmlns:a="http://schemas.openxmlformats.org/drawingml/2006/main" sz="290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2900" i="1">
                                      <a:solidFill>
                                        <a:srgbClr val="000000"/>
                                      </a:solidFill>
                                      <a:latin typeface="Cambria Math" panose="02040503050406030204" pitchFamily="18" charset="0"/>
                                    </a:rPr>
                                    <m:t>3</m:t>
                                  </m:r>
                                </m:e>
                              </m:rad>
                            </m:den>
                          </m:f>
                        </m:e>
                        <m:e>
                          <m:f>
                            <m:fPr>
                              <m:ctrlPr>
                                <a:rPr xmlns:a="http://schemas.openxmlformats.org/drawingml/2006/main" sz="2900" i="1">
                                  <a:solidFill>
                                    <a:srgbClr val="000000"/>
                                  </a:solidFill>
                                  <a:latin typeface="Cambria Math" panose="02040503050406030204" pitchFamily="18" charset="0"/>
                                </a:rPr>
                              </m:ctrlPr>
                              <m:type m:val="bar"/>
                            </m:fPr>
                            <m:num>
                              <m:argPr>
                                <m:scrLvl m:val="0"/>
                              </m:argPr>
                              <m:r>
                                <a:rPr xmlns:a="http://schemas.openxmlformats.org/drawingml/2006/main" sz="2900" i="1">
                                  <a:solidFill>
                                    <a:srgbClr val="000000"/>
                                  </a:solidFill>
                                  <a:latin typeface="Cambria Math" panose="02040503050406030204" pitchFamily="18" charset="0"/>
                                </a:rPr>
                                <m:t>-</m:t>
                              </m:r>
                              <m:r>
                                <a:rPr xmlns:a="http://schemas.openxmlformats.org/drawingml/2006/main" sz="2900" i="1">
                                  <a:solidFill>
                                    <a:srgbClr val="000000"/>
                                  </a:solidFill>
                                  <a:latin typeface="Cambria Math" panose="02040503050406030204" pitchFamily="18" charset="0"/>
                                </a:rPr>
                                <m:t>1</m:t>
                              </m:r>
                            </m:num>
                            <m:den>
                              <m:argPr>
                                <m:scrLvl m:val="0"/>
                              </m:argPr>
                              <m:rad>
                                <m:radPr>
                                  <m:ctrlPr>
                                    <a:rPr xmlns:a="http://schemas.openxmlformats.org/drawingml/2006/main" sz="290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2900" i="1">
                                      <a:solidFill>
                                        <a:srgbClr val="000000"/>
                                      </a:solidFill>
                                      <a:latin typeface="Cambria Math" panose="02040503050406030204" pitchFamily="18" charset="0"/>
                                    </a:rPr>
                                    <m:t>3</m:t>
                                  </m:r>
                                </m:e>
                              </m:rad>
                            </m:den>
                          </m:f>
                        </m:e>
                        <m:e>
                          <m:f>
                            <m:fPr>
                              <m:ctrlPr>
                                <a:rPr xmlns:a="http://schemas.openxmlformats.org/drawingml/2006/main" sz="2900" i="1">
                                  <a:solidFill>
                                    <a:srgbClr val="000000"/>
                                  </a:solidFill>
                                  <a:latin typeface="Cambria Math" panose="02040503050406030204" pitchFamily="18" charset="0"/>
                                </a:rPr>
                              </m:ctrlPr>
                              <m:type m:val="bar"/>
                            </m:fPr>
                            <m:num>
                              <m:argPr>
                                <m:scrLvl m:val="0"/>
                              </m:argPr>
                              <m:r>
                                <a:rPr xmlns:a="http://schemas.openxmlformats.org/drawingml/2006/main" sz="2900" i="1">
                                  <a:solidFill>
                                    <a:srgbClr val="000000"/>
                                  </a:solidFill>
                                  <a:latin typeface="Cambria Math" panose="02040503050406030204" pitchFamily="18" charset="0"/>
                                </a:rPr>
                                <m:t>1</m:t>
                              </m:r>
                            </m:num>
                            <m:den>
                              <m:argPr>
                                <m:scrLvl m:val="0"/>
                              </m:argPr>
                              <m:rad>
                                <m:radPr>
                                  <m:ctrlPr>
                                    <a:rPr xmlns:a="http://schemas.openxmlformats.org/drawingml/2006/main" sz="290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2900" i="1">
                                      <a:solidFill>
                                        <a:srgbClr val="000000"/>
                                      </a:solidFill>
                                      <a:latin typeface="Cambria Math" panose="02040503050406030204" pitchFamily="18" charset="0"/>
                                    </a:rPr>
                                    <m:t>3</m:t>
                                  </m:r>
                                </m:e>
                              </m:rad>
                            </m:den>
                          </m:f>
                        </m:e>
                      </m:mr>
                    </m:m>
                  </m:e>
                </m:d>
                <m:r>
                  <a:rPr xmlns:a="http://schemas.openxmlformats.org/drawingml/2006/main" sz="2900" i="1">
                    <a:solidFill>
                      <a:srgbClr val="000000"/>
                    </a:solidFill>
                    <a:latin typeface="Cambria Math" panose="02040503050406030204" pitchFamily="18" charset="0"/>
                  </a:rPr>
                  <m:t>⋅</m:t>
                </m:r>
                <m:d>
                  <m:dPr>
                    <m:ctrlPr>
                      <a:rPr xmlns:a="http://schemas.openxmlformats.org/drawingml/2006/main" sz="2900" i="1">
                        <a:solidFill>
                          <a:srgbClr val="000000"/>
                        </a:solidFill>
                        <a:latin typeface="Cambria Math" panose="02040503050406030204" pitchFamily="18" charset="0"/>
                      </a:rPr>
                    </m:ctrlPr>
                  </m:dPr>
                  <m:e>
                    <m:eqArr>
                      <m:eqArrPr>
                        <m:ctrlPr>
                          <a:rPr xmlns:a="http://schemas.openxmlformats.org/drawingml/2006/main" sz="2900" i="1">
                            <a:solidFill>
                              <a:srgbClr val="000000"/>
                            </a:solidFill>
                            <a:latin typeface="Cambria Math" panose="02040503050406030204" pitchFamily="18" charset="0"/>
                          </a:rPr>
                        </m:ctrlPr>
                      </m:eqArrPr>
                      <m:e>
                        <m:r>
                          <a:rPr xmlns:a="http://schemas.openxmlformats.org/drawingml/2006/main" sz="2900" i="1">
                            <a:solidFill>
                              <a:srgbClr val="000000"/>
                            </a:solidFill>
                            <a:latin typeface="Cambria Math" panose="02040503050406030204" pitchFamily="18" charset="0"/>
                          </a:rPr>
                          <m:t>2</m:t>
                        </m:r>
                      </m:e>
                      <m:e>
                        <m:r>
                          <a:rPr xmlns:a="http://schemas.openxmlformats.org/drawingml/2006/main" sz="2900" i="1">
                            <a:solidFill>
                              <a:srgbClr val="000000"/>
                            </a:solidFill>
                            <a:latin typeface="Cambria Math" panose="02040503050406030204" pitchFamily="18" charset="0"/>
                          </a:rPr>
                          <m:t>1</m:t>
                        </m:r>
                      </m:e>
                      <m:e>
                        <m:r>
                          <a:rPr xmlns:a="http://schemas.openxmlformats.org/drawingml/2006/main" sz="2900" i="1">
                            <a:solidFill>
                              <a:srgbClr val="000000"/>
                            </a:solidFill>
                            <a:latin typeface="Cambria Math" panose="02040503050406030204" pitchFamily="18" charset="0"/>
                          </a:rPr>
                          <m:t>3</m:t>
                        </m:r>
                      </m:e>
                    </m:eqArr>
                  </m:e>
                </m:d>
                <m:r>
                  <a:rPr xmlns:a="http://schemas.openxmlformats.org/drawingml/2006/main" sz="2900" i="1">
                    <a:solidFill>
                      <a:srgbClr val="000000"/>
                    </a:solidFill>
                    <a:latin typeface="Cambria Math" panose="02040503050406030204" pitchFamily="18" charset="0"/>
                  </a:rPr>
                  <m:t>=</m:t>
                </m:r>
                <m:sSup>
                  <m:e>
                    <m:r>
                      <m:rPr>
                        <m:sty m:val="b"/>
                      </m:rPr>
                      <a:rPr xmlns:a="http://schemas.openxmlformats.org/drawingml/2006/main" sz="2900" i="1">
                        <a:solidFill>
                          <a:srgbClr val="000000"/>
                        </a:solidFill>
                        <a:latin typeface="Cambria Math" panose="02040503050406030204" pitchFamily="18" charset="0"/>
                      </a:rPr>
                      <m:t>U</m:t>
                    </m:r>
                  </m:e>
                  <m:sup>
                    <m:r>
                      <a:rPr xmlns:a="http://schemas.openxmlformats.org/drawingml/2006/main" sz="2900" i="1">
                        <a:solidFill>
                          <a:srgbClr val="000000"/>
                        </a:solidFill>
                        <a:latin typeface="Cambria Math" panose="02040503050406030204" pitchFamily="18" charset="0"/>
                      </a:rPr>
                      <m:t>t</m:t>
                    </m:r>
                  </m:sup>
                </m:sSup>
                <m:r>
                  <a:rPr xmlns:a="http://schemas.openxmlformats.org/drawingml/2006/main" sz="2900" i="1">
                    <a:solidFill>
                      <a:srgbClr val="000000"/>
                    </a:solidFill>
                    <a:latin typeface="Cambria Math" panose="02040503050406030204" pitchFamily="18" charset="0"/>
                  </a:rPr>
                  <m:t>⋅</m:t>
                </m:r>
                <m:r>
                  <m:rPr>
                    <m:sty m:val="b"/>
                  </m:rPr>
                  <a:rPr xmlns:a="http://schemas.openxmlformats.org/drawingml/2006/main" sz="2900" i="1">
                    <a:solidFill>
                      <a:srgbClr val="000000"/>
                    </a:solidFill>
                    <a:latin typeface="Cambria Math" panose="02040503050406030204" pitchFamily="18" charset="0"/>
                  </a:rPr>
                  <m:t>U</m:t>
                </m:r>
                <m:r>
                  <a:rPr xmlns:a="http://schemas.openxmlformats.org/drawingml/2006/main" sz="2900" i="1">
                    <a:solidFill>
                      <a:srgbClr val="000000"/>
                    </a:solidFill>
                    <a:latin typeface="Cambria Math" panose="02040503050406030204" pitchFamily="18" charset="0"/>
                  </a:rPr>
                  <m:t>⋅</m:t>
                </m:r>
                <m:r>
                  <m:rPr>
                    <m:sty m:val="b"/>
                  </m:rPr>
                  <a:rPr xmlns:a="http://schemas.openxmlformats.org/drawingml/2006/main" sz="2900" i="1">
                    <a:solidFill>
                      <a:srgbClr val="000000"/>
                    </a:solidFill>
                    <a:latin typeface="Cambria Math" panose="02040503050406030204" pitchFamily="18" charset="0"/>
                  </a:rPr>
                  <m:t>a</m:t>
                </m:r>
                <m:r>
                  <a:rPr xmlns:a="http://schemas.openxmlformats.org/drawingml/2006/main" sz="2900" i="1">
                    <a:solidFill>
                      <a:srgbClr val="000000"/>
                    </a:solidFill>
                    <a:latin typeface="Cambria Math" panose="02040503050406030204" pitchFamily="18" charset="0"/>
                  </a:rPr>
                  <m:t>=</m:t>
                </m:r>
                <m:sSup>
                  <m:e>
                    <m:r>
                      <m:rPr>
                        <m:sty m:val="b"/>
                      </m:rPr>
                      <a:rPr xmlns:a="http://schemas.openxmlformats.org/drawingml/2006/main" sz="2900" i="1">
                        <a:solidFill>
                          <a:srgbClr val="000000"/>
                        </a:solidFill>
                        <a:latin typeface="Cambria Math" panose="02040503050406030204" pitchFamily="18" charset="0"/>
                      </a:rPr>
                      <m:t>a</m:t>
                    </m:r>
                  </m:e>
                  <m:sup>
                    <m:r>
                      <a:rPr xmlns:a="http://schemas.openxmlformats.org/drawingml/2006/main" sz="2900" i="1">
                        <a:solidFill>
                          <a:srgbClr val="000000"/>
                        </a:solidFill>
                        <a:latin typeface="Cambria Math" panose="02040503050406030204" pitchFamily="18" charset="0"/>
                      </a:rPr>
                      <m:t>t</m:t>
                    </m:r>
                  </m:sup>
                </m:sSup>
              </m:oMath>
            </a14:m>
            <a:r>
              <a:t> </a:t>
            </a:r>
          </a:p>
          <a:p>
            <a:pPr marL="0" indent="0" defTabSz="438150">
              <a:spcBef>
                <a:spcPts val="1600"/>
              </a:spcBef>
              <a:buSzTx/>
              <a:buNone/>
              <a:defRPr sz="2400"/>
            </a:pPr>
            <a:r>
              <a:t>Obtain: </a:t>
            </a:r>
            <a14:m>
              <m:oMath>
                <m:r>
                  <a:rPr xmlns:a="http://schemas.openxmlformats.org/drawingml/2006/main" sz="2900" i="1">
                    <a:solidFill>
                      <a:srgbClr val="000000"/>
                    </a:solidFill>
                    <a:latin typeface="Cambria Math" panose="02040503050406030204" pitchFamily="18" charset="0"/>
                  </a:rPr>
                  <m:t>(</m:t>
                </m:r>
                <m:r>
                  <a:rPr xmlns:a="http://schemas.openxmlformats.org/drawingml/2006/main" sz="2900" i="1">
                    <a:solidFill>
                      <a:srgbClr val="000000"/>
                    </a:solidFill>
                    <a:latin typeface="Cambria Math" panose="02040503050406030204" pitchFamily="18" charset="0"/>
                  </a:rPr>
                  <m:t>-</m:t>
                </m:r>
                <m:f>
                  <m:fPr>
                    <m:ctrlPr>
                      <a:rPr xmlns:a="http://schemas.openxmlformats.org/drawingml/2006/main" sz="2900" i="1">
                        <a:solidFill>
                          <a:srgbClr val="000000"/>
                        </a:solidFill>
                        <a:latin typeface="Cambria Math" panose="02040503050406030204" pitchFamily="18" charset="0"/>
                      </a:rPr>
                    </m:ctrlPr>
                    <m:type m:val="bar"/>
                  </m:fPr>
                  <m:num>
                    <m:r>
                      <a:rPr xmlns:a="http://schemas.openxmlformats.org/drawingml/2006/main" sz="2900" i="1">
                        <a:solidFill>
                          <a:srgbClr val="000000"/>
                        </a:solidFill>
                        <a:latin typeface="Cambria Math" panose="02040503050406030204" pitchFamily="18" charset="0"/>
                      </a:rPr>
                      <m:t>3</m:t>
                    </m:r>
                  </m:num>
                  <m:den>
                    <m:rad>
                      <m:radPr>
                        <m:ctrlPr>
                          <a:rPr xmlns:a="http://schemas.openxmlformats.org/drawingml/2006/main" sz="2900" i="1">
                            <a:solidFill>
                              <a:srgbClr val="000000"/>
                            </a:solidFill>
                            <a:latin typeface="Cambria Math" panose="02040503050406030204" pitchFamily="18" charset="0"/>
                          </a:rPr>
                        </m:ctrlPr>
                        <m:degHide m:val="on"/>
                      </m:radPr>
                      <m:deg/>
                      <m:e>
                        <m:r>
                          <a:rPr xmlns:a="http://schemas.openxmlformats.org/drawingml/2006/main" sz="2900" i="1">
                            <a:solidFill>
                              <a:srgbClr val="000000"/>
                            </a:solidFill>
                            <a:latin typeface="Cambria Math" panose="02040503050406030204" pitchFamily="18" charset="0"/>
                          </a:rPr>
                          <m:t>2</m:t>
                        </m:r>
                      </m:e>
                    </m:rad>
                  </m:den>
                </m:f>
                <m:r>
                  <a:rPr xmlns:a="http://schemas.openxmlformats.org/drawingml/2006/main" sz="2900" i="1">
                    <a:solidFill>
                      <a:srgbClr val="000000"/>
                    </a:solidFill>
                    <a:latin typeface="Cambria Math" panose="02040503050406030204" pitchFamily="18" charset="0"/>
                  </a:rPr>
                  <m:t>+</m:t>
                </m:r>
                <m:rad>
                  <m:radPr>
                    <m:ctrlPr>
                      <a:rPr xmlns:a="http://schemas.openxmlformats.org/drawingml/2006/main" sz="2900" i="1">
                        <a:solidFill>
                          <a:srgbClr val="000000"/>
                        </a:solidFill>
                        <a:latin typeface="Cambria Math" panose="02040503050406030204" pitchFamily="18" charset="0"/>
                      </a:rPr>
                    </m:ctrlPr>
                    <m:degHide m:val="on"/>
                  </m:radPr>
                  <m:deg/>
                  <m:e>
                    <m:r>
                      <a:rPr xmlns:a="http://schemas.openxmlformats.org/drawingml/2006/main" sz="2900" i="1">
                        <a:solidFill>
                          <a:srgbClr val="000000"/>
                        </a:solidFill>
                        <a:latin typeface="Cambria Math" panose="02040503050406030204" pitchFamily="18" charset="0"/>
                      </a:rPr>
                      <m:t>2</m:t>
                    </m:r>
                  </m:e>
                </m:rad>
                <m:r>
                  <a:rPr xmlns:a="http://schemas.openxmlformats.org/drawingml/2006/main" sz="2900" i="1">
                    <a:solidFill>
                      <a:srgbClr val="000000"/>
                    </a:solidFill>
                    <a:latin typeface="Cambria Math" panose="02040503050406030204" pitchFamily="18" charset="0"/>
                  </a:rPr>
                  <m:t>,2</m:t>
                </m:r>
                <m:rad>
                  <m:radPr>
                    <m:ctrlPr>
                      <a:rPr xmlns:a="http://schemas.openxmlformats.org/drawingml/2006/main" sz="2900" i="1">
                        <a:solidFill>
                          <a:srgbClr val="000000"/>
                        </a:solidFill>
                        <a:latin typeface="Cambria Math" panose="02040503050406030204" pitchFamily="18" charset="0"/>
                      </a:rPr>
                    </m:ctrlPr>
                    <m:degHide m:val="on"/>
                  </m:radPr>
                  <m:deg/>
                  <m:e>
                    <m:f>
                      <m:fPr>
                        <m:ctrlPr>
                          <a:rPr xmlns:a="http://schemas.openxmlformats.org/drawingml/2006/main" sz="2900" i="1">
                            <a:solidFill>
                              <a:srgbClr val="000000"/>
                            </a:solidFill>
                            <a:latin typeface="Cambria Math" panose="02040503050406030204" pitchFamily="18" charset="0"/>
                          </a:rPr>
                        </m:ctrlPr>
                        <m:type m:val="bar"/>
                      </m:fPr>
                      <m:num>
                        <m:r>
                          <a:rPr xmlns:a="http://schemas.openxmlformats.org/drawingml/2006/main" sz="2900" i="1">
                            <a:solidFill>
                              <a:srgbClr val="000000"/>
                            </a:solidFill>
                            <a:latin typeface="Cambria Math" panose="02040503050406030204" pitchFamily="18" charset="0"/>
                          </a:rPr>
                          <m:t>2</m:t>
                        </m:r>
                      </m:num>
                      <m:den>
                        <m:r>
                          <a:rPr xmlns:a="http://schemas.openxmlformats.org/drawingml/2006/main" sz="2900" i="1">
                            <a:solidFill>
                              <a:srgbClr val="000000"/>
                            </a:solidFill>
                            <a:latin typeface="Cambria Math" panose="02040503050406030204" pitchFamily="18" charset="0"/>
                          </a:rPr>
                          <m:t>3</m:t>
                        </m:r>
                      </m:den>
                    </m:f>
                  </m:e>
                </m:rad>
                <m:r>
                  <a:rPr xmlns:a="http://schemas.openxmlformats.org/drawingml/2006/main" sz="2900" i="1">
                    <a:solidFill>
                      <a:srgbClr val="000000"/>
                    </a:solidFill>
                    <a:latin typeface="Cambria Math" panose="02040503050406030204" pitchFamily="18" charset="0"/>
                  </a:rPr>
                  <m:t>+</m:t>
                </m:r>
                <m:rad>
                  <m:radPr>
                    <m:ctrlPr>
                      <a:rPr xmlns:a="http://schemas.openxmlformats.org/drawingml/2006/main" sz="2900" i="1">
                        <a:solidFill>
                          <a:srgbClr val="000000"/>
                        </a:solidFill>
                        <a:latin typeface="Cambria Math" panose="02040503050406030204" pitchFamily="18" charset="0"/>
                      </a:rPr>
                    </m:ctrlPr>
                    <m:degHide m:val="on"/>
                  </m:radPr>
                  <m:deg/>
                  <m:e>
                    <m:f>
                      <m:fPr>
                        <m:ctrlPr>
                          <a:rPr xmlns:a="http://schemas.openxmlformats.org/drawingml/2006/main" sz="2900" i="1">
                            <a:solidFill>
                              <a:srgbClr val="000000"/>
                            </a:solidFill>
                            <a:latin typeface="Cambria Math" panose="02040503050406030204" pitchFamily="18" charset="0"/>
                          </a:rPr>
                        </m:ctrlPr>
                        <m:type m:val="bar"/>
                      </m:fPr>
                      <m:num>
                        <m:r>
                          <a:rPr xmlns:a="http://schemas.openxmlformats.org/drawingml/2006/main" sz="2900" i="1">
                            <a:solidFill>
                              <a:srgbClr val="000000"/>
                            </a:solidFill>
                            <a:latin typeface="Cambria Math" panose="02040503050406030204" pitchFamily="18" charset="0"/>
                          </a:rPr>
                          <m:t>3</m:t>
                        </m:r>
                      </m:num>
                      <m:den>
                        <m:r>
                          <a:rPr xmlns:a="http://schemas.openxmlformats.org/drawingml/2006/main" sz="2900" i="1">
                            <a:solidFill>
                              <a:srgbClr val="000000"/>
                            </a:solidFill>
                            <a:latin typeface="Cambria Math" panose="02040503050406030204" pitchFamily="18" charset="0"/>
                          </a:rPr>
                          <m:t>2</m:t>
                        </m:r>
                      </m:den>
                    </m:f>
                  </m:e>
                </m:rad>
                <m:r>
                  <a:rPr xmlns:a="http://schemas.openxmlformats.org/drawingml/2006/main" sz="2900" i="1">
                    <a:solidFill>
                      <a:srgbClr val="000000"/>
                    </a:solidFill>
                    <a:latin typeface="Cambria Math" panose="02040503050406030204" pitchFamily="18" charset="0"/>
                  </a:rPr>
                  <m:t>,</m:t>
                </m:r>
                <m:f>
                  <m:fPr>
                    <m:ctrlPr>
                      <a:rPr xmlns:a="http://schemas.openxmlformats.org/drawingml/2006/main" sz="2900" i="1">
                        <a:solidFill>
                          <a:srgbClr val="000000"/>
                        </a:solidFill>
                        <a:latin typeface="Cambria Math" panose="02040503050406030204" pitchFamily="18" charset="0"/>
                      </a:rPr>
                    </m:ctrlPr>
                    <m:type m:val="bar"/>
                  </m:fPr>
                  <m:num>
                    <m:r>
                      <a:rPr xmlns:a="http://schemas.openxmlformats.org/drawingml/2006/main" sz="2900" i="1">
                        <a:solidFill>
                          <a:srgbClr val="000000"/>
                        </a:solidFill>
                        <a:latin typeface="Cambria Math" panose="02040503050406030204" pitchFamily="18" charset="0"/>
                      </a:rPr>
                      <m:t>1</m:t>
                    </m:r>
                  </m:num>
                  <m:den>
                    <m:rad>
                      <m:radPr>
                        <m:ctrlPr>
                          <a:rPr xmlns:a="http://schemas.openxmlformats.org/drawingml/2006/main" sz="2900" i="1">
                            <a:solidFill>
                              <a:srgbClr val="000000"/>
                            </a:solidFill>
                            <a:latin typeface="Cambria Math" panose="02040503050406030204" pitchFamily="18" charset="0"/>
                          </a:rPr>
                        </m:ctrlPr>
                        <m:degHide m:val="on"/>
                      </m:radPr>
                      <m:deg/>
                      <m:e>
                        <m:r>
                          <a:rPr xmlns:a="http://schemas.openxmlformats.org/drawingml/2006/main" sz="2900" i="1">
                            <a:solidFill>
                              <a:srgbClr val="000000"/>
                            </a:solidFill>
                            <a:latin typeface="Cambria Math" panose="02040503050406030204" pitchFamily="18" charset="0"/>
                          </a:rPr>
                          <m:t>3</m:t>
                        </m:r>
                      </m:e>
                    </m:rad>
                  </m:den>
                </m:f>
                <m:r>
                  <a:rPr xmlns:a="http://schemas.openxmlformats.org/drawingml/2006/main" sz="2900" i="1">
                    <a:solidFill>
                      <a:srgbClr val="000000"/>
                    </a:solidFill>
                    <a:latin typeface="Cambria Math" panose="02040503050406030204" pitchFamily="18" charset="0"/>
                  </a:rPr>
                  <m:t>+</m:t>
                </m:r>
                <m:rad>
                  <m:radPr>
                    <m:ctrlPr>
                      <a:rPr xmlns:a="http://schemas.openxmlformats.org/drawingml/2006/main" sz="2900" i="1">
                        <a:solidFill>
                          <a:srgbClr val="000000"/>
                        </a:solidFill>
                        <a:latin typeface="Cambria Math" panose="02040503050406030204" pitchFamily="18" charset="0"/>
                      </a:rPr>
                    </m:ctrlPr>
                    <m:degHide m:val="on"/>
                  </m:radPr>
                  <m:deg/>
                  <m:e>
                    <m:r>
                      <a:rPr xmlns:a="http://schemas.openxmlformats.org/drawingml/2006/main" sz="2900" i="1">
                        <a:solidFill>
                          <a:srgbClr val="000000"/>
                        </a:solidFill>
                        <a:latin typeface="Cambria Math" panose="02040503050406030204" pitchFamily="18" charset="0"/>
                      </a:rPr>
                      <m:t>3</m:t>
                    </m:r>
                  </m:e>
                </m:rad>
                <m:r>
                  <a:rPr xmlns:a="http://schemas.openxmlformats.org/drawingml/2006/main" sz="2900" i="1">
                    <a:solidFill>
                      <a:srgbClr val="000000"/>
                    </a:solidFill>
                    <a:latin typeface="Cambria Math" panose="02040503050406030204" pitchFamily="18" charset="0"/>
                  </a:rPr>
                  <m:t>)</m:t>
                </m:r>
                <m:r>
                  <a:rPr xmlns:a="http://schemas.openxmlformats.org/drawingml/2006/main" sz="2900" i="1">
                    <a:solidFill>
                      <a:srgbClr val="000000"/>
                    </a:solidFill>
                    <a:latin typeface="Cambria Math" panose="02040503050406030204" pitchFamily="18" charset="0"/>
                  </a:rPr>
                  <m:t>=</m:t>
                </m:r>
                <m:r>
                  <m:rPr>
                    <m:sty m:val="b"/>
                  </m:rPr>
                  <a:rPr xmlns:a="http://schemas.openxmlformats.org/drawingml/2006/main" sz="2900" i="1">
                    <a:solidFill>
                      <a:srgbClr val="000000"/>
                    </a:solidFill>
                    <a:latin typeface="Cambria Math" panose="02040503050406030204" pitchFamily="18" charset="0"/>
                  </a:rPr>
                  <m:t>a</m:t>
                </m:r>
              </m:oMath>
            </a14:m>
            <a:endParaRPr sz="3200"/>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Principal Component Analysis: Projection on Subspace"/>
          <p:cNvSpPr txBox="1"/>
          <p:nvPr>
            <p:ph type="title"/>
          </p:nvPr>
        </p:nvSpPr>
        <p:spPr>
          <a:prstGeom prst="rect">
            <a:avLst/>
          </a:prstGeom>
        </p:spPr>
        <p:txBody>
          <a:bodyPr/>
          <a:lstStyle>
            <a:lvl1pPr defTabSz="443991">
              <a:defRPr sz="6080"/>
            </a:lvl1pPr>
          </a:lstStyle>
          <a:p>
            <a:pPr/>
            <a:r>
              <a:t>Principal Component Analysis: Projection on Subspace</a:t>
            </a:r>
          </a:p>
        </p:txBody>
      </p:sp>
      <p:sp>
        <p:nvSpPr>
          <p:cNvPr id="446" name="Write a data point as…"/>
          <p:cNvSpPr txBox="1"/>
          <p:nvPr>
            <p:ph type="body" idx="1"/>
          </p:nvPr>
        </p:nvSpPr>
        <p:spPr>
          <a:prstGeom prst="rect">
            <a:avLst/>
          </a:prstGeom>
        </p:spPr>
        <p:txBody>
          <a:bodyPr anchor="t"/>
          <a:lstStyle/>
          <a:p>
            <a:pPr marL="0" indent="0" defTabSz="519937">
              <a:spcBef>
                <a:spcPts val="1900"/>
              </a:spcBef>
              <a:buSzTx/>
              <a:buNone/>
              <a:defRPr sz="2848"/>
            </a:pPr>
            <a:r>
              <a:t>Write a data point as </a:t>
            </a:r>
            <a14:m>
              <m:oMath>
                <m:r>
                  <m:rPr>
                    <m:sty m:val="b"/>
                  </m:rPr>
                  <a:rPr xmlns:a="http://schemas.openxmlformats.org/drawingml/2006/main" sz="3400" i="1">
                    <a:solidFill>
                      <a:srgbClr val="000000"/>
                    </a:solidFill>
                    <a:latin typeface="Cambria Math" panose="02040503050406030204" pitchFamily="18" charset="0"/>
                  </a:rPr>
                  <m:t>x</m:t>
                </m:r>
                <m:r>
                  <a:rPr xmlns:a="http://schemas.openxmlformats.org/drawingml/2006/main" sz="3400" i="1">
                    <a:solidFill>
                      <a:srgbClr val="000000"/>
                    </a:solidFill>
                    <a:latin typeface="Cambria Math" panose="02040503050406030204" pitchFamily="18" charset="0"/>
                  </a:rPr>
                  <m:t>=</m:t>
                </m:r>
                <m:limUpp>
                  <m:e>
                    <m:limLow>
                      <m:e>
                        <m:r>
                          <a:rPr xmlns:a="http://schemas.openxmlformats.org/drawingml/2006/main" sz="3400" i="1">
                            <a:solidFill>
                              <a:srgbClr val="000000"/>
                            </a:solidFill>
                            <a:latin typeface="Cambria Math" panose="02040503050406030204" pitchFamily="18" charset="0"/>
                          </a:rPr>
                          <m:t>∑</m:t>
                        </m:r>
                      </m:e>
                      <m:lim>
                        <m:r>
                          <a:rPr xmlns:a="http://schemas.openxmlformats.org/drawingml/2006/main" sz="3400" i="1">
                            <a:solidFill>
                              <a:srgbClr val="000000"/>
                            </a:solidFill>
                            <a:latin typeface="Cambria Math" panose="02040503050406030204" pitchFamily="18" charset="0"/>
                          </a:rPr>
                          <m:t>i</m:t>
                        </m:r>
                        <m:r>
                          <a:rPr xmlns:a="http://schemas.openxmlformats.org/drawingml/2006/main" sz="3400" i="1">
                            <a:solidFill>
                              <a:srgbClr val="000000"/>
                            </a:solidFill>
                            <a:latin typeface="Cambria Math" panose="02040503050406030204" pitchFamily="18" charset="0"/>
                          </a:rPr>
                          <m:t>=</m:t>
                        </m:r>
                        <m:r>
                          <a:rPr xmlns:a="http://schemas.openxmlformats.org/drawingml/2006/main" sz="3400" i="1">
                            <a:solidFill>
                              <a:srgbClr val="000000"/>
                            </a:solidFill>
                            <a:latin typeface="Cambria Math" panose="02040503050406030204" pitchFamily="18" charset="0"/>
                          </a:rPr>
                          <m:t>1</m:t>
                        </m:r>
                      </m:lim>
                    </m:limLow>
                  </m:e>
                  <m:lim>
                    <m:r>
                      <a:rPr xmlns:a="http://schemas.openxmlformats.org/drawingml/2006/main" sz="3400" i="1">
                        <a:solidFill>
                          <a:srgbClr val="000000"/>
                        </a:solidFill>
                        <a:latin typeface="Cambria Math" panose="02040503050406030204" pitchFamily="18" charset="0"/>
                      </a:rPr>
                      <m:t>d</m:t>
                    </m:r>
                  </m:lim>
                </m:limUpp>
                <m:sSub>
                  <m:e>
                    <m:r>
                      <a:rPr xmlns:a="http://schemas.openxmlformats.org/drawingml/2006/main" sz="3400" i="1">
                        <a:solidFill>
                          <a:srgbClr val="000000"/>
                        </a:solidFill>
                        <a:latin typeface="Cambria Math" panose="02040503050406030204" pitchFamily="18" charset="0"/>
                      </a:rPr>
                      <m:t>α</m:t>
                    </m:r>
                  </m:e>
                  <m:sub>
                    <m:r>
                      <a:rPr xmlns:a="http://schemas.openxmlformats.org/drawingml/2006/main" sz="3400" i="1">
                        <a:solidFill>
                          <a:srgbClr val="000000"/>
                        </a:solidFill>
                        <a:latin typeface="Cambria Math" panose="02040503050406030204" pitchFamily="18" charset="0"/>
                      </a:rPr>
                      <m:t>i</m:t>
                    </m:r>
                  </m:sub>
                </m:sSub>
                <m:sSub>
                  <m:e>
                    <m:r>
                      <m:rPr>
                        <m:sty m:val="b"/>
                      </m:rPr>
                      <a:rPr xmlns:a="http://schemas.openxmlformats.org/drawingml/2006/main" sz="3400" i="1">
                        <a:solidFill>
                          <a:srgbClr val="000000"/>
                        </a:solidFill>
                        <a:latin typeface="Cambria Math" panose="02040503050406030204" pitchFamily="18" charset="0"/>
                      </a:rPr>
                      <m:t>u</m:t>
                    </m:r>
                  </m:e>
                  <m:sub>
                    <m:r>
                      <a:rPr xmlns:a="http://schemas.openxmlformats.org/drawingml/2006/main" sz="3400" i="1">
                        <a:solidFill>
                          <a:srgbClr val="000000"/>
                        </a:solidFill>
                        <a:latin typeface="Cambria Math" panose="02040503050406030204" pitchFamily="18" charset="0"/>
                      </a:rPr>
                      <m:t>i</m:t>
                    </m:r>
                  </m:sub>
                </m:sSub>
                <m:r>
                  <a:rPr xmlns:a="http://schemas.openxmlformats.org/drawingml/2006/main" sz="3400" i="1">
                    <a:solidFill>
                      <a:srgbClr val="000000"/>
                    </a:solidFill>
                    <a:latin typeface="Cambria Math" panose="02040503050406030204" pitchFamily="18" charset="0"/>
                  </a:rPr>
                  <m:t>.</m:t>
                </m:r>
              </m:oMath>
            </a14:m>
          </a:p>
          <a:p>
            <a:pPr marL="0" indent="0" defTabSz="519937">
              <a:spcBef>
                <a:spcPts val="1900"/>
              </a:spcBef>
              <a:buSzTx/>
              <a:buNone/>
              <a:defRPr sz="2848"/>
            </a:pPr>
            <a:r>
              <a:t>Assume that we have ordered the basis by importance</a:t>
            </a:r>
          </a:p>
          <a:p>
            <a:pPr marL="0" indent="0" defTabSz="519937">
              <a:spcBef>
                <a:spcPts val="1900"/>
              </a:spcBef>
              <a:buSzTx/>
              <a:buNone/>
              <a:defRPr sz="2848"/>
            </a:pPr>
            <a:r>
              <a:t>We select only the first </a:t>
            </a:r>
            <a14:m>
              <m:oMath>
                <m:r>
                  <a:rPr xmlns:a="http://schemas.openxmlformats.org/drawingml/2006/main" sz="3600" i="1">
                    <a:solidFill>
                      <a:srgbClr val="000000"/>
                    </a:solidFill>
                    <a:latin typeface="Cambria Math" panose="02040503050406030204" pitchFamily="18" charset="0"/>
                  </a:rPr>
                  <m:t>r</m:t>
                </m:r>
              </m:oMath>
            </a14:m>
            <a:r>
              <a:t> components:</a:t>
            </a:r>
          </a:p>
          <a:p>
            <a:pPr marL="0" indent="0" defTabSz="519937">
              <a:spcBef>
                <a:spcPts val="1900"/>
              </a:spcBef>
              <a:buSzTx/>
              <a:buNone/>
              <a:defRPr sz="2848"/>
            </a:pPr>
            <a:r>
              <a:t>        Write: </a:t>
            </a:r>
            <a14:m>
              <m:oMath>
                <m:sSub>
                  <m:e>
                    <m:r>
                      <m:rPr>
                        <m:sty m:val="b"/>
                      </m:rPr>
                      <a:rPr xmlns:a="http://schemas.openxmlformats.org/drawingml/2006/main" sz="3450" i="1">
                        <a:solidFill>
                          <a:srgbClr val="000000"/>
                        </a:solidFill>
                        <a:latin typeface="Cambria Math" panose="02040503050406030204" pitchFamily="18" charset="0"/>
                      </a:rPr>
                      <m:t>U</m:t>
                    </m:r>
                  </m:e>
                  <m:sub>
                    <m:r>
                      <a:rPr xmlns:a="http://schemas.openxmlformats.org/drawingml/2006/main" sz="3450" i="1">
                        <a:solidFill>
                          <a:srgbClr val="000000"/>
                        </a:solidFill>
                        <a:latin typeface="Cambria Math" panose="02040503050406030204" pitchFamily="18" charset="0"/>
                      </a:rPr>
                      <m:t>r</m:t>
                    </m:r>
                  </m:sub>
                </m:sSub>
                <m:r>
                  <a:rPr xmlns:a="http://schemas.openxmlformats.org/drawingml/2006/main" sz="3450" i="1">
                    <a:solidFill>
                      <a:srgbClr val="000000"/>
                    </a:solidFill>
                    <a:latin typeface="Cambria Math" panose="02040503050406030204" pitchFamily="18" charset="0"/>
                  </a:rPr>
                  <m:t>=</m:t>
                </m:r>
                <m:d>
                  <m:dPr>
                    <m:ctrlPr>
                      <a:rPr xmlns:a="http://schemas.openxmlformats.org/drawingml/2006/main" sz="3450" i="1">
                        <a:solidFill>
                          <a:srgbClr val="000000"/>
                        </a:solidFill>
                        <a:latin typeface="Cambria Math" panose="02040503050406030204" pitchFamily="18" charset="0"/>
                      </a:rPr>
                    </m:ctrlPr>
                  </m:dPr>
                  <m:e>
                    <m:m>
                      <m:mPr>
                        <m:ctrlPr>
                          <a:rPr xmlns:a="http://schemas.openxmlformats.org/drawingml/2006/main" sz="3450" i="1">
                            <a:solidFill>
                              <a:srgbClr val="000000"/>
                            </a:solidFill>
                            <a:latin typeface="Cambria Math" panose="02040503050406030204" pitchFamily="18" charset="0"/>
                          </a:rPr>
                        </m:ctrlPr>
                        <m:baseJc m:val="center"/>
                        <m:plcHide m:val="on"/>
                        <m:mcs>
                          <m:mc>
                            <m:mcPr>
                              <m:count m:val="4"/>
                              <m:mcJc m:val="center"/>
                            </m:mcPr>
                          </m:mc>
                        </m:mcs>
                      </m:mPr>
                      <m:mr>
                        <m:e>
                          <m:r>
                            <a:rPr xmlns:a="http://schemas.openxmlformats.org/drawingml/2006/main" sz="3450" i="1">
                              <a:solidFill>
                                <a:srgbClr val="000000"/>
                              </a:solidFill>
                              <a:latin typeface="Cambria Math" panose="02040503050406030204" pitchFamily="18" charset="0"/>
                            </a:rPr>
                            <m:t>|</m:t>
                          </m:r>
                        </m:e>
                        <m:e>
                          <m:r>
                            <a:rPr xmlns:a="http://schemas.openxmlformats.org/drawingml/2006/main" sz="3450" i="1">
                              <a:solidFill>
                                <a:srgbClr val="000000"/>
                              </a:solidFill>
                              <a:latin typeface="Cambria Math" panose="02040503050406030204" pitchFamily="18" charset="0"/>
                            </a:rPr>
                            <m:t>|</m:t>
                          </m:r>
                        </m:e>
                        <m:e>
                          <m:r>
                            <a:rPr xmlns:a="http://schemas.openxmlformats.org/drawingml/2006/main" sz="3450" i="1">
                              <a:solidFill>
                                <a:srgbClr val="000000"/>
                              </a:solidFill>
                              <a:latin typeface="Cambria Math" panose="02040503050406030204" pitchFamily="18" charset="0"/>
                            </a:rPr>
                            <m:t>…</m:t>
                          </m:r>
                        </m:e>
                        <m:e>
                          <m:r>
                            <a:rPr xmlns:a="http://schemas.openxmlformats.org/drawingml/2006/main" sz="3450" i="1">
                              <a:solidFill>
                                <a:srgbClr val="000000"/>
                              </a:solidFill>
                              <a:latin typeface="Cambria Math" panose="02040503050406030204" pitchFamily="18" charset="0"/>
                            </a:rPr>
                            <m:t>|</m:t>
                          </m:r>
                        </m:e>
                      </m:mr>
                      <m:mr>
                        <m:e>
                          <m:sSub>
                            <m:e>
                              <m:argPr>
                                <m:scrLvl m:val="0"/>
                              </m:argPr>
                              <m:r>
                                <m:rPr>
                                  <m:sty m:val="b"/>
                                </m:rPr>
                                <a:rPr xmlns:a="http://schemas.openxmlformats.org/drawingml/2006/main" sz="3450" i="1">
                                  <a:solidFill>
                                    <a:srgbClr val="000000"/>
                                  </a:solidFill>
                                  <a:latin typeface="Cambria Math" panose="02040503050406030204" pitchFamily="18" charset="0"/>
                                </a:rPr>
                                <m:t>u</m:t>
                              </m:r>
                            </m:e>
                            <m:sub>
                              <m:argPr>
                                <m:scrLvl m:val="0"/>
                              </m:argPr>
                              <m:r>
                                <a:rPr xmlns:a="http://schemas.openxmlformats.org/drawingml/2006/main" sz="3450" i="1">
                                  <a:solidFill>
                                    <a:srgbClr val="000000"/>
                                  </a:solidFill>
                                  <a:latin typeface="Cambria Math" panose="02040503050406030204" pitchFamily="18" charset="0"/>
                                </a:rPr>
                                <m:t>1</m:t>
                              </m:r>
                            </m:sub>
                          </m:sSub>
                        </m:e>
                        <m:e>
                          <m:sSub>
                            <m:e>
                              <m:argPr>
                                <m:scrLvl m:val="0"/>
                              </m:argPr>
                              <m:r>
                                <m:rPr>
                                  <m:sty m:val="b"/>
                                </m:rPr>
                                <a:rPr xmlns:a="http://schemas.openxmlformats.org/drawingml/2006/main" sz="3450" i="1">
                                  <a:solidFill>
                                    <a:srgbClr val="000000"/>
                                  </a:solidFill>
                                  <a:latin typeface="Cambria Math" panose="02040503050406030204" pitchFamily="18" charset="0"/>
                                </a:rPr>
                                <m:t>u</m:t>
                              </m:r>
                            </m:e>
                            <m:sub>
                              <m:argPr>
                                <m:scrLvl m:val="0"/>
                              </m:argPr>
                              <m:r>
                                <a:rPr xmlns:a="http://schemas.openxmlformats.org/drawingml/2006/main" sz="3450" i="1">
                                  <a:solidFill>
                                    <a:srgbClr val="000000"/>
                                  </a:solidFill>
                                  <a:latin typeface="Cambria Math" panose="02040503050406030204" pitchFamily="18" charset="0"/>
                                </a:rPr>
                                <m:t>2</m:t>
                              </m:r>
                            </m:sub>
                          </m:sSub>
                        </m:e>
                        <m:e>
                          <m:r>
                            <a:rPr xmlns:a="http://schemas.openxmlformats.org/drawingml/2006/main" sz="3450" i="1">
                              <a:solidFill>
                                <a:srgbClr val="000000"/>
                              </a:solidFill>
                              <a:latin typeface="Cambria Math" panose="02040503050406030204" pitchFamily="18" charset="0"/>
                            </a:rPr>
                            <m:t>…</m:t>
                          </m:r>
                        </m:e>
                        <m:e>
                          <m:sSub>
                            <m:e>
                              <m:argPr>
                                <m:scrLvl m:val="0"/>
                              </m:argPr>
                              <m:r>
                                <m:rPr>
                                  <m:sty m:val="b"/>
                                </m:rPr>
                                <a:rPr xmlns:a="http://schemas.openxmlformats.org/drawingml/2006/main" sz="3450" i="1">
                                  <a:solidFill>
                                    <a:srgbClr val="000000"/>
                                  </a:solidFill>
                                  <a:latin typeface="Cambria Math" panose="02040503050406030204" pitchFamily="18" charset="0"/>
                                </a:rPr>
                                <m:t>u</m:t>
                              </m:r>
                            </m:e>
                            <m:sub>
                              <m:argPr>
                                <m:scrLvl m:val="0"/>
                              </m:argPr>
                              <m:r>
                                <a:rPr xmlns:a="http://schemas.openxmlformats.org/drawingml/2006/main" sz="3450" i="1">
                                  <a:solidFill>
                                    <a:srgbClr val="000000"/>
                                  </a:solidFill>
                                  <a:latin typeface="Cambria Math" panose="02040503050406030204" pitchFamily="18" charset="0"/>
                                </a:rPr>
                                <m:t>r</m:t>
                              </m:r>
                            </m:sub>
                          </m:sSub>
                        </m:e>
                      </m:mr>
                      <m:mr>
                        <m:e>
                          <m:r>
                            <a:rPr xmlns:a="http://schemas.openxmlformats.org/drawingml/2006/main" sz="3450" i="1">
                              <a:solidFill>
                                <a:srgbClr val="000000"/>
                              </a:solidFill>
                              <a:latin typeface="Cambria Math" panose="02040503050406030204" pitchFamily="18" charset="0"/>
                            </a:rPr>
                            <m:t>|</m:t>
                          </m:r>
                        </m:e>
                        <m:e>
                          <m:r>
                            <a:rPr xmlns:a="http://schemas.openxmlformats.org/drawingml/2006/main" sz="3450" i="1">
                              <a:solidFill>
                                <a:srgbClr val="000000"/>
                              </a:solidFill>
                              <a:latin typeface="Cambria Math" panose="02040503050406030204" pitchFamily="18" charset="0"/>
                            </a:rPr>
                            <m:t>|</m:t>
                          </m:r>
                        </m:e>
                        <m:e>
                          <m:r>
                            <a:rPr xmlns:a="http://schemas.openxmlformats.org/drawingml/2006/main" sz="3450" i="1">
                              <a:solidFill>
                                <a:srgbClr val="000000"/>
                              </a:solidFill>
                              <a:latin typeface="Cambria Math" panose="02040503050406030204" pitchFamily="18" charset="0"/>
                            </a:rPr>
                            <m:t>…</m:t>
                          </m:r>
                        </m:e>
                        <m:e>
                          <m:r>
                            <a:rPr xmlns:a="http://schemas.openxmlformats.org/drawingml/2006/main" sz="3450" i="1">
                              <a:solidFill>
                                <a:srgbClr val="000000"/>
                              </a:solidFill>
                              <a:latin typeface="Cambria Math" panose="02040503050406030204" pitchFamily="18" charset="0"/>
                            </a:rPr>
                            <m:t>|</m:t>
                          </m:r>
                        </m:e>
                      </m:mr>
                    </m:m>
                  </m:e>
                </m:d>
              </m:oMath>
            </a14:m>
            <a:r>
              <a:t>  </a:t>
            </a:r>
          </a:p>
          <a:p>
            <a:pPr marL="0" indent="0" defTabSz="519937">
              <a:spcBef>
                <a:spcPts val="1900"/>
              </a:spcBef>
              <a:buSzTx/>
              <a:buNone/>
              <a:defRPr sz="2848"/>
            </a:pPr>
            <a:r>
              <a:t> Then set </a:t>
            </a:r>
            <a14:m>
              <m:oMath>
                <m:sSub>
                  <m:e>
                    <m:r>
                      <a:rPr xmlns:a="http://schemas.openxmlformats.org/drawingml/2006/main" sz="3400" i="1">
                        <a:solidFill>
                          <a:srgbClr val="000000"/>
                        </a:solidFill>
                        <a:latin typeface="Cambria Math" panose="02040503050406030204" pitchFamily="18" charset="0"/>
                      </a:rPr>
                      <m:t>π</m:t>
                    </m:r>
                  </m:e>
                  <m:sub>
                    <m:r>
                      <a:rPr xmlns:a="http://schemas.openxmlformats.org/drawingml/2006/main" sz="3400" i="1">
                        <a:solidFill>
                          <a:srgbClr val="000000"/>
                        </a:solidFill>
                        <a:latin typeface="Cambria Math" panose="02040503050406030204" pitchFamily="18" charset="0"/>
                      </a:rPr>
                      <m:t>r</m:t>
                    </m:r>
                  </m:sub>
                </m:sSub>
                <m:r>
                  <a:rPr xmlns:a="http://schemas.openxmlformats.org/drawingml/2006/main" sz="3400" i="1">
                    <a:solidFill>
                      <a:srgbClr val="000000"/>
                    </a:solidFill>
                    <a:latin typeface="Cambria Math" panose="02040503050406030204" pitchFamily="18" charset="0"/>
                  </a:rPr>
                  <m:t>(</m:t>
                </m:r>
                <m:r>
                  <m:rPr>
                    <m:sty m:val="b"/>
                  </m:rPr>
                  <a:rPr xmlns:a="http://schemas.openxmlformats.org/drawingml/2006/main" sz="3400" i="1">
                    <a:solidFill>
                      <a:srgbClr val="000000"/>
                    </a:solidFill>
                    <a:latin typeface="Cambria Math" panose="02040503050406030204" pitchFamily="18" charset="0"/>
                  </a:rPr>
                  <m:t>x</m:t>
                </m:r>
                <m:r>
                  <a:rPr xmlns:a="http://schemas.openxmlformats.org/drawingml/2006/main" sz="3400" i="1">
                    <a:solidFill>
                      <a:srgbClr val="000000"/>
                    </a:solidFill>
                    <a:latin typeface="Cambria Math" panose="02040503050406030204" pitchFamily="18" charset="0"/>
                  </a:rPr>
                  <m:t>)</m:t>
                </m:r>
                <m:r>
                  <a:rPr xmlns:a="http://schemas.openxmlformats.org/drawingml/2006/main" sz="3400" i="1">
                    <a:solidFill>
                      <a:srgbClr val="000000"/>
                    </a:solidFill>
                    <a:latin typeface="Cambria Math" panose="02040503050406030204" pitchFamily="18" charset="0"/>
                  </a:rPr>
                  <m:t>=</m:t>
                </m:r>
                <m:limUpp>
                  <m:e>
                    <m:limLow>
                      <m:e>
                        <m:r>
                          <a:rPr xmlns:a="http://schemas.openxmlformats.org/drawingml/2006/main" sz="3400" i="1">
                            <a:solidFill>
                              <a:srgbClr val="000000"/>
                            </a:solidFill>
                            <a:latin typeface="Cambria Math" panose="02040503050406030204" pitchFamily="18" charset="0"/>
                          </a:rPr>
                          <m:t>∑</m:t>
                        </m:r>
                      </m:e>
                      <m:lim>
                        <m:r>
                          <a:rPr xmlns:a="http://schemas.openxmlformats.org/drawingml/2006/main" sz="3400" i="1">
                            <a:solidFill>
                              <a:srgbClr val="000000"/>
                            </a:solidFill>
                            <a:latin typeface="Cambria Math" panose="02040503050406030204" pitchFamily="18" charset="0"/>
                          </a:rPr>
                          <m:t>i</m:t>
                        </m:r>
                        <m:r>
                          <a:rPr xmlns:a="http://schemas.openxmlformats.org/drawingml/2006/main" sz="3400" i="1">
                            <a:solidFill>
                              <a:srgbClr val="000000"/>
                            </a:solidFill>
                            <a:latin typeface="Cambria Math" panose="02040503050406030204" pitchFamily="18" charset="0"/>
                          </a:rPr>
                          <m:t>=</m:t>
                        </m:r>
                        <m:r>
                          <a:rPr xmlns:a="http://schemas.openxmlformats.org/drawingml/2006/main" sz="3400" i="1">
                            <a:solidFill>
                              <a:srgbClr val="000000"/>
                            </a:solidFill>
                            <a:latin typeface="Cambria Math" panose="02040503050406030204" pitchFamily="18" charset="0"/>
                          </a:rPr>
                          <m:t>1</m:t>
                        </m:r>
                      </m:lim>
                    </m:limLow>
                  </m:e>
                  <m:lim>
                    <m:r>
                      <a:rPr xmlns:a="http://schemas.openxmlformats.org/drawingml/2006/main" sz="3400" i="1">
                        <a:solidFill>
                          <a:srgbClr val="000000"/>
                        </a:solidFill>
                        <a:latin typeface="Cambria Math" panose="02040503050406030204" pitchFamily="18" charset="0"/>
                      </a:rPr>
                      <m:t>r</m:t>
                    </m:r>
                  </m:lim>
                </m:limUpp>
                <m:sSub>
                  <m:e>
                    <m:r>
                      <a:rPr xmlns:a="http://schemas.openxmlformats.org/drawingml/2006/main" sz="3400" i="1">
                        <a:solidFill>
                          <a:srgbClr val="000000"/>
                        </a:solidFill>
                        <a:latin typeface="Cambria Math" panose="02040503050406030204" pitchFamily="18" charset="0"/>
                      </a:rPr>
                      <m:t>α</m:t>
                    </m:r>
                  </m:e>
                  <m:sub>
                    <m:r>
                      <a:rPr xmlns:a="http://schemas.openxmlformats.org/drawingml/2006/main" sz="3400" i="1">
                        <a:solidFill>
                          <a:srgbClr val="000000"/>
                        </a:solidFill>
                        <a:latin typeface="Cambria Math" panose="02040503050406030204" pitchFamily="18" charset="0"/>
                      </a:rPr>
                      <m:t>i</m:t>
                    </m:r>
                  </m:sub>
                </m:sSub>
                <m:sSub>
                  <m:e>
                    <m:r>
                      <m:rPr>
                        <m:sty m:val="b"/>
                      </m:rPr>
                      <a:rPr xmlns:a="http://schemas.openxmlformats.org/drawingml/2006/main" sz="3400" i="1">
                        <a:solidFill>
                          <a:srgbClr val="000000"/>
                        </a:solidFill>
                        <a:latin typeface="Cambria Math" panose="02040503050406030204" pitchFamily="18" charset="0"/>
                      </a:rPr>
                      <m:t>u</m:t>
                    </m:r>
                  </m:e>
                  <m:sub>
                    <m:r>
                      <a:rPr xmlns:a="http://schemas.openxmlformats.org/drawingml/2006/main" sz="3400" i="1">
                        <a:solidFill>
                          <a:srgbClr val="000000"/>
                        </a:solidFill>
                        <a:latin typeface="Cambria Math" panose="02040503050406030204" pitchFamily="18" charset="0"/>
                      </a:rPr>
                      <m:t>i</m:t>
                    </m:r>
                  </m:sub>
                </m:sSub>
                <m:r>
                  <a:rPr xmlns:a="http://schemas.openxmlformats.org/drawingml/2006/main" sz="3400" i="1">
                    <a:solidFill>
                      <a:srgbClr val="000000"/>
                    </a:solidFill>
                    <a:latin typeface="Cambria Math" panose="02040503050406030204" pitchFamily="18" charset="0"/>
                  </a:rPr>
                  <m:t>=</m:t>
                </m:r>
                <m:sSub>
                  <m:e>
                    <m:r>
                      <m:rPr>
                        <m:sty m:val="b"/>
                      </m:rPr>
                      <a:rPr xmlns:a="http://schemas.openxmlformats.org/drawingml/2006/main" sz="3400" i="1">
                        <a:solidFill>
                          <a:srgbClr val="000000"/>
                        </a:solidFill>
                        <a:latin typeface="Cambria Math" panose="02040503050406030204" pitchFamily="18" charset="0"/>
                      </a:rPr>
                      <m:t>U</m:t>
                    </m:r>
                  </m:e>
                  <m:sub>
                    <m:r>
                      <a:rPr xmlns:a="http://schemas.openxmlformats.org/drawingml/2006/main" sz="3400" i="1">
                        <a:solidFill>
                          <a:srgbClr val="000000"/>
                        </a:solidFill>
                        <a:latin typeface="Cambria Math" panose="02040503050406030204" pitchFamily="18" charset="0"/>
                      </a:rPr>
                      <m:t>r</m:t>
                    </m:r>
                  </m:sub>
                </m:sSub>
                <m:r>
                  <a:rPr xmlns:a="http://schemas.openxmlformats.org/drawingml/2006/main" sz="3400" i="1">
                    <a:solidFill>
                      <a:srgbClr val="000000"/>
                    </a:solidFill>
                    <a:latin typeface="Cambria Math" panose="02040503050406030204" pitchFamily="18" charset="0"/>
                  </a:rPr>
                  <m:t>⋅</m:t>
                </m:r>
                <m:r>
                  <a:rPr xmlns:a="http://schemas.openxmlformats.org/drawingml/2006/main" sz="3400" i="1">
                    <a:solidFill>
                      <a:srgbClr val="000000"/>
                    </a:solidFill>
                    <a:latin typeface="Cambria Math" panose="02040503050406030204" pitchFamily="18" charset="0"/>
                  </a:rPr>
                  <m:t>(</m:t>
                </m:r>
                <m:sSub>
                  <m:e>
                    <m:r>
                      <a:rPr xmlns:a="http://schemas.openxmlformats.org/drawingml/2006/main" sz="3400" i="1">
                        <a:solidFill>
                          <a:srgbClr val="000000"/>
                        </a:solidFill>
                        <a:latin typeface="Cambria Math" panose="02040503050406030204" pitchFamily="18" charset="0"/>
                      </a:rPr>
                      <m:t>α</m:t>
                    </m:r>
                  </m:e>
                  <m:sub>
                    <m:r>
                      <a:rPr xmlns:a="http://schemas.openxmlformats.org/drawingml/2006/main" sz="3400" i="1">
                        <a:solidFill>
                          <a:srgbClr val="000000"/>
                        </a:solidFill>
                        <a:latin typeface="Cambria Math" panose="02040503050406030204" pitchFamily="18" charset="0"/>
                      </a:rPr>
                      <m:t>1</m:t>
                    </m:r>
                  </m:sub>
                </m:sSub>
                <m:r>
                  <a:rPr xmlns:a="http://schemas.openxmlformats.org/drawingml/2006/main" sz="3400" i="1">
                    <a:solidFill>
                      <a:srgbClr val="000000"/>
                    </a:solidFill>
                    <a:latin typeface="Cambria Math" panose="02040503050406030204" pitchFamily="18" charset="0"/>
                  </a:rPr>
                  <m:t>,</m:t>
                </m:r>
                <m:sSub>
                  <m:e>
                    <m:r>
                      <a:rPr xmlns:a="http://schemas.openxmlformats.org/drawingml/2006/main" sz="3400" i="1">
                        <a:solidFill>
                          <a:srgbClr val="000000"/>
                        </a:solidFill>
                        <a:latin typeface="Cambria Math" panose="02040503050406030204" pitchFamily="18" charset="0"/>
                      </a:rPr>
                      <m:t>α</m:t>
                    </m:r>
                  </m:e>
                  <m:sub>
                    <m:r>
                      <a:rPr xmlns:a="http://schemas.openxmlformats.org/drawingml/2006/main" sz="3400" i="1">
                        <a:solidFill>
                          <a:srgbClr val="000000"/>
                        </a:solidFill>
                        <a:latin typeface="Cambria Math" panose="02040503050406030204" pitchFamily="18" charset="0"/>
                      </a:rPr>
                      <m:t>2</m:t>
                    </m:r>
                  </m:sub>
                </m:sSub>
                <m:r>
                  <a:rPr xmlns:a="http://schemas.openxmlformats.org/drawingml/2006/main" sz="3400" i="1">
                    <a:solidFill>
                      <a:srgbClr val="000000"/>
                    </a:solidFill>
                    <a:latin typeface="Cambria Math" panose="02040503050406030204" pitchFamily="18" charset="0"/>
                  </a:rPr>
                  <m:t>,</m:t>
                </m:r>
                <m:r>
                  <a:rPr xmlns:a="http://schemas.openxmlformats.org/drawingml/2006/main" sz="3400" i="1">
                    <a:solidFill>
                      <a:srgbClr val="000000"/>
                    </a:solidFill>
                    <a:latin typeface="Cambria Math" panose="02040503050406030204" pitchFamily="18" charset="0"/>
                  </a:rPr>
                  <m:t>…</m:t>
                </m:r>
                <m:r>
                  <a:rPr xmlns:a="http://schemas.openxmlformats.org/drawingml/2006/main" sz="3400" i="1">
                    <a:solidFill>
                      <a:srgbClr val="000000"/>
                    </a:solidFill>
                    <a:latin typeface="Cambria Math" panose="02040503050406030204" pitchFamily="18" charset="0"/>
                  </a:rPr>
                  <m:t>,</m:t>
                </m:r>
                <m:sSub>
                  <m:e>
                    <m:r>
                      <a:rPr xmlns:a="http://schemas.openxmlformats.org/drawingml/2006/main" sz="3400" i="1">
                        <a:solidFill>
                          <a:srgbClr val="000000"/>
                        </a:solidFill>
                        <a:latin typeface="Cambria Math" panose="02040503050406030204" pitchFamily="18" charset="0"/>
                      </a:rPr>
                      <m:t>α</m:t>
                    </m:r>
                  </m:e>
                  <m:sub>
                    <m:r>
                      <a:rPr xmlns:a="http://schemas.openxmlformats.org/drawingml/2006/main" sz="3400" i="1">
                        <a:solidFill>
                          <a:srgbClr val="000000"/>
                        </a:solidFill>
                        <a:latin typeface="Cambria Math" panose="02040503050406030204" pitchFamily="18" charset="0"/>
                      </a:rPr>
                      <m:t>r</m:t>
                    </m:r>
                  </m:sub>
                </m:sSub>
                <m:sSup>
                  <m:e>
                    <m:r>
                      <a:rPr xmlns:a="http://schemas.openxmlformats.org/drawingml/2006/main" sz="3400" i="1">
                        <a:solidFill>
                          <a:srgbClr val="000000"/>
                        </a:solidFill>
                        <a:latin typeface="Cambria Math" panose="02040503050406030204" pitchFamily="18" charset="0"/>
                      </a:rPr>
                      <m:t>)</m:t>
                    </m:r>
                  </m:e>
                  <m:sup>
                    <m:r>
                      <a:rPr xmlns:a="http://schemas.openxmlformats.org/drawingml/2006/main" sz="3400" i="1">
                        <a:solidFill>
                          <a:srgbClr val="000000"/>
                        </a:solidFill>
                        <a:latin typeface="Cambria Math" panose="02040503050406030204" pitchFamily="18" charset="0"/>
                      </a:rPr>
                      <m:t>t</m:t>
                    </m:r>
                  </m:sup>
                </m:sSup>
              </m:oMath>
            </a14:m>
            <a:endParaRPr sz="3200"/>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Principal Component Analysis: Projection on Subspace"/>
          <p:cNvSpPr txBox="1"/>
          <p:nvPr>
            <p:ph type="title"/>
          </p:nvPr>
        </p:nvSpPr>
        <p:spPr>
          <a:prstGeom prst="rect">
            <a:avLst/>
          </a:prstGeom>
        </p:spPr>
        <p:txBody>
          <a:bodyPr/>
          <a:lstStyle>
            <a:lvl1pPr defTabSz="443991">
              <a:defRPr sz="6080"/>
            </a:lvl1pPr>
          </a:lstStyle>
          <a:p>
            <a:pPr/>
            <a:r>
              <a:t>Principal Component Analysis: Projection on Subspace</a:t>
            </a:r>
          </a:p>
        </p:txBody>
      </p:sp>
      <p:sp>
        <p:nvSpPr>
          <p:cNvPr id="449" name="Since  , it follows        and…"/>
          <p:cNvSpPr txBox="1"/>
          <p:nvPr>
            <p:ph type="body" idx="1"/>
          </p:nvPr>
        </p:nvSpPr>
        <p:spPr>
          <a:prstGeom prst="rect">
            <a:avLst/>
          </a:prstGeom>
        </p:spPr>
        <p:txBody>
          <a:bodyPr anchor="t"/>
          <a:lstStyle/>
          <a:p>
            <a:pPr marL="0" indent="0">
              <a:buSzTx/>
              <a:buNone/>
            </a:pPr>
            <a:r>
              <a:t>Since </a:t>
            </a:r>
            <a14:m>
              <m:oMath>
                <m:sSup>
                  <m:e>
                    <m:r>
                      <m:rPr>
                        <m:sty m:val="b"/>
                      </m:rPr>
                      <a:rPr xmlns:a="http://schemas.openxmlformats.org/drawingml/2006/main" sz="3900" i="1">
                        <a:solidFill>
                          <a:srgbClr val="000000"/>
                        </a:solidFill>
                        <a:latin typeface="Cambria Math" panose="02040503050406030204" pitchFamily="18" charset="0"/>
                      </a:rPr>
                      <m:t>a</m:t>
                    </m:r>
                  </m:e>
                  <m:sup>
                    <m:r>
                      <a:rPr xmlns:a="http://schemas.openxmlformats.org/drawingml/2006/main" sz="3900" i="1">
                        <a:solidFill>
                          <a:srgbClr val="000000"/>
                        </a:solidFill>
                        <a:latin typeface="Cambria Math" panose="02040503050406030204" pitchFamily="18" charset="0"/>
                      </a:rPr>
                      <m:t>t</m:t>
                    </m:r>
                  </m:sup>
                </m:sSup>
                <m:r>
                  <a:rPr xmlns:a="http://schemas.openxmlformats.org/drawingml/2006/main" sz="3900" i="1">
                    <a:solidFill>
                      <a:srgbClr val="000000"/>
                    </a:solidFill>
                    <a:latin typeface="Cambria Math" panose="02040503050406030204" pitchFamily="18" charset="0"/>
                  </a:rPr>
                  <m:t>=</m:t>
                </m:r>
                <m:sSup>
                  <m:e>
                    <m:r>
                      <m:rPr>
                        <m:sty m:val="b"/>
                      </m:rPr>
                      <a:rPr xmlns:a="http://schemas.openxmlformats.org/drawingml/2006/main" sz="3900" i="1">
                        <a:solidFill>
                          <a:srgbClr val="000000"/>
                        </a:solidFill>
                        <a:latin typeface="Cambria Math" panose="02040503050406030204" pitchFamily="18" charset="0"/>
                      </a:rPr>
                      <m:t>U</m:t>
                    </m:r>
                  </m:e>
                  <m:sup>
                    <m:r>
                      <a:rPr xmlns:a="http://schemas.openxmlformats.org/drawingml/2006/main" sz="3900" i="1">
                        <a:solidFill>
                          <a:srgbClr val="000000"/>
                        </a:solidFill>
                        <a:latin typeface="Cambria Math" panose="02040503050406030204" pitchFamily="18" charset="0"/>
                      </a:rPr>
                      <m:t>t</m:t>
                    </m:r>
                  </m:sup>
                </m:sSup>
                <m:r>
                  <a:rPr xmlns:a="http://schemas.openxmlformats.org/drawingml/2006/main" sz="3900" i="1">
                    <a:solidFill>
                      <a:srgbClr val="000000"/>
                    </a:solidFill>
                    <a:latin typeface="Cambria Math" panose="02040503050406030204" pitchFamily="18" charset="0"/>
                  </a:rPr>
                  <m:t>⋅</m:t>
                </m:r>
                <m:r>
                  <m:rPr>
                    <m:sty m:val="b"/>
                  </m:rPr>
                  <a:rPr xmlns:a="http://schemas.openxmlformats.org/drawingml/2006/main" sz="3900" i="1">
                    <a:solidFill>
                      <a:srgbClr val="000000"/>
                    </a:solidFill>
                    <a:latin typeface="Cambria Math" panose="02040503050406030204" pitchFamily="18" charset="0"/>
                  </a:rPr>
                  <m:t>x</m:t>
                </m:r>
              </m:oMath>
            </a14:m>
            <a:r>
              <a:t>, it follows      </a:t>
            </a:r>
            <a14:m>
              <m:oMath>
                <m:sSub>
                  <m:e>
                    <m:r>
                      <a:rPr xmlns:a="http://schemas.openxmlformats.org/drawingml/2006/main" sz="3850" i="1">
                        <a:solidFill>
                          <a:srgbClr val="000000"/>
                        </a:solidFill>
                        <a:latin typeface="Cambria Math" panose="02040503050406030204" pitchFamily="18" charset="0"/>
                      </a:rPr>
                      <m:t>π</m:t>
                    </m:r>
                  </m:e>
                  <m:sub>
                    <m:r>
                      <a:rPr xmlns:a="http://schemas.openxmlformats.org/drawingml/2006/main" sz="3850" i="1">
                        <a:solidFill>
                          <a:srgbClr val="000000"/>
                        </a:solidFill>
                        <a:latin typeface="Cambria Math" panose="02040503050406030204" pitchFamily="18" charset="0"/>
                      </a:rPr>
                      <m:t>r</m:t>
                    </m:r>
                  </m:sub>
                </m:sSub>
                <m:r>
                  <a:rPr xmlns:a="http://schemas.openxmlformats.org/drawingml/2006/main" sz="3850" i="1">
                    <a:solidFill>
                      <a:srgbClr val="000000"/>
                    </a:solidFill>
                    <a:latin typeface="Cambria Math" panose="02040503050406030204" pitchFamily="18" charset="0"/>
                  </a:rPr>
                  <m:t>(</m:t>
                </m:r>
                <m:sSup>
                  <m:e>
                    <m:r>
                      <m:rPr>
                        <m:sty m:val="b"/>
                      </m:rPr>
                      <a:rPr xmlns:a="http://schemas.openxmlformats.org/drawingml/2006/main" sz="3850" i="1">
                        <a:solidFill>
                          <a:srgbClr val="000000"/>
                        </a:solidFill>
                        <a:latin typeface="Cambria Math" panose="02040503050406030204" pitchFamily="18" charset="0"/>
                      </a:rPr>
                      <m:t>a</m:t>
                    </m:r>
                  </m:e>
                  <m:sup>
                    <m:r>
                      <a:rPr xmlns:a="http://schemas.openxmlformats.org/drawingml/2006/main" sz="3850" i="1">
                        <a:solidFill>
                          <a:srgbClr val="000000"/>
                        </a:solidFill>
                        <a:latin typeface="Cambria Math" panose="02040503050406030204" pitchFamily="18" charset="0"/>
                      </a:rPr>
                      <m:t>t</m:t>
                    </m:r>
                  </m:sup>
                </m:sSup>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Sup>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r</m:t>
                    </m:r>
                  </m:sub>
                  <m:sup>
                    <m:r>
                      <a:rPr xmlns:a="http://schemas.openxmlformats.org/drawingml/2006/main" sz="3850" i="1">
                        <a:solidFill>
                          <a:srgbClr val="000000"/>
                        </a:solidFill>
                        <a:latin typeface="Cambria Math" panose="02040503050406030204" pitchFamily="18" charset="0"/>
                      </a:rPr>
                      <m:t>t</m:t>
                    </m:r>
                  </m:sup>
                </m:sSubSup>
                <m:sSup>
                  <m:e>
                    <m:r>
                      <m:rPr>
                        <m:sty m:val="b"/>
                      </m:rPr>
                      <a:rPr xmlns:a="http://schemas.openxmlformats.org/drawingml/2006/main" sz="3850" i="1">
                        <a:solidFill>
                          <a:srgbClr val="000000"/>
                        </a:solidFill>
                        <a:latin typeface="Cambria Math" panose="02040503050406030204" pitchFamily="18" charset="0"/>
                      </a:rPr>
                      <m:t>x</m:t>
                    </m:r>
                  </m:e>
                  <m:sup>
                    <m:r>
                      <a:rPr xmlns:a="http://schemas.openxmlformats.org/drawingml/2006/main" sz="3850" i="1">
                        <a:solidFill>
                          <a:srgbClr val="000000"/>
                        </a:solidFill>
                        <a:latin typeface="Cambria Math" panose="02040503050406030204" pitchFamily="18" charset="0"/>
                      </a:rPr>
                      <m:t>t</m:t>
                    </m:r>
                  </m:sup>
                </m:sSup>
              </m:oMath>
            </a14:m>
            <a:r>
              <a:t> and</a:t>
            </a:r>
          </a:p>
          <a:p>
            <a:pPr marL="0" indent="0">
              <a:buSzTx/>
              <a:buNone/>
            </a:pPr>
            <a:r>
              <a:t>        </a:t>
            </a:r>
            <a14:m>
              <m:oMath>
                <m:sSub>
                  <m:e>
                    <m:r>
                      <a:rPr xmlns:a="http://schemas.openxmlformats.org/drawingml/2006/main" sz="3850" i="1">
                        <a:solidFill>
                          <a:srgbClr val="000000"/>
                        </a:solidFill>
                        <a:latin typeface="Cambria Math" panose="02040503050406030204" pitchFamily="18" charset="0"/>
                      </a:rPr>
                      <m:t>π</m:t>
                    </m:r>
                  </m:e>
                  <m:sub>
                    <m:r>
                      <a:rPr xmlns:a="http://schemas.openxmlformats.org/drawingml/2006/main" sz="3850" i="1">
                        <a:solidFill>
                          <a:srgbClr val="000000"/>
                        </a:solidFill>
                        <a:latin typeface="Cambria Math" panose="02040503050406030204" pitchFamily="18" charset="0"/>
                      </a:rPr>
                      <m:t>r</m:t>
                    </m:r>
                  </m:sub>
                </m:sSub>
                <m:r>
                  <a:rPr xmlns:a="http://schemas.openxmlformats.org/drawingml/2006/main" sz="3850" i="1">
                    <a:solidFill>
                      <a:srgbClr val="000000"/>
                    </a:solidFill>
                    <a:latin typeface="Cambria Math" panose="02040503050406030204" pitchFamily="18" charset="0"/>
                  </a:rPr>
                  <m:t>(</m:t>
                </m:r>
                <m:sSup>
                  <m:e>
                    <m:r>
                      <m:rPr>
                        <m:sty m:val="b"/>
                      </m:rPr>
                      <a:rPr xmlns:a="http://schemas.openxmlformats.org/drawingml/2006/main" sz="3850" i="1">
                        <a:solidFill>
                          <a:srgbClr val="000000"/>
                        </a:solidFill>
                        <a:latin typeface="Cambria Math" panose="02040503050406030204" pitchFamily="18" charset="0"/>
                      </a:rPr>
                      <m:t>x</m:t>
                    </m:r>
                  </m:e>
                  <m:sup>
                    <m:r>
                      <a:rPr xmlns:a="http://schemas.openxmlformats.org/drawingml/2006/main" sz="3850" i="1">
                        <a:solidFill>
                          <a:srgbClr val="000000"/>
                        </a:solidFill>
                        <a:latin typeface="Cambria Math" panose="02040503050406030204" pitchFamily="18" charset="0"/>
                      </a:rPr>
                      <m:t>t</m:t>
                    </m:r>
                  </m:sup>
                </m:sSup>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r</m:t>
                    </m:r>
                  </m:sub>
                </m:sSub>
                <m:sSub>
                  <m:e>
                    <m:r>
                      <a:rPr xmlns:a="http://schemas.openxmlformats.org/drawingml/2006/main" sz="3850" i="1">
                        <a:solidFill>
                          <a:srgbClr val="000000"/>
                        </a:solidFill>
                        <a:latin typeface="Cambria Math" panose="02040503050406030204" pitchFamily="18" charset="0"/>
                      </a:rPr>
                      <m:t>π</m:t>
                    </m:r>
                  </m:e>
                  <m:sub>
                    <m:r>
                      <a:rPr xmlns:a="http://schemas.openxmlformats.org/drawingml/2006/main" sz="3850" i="1">
                        <a:solidFill>
                          <a:srgbClr val="000000"/>
                        </a:solidFill>
                        <a:latin typeface="Cambria Math" panose="02040503050406030204" pitchFamily="18" charset="0"/>
                      </a:rPr>
                      <m:t>r</m:t>
                    </m:r>
                  </m:sub>
                </m:sSub>
                <m:r>
                  <a:rPr xmlns:a="http://schemas.openxmlformats.org/drawingml/2006/main" sz="3850" i="1">
                    <a:solidFill>
                      <a:srgbClr val="000000"/>
                    </a:solidFill>
                    <a:latin typeface="Cambria Math" panose="02040503050406030204" pitchFamily="18" charset="0"/>
                  </a:rPr>
                  <m:t>(</m:t>
                </m:r>
                <m:sSup>
                  <m:e>
                    <m:r>
                      <m:rPr>
                        <m:sty m:val="b"/>
                      </m:rPr>
                      <a:rPr xmlns:a="http://schemas.openxmlformats.org/drawingml/2006/main" sz="3850" i="1">
                        <a:solidFill>
                          <a:srgbClr val="000000"/>
                        </a:solidFill>
                        <a:latin typeface="Cambria Math" panose="02040503050406030204" pitchFamily="18" charset="0"/>
                      </a:rPr>
                      <m:t>a</m:t>
                    </m:r>
                  </m:e>
                  <m:sup>
                    <m:r>
                      <a:rPr xmlns:a="http://schemas.openxmlformats.org/drawingml/2006/main" sz="3850" i="1">
                        <a:solidFill>
                          <a:srgbClr val="000000"/>
                        </a:solidFill>
                        <a:latin typeface="Cambria Math" panose="02040503050406030204" pitchFamily="18" charset="0"/>
                      </a:rPr>
                      <m:t>t</m:t>
                    </m:r>
                  </m:sup>
                </m:sSup>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r</m:t>
                    </m:r>
                  </m:sub>
                </m:sSub>
                <m:sSubSup>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r</m:t>
                    </m:r>
                  </m:sub>
                  <m:sup>
                    <m:r>
                      <a:rPr xmlns:a="http://schemas.openxmlformats.org/drawingml/2006/main" sz="3850" i="1">
                        <a:solidFill>
                          <a:srgbClr val="000000"/>
                        </a:solidFill>
                        <a:latin typeface="Cambria Math" panose="02040503050406030204" pitchFamily="18" charset="0"/>
                      </a:rPr>
                      <m:t>t</m:t>
                    </m:r>
                  </m:sup>
                </m:sSubSup>
                <m:sSup>
                  <m:e>
                    <m:r>
                      <m:rPr>
                        <m:sty m:val="b"/>
                      </m:rPr>
                      <a:rPr xmlns:a="http://schemas.openxmlformats.org/drawingml/2006/main" sz="3850" i="1">
                        <a:solidFill>
                          <a:srgbClr val="000000"/>
                        </a:solidFill>
                        <a:latin typeface="Cambria Math" panose="02040503050406030204" pitchFamily="18" charset="0"/>
                      </a:rPr>
                      <m:t>x</m:t>
                    </m:r>
                  </m:e>
                  <m:sup>
                    <m:r>
                      <a:rPr xmlns:a="http://schemas.openxmlformats.org/drawingml/2006/main" sz="3850" i="1">
                        <a:solidFill>
                          <a:srgbClr val="000000"/>
                        </a:solidFill>
                        <a:latin typeface="Cambria Math" panose="02040503050406030204" pitchFamily="18" charset="0"/>
                      </a:rPr>
                      <m:t>t</m:t>
                    </m:r>
                  </m:sup>
                </m:sSup>
              </m:oMath>
            </a14:m>
          </a:p>
          <a:p>
            <a:pPr marL="0" indent="0">
              <a:buSzTx/>
              <a:buNone/>
            </a:pPr>
          </a:p>
          <a:p>
            <a:pPr marL="0" indent="0">
              <a:buSzTx/>
              <a:buNone/>
            </a:pPr>
            <a14:m>
              <m:oMath>
                <m:sSub>
                  <m:e>
                    <m:r>
                      <m:rPr>
                        <m:sty m:val="p"/>
                      </m:rPr>
                      <a:rPr xmlns:a="http://schemas.openxmlformats.org/drawingml/2006/main" sz="3850" i="1">
                        <a:solidFill>
                          <a:srgbClr val="000000"/>
                        </a:solidFill>
                        <a:latin typeface="Cambria Math" panose="02040503050406030204" pitchFamily="18" charset="0"/>
                      </a:rPr>
                      <m:t>Π</m:t>
                    </m:r>
                  </m:e>
                  <m:sub>
                    <m:r>
                      <a:rPr xmlns:a="http://schemas.openxmlformats.org/drawingml/2006/main" sz="3850" i="1">
                        <a:solidFill>
                          <a:srgbClr val="000000"/>
                        </a:solidFill>
                        <a:latin typeface="Cambria Math" panose="02040503050406030204" pitchFamily="18" charset="0"/>
                      </a:rPr>
                      <m:t>r</m:t>
                    </m:r>
                  </m:sub>
                </m:sSub>
                <m:r>
                  <a:rPr xmlns:a="http://schemas.openxmlformats.org/drawingml/2006/main" sz="3850" i="1">
                    <a:solidFill>
                      <a:srgbClr val="000000"/>
                    </a:solidFill>
                    <a:latin typeface="Cambria Math" panose="02040503050406030204" pitchFamily="18" charset="0"/>
                  </a:rPr>
                  <m:t>=</m:t>
                </m:r>
                <m:sSub>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r</m:t>
                    </m:r>
                  </m:sub>
                </m:sSub>
                <m:sSubSup>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r</m:t>
                    </m:r>
                  </m:sub>
                  <m:sup>
                    <m:r>
                      <a:rPr xmlns:a="http://schemas.openxmlformats.org/drawingml/2006/main" sz="3850" i="1">
                        <a:solidFill>
                          <a:srgbClr val="000000"/>
                        </a:solidFill>
                        <a:latin typeface="Cambria Math" panose="02040503050406030204" pitchFamily="18" charset="0"/>
                      </a:rPr>
                      <m:t>t</m:t>
                    </m:r>
                  </m:sup>
                </m:sSubSup>
              </m:oMath>
            </a14:m>
            <a:r>
              <a:t>  is called the projection matrix since</a:t>
            </a:r>
          </a:p>
          <a:p>
            <a:pPr marL="0" indent="0">
              <a:buSzTx/>
              <a:buNone/>
            </a:pPr>
            <a:r>
              <a:t>               (a)  </a:t>
            </a:r>
            <a14:m>
              <m:oMath>
                <m:sSub>
                  <m:e>
                    <m:r>
                      <m:rPr>
                        <m:sty m:val="p"/>
                      </m:rPr>
                      <a:rPr xmlns:a="http://schemas.openxmlformats.org/drawingml/2006/main" sz="3850" i="1">
                        <a:solidFill>
                          <a:srgbClr val="000000"/>
                        </a:solidFill>
                        <a:latin typeface="Cambria Math" panose="02040503050406030204" pitchFamily="18" charset="0"/>
                      </a:rPr>
                      <m:t>Π</m:t>
                    </m:r>
                  </m:e>
                  <m:sub>
                    <m:r>
                      <a:rPr xmlns:a="http://schemas.openxmlformats.org/drawingml/2006/main" sz="3850" i="1">
                        <a:solidFill>
                          <a:srgbClr val="000000"/>
                        </a:solidFill>
                        <a:latin typeface="Cambria Math" panose="02040503050406030204" pitchFamily="18" charset="0"/>
                      </a:rPr>
                      <m:t>r</m:t>
                    </m:r>
                  </m:sub>
                </m:sSub>
                <m:r>
                  <a:rPr xmlns:a="http://schemas.openxmlformats.org/drawingml/2006/main" sz="3850" i="1">
                    <a:solidFill>
                      <a:srgbClr val="000000"/>
                    </a:solidFill>
                    <a:latin typeface="Cambria Math" panose="02040503050406030204" pitchFamily="18" charset="0"/>
                  </a:rPr>
                  <m:t>⋅</m:t>
                </m:r>
                <m:sSub>
                  <m:e>
                    <m:r>
                      <m:rPr>
                        <m:sty m:val="p"/>
                      </m:rPr>
                      <a:rPr xmlns:a="http://schemas.openxmlformats.org/drawingml/2006/main" sz="3850" i="1">
                        <a:solidFill>
                          <a:srgbClr val="000000"/>
                        </a:solidFill>
                        <a:latin typeface="Cambria Math" panose="02040503050406030204" pitchFamily="18" charset="0"/>
                      </a:rPr>
                      <m:t>Π</m:t>
                    </m:r>
                  </m:e>
                  <m:sub>
                    <m:r>
                      <a:rPr xmlns:a="http://schemas.openxmlformats.org/drawingml/2006/main" sz="3850" i="1">
                        <a:solidFill>
                          <a:srgbClr val="000000"/>
                        </a:solidFill>
                        <a:latin typeface="Cambria Math" panose="02040503050406030204" pitchFamily="18" charset="0"/>
                      </a:rPr>
                      <m:t>r</m:t>
                    </m:r>
                  </m:sub>
                </m:sSub>
                <m:r>
                  <a:rPr xmlns:a="http://schemas.openxmlformats.org/drawingml/2006/main" sz="3850" i="1">
                    <a:solidFill>
                      <a:srgbClr val="000000"/>
                    </a:solidFill>
                    <a:latin typeface="Cambria Math" panose="02040503050406030204" pitchFamily="18" charset="0"/>
                  </a:rPr>
                  <m:t>=</m:t>
                </m:r>
                <m:sSub>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r</m:t>
                    </m:r>
                  </m:sub>
                </m:sSub>
                <m:sSubSup>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r</m:t>
                    </m:r>
                  </m:sub>
                  <m:sup>
                    <m:r>
                      <a:rPr xmlns:a="http://schemas.openxmlformats.org/drawingml/2006/main" sz="3850" i="1">
                        <a:solidFill>
                          <a:srgbClr val="000000"/>
                        </a:solidFill>
                        <a:latin typeface="Cambria Math" panose="02040503050406030204" pitchFamily="18" charset="0"/>
                      </a:rPr>
                      <m:t>t</m:t>
                    </m:r>
                  </m:sup>
                </m:sSubSup>
                <m:sSub>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r</m:t>
                    </m:r>
                  </m:sub>
                </m:sSub>
                <m:sSubSup>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r</m:t>
                    </m:r>
                  </m:sub>
                  <m:sup>
                    <m:r>
                      <a:rPr xmlns:a="http://schemas.openxmlformats.org/drawingml/2006/main" sz="3850" i="1">
                        <a:solidFill>
                          <a:srgbClr val="000000"/>
                        </a:solidFill>
                        <a:latin typeface="Cambria Math" panose="02040503050406030204" pitchFamily="18" charset="0"/>
                      </a:rPr>
                      <m:t>t</m:t>
                    </m:r>
                  </m:sup>
                </m:sSubSup>
                <m:r>
                  <a:rPr xmlns:a="http://schemas.openxmlformats.org/drawingml/2006/main" sz="3850" i="1">
                    <a:solidFill>
                      <a:srgbClr val="000000"/>
                    </a:solidFill>
                    <a:latin typeface="Cambria Math" panose="02040503050406030204" pitchFamily="18" charset="0"/>
                  </a:rPr>
                  <m:t>=</m:t>
                </m:r>
                <m:sSub>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r</m:t>
                    </m:r>
                  </m:sub>
                </m:sSub>
                <m:sSubSup>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r</m:t>
                    </m:r>
                  </m:sub>
                  <m:sup>
                    <m:r>
                      <a:rPr xmlns:a="http://schemas.openxmlformats.org/drawingml/2006/main" sz="3850" i="1">
                        <a:solidFill>
                          <a:srgbClr val="000000"/>
                        </a:solidFill>
                        <a:latin typeface="Cambria Math" panose="02040503050406030204" pitchFamily="18" charset="0"/>
                      </a:rPr>
                      <m:t>t</m:t>
                    </m:r>
                  </m:sup>
                </m:sSubSup>
              </m:oMath>
            </a14:m>
          </a:p>
          <a:p>
            <a:pPr marL="0" indent="0">
              <a:buSzTx/>
              <a:buNone/>
            </a:pPr>
            <a:r>
              <a:t>               (b)  </a:t>
            </a:r>
            <a14:m>
              <m:oMath>
                <m:sSubSup>
                  <m:e>
                    <m:r>
                      <m:rPr>
                        <m:sty m:val="p"/>
                      </m:rPr>
                      <a:rPr xmlns:a="http://schemas.openxmlformats.org/drawingml/2006/main" sz="3850" i="1">
                        <a:solidFill>
                          <a:srgbClr val="000000"/>
                        </a:solidFill>
                        <a:latin typeface="Cambria Math" panose="02040503050406030204" pitchFamily="18" charset="0"/>
                      </a:rPr>
                      <m:t>Π</m:t>
                    </m:r>
                  </m:e>
                  <m:sub>
                    <m:r>
                      <a:rPr xmlns:a="http://schemas.openxmlformats.org/drawingml/2006/main" sz="3850" i="1">
                        <a:solidFill>
                          <a:srgbClr val="000000"/>
                        </a:solidFill>
                        <a:latin typeface="Cambria Math" panose="02040503050406030204" pitchFamily="18" charset="0"/>
                      </a:rPr>
                      <m:t>r</m:t>
                    </m:r>
                  </m:sub>
                  <m:sup>
                    <m:r>
                      <a:rPr xmlns:a="http://schemas.openxmlformats.org/drawingml/2006/main" sz="3850" i="1">
                        <a:solidFill>
                          <a:srgbClr val="000000"/>
                        </a:solidFill>
                        <a:latin typeface="Cambria Math" panose="02040503050406030204" pitchFamily="18" charset="0"/>
                      </a:rPr>
                      <m:t>t</m:t>
                    </m:r>
                  </m:sup>
                </m:sSubSup>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r</m:t>
                    </m:r>
                  </m:sub>
                </m:sSub>
                <m:sSubSup>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r</m:t>
                    </m:r>
                  </m:sub>
                  <m:sup>
                    <m:r>
                      <a:rPr xmlns:a="http://schemas.openxmlformats.org/drawingml/2006/main" sz="3850" i="1">
                        <a:solidFill>
                          <a:srgbClr val="000000"/>
                        </a:solidFill>
                        <a:latin typeface="Cambria Math" panose="02040503050406030204" pitchFamily="18" charset="0"/>
                      </a:rPr>
                      <m:t>t</m:t>
                    </m:r>
                  </m:sup>
                </m:sSubSup>
                <m:sSup>
                  <m:e>
                    <m:r>
                      <a:rPr xmlns:a="http://schemas.openxmlformats.org/drawingml/2006/main" sz="3850" i="1">
                        <a:solidFill>
                          <a:srgbClr val="000000"/>
                        </a:solidFill>
                        <a:latin typeface="Cambria Math" panose="02040503050406030204" pitchFamily="18" charset="0"/>
                      </a:rPr>
                      <m:t>)</m:t>
                    </m:r>
                  </m:e>
                  <m:sup>
                    <m:r>
                      <a:rPr xmlns:a="http://schemas.openxmlformats.org/drawingml/2006/main" sz="3850" i="1">
                        <a:solidFill>
                          <a:srgbClr val="000000"/>
                        </a:solidFill>
                        <a:latin typeface="Cambria Math" panose="02040503050406030204" pitchFamily="18" charset="0"/>
                      </a:rPr>
                      <m:t>t</m:t>
                    </m:r>
                  </m:sup>
                </m:sSup>
                <m:r>
                  <a:rPr xmlns:a="http://schemas.openxmlformats.org/drawingml/2006/main" sz="3850" i="1">
                    <a:solidFill>
                      <a:srgbClr val="000000"/>
                    </a:solidFill>
                    <a:latin typeface="Cambria Math" panose="02040503050406030204" pitchFamily="18" charset="0"/>
                  </a:rPr>
                  <m:t>=</m:t>
                </m:r>
                <m:sSup>
                  <m:e>
                    <m:sSubSup>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r</m:t>
                        </m:r>
                      </m:sub>
                      <m:sup>
                        <m:r>
                          <a:rPr xmlns:a="http://schemas.openxmlformats.org/drawingml/2006/main" sz="3850" i="1">
                            <a:solidFill>
                              <a:srgbClr val="000000"/>
                            </a:solidFill>
                            <a:latin typeface="Cambria Math" panose="02040503050406030204" pitchFamily="18" charset="0"/>
                          </a:rPr>
                          <m:t>t</m:t>
                        </m:r>
                      </m:sup>
                    </m:sSubSup>
                  </m:e>
                  <m:sup>
                    <m:r>
                      <a:rPr xmlns:a="http://schemas.openxmlformats.org/drawingml/2006/main" sz="3850" i="1">
                        <a:solidFill>
                          <a:srgbClr val="000000"/>
                        </a:solidFill>
                        <a:latin typeface="Cambria Math" panose="02040503050406030204" pitchFamily="18" charset="0"/>
                      </a:rPr>
                      <m:t>t</m:t>
                    </m:r>
                  </m:sup>
                </m:sSup>
                <m:sSup>
                  <m:e>
                    <m:r>
                      <m:rPr>
                        <m:sty m:val="b"/>
                      </m:rPr>
                      <a:rPr xmlns:a="http://schemas.openxmlformats.org/drawingml/2006/main" sz="3850" i="1">
                        <a:solidFill>
                          <a:srgbClr val="000000"/>
                        </a:solidFill>
                        <a:latin typeface="Cambria Math" panose="02040503050406030204" pitchFamily="18" charset="0"/>
                      </a:rPr>
                      <m:t>U</m:t>
                    </m:r>
                  </m:e>
                  <m:sup>
                    <m:r>
                      <a:rPr xmlns:a="http://schemas.openxmlformats.org/drawingml/2006/main" sz="3850" i="1">
                        <a:solidFill>
                          <a:srgbClr val="000000"/>
                        </a:solidFill>
                        <a:latin typeface="Cambria Math" panose="02040503050406030204" pitchFamily="18" charset="0"/>
                      </a:rPr>
                      <m:t>t</m:t>
                    </m:r>
                  </m:sup>
                </m:sSup>
                <m:r>
                  <a:rPr xmlns:a="http://schemas.openxmlformats.org/drawingml/2006/main" sz="3850" i="1">
                    <a:solidFill>
                      <a:srgbClr val="000000"/>
                    </a:solidFill>
                    <a:latin typeface="Cambria Math" panose="02040503050406030204" pitchFamily="18" charset="0"/>
                  </a:rPr>
                  <m:t>=</m:t>
                </m:r>
                <m:sSub>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r</m:t>
                    </m:r>
                  </m:sub>
                </m:sSub>
                <m:sSubSup>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r</m:t>
                    </m:r>
                  </m:sub>
                  <m:sup>
                    <m:r>
                      <a:rPr xmlns:a="http://schemas.openxmlformats.org/drawingml/2006/main" sz="3850" i="1">
                        <a:solidFill>
                          <a:srgbClr val="000000"/>
                        </a:solidFill>
                        <a:latin typeface="Cambria Math" panose="02040503050406030204" pitchFamily="18" charset="0"/>
                      </a:rPr>
                      <m:t>t</m:t>
                    </m:r>
                  </m:sup>
                </m:sSubSup>
                <m:sSub>
                  <m:e>
                    <m:r>
                      <m:rPr>
                        <m:sty m:val="p"/>
                      </m:rPr>
                      <a:rPr xmlns:a="http://schemas.openxmlformats.org/drawingml/2006/main" sz="3850" i="1">
                        <a:solidFill>
                          <a:srgbClr val="000000"/>
                        </a:solidFill>
                        <a:latin typeface="Cambria Math" panose="02040503050406030204" pitchFamily="18" charset="0"/>
                      </a:rPr>
                      <m:t>Π</m:t>
                    </m:r>
                  </m:e>
                  <m:sub>
                    <m:r>
                      <a:rPr xmlns:a="http://schemas.openxmlformats.org/drawingml/2006/main" sz="3850" i="1">
                        <a:solidFill>
                          <a:srgbClr val="000000"/>
                        </a:solidFill>
                        <a:latin typeface="Cambria Math" panose="02040503050406030204" pitchFamily="18" charset="0"/>
                      </a:rPr>
                      <m:t>r</m:t>
                    </m:r>
                  </m:sub>
                </m:sSub>
                <m:r>
                  <a:rPr xmlns:a="http://schemas.openxmlformats.org/drawingml/2006/main" sz="3850" i="1">
                    <a:solidFill>
                      <a:srgbClr val="000000"/>
                    </a:solidFill>
                    <a:latin typeface="Cambria Math" panose="02040503050406030204" pitchFamily="18" charset="0"/>
                  </a:rPr>
                  <m:t>=</m:t>
                </m:r>
                <m:sSub>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r</m:t>
                    </m:r>
                  </m:sub>
                </m:sSub>
                <m:sSubSup>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r</m:t>
                    </m:r>
                  </m:sub>
                  <m:sup>
                    <m:r>
                      <a:rPr xmlns:a="http://schemas.openxmlformats.org/drawingml/2006/main" sz="3850" i="1">
                        <a:solidFill>
                          <a:srgbClr val="000000"/>
                        </a:solidFill>
                        <a:latin typeface="Cambria Math" panose="02040503050406030204" pitchFamily="18" charset="0"/>
                      </a:rPr>
                      <m:t>t</m:t>
                    </m:r>
                  </m:sup>
                </m:sSubSup>
              </m:oMath>
            </a14:m>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1" name="Principal Component Analysis: Projection on Subspace"/>
          <p:cNvSpPr txBox="1"/>
          <p:nvPr>
            <p:ph type="title"/>
          </p:nvPr>
        </p:nvSpPr>
        <p:spPr>
          <a:prstGeom prst="rect">
            <a:avLst/>
          </a:prstGeom>
        </p:spPr>
        <p:txBody>
          <a:bodyPr/>
          <a:lstStyle>
            <a:lvl1pPr defTabSz="443991">
              <a:defRPr sz="6080"/>
            </a:lvl1pPr>
          </a:lstStyle>
          <a:p>
            <a:pPr/>
            <a:r>
              <a:t>Principal Component Analysis: Projection on Subspace</a:t>
            </a:r>
          </a:p>
        </p:txBody>
      </p:sp>
      <p:sp>
        <p:nvSpPr>
          <p:cNvPr id="452" name="Example (continued):  Project on the first two coordinates with respect to"/>
          <p:cNvSpPr txBox="1"/>
          <p:nvPr>
            <p:ph type="body" idx="1"/>
          </p:nvPr>
        </p:nvSpPr>
        <p:spPr>
          <a:prstGeom prst="rect">
            <a:avLst/>
          </a:prstGeom>
        </p:spPr>
        <p:txBody>
          <a:bodyPr anchor="t"/>
          <a:lstStyle/>
          <a:p>
            <a:pPr marL="0" indent="0">
              <a:buSzTx/>
              <a:buNone/>
            </a:pPr>
            <a:r>
              <a:t>Example (continued):  Project on the first two coordinates with respect to </a:t>
            </a:r>
            <a14:m>
              <m:oMath>
                <m:r>
                  <a:rPr xmlns:a="http://schemas.openxmlformats.org/drawingml/2006/main" sz="4200" i="1">
                    <a:solidFill>
                      <a:srgbClr val="000000"/>
                    </a:solidFill>
                    <a:latin typeface="Cambria Math" panose="02040503050406030204" pitchFamily="18" charset="0"/>
                  </a:rPr>
                  <m:t>U</m:t>
                </m:r>
              </m:oMath>
            </a14:m>
          </a:p>
          <a:p>
            <a:pPr marL="0" indent="0">
              <a:buSzTx/>
              <a:buNone/>
            </a:pPr>
            <a:r>
              <a:t>  </a:t>
            </a:r>
            <a14:m>
              <m:oMath>
                <m:sSub>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r</m:t>
                    </m:r>
                  </m:sub>
                </m:sSub>
                <m:r>
                  <a:rPr xmlns:a="http://schemas.openxmlformats.org/drawingml/2006/main" sz="3850" i="1">
                    <a:solidFill>
                      <a:srgbClr val="000000"/>
                    </a:solidFill>
                    <a:latin typeface="Cambria Math" panose="02040503050406030204" pitchFamily="18" charset="0"/>
                  </a:rPr>
                  <m:t>=</m:t>
                </m:r>
                <m:d>
                  <m:dPr>
                    <m:ctrlPr>
                      <a:rPr xmlns:a="http://schemas.openxmlformats.org/drawingml/2006/main" sz="3850" i="1">
                        <a:solidFill>
                          <a:srgbClr val="000000"/>
                        </a:solidFill>
                        <a:latin typeface="Cambria Math" panose="02040503050406030204" pitchFamily="18" charset="0"/>
                      </a:rPr>
                    </m:ctrlPr>
                  </m:dPr>
                  <m:e>
                    <m:m>
                      <m:mPr>
                        <m:ctrlPr>
                          <a:rPr xmlns:a="http://schemas.openxmlformats.org/drawingml/2006/main" sz="3850" i="1">
                            <a:solidFill>
                              <a:srgbClr val="000000"/>
                            </a:solidFill>
                            <a:latin typeface="Cambria Math" panose="02040503050406030204" pitchFamily="18" charset="0"/>
                          </a:rPr>
                        </m:ctrlPr>
                        <m:baseJc m:val="center"/>
                        <m:plcHide m:val="on"/>
                        <m:mcs>
                          <m:mc>
                            <m:mcPr>
                              <m:count m:val="2"/>
                              <m:mcJc m:val="center"/>
                            </m:mcPr>
                          </m:mc>
                        </m:mcs>
                      </m:mPr>
                      <m:mr>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1</m:t>
                              </m:r>
                            </m:num>
                            <m:den>
                              <m:argPr>
                                <m:scrLvl m:val="0"/>
                              </m:argPr>
                              <m:rad>
                                <m:radPr>
                                  <m:ctrlPr>
                                    <a:rPr xmlns:a="http://schemas.openxmlformats.org/drawingml/2006/main" sz="385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3850" i="1">
                                      <a:solidFill>
                                        <a:srgbClr val="000000"/>
                                      </a:solidFill>
                                      <a:latin typeface="Cambria Math" panose="02040503050406030204" pitchFamily="18" charset="0"/>
                                    </a:rPr>
                                    <m:t>2</m:t>
                                  </m:r>
                                </m:e>
                              </m:rad>
                            </m:den>
                          </m:f>
                        </m:e>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1</m:t>
                              </m:r>
                            </m:num>
                            <m:den>
                              <m:argPr>
                                <m:scrLvl m:val="0"/>
                              </m:argPr>
                              <m:rad>
                                <m:radPr>
                                  <m:ctrlPr>
                                    <a:rPr xmlns:a="http://schemas.openxmlformats.org/drawingml/2006/main" sz="385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3850" i="1">
                                      <a:solidFill>
                                        <a:srgbClr val="000000"/>
                                      </a:solidFill>
                                      <a:latin typeface="Cambria Math" panose="02040503050406030204" pitchFamily="18" charset="0"/>
                                    </a:rPr>
                                    <m:t>6</m:t>
                                  </m:r>
                                </m:e>
                              </m:rad>
                            </m:den>
                          </m:f>
                        </m:e>
                      </m:mr>
                      <m:mr>
                        <m:e>
                          <m:r>
                            <a:rPr xmlns:a="http://schemas.openxmlformats.org/drawingml/2006/main" sz="3850" i="1">
                              <a:solidFill>
                                <a:srgbClr val="000000"/>
                              </a:solidFill>
                              <a:latin typeface="Cambria Math" panose="02040503050406030204" pitchFamily="18" charset="0"/>
                            </a:rPr>
                            <m:t>0</m:t>
                          </m:r>
                        </m:e>
                        <m:e>
                          <m:f>
                            <m:fPr>
                              <m:ctrlPr>
                                <a:rPr xmlns:a="http://schemas.openxmlformats.org/drawingml/2006/main" sz="3850" i="1">
                                  <a:solidFill>
                                    <a:srgbClr val="000000"/>
                                  </a:solidFill>
                                  <a:latin typeface="Cambria Math" panose="02040503050406030204" pitchFamily="18" charset="0"/>
                                </a:rPr>
                              </m:ctrlPr>
                              <m:type m:val="bar"/>
                            </m:fPr>
                            <m:num>
                              <m:argPr>
                                <m:scrLvl m:val="0"/>
                              </m:argPr>
                              <m:rad>
                                <m:radPr>
                                  <m:ctrlPr>
                                    <a:rPr xmlns:a="http://schemas.openxmlformats.org/drawingml/2006/main" sz="385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3850" i="1">
                                      <a:solidFill>
                                        <a:srgbClr val="000000"/>
                                      </a:solidFill>
                                      <a:latin typeface="Cambria Math" panose="02040503050406030204" pitchFamily="18" charset="0"/>
                                    </a:rPr>
                                    <m:t>2</m:t>
                                  </m:r>
                                </m:e>
                              </m:rad>
                            </m:num>
                            <m:den>
                              <m:argPr>
                                <m:scrLvl m:val="0"/>
                              </m:argPr>
                              <m:rad>
                                <m:radPr>
                                  <m:ctrlPr>
                                    <a:rPr xmlns:a="http://schemas.openxmlformats.org/drawingml/2006/main" sz="385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3850" i="1">
                                      <a:solidFill>
                                        <a:srgbClr val="000000"/>
                                      </a:solidFill>
                                      <a:latin typeface="Cambria Math" panose="02040503050406030204" pitchFamily="18" charset="0"/>
                                    </a:rPr>
                                    <m:t>3</m:t>
                                  </m:r>
                                </m:e>
                              </m:rad>
                            </m:den>
                          </m:f>
                        </m:e>
                      </m:mr>
                      <m:mr>
                        <m:e>
                          <m:r>
                            <a:rPr xmlns:a="http://schemas.openxmlformats.org/drawingml/2006/main" sz="3850" i="1">
                              <a:solidFill>
                                <a:srgbClr val="000000"/>
                              </a:solidFill>
                              <a:latin typeface="Cambria Math" panose="02040503050406030204" pitchFamily="18" charset="0"/>
                            </a:rPr>
                            <m:t>-</m:t>
                          </m:r>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1</m:t>
                              </m:r>
                            </m:num>
                            <m:den>
                              <m:argPr>
                                <m:scrLvl m:val="0"/>
                              </m:argPr>
                              <m:rad>
                                <m:radPr>
                                  <m:ctrlPr>
                                    <a:rPr xmlns:a="http://schemas.openxmlformats.org/drawingml/2006/main" sz="385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3850" i="1">
                                      <a:solidFill>
                                        <a:srgbClr val="000000"/>
                                      </a:solidFill>
                                      <a:latin typeface="Cambria Math" panose="02040503050406030204" pitchFamily="18" charset="0"/>
                                    </a:rPr>
                                    <m:t>2</m:t>
                                  </m:r>
                                </m:e>
                              </m:rad>
                            </m:den>
                          </m:f>
                        </m:e>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1</m:t>
                              </m:r>
                            </m:num>
                            <m:den>
                              <m:argPr>
                                <m:scrLvl m:val="0"/>
                              </m:argPr>
                              <m:rad>
                                <m:radPr>
                                  <m:ctrlPr>
                                    <a:rPr xmlns:a="http://schemas.openxmlformats.org/drawingml/2006/main" sz="3850" i="1">
                                      <a:solidFill>
                                        <a:srgbClr val="000000"/>
                                      </a:solidFill>
                                      <a:latin typeface="Cambria Math" panose="02040503050406030204" pitchFamily="18" charset="0"/>
                                    </a:rPr>
                                  </m:ctrlPr>
                                  <m:degHide m:val="on"/>
                                </m:radPr>
                                <m:deg>
                                  <m:argPr>
                                    <m:scrLvl m:val="0"/>
                                  </m:argPr>
                                </m:deg>
                                <m:e>
                                  <m:argPr>
                                    <m:scrLvl m:val="0"/>
                                  </m:argPr>
                                  <m:r>
                                    <a:rPr xmlns:a="http://schemas.openxmlformats.org/drawingml/2006/main" sz="3850" i="1">
                                      <a:solidFill>
                                        <a:srgbClr val="000000"/>
                                      </a:solidFill>
                                      <a:latin typeface="Cambria Math" panose="02040503050406030204" pitchFamily="18" charset="0"/>
                                    </a:rPr>
                                    <m:t>6</m:t>
                                  </m:r>
                                </m:e>
                              </m:rad>
                            </m:den>
                          </m:f>
                        </m:e>
                      </m:mr>
                    </m:m>
                  </m:e>
                </m:d>
              </m:oMath>
            </a14:m>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Principal Component Analysis: Projection on Subspace"/>
          <p:cNvSpPr txBox="1"/>
          <p:nvPr>
            <p:ph type="title"/>
          </p:nvPr>
        </p:nvSpPr>
        <p:spPr>
          <a:prstGeom prst="rect">
            <a:avLst/>
          </a:prstGeom>
        </p:spPr>
        <p:txBody>
          <a:bodyPr/>
          <a:lstStyle>
            <a:lvl1pPr defTabSz="443991">
              <a:defRPr sz="6080"/>
            </a:lvl1pPr>
          </a:lstStyle>
          <a:p>
            <a:pPr/>
            <a:r>
              <a:t>Principal Component Analysis: Projection on Subspace</a:t>
            </a:r>
          </a:p>
        </p:txBody>
      </p:sp>
      <p:sp>
        <p:nvSpPr>
          <p:cNvPr id="455" name="Then we calculate the projection matrix"/>
          <p:cNvSpPr txBox="1"/>
          <p:nvPr>
            <p:ph type="body" idx="1"/>
          </p:nvPr>
        </p:nvSpPr>
        <p:spPr>
          <a:prstGeom prst="rect">
            <a:avLst/>
          </a:prstGeom>
        </p:spPr>
        <p:txBody>
          <a:bodyPr anchor="t"/>
          <a:lstStyle/>
          <a:p>
            <a:pPr marL="0" indent="0">
              <a:buSzTx/>
              <a:buNone/>
            </a:pPr>
            <a:r>
              <a:t>Then we calculate the projection matrix</a:t>
            </a:r>
          </a:p>
          <a:p>
            <a:pPr marL="0" indent="0">
              <a:buSzTx/>
              <a:buNone/>
            </a:pPr>
          </a:p>
          <a:p>
            <a:pPr marL="0" indent="0">
              <a:buSzTx/>
              <a:buNone/>
            </a:pPr>
            <a14:m>
              <m:oMathPara>
                <m:oMathParaPr>
                  <m:jc m:val="left"/>
                </m:oMathParaPr>
                <m:oMath>
                  <m:sSub>
                    <m:e>
                      <m:r>
                        <m:rPr>
                          <m:sty m:val="p"/>
                        </m:rPr>
                        <a:rPr xmlns:a="http://schemas.openxmlformats.org/drawingml/2006/main" sz="3850" i="1">
                          <a:solidFill>
                            <a:srgbClr val="000000"/>
                          </a:solidFill>
                          <a:latin typeface="Cambria Math" panose="02040503050406030204" pitchFamily="18" charset="0"/>
                        </a:rPr>
                        <m:t>Π</m:t>
                      </m:r>
                    </m:e>
                    <m:sub>
                      <m:r>
                        <a:rPr xmlns:a="http://schemas.openxmlformats.org/drawingml/2006/main" sz="3850" i="1">
                          <a:solidFill>
                            <a:srgbClr val="000000"/>
                          </a:solidFill>
                          <a:latin typeface="Cambria Math" panose="02040503050406030204" pitchFamily="18" charset="0"/>
                        </a:rPr>
                        <m:t>2</m:t>
                      </m:r>
                    </m:sub>
                  </m:sSub>
                  <m:r>
                    <a:rPr xmlns:a="http://schemas.openxmlformats.org/drawingml/2006/main" sz="3850" i="1">
                      <a:solidFill>
                        <a:srgbClr val="000000"/>
                      </a:solidFill>
                      <a:latin typeface="Cambria Math" panose="02040503050406030204" pitchFamily="18" charset="0"/>
                    </a:rPr>
                    <m:t>=</m:t>
                  </m:r>
                  <m:sSub>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2</m:t>
                      </m:r>
                    </m:sub>
                  </m:sSub>
                  <m:sSubSup>
                    <m:e>
                      <m:r>
                        <m:rPr>
                          <m:sty m:val="b"/>
                        </m:rPr>
                        <a:rPr xmlns:a="http://schemas.openxmlformats.org/drawingml/2006/main" sz="3850" i="1">
                          <a:solidFill>
                            <a:srgbClr val="000000"/>
                          </a:solidFill>
                          <a:latin typeface="Cambria Math" panose="02040503050406030204" pitchFamily="18" charset="0"/>
                        </a:rPr>
                        <m:t>U</m:t>
                      </m:r>
                    </m:e>
                    <m:sub>
                      <m:r>
                        <a:rPr xmlns:a="http://schemas.openxmlformats.org/drawingml/2006/main" sz="3850" i="1">
                          <a:solidFill>
                            <a:srgbClr val="000000"/>
                          </a:solidFill>
                          <a:latin typeface="Cambria Math" panose="02040503050406030204" pitchFamily="18" charset="0"/>
                        </a:rPr>
                        <m:t>2</m:t>
                      </m:r>
                    </m:sub>
                    <m:sup>
                      <m:r>
                        <a:rPr xmlns:a="http://schemas.openxmlformats.org/drawingml/2006/main" sz="3850" i="1">
                          <a:solidFill>
                            <a:srgbClr val="000000"/>
                          </a:solidFill>
                          <a:latin typeface="Cambria Math" panose="02040503050406030204" pitchFamily="18" charset="0"/>
                        </a:rPr>
                        <m:t>t</m:t>
                      </m:r>
                    </m:sup>
                  </m:sSubSup>
                  <m:r>
                    <a:rPr xmlns:a="http://schemas.openxmlformats.org/drawingml/2006/main" sz="3850" i="1">
                      <a:solidFill>
                        <a:srgbClr val="000000"/>
                      </a:solidFill>
                      <a:latin typeface="Cambria Math" panose="02040503050406030204" pitchFamily="18" charset="0"/>
                    </a:rPr>
                    <m:t>=</m:t>
                  </m:r>
                  <m:d>
                    <m:dPr>
                      <m:ctrlPr>
                        <a:rPr xmlns:a="http://schemas.openxmlformats.org/drawingml/2006/main" sz="3850" i="1">
                          <a:solidFill>
                            <a:srgbClr val="000000"/>
                          </a:solidFill>
                          <a:latin typeface="Cambria Math" panose="02040503050406030204" pitchFamily="18" charset="0"/>
                        </a:rPr>
                      </m:ctrlPr>
                    </m:dPr>
                    <m:e>
                      <m:m>
                        <m:mPr>
                          <m:ctrlPr>
                            <a:rPr xmlns:a="http://schemas.openxmlformats.org/drawingml/2006/main" sz="3850" i="1">
                              <a:solidFill>
                                <a:srgbClr val="000000"/>
                              </a:solidFill>
                              <a:latin typeface="Cambria Math" panose="02040503050406030204" pitchFamily="18" charset="0"/>
                            </a:rPr>
                          </m:ctrlPr>
                          <m:baseJc m:val="center"/>
                          <m:plcHide m:val="on"/>
                          <m:mcs>
                            <m:mc>
                              <m:mcPr>
                                <m:count m:val="3"/>
                                <m:mcJc m:val="center"/>
                              </m:mcPr>
                            </m:mc>
                          </m:mcs>
                        </m:mPr>
                        <m:mr>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2</m:t>
                                </m:r>
                              </m:num>
                              <m:den>
                                <m:argPr>
                                  <m:scrLvl m:val="0"/>
                                </m:argPr>
                                <m:r>
                                  <a:rPr xmlns:a="http://schemas.openxmlformats.org/drawingml/2006/main" sz="3850" i="1">
                                    <a:solidFill>
                                      <a:srgbClr val="000000"/>
                                    </a:solidFill>
                                    <a:latin typeface="Cambria Math" panose="02040503050406030204" pitchFamily="18" charset="0"/>
                                  </a:rPr>
                                  <m:t>3</m:t>
                                </m:r>
                              </m:den>
                            </m:f>
                          </m:e>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1</m:t>
                                </m:r>
                              </m:num>
                              <m:den>
                                <m:argPr>
                                  <m:scrLvl m:val="0"/>
                                </m:argPr>
                                <m:r>
                                  <a:rPr xmlns:a="http://schemas.openxmlformats.org/drawingml/2006/main" sz="3850" i="1">
                                    <a:solidFill>
                                      <a:srgbClr val="000000"/>
                                    </a:solidFill>
                                    <a:latin typeface="Cambria Math" panose="02040503050406030204" pitchFamily="18" charset="0"/>
                                  </a:rPr>
                                  <m:t>3</m:t>
                                </m:r>
                              </m:den>
                            </m:f>
                          </m:e>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1</m:t>
                                </m:r>
                              </m:num>
                              <m:den>
                                <m:argPr>
                                  <m:scrLvl m:val="0"/>
                                </m:argPr>
                                <m:r>
                                  <a:rPr xmlns:a="http://schemas.openxmlformats.org/drawingml/2006/main" sz="3850" i="1">
                                    <a:solidFill>
                                      <a:srgbClr val="000000"/>
                                    </a:solidFill>
                                    <a:latin typeface="Cambria Math" panose="02040503050406030204" pitchFamily="18" charset="0"/>
                                  </a:rPr>
                                  <m:t>3</m:t>
                                </m:r>
                              </m:den>
                            </m:f>
                          </m:e>
                        </m:mr>
                        <m:mr>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1</m:t>
                                </m:r>
                              </m:num>
                              <m:den>
                                <m:argPr>
                                  <m:scrLvl m:val="0"/>
                                </m:argPr>
                                <m:r>
                                  <a:rPr xmlns:a="http://schemas.openxmlformats.org/drawingml/2006/main" sz="3850" i="1">
                                    <a:solidFill>
                                      <a:srgbClr val="000000"/>
                                    </a:solidFill>
                                    <a:latin typeface="Cambria Math" panose="02040503050406030204" pitchFamily="18" charset="0"/>
                                  </a:rPr>
                                  <m:t>3</m:t>
                                </m:r>
                              </m:den>
                            </m:f>
                          </m:e>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2</m:t>
                                </m:r>
                              </m:num>
                              <m:den>
                                <m:argPr>
                                  <m:scrLvl m:val="0"/>
                                </m:argPr>
                                <m:r>
                                  <a:rPr xmlns:a="http://schemas.openxmlformats.org/drawingml/2006/main" sz="3850" i="1">
                                    <a:solidFill>
                                      <a:srgbClr val="000000"/>
                                    </a:solidFill>
                                    <a:latin typeface="Cambria Math" panose="02040503050406030204" pitchFamily="18" charset="0"/>
                                  </a:rPr>
                                  <m:t>3</m:t>
                                </m:r>
                              </m:den>
                            </m:f>
                          </m:e>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1</m:t>
                                </m:r>
                              </m:num>
                              <m:den>
                                <m:argPr>
                                  <m:scrLvl m:val="0"/>
                                </m:argPr>
                                <m:r>
                                  <a:rPr xmlns:a="http://schemas.openxmlformats.org/drawingml/2006/main" sz="3850" i="1">
                                    <a:solidFill>
                                      <a:srgbClr val="000000"/>
                                    </a:solidFill>
                                    <a:latin typeface="Cambria Math" panose="02040503050406030204" pitchFamily="18" charset="0"/>
                                  </a:rPr>
                                  <m:t>3</m:t>
                                </m:r>
                              </m:den>
                            </m:f>
                          </m:e>
                        </m:mr>
                        <m:mr>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1</m:t>
                                </m:r>
                              </m:num>
                              <m:den>
                                <m:argPr>
                                  <m:scrLvl m:val="0"/>
                                </m:argPr>
                                <m:r>
                                  <a:rPr xmlns:a="http://schemas.openxmlformats.org/drawingml/2006/main" sz="3850" i="1">
                                    <a:solidFill>
                                      <a:srgbClr val="000000"/>
                                    </a:solidFill>
                                    <a:latin typeface="Cambria Math" panose="02040503050406030204" pitchFamily="18" charset="0"/>
                                  </a:rPr>
                                  <m:t>3</m:t>
                                </m:r>
                              </m:den>
                            </m:f>
                          </m:e>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1</m:t>
                                </m:r>
                              </m:num>
                              <m:den>
                                <m:argPr>
                                  <m:scrLvl m:val="0"/>
                                </m:argPr>
                                <m:r>
                                  <a:rPr xmlns:a="http://schemas.openxmlformats.org/drawingml/2006/main" sz="3850" i="1">
                                    <a:solidFill>
                                      <a:srgbClr val="000000"/>
                                    </a:solidFill>
                                    <a:latin typeface="Cambria Math" panose="02040503050406030204" pitchFamily="18" charset="0"/>
                                  </a:rPr>
                                  <m:t>3</m:t>
                                </m:r>
                              </m:den>
                            </m:f>
                          </m:e>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2</m:t>
                                </m:r>
                              </m:num>
                              <m:den>
                                <m:argPr>
                                  <m:scrLvl m:val="0"/>
                                </m:argPr>
                                <m:r>
                                  <a:rPr xmlns:a="http://schemas.openxmlformats.org/drawingml/2006/main" sz="3850" i="1">
                                    <a:solidFill>
                                      <a:srgbClr val="000000"/>
                                    </a:solidFill>
                                    <a:latin typeface="Cambria Math" panose="02040503050406030204" pitchFamily="18" charset="0"/>
                                  </a:rPr>
                                  <m:t>3</m:t>
                                </m:r>
                              </m:den>
                            </m:f>
                          </m:e>
                        </m:mr>
                      </m:m>
                    </m:e>
                  </m:d>
                </m:oMath>
              </m:oMathPara>
            </a14:m>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7" name="Principal Component Analysis: Projection on Subspace"/>
          <p:cNvSpPr txBox="1"/>
          <p:nvPr>
            <p:ph type="title"/>
          </p:nvPr>
        </p:nvSpPr>
        <p:spPr>
          <a:prstGeom prst="rect">
            <a:avLst/>
          </a:prstGeom>
        </p:spPr>
        <p:txBody>
          <a:bodyPr/>
          <a:lstStyle>
            <a:lvl1pPr defTabSz="443991">
              <a:defRPr sz="6080"/>
            </a:lvl1pPr>
          </a:lstStyle>
          <a:p>
            <a:pPr/>
            <a:r>
              <a:t>Principal Component Analysis: Projection on Subspace</a:t>
            </a:r>
          </a:p>
        </p:txBody>
      </p:sp>
      <p:sp>
        <p:nvSpPr>
          <p:cNvPr id="458" name="Projection of   is"/>
          <p:cNvSpPr txBox="1"/>
          <p:nvPr>
            <p:ph type="body" idx="1"/>
          </p:nvPr>
        </p:nvSpPr>
        <p:spPr>
          <a:prstGeom prst="rect">
            <a:avLst/>
          </a:prstGeom>
        </p:spPr>
        <p:txBody>
          <a:bodyPr anchor="t"/>
          <a:lstStyle/>
          <a:p>
            <a:pPr marL="0" indent="0">
              <a:buSzTx/>
              <a:buNone/>
            </a:pPr>
            <a:r>
              <a:t>Projection of </a:t>
            </a:r>
            <a14:m>
              <m:oMath>
                <m:sSup>
                  <m:e>
                    <m:r>
                      <m:rPr>
                        <m:sty m:val="b"/>
                      </m:rPr>
                      <a:rPr xmlns:a="http://schemas.openxmlformats.org/drawingml/2006/main" sz="3900" i="1">
                        <a:solidFill>
                          <a:srgbClr val="000000"/>
                        </a:solidFill>
                        <a:latin typeface="Cambria Math" panose="02040503050406030204" pitchFamily="18" charset="0"/>
                      </a:rPr>
                      <m:t>x</m:t>
                    </m:r>
                  </m:e>
                  <m:sup>
                    <m:r>
                      <a:rPr xmlns:a="http://schemas.openxmlformats.org/drawingml/2006/main" sz="3900" i="1">
                        <a:solidFill>
                          <a:srgbClr val="000000"/>
                        </a:solidFill>
                        <a:latin typeface="Cambria Math" panose="02040503050406030204" pitchFamily="18" charset="0"/>
                      </a:rPr>
                      <m:t>t</m:t>
                    </m:r>
                  </m:sup>
                </m:sSup>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2,1,3</m:t>
                </m:r>
                <m:r>
                  <a:rPr xmlns:a="http://schemas.openxmlformats.org/drawingml/2006/main" sz="3900" i="1">
                    <a:solidFill>
                      <a:srgbClr val="000000"/>
                    </a:solidFill>
                    <a:latin typeface="Cambria Math" panose="02040503050406030204" pitchFamily="18" charset="0"/>
                  </a:rPr>
                  <m:t>)</m:t>
                </m:r>
              </m:oMath>
            </a14:m>
            <a:r>
              <a:t> is</a:t>
            </a:r>
          </a:p>
          <a:p>
            <a:pPr marL="0" indent="0">
              <a:buSzTx/>
              <a:buNone/>
            </a:pPr>
            <a:r>
              <a:t>                      </a:t>
            </a:r>
            <a14:m>
              <m:oMath>
                <m:sSub>
                  <m:e>
                    <m:r>
                      <m:rPr>
                        <m:sty m:val="p"/>
                      </m:rPr>
                      <a:rPr xmlns:a="http://schemas.openxmlformats.org/drawingml/2006/main" sz="3850" i="1">
                        <a:solidFill>
                          <a:srgbClr val="000000"/>
                        </a:solidFill>
                        <a:latin typeface="Cambria Math" panose="02040503050406030204" pitchFamily="18" charset="0"/>
                      </a:rPr>
                      <m:t>Π</m:t>
                    </m:r>
                  </m:e>
                  <m:sub>
                    <m:r>
                      <a:rPr xmlns:a="http://schemas.openxmlformats.org/drawingml/2006/main" sz="3850" i="1">
                        <a:solidFill>
                          <a:srgbClr val="000000"/>
                        </a:solidFill>
                        <a:latin typeface="Cambria Math" panose="02040503050406030204" pitchFamily="18" charset="0"/>
                      </a:rPr>
                      <m:t>2</m:t>
                    </m:r>
                  </m:sub>
                </m:sSub>
                <m:r>
                  <a:rPr xmlns:a="http://schemas.openxmlformats.org/drawingml/2006/main" sz="3850" i="1">
                    <a:solidFill>
                      <a:srgbClr val="000000"/>
                    </a:solidFill>
                    <a:latin typeface="Cambria Math" panose="02040503050406030204" pitchFamily="18" charset="0"/>
                  </a:rPr>
                  <m:t>(</m:t>
                </m:r>
                <m:d>
                  <m:dPr>
                    <m:ctrlPr>
                      <a:rPr xmlns:a="http://schemas.openxmlformats.org/drawingml/2006/main" sz="3850" i="1">
                        <a:solidFill>
                          <a:srgbClr val="000000"/>
                        </a:solidFill>
                        <a:latin typeface="Cambria Math" panose="02040503050406030204" pitchFamily="18" charset="0"/>
                      </a:rPr>
                    </m:ctrlPr>
                  </m:dPr>
                  <m:e>
                    <m:eqArr>
                      <m:eqArrPr>
                        <m:ctrlPr>
                          <a:rPr xmlns:a="http://schemas.openxmlformats.org/drawingml/2006/main" sz="3850" i="1">
                            <a:solidFill>
                              <a:srgbClr val="000000"/>
                            </a:solidFill>
                            <a:latin typeface="Cambria Math" panose="02040503050406030204" pitchFamily="18" charset="0"/>
                          </a:rPr>
                        </m:ctrlPr>
                      </m:eqArrPr>
                      <m:e>
                        <m:r>
                          <a:rPr xmlns:a="http://schemas.openxmlformats.org/drawingml/2006/main" sz="3850" i="1">
                            <a:solidFill>
                              <a:srgbClr val="000000"/>
                            </a:solidFill>
                            <a:latin typeface="Cambria Math" panose="02040503050406030204" pitchFamily="18" charset="0"/>
                          </a:rPr>
                          <m:t>2</m:t>
                        </m:r>
                      </m:e>
                      <m:e>
                        <m:r>
                          <a:rPr xmlns:a="http://schemas.openxmlformats.org/drawingml/2006/main" sz="3850" i="1">
                            <a:solidFill>
                              <a:srgbClr val="000000"/>
                            </a:solidFill>
                            <a:latin typeface="Cambria Math" panose="02040503050406030204" pitchFamily="18" charset="0"/>
                          </a:rPr>
                          <m:t>1</m:t>
                        </m:r>
                      </m:e>
                      <m:e>
                        <m:r>
                          <a:rPr xmlns:a="http://schemas.openxmlformats.org/drawingml/2006/main" sz="3850" i="1">
                            <a:solidFill>
                              <a:srgbClr val="000000"/>
                            </a:solidFill>
                            <a:latin typeface="Cambria Math" panose="02040503050406030204" pitchFamily="18" charset="0"/>
                          </a:rPr>
                          <m:t>3</m:t>
                        </m:r>
                      </m:e>
                    </m:eqArr>
                  </m:e>
                </m:d>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d>
                  <m:dPr>
                    <m:ctrlPr>
                      <a:rPr xmlns:a="http://schemas.openxmlformats.org/drawingml/2006/main" sz="3850" i="1">
                        <a:solidFill>
                          <a:srgbClr val="000000"/>
                        </a:solidFill>
                        <a:latin typeface="Cambria Math" panose="02040503050406030204" pitchFamily="18" charset="0"/>
                      </a:rPr>
                    </m:ctrlPr>
                  </m:dPr>
                  <m:e>
                    <m:eqArr>
                      <m:eqArrPr>
                        <m:ctrlPr>
                          <a:rPr xmlns:a="http://schemas.openxmlformats.org/drawingml/2006/main" sz="3850" i="1">
                            <a:solidFill>
                              <a:srgbClr val="000000"/>
                            </a:solidFill>
                            <a:latin typeface="Cambria Math" panose="02040503050406030204" pitchFamily="18" charset="0"/>
                          </a:rPr>
                        </m:ctrlPr>
                      </m:eqArrPr>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2</m:t>
                            </m:r>
                          </m:num>
                          <m:den>
                            <m:argPr>
                              <m:scrLvl m:val="0"/>
                            </m:argPr>
                            <m:r>
                              <a:rPr xmlns:a="http://schemas.openxmlformats.org/drawingml/2006/main" sz="3850" i="1">
                                <a:solidFill>
                                  <a:srgbClr val="000000"/>
                                </a:solidFill>
                                <a:latin typeface="Cambria Math" panose="02040503050406030204" pitchFamily="18" charset="0"/>
                              </a:rPr>
                              <m:t>3</m:t>
                            </m:r>
                          </m:den>
                        </m:f>
                      </m:e>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7</m:t>
                            </m:r>
                          </m:num>
                          <m:den>
                            <m:argPr>
                              <m:scrLvl m:val="0"/>
                            </m:argPr>
                            <m:r>
                              <a:rPr xmlns:a="http://schemas.openxmlformats.org/drawingml/2006/main" sz="3850" i="1">
                                <a:solidFill>
                                  <a:srgbClr val="000000"/>
                                </a:solidFill>
                                <a:latin typeface="Cambria Math" panose="02040503050406030204" pitchFamily="18" charset="0"/>
                              </a:rPr>
                              <m:t>3</m:t>
                            </m:r>
                          </m:den>
                        </m:f>
                      </m:e>
                      <m:e>
                        <m:f>
                          <m:fPr>
                            <m:ctrlPr>
                              <a:rPr xmlns:a="http://schemas.openxmlformats.org/drawingml/2006/main" sz="3850" i="1">
                                <a:solidFill>
                                  <a:srgbClr val="000000"/>
                                </a:solidFill>
                                <a:latin typeface="Cambria Math" panose="02040503050406030204" pitchFamily="18" charset="0"/>
                              </a:rPr>
                            </m:ctrlPr>
                            <m:type m:val="bar"/>
                          </m:fPr>
                          <m:num>
                            <m:argPr>
                              <m:scrLvl m:val="0"/>
                            </m:argPr>
                            <m:r>
                              <a:rPr xmlns:a="http://schemas.openxmlformats.org/drawingml/2006/main" sz="3850" i="1">
                                <a:solidFill>
                                  <a:srgbClr val="000000"/>
                                </a:solidFill>
                                <a:latin typeface="Cambria Math" panose="02040503050406030204" pitchFamily="18" charset="0"/>
                              </a:rPr>
                              <m:t>5</m:t>
                            </m:r>
                          </m:num>
                          <m:den>
                            <m:argPr>
                              <m:scrLvl m:val="0"/>
                            </m:argPr>
                            <m:r>
                              <a:rPr xmlns:a="http://schemas.openxmlformats.org/drawingml/2006/main" sz="3850" i="1">
                                <a:solidFill>
                                  <a:srgbClr val="000000"/>
                                </a:solidFill>
                                <a:latin typeface="Cambria Math" panose="02040503050406030204" pitchFamily="18" charset="0"/>
                              </a:rPr>
                              <m:t>3</m:t>
                            </m:r>
                          </m:den>
                        </m:f>
                      </m:e>
                    </m:eqArr>
                  </m:e>
                </m:d>
              </m:oMath>
            </a14:m>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0" name="Principal Component Analysis: Projection on Subspace"/>
          <p:cNvSpPr txBox="1"/>
          <p:nvPr>
            <p:ph type="title"/>
          </p:nvPr>
        </p:nvSpPr>
        <p:spPr>
          <a:prstGeom prst="rect">
            <a:avLst/>
          </a:prstGeom>
        </p:spPr>
        <p:txBody>
          <a:bodyPr/>
          <a:lstStyle>
            <a:lvl1pPr defTabSz="443991">
              <a:defRPr sz="6080"/>
            </a:lvl1pPr>
          </a:lstStyle>
          <a:p>
            <a:pPr/>
            <a:r>
              <a:t>Principal Component Analysis: Projection on Subspace</a:t>
            </a:r>
          </a:p>
        </p:txBody>
      </p:sp>
      <p:sp>
        <p:nvSpPr>
          <p:cNvPr id="461" name="Now we know how to project…"/>
          <p:cNvSpPr txBox="1"/>
          <p:nvPr>
            <p:ph type="body" idx="1"/>
          </p:nvPr>
        </p:nvSpPr>
        <p:spPr>
          <a:prstGeom prst="rect">
            <a:avLst/>
          </a:prstGeom>
        </p:spPr>
        <p:txBody>
          <a:bodyPr anchor="t"/>
          <a:lstStyle/>
          <a:p>
            <a:pPr/>
            <a:r>
              <a:t>Now we know how to project</a:t>
            </a:r>
          </a:p>
          <a:p>
            <a:pPr lvl="1"/>
            <a:r>
              <a:t>Need to find the best orthonormal matrix for the projection</a:t>
            </a:r>
          </a:p>
        </p:txBody>
      </p:sp>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3" name="Single Principal Component Analysis"/>
          <p:cNvSpPr txBox="1"/>
          <p:nvPr>
            <p:ph type="title"/>
          </p:nvPr>
        </p:nvSpPr>
        <p:spPr>
          <a:prstGeom prst="rect">
            <a:avLst/>
          </a:prstGeom>
        </p:spPr>
        <p:txBody>
          <a:bodyPr/>
          <a:lstStyle>
            <a:lvl1pPr defTabSz="484886">
              <a:defRPr sz="6640"/>
            </a:lvl1pPr>
          </a:lstStyle>
          <a:p>
            <a:pPr/>
            <a:r>
              <a:t>Single Principal Component Analysis</a:t>
            </a:r>
          </a:p>
        </p:txBody>
      </p:sp>
      <p:sp>
        <p:nvSpPr>
          <p:cNvPr id="464" name="There are infinitely many choices of orthonormal bases…"/>
          <p:cNvSpPr txBox="1"/>
          <p:nvPr>
            <p:ph type="body" idx="1"/>
          </p:nvPr>
        </p:nvSpPr>
        <p:spPr>
          <a:prstGeom prst="rect">
            <a:avLst/>
          </a:prstGeom>
        </p:spPr>
        <p:txBody>
          <a:bodyPr anchor="t"/>
          <a:lstStyle/>
          <a:p>
            <a:pPr/>
            <a:r>
              <a:t>There are infinitely many choices of orthonormal bases</a:t>
            </a:r>
          </a:p>
          <a:p>
            <a:pPr/>
            <a:r>
              <a:t>Start out with reduction to a single dimension</a:t>
            </a:r>
          </a:p>
          <a:p>
            <a:pPr/>
            <a:r>
              <a:t>First step:  Center the data set</a:t>
            </a:r>
          </a:p>
          <a:p>
            <a:pPr lvl="1"/>
            <a:r>
              <a:t>By subtracting the mean of the data set</a:t>
            </a:r>
          </a:p>
          <a:p>
            <a:pPr/>
            <a:r>
              <a:t>Therefore: </a:t>
            </a:r>
            <a:r>
              <a:rPr b="1"/>
              <a:t>The mean of the data set is now zero</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Conditional Probability"/>
          <p:cNvSpPr txBox="1"/>
          <p:nvPr>
            <p:ph type="title"/>
          </p:nvPr>
        </p:nvSpPr>
        <p:spPr>
          <a:prstGeom prst="rect">
            <a:avLst/>
          </a:prstGeom>
        </p:spPr>
        <p:txBody>
          <a:bodyPr/>
          <a:lstStyle/>
          <a:p>
            <a:pPr/>
            <a:r>
              <a:t>Conditional Probability</a:t>
            </a:r>
          </a:p>
        </p:txBody>
      </p:sp>
      <p:sp>
        <p:nvSpPr>
          <p:cNvPr id="160" name="Example: HIV rate in general population in the US is 13.3/100000 = 0.000,133…"/>
          <p:cNvSpPr txBox="1"/>
          <p:nvPr>
            <p:ph type="body" idx="1"/>
          </p:nvPr>
        </p:nvSpPr>
        <p:spPr>
          <a:xfrm>
            <a:off x="952500" y="2590800"/>
            <a:ext cx="11099800" cy="6052019"/>
          </a:xfrm>
          <a:prstGeom prst="rect">
            <a:avLst/>
          </a:prstGeom>
        </p:spPr>
        <p:txBody>
          <a:bodyPr anchor="t"/>
          <a:lstStyle/>
          <a:p>
            <a:pPr marL="0" indent="0" defTabSz="514095">
              <a:spcBef>
                <a:spcPts val="1900"/>
              </a:spcBef>
              <a:buSzTx/>
              <a:buNone/>
              <a:defRPr sz="2816"/>
            </a:pPr>
            <a14:m>
              <m:oMathPara>
                <m:oMathParaPr>
                  <m:jc m:val="left"/>
                </m:oMathParaPr>
                <m:oMath>
                  <m:r>
                    <a:rPr xmlns:a="http://schemas.openxmlformats.org/drawingml/2006/main" sz="3350" i="1">
                      <a:solidFill>
                        <a:srgbClr val="000000"/>
                      </a:solidFill>
                      <a:latin typeface="Cambria Math" panose="02040503050406030204" pitchFamily="18" charset="0"/>
                    </a:rPr>
                    <m:t>P</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H</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T</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m:t>
                  </m:r>
                  <m:f>
                    <m:fPr>
                      <m:ctrlPr>
                        <a:rPr xmlns:a="http://schemas.openxmlformats.org/drawingml/2006/main" sz="3350" i="1">
                          <a:solidFill>
                            <a:srgbClr val="000000"/>
                          </a:solidFill>
                          <a:latin typeface="Cambria Math" panose="02040503050406030204" pitchFamily="18" charset="0"/>
                        </a:rPr>
                      </m:ctrlPr>
                      <m:type m:val="bar"/>
                    </m:fPr>
                    <m:num>
                      <m:r>
                        <a:rPr xmlns:a="http://schemas.openxmlformats.org/drawingml/2006/main" sz="3350" i="1">
                          <a:solidFill>
                            <a:srgbClr val="000000"/>
                          </a:solidFill>
                          <a:latin typeface="Cambria Math" panose="02040503050406030204" pitchFamily="18" charset="0"/>
                        </a:rPr>
                        <m:t>0.99</m:t>
                      </m:r>
                      <m:r>
                        <a:rPr xmlns:a="http://schemas.openxmlformats.org/drawingml/2006/main" sz="3350" i="1">
                          <a:solidFill>
                            <a:srgbClr val="000000"/>
                          </a:solidFill>
                          <a:latin typeface="Cambria Math" panose="02040503050406030204" pitchFamily="18" charset="0"/>
                        </a:rPr>
                        <m:t>P</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H</m:t>
                      </m:r>
                      <m:r>
                        <a:rPr xmlns:a="http://schemas.openxmlformats.org/drawingml/2006/main" sz="3350" i="1">
                          <a:solidFill>
                            <a:srgbClr val="000000"/>
                          </a:solidFill>
                          <a:latin typeface="Cambria Math" panose="02040503050406030204" pitchFamily="18" charset="0"/>
                        </a:rPr>
                        <m:t>)</m:t>
                      </m:r>
                    </m:num>
                    <m:den>
                      <m:r>
                        <a:rPr xmlns:a="http://schemas.openxmlformats.org/drawingml/2006/main" sz="3350" i="1">
                          <a:solidFill>
                            <a:srgbClr val="000000"/>
                          </a:solidFill>
                          <a:latin typeface="Cambria Math" panose="02040503050406030204" pitchFamily="18" charset="0"/>
                        </a:rPr>
                        <m:t>0.99</m:t>
                      </m:r>
                      <m:r>
                        <a:rPr xmlns:a="http://schemas.openxmlformats.org/drawingml/2006/main" sz="3350" i="1">
                          <a:solidFill>
                            <a:srgbClr val="000000"/>
                          </a:solidFill>
                          <a:latin typeface="Cambria Math" panose="02040503050406030204" pitchFamily="18" charset="0"/>
                        </a:rPr>
                        <m:t>P</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H</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0.95</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1</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P</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H</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m:t>
                      </m:r>
                    </m:den>
                  </m:f>
                </m:oMath>
              </m:oMathPara>
            </a14:m>
          </a:p>
          <a:p>
            <a:pPr marL="391159" indent="-391159" defTabSz="514095">
              <a:spcBef>
                <a:spcPts val="1900"/>
              </a:spcBef>
              <a:defRPr sz="2816"/>
            </a:pPr>
            <a:r>
              <a:t>Example: HIV rate in general population in the US is 13.3/100000 = 0.000,133</a:t>
            </a:r>
          </a:p>
          <a:p>
            <a:pPr marL="391159" indent="-391159" defTabSz="514095">
              <a:spcBef>
                <a:spcPts val="1900"/>
              </a:spcBef>
              <a:defRPr sz="2816"/>
            </a:pPr>
            <a:r>
              <a:t>After a positive test:</a:t>
            </a:r>
          </a:p>
          <a:p>
            <a:pPr lvl="1" marL="782319" indent="-391159" defTabSz="514095">
              <a:spcBef>
                <a:spcPts val="1900"/>
              </a:spcBef>
              <a:defRPr sz="2816"/>
            </a:pPr>
            <a:r>
              <a:t>0.000138599  (Almost no change!)</a:t>
            </a:r>
          </a:p>
          <a:p>
            <a:pPr marL="391159" indent="-391159" defTabSz="514095">
              <a:spcBef>
                <a:spcPts val="1900"/>
              </a:spcBef>
              <a:defRPr sz="2816"/>
            </a:pPr>
            <a:r>
              <a:t>Example 2: HIV in a high risk group in the US is 1,753.1/100000 = 0.017531</a:t>
            </a:r>
          </a:p>
          <a:p>
            <a:pPr marL="391159" indent="-391159" defTabSz="514095">
              <a:spcBef>
                <a:spcPts val="1900"/>
              </a:spcBef>
              <a:defRPr sz="2816"/>
            </a:pPr>
            <a:r>
              <a:t>After a positive test:</a:t>
            </a:r>
          </a:p>
          <a:p>
            <a:pPr lvl="1" marL="782319" indent="-391159" defTabSz="514095">
              <a:spcBef>
                <a:spcPts val="1900"/>
              </a:spcBef>
              <a:defRPr sz="2816"/>
            </a:pPr>
            <a:r>
              <a:t>0.0182557</a:t>
            </a:r>
          </a:p>
        </p:txBody>
      </p:sp>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Single Principal Component Analysis"/>
          <p:cNvSpPr txBox="1"/>
          <p:nvPr>
            <p:ph type="title"/>
          </p:nvPr>
        </p:nvSpPr>
        <p:spPr>
          <a:prstGeom prst="rect">
            <a:avLst/>
          </a:prstGeom>
        </p:spPr>
        <p:txBody>
          <a:bodyPr/>
          <a:lstStyle>
            <a:lvl1pPr defTabSz="484886">
              <a:defRPr sz="6640"/>
            </a:lvl1pPr>
          </a:lstStyle>
          <a:p>
            <a:pPr/>
            <a:r>
              <a:t>Single Principal Component Analysis</a:t>
            </a:r>
          </a:p>
        </p:txBody>
      </p:sp>
      <p:sp>
        <p:nvSpPr>
          <p:cNvPr id="467" name="If we reduce to a single dimension, than the partial basis is given by a single vector  .…"/>
          <p:cNvSpPr txBox="1"/>
          <p:nvPr>
            <p:ph type="body" idx="1"/>
          </p:nvPr>
        </p:nvSpPr>
        <p:spPr>
          <a:prstGeom prst="rect">
            <a:avLst/>
          </a:prstGeom>
        </p:spPr>
        <p:txBody>
          <a:bodyPr anchor="t"/>
          <a:lstStyle/>
          <a:p>
            <a:pPr/>
            <a:r>
              <a:t>If we reduce to a single dimension, than the partial basis is given by a </a:t>
            </a:r>
            <a:r>
              <a:rPr b="1"/>
              <a:t>single</a:t>
            </a:r>
            <a:r>
              <a:t> vector </a:t>
            </a:r>
            <a14:m>
              <m:oMath>
                <m:r>
                  <m:rPr>
                    <m:sty m:val="b"/>
                  </m:rPr>
                  <a:rPr xmlns:a="http://schemas.openxmlformats.org/drawingml/2006/main" sz="4100" i="1">
                    <a:solidFill>
                      <a:srgbClr val="000000"/>
                    </a:solidFill>
                    <a:latin typeface="Cambria Math" panose="02040503050406030204" pitchFamily="18" charset="0"/>
                  </a:rPr>
                  <m:t>u</m:t>
                </m:r>
              </m:oMath>
            </a14:m>
            <a:r>
              <a:t>.</a:t>
            </a:r>
          </a:p>
          <a:p>
            <a:pPr/>
            <a:r>
              <a:t> </a:t>
            </a:r>
            <a:r>
              <a:rPr i="1"/>
              <a:t>Optimality criterion: </a:t>
            </a:r>
            <a:r>
              <a:t>Projection maximizes the variance </a:t>
            </a:r>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9" name="Single Principal Component Analysis"/>
          <p:cNvSpPr txBox="1"/>
          <p:nvPr>
            <p:ph type="title"/>
          </p:nvPr>
        </p:nvSpPr>
        <p:spPr>
          <a:prstGeom prst="rect">
            <a:avLst/>
          </a:prstGeom>
        </p:spPr>
        <p:txBody>
          <a:bodyPr/>
          <a:lstStyle>
            <a:lvl1pPr defTabSz="484886">
              <a:defRPr sz="6640"/>
            </a:lvl1pPr>
          </a:lstStyle>
          <a:p>
            <a:pPr/>
            <a:r>
              <a:t>Single Principal Component Analysis</a:t>
            </a:r>
          </a:p>
        </p:txBody>
      </p:sp>
      <p:sp>
        <p:nvSpPr>
          <p:cNvPr id="470" name="Double-click to edit"/>
          <p:cNvSpPr txBox="1"/>
          <p:nvPr>
            <p:ph type="body" idx="1"/>
          </p:nvPr>
        </p:nvSpPr>
        <p:spPr>
          <a:xfrm>
            <a:off x="952500" y="2590800"/>
            <a:ext cx="11099800" cy="6773493"/>
          </a:xfrm>
          <a:prstGeom prst="rect">
            <a:avLst/>
          </a:prstGeom>
        </p:spPr>
        <p:txBody>
          <a:bodyPr anchor="t"/>
          <a:lstStyle/>
          <a:p>
            <a:pPr marL="0" indent="0" defTabSz="484886">
              <a:spcBef>
                <a:spcPts val="1800"/>
              </a:spcBef>
              <a:buSzTx/>
              <a:buNone/>
              <a:defRPr sz="2656"/>
            </a:pPr>
            <a14:m>
              <m:oMathPara>
                <m:oMathParaPr>
                  <m:jc m:val="left"/>
                </m:oMathParaPr>
                <m:oMath>
                  <m:r>
                    <m:rPr>
                      <m:nor/>
                    </m:rPr>
                    <a:rPr xmlns:a="http://schemas.openxmlformats.org/drawingml/2006/main" sz="3150" i="1">
                      <a:solidFill>
                        <a:srgbClr val="000000"/>
                      </a:solidFill>
                      <a:latin typeface="Cambria Math" panose="02040503050406030204" pitchFamily="18" charset="0"/>
                    </a:rPr>
                    <m:t>var</m:t>
                  </m:r>
                  <m:r>
                    <a:rPr xmlns:a="http://schemas.openxmlformats.org/drawingml/2006/main" sz="3150" i="1">
                      <a:solidFill>
                        <a:srgbClr val="000000"/>
                      </a:solidFill>
                      <a:latin typeface="Cambria Math" panose="02040503050406030204" pitchFamily="18" charset="0"/>
                    </a:rPr>
                    <m:t>(</m:t>
                  </m:r>
                  <m:r>
                    <a:rPr xmlns:a="http://schemas.openxmlformats.org/drawingml/2006/main" sz="3150" i="1">
                      <a:solidFill>
                        <a:srgbClr val="000000"/>
                      </a:solidFill>
                      <a:latin typeface="Cambria Math" panose="02040503050406030204" pitchFamily="18" charset="0"/>
                    </a:rPr>
                    <m:t>{</m:t>
                  </m:r>
                  <m:sSup>
                    <m:e>
                      <m:r>
                        <m:rPr>
                          <m:sty m:val="b"/>
                        </m:rPr>
                        <a:rPr xmlns:a="http://schemas.openxmlformats.org/drawingml/2006/main" sz="3150" i="1">
                          <a:solidFill>
                            <a:srgbClr val="000000"/>
                          </a:solidFill>
                          <a:latin typeface="Cambria Math" panose="02040503050406030204" pitchFamily="18" charset="0"/>
                        </a:rPr>
                        <m:t>u</m:t>
                      </m:r>
                    </m:e>
                    <m:sup>
                      <m:r>
                        <a:rPr xmlns:a="http://schemas.openxmlformats.org/drawingml/2006/main" sz="3150" i="1">
                          <a:solidFill>
                            <a:srgbClr val="000000"/>
                          </a:solidFill>
                          <a:latin typeface="Cambria Math" panose="02040503050406030204" pitchFamily="18" charset="0"/>
                        </a:rPr>
                        <m:t>t</m:t>
                      </m:r>
                    </m:sup>
                  </m:sSup>
                  <m:sSub>
                    <m:e>
                      <m:r>
                        <m:rPr>
                          <m:sty m:val="b"/>
                        </m:rPr>
                        <a:rPr xmlns:a="http://schemas.openxmlformats.org/drawingml/2006/main" sz="3150" i="1">
                          <a:solidFill>
                            <a:srgbClr val="000000"/>
                          </a:solidFill>
                          <a:latin typeface="Cambria Math" panose="02040503050406030204" pitchFamily="18" charset="0"/>
                        </a:rPr>
                        <m:t>x</m:t>
                      </m:r>
                    </m:e>
                    <m:sub>
                      <m:r>
                        <a:rPr xmlns:a="http://schemas.openxmlformats.org/drawingml/2006/main" sz="3150" i="1">
                          <a:solidFill>
                            <a:srgbClr val="000000"/>
                          </a:solidFill>
                          <a:latin typeface="Cambria Math" panose="02040503050406030204" pitchFamily="18" charset="0"/>
                        </a:rPr>
                        <m:t>i</m:t>
                      </m:r>
                    </m:sub>
                  </m:sSub>
                  <m:r>
                    <a:rPr xmlns:a="http://schemas.openxmlformats.org/drawingml/2006/main" sz="3150" i="1">
                      <a:solidFill>
                        <a:srgbClr val="000000"/>
                      </a:solidFill>
                      <a:latin typeface="Cambria Math" panose="02040503050406030204" pitchFamily="18" charset="0"/>
                    </a:rPr>
                    <m:t>|</m:t>
                  </m:r>
                  <m:r>
                    <a:rPr xmlns:a="http://schemas.openxmlformats.org/drawingml/2006/main" sz="3150" i="1">
                      <a:solidFill>
                        <a:srgbClr val="000000"/>
                      </a:solidFill>
                      <a:latin typeface="Cambria Math" panose="02040503050406030204" pitchFamily="18" charset="0"/>
                    </a:rPr>
                    <m:t>i</m:t>
                  </m:r>
                  <m:r>
                    <a:rPr xmlns:a="http://schemas.openxmlformats.org/drawingml/2006/main" sz="3150" i="1">
                      <a:solidFill>
                        <a:srgbClr val="000000"/>
                      </a:solidFill>
                      <a:latin typeface="Cambria Math" panose="02040503050406030204" pitchFamily="18" charset="0"/>
                    </a:rPr>
                    <m:t>∈</m:t>
                  </m:r>
                  <m:r>
                    <a:rPr xmlns:a="http://schemas.openxmlformats.org/drawingml/2006/main" sz="3150" i="1">
                      <a:solidFill>
                        <a:srgbClr val="000000"/>
                      </a:solidFill>
                      <a:latin typeface="Cambria Math" panose="02040503050406030204" pitchFamily="18" charset="0"/>
                    </a:rPr>
                    <m:t>{</m:t>
                  </m:r>
                  <m:r>
                    <a:rPr xmlns:a="http://schemas.openxmlformats.org/drawingml/2006/main" sz="3150" i="1">
                      <a:solidFill>
                        <a:srgbClr val="000000"/>
                      </a:solidFill>
                      <a:latin typeface="Cambria Math" panose="02040503050406030204" pitchFamily="18" charset="0"/>
                    </a:rPr>
                    <m:t>1,</m:t>
                  </m:r>
                  <m:r>
                    <a:rPr xmlns:a="http://schemas.openxmlformats.org/drawingml/2006/main" sz="3150" i="1">
                      <a:solidFill>
                        <a:srgbClr val="000000"/>
                      </a:solidFill>
                      <a:latin typeface="Cambria Math" panose="02040503050406030204" pitchFamily="18" charset="0"/>
                    </a:rPr>
                    <m:t>…</m:t>
                  </m:r>
                  <m:r>
                    <a:rPr xmlns:a="http://schemas.openxmlformats.org/drawingml/2006/main" sz="3150" i="1">
                      <a:solidFill>
                        <a:srgbClr val="000000"/>
                      </a:solidFill>
                      <a:latin typeface="Cambria Math" panose="02040503050406030204" pitchFamily="18" charset="0"/>
                    </a:rPr>
                    <m:t>,</m:t>
                  </m:r>
                  <m:r>
                    <a:rPr xmlns:a="http://schemas.openxmlformats.org/drawingml/2006/main" sz="3150" i="1">
                      <a:solidFill>
                        <a:srgbClr val="000000"/>
                      </a:solidFill>
                      <a:latin typeface="Cambria Math" panose="02040503050406030204" pitchFamily="18" charset="0"/>
                    </a:rPr>
                    <m:t>n</m:t>
                  </m:r>
                  <m:r>
                    <a:rPr xmlns:a="http://schemas.openxmlformats.org/drawingml/2006/main" sz="3150" i="1">
                      <a:solidFill>
                        <a:srgbClr val="000000"/>
                      </a:solidFill>
                      <a:latin typeface="Cambria Math" panose="02040503050406030204" pitchFamily="18" charset="0"/>
                    </a:rPr>
                    <m:t>}</m:t>
                  </m:r>
                  <m:r>
                    <a:rPr xmlns:a="http://schemas.openxmlformats.org/drawingml/2006/main" sz="3150" i="1">
                      <a:solidFill>
                        <a:srgbClr val="000000"/>
                      </a:solidFill>
                      <a:latin typeface="Cambria Math" panose="02040503050406030204" pitchFamily="18" charset="0"/>
                    </a:rPr>
                    <m:t>}</m:t>
                  </m:r>
                  <m:r>
                    <a:rPr xmlns:a="http://schemas.openxmlformats.org/drawingml/2006/main" sz="3150" i="1">
                      <a:solidFill>
                        <a:srgbClr val="000000"/>
                      </a:solidFill>
                      <a:latin typeface="Cambria Math" panose="02040503050406030204" pitchFamily="18" charset="0"/>
                    </a:rPr>
                    <m:t>)</m:t>
                  </m:r>
                  <m:r>
                    <a:rPr xmlns:a="http://schemas.openxmlformats.org/drawingml/2006/main" sz="3150" i="1">
                      <a:solidFill>
                        <a:srgbClr val="000000"/>
                      </a:solidFill>
                      <a:latin typeface="Cambria Math" panose="02040503050406030204" pitchFamily="18" charset="0"/>
                    </a:rPr>
                    <m:t>=</m:t>
                  </m:r>
                  <m:f>
                    <m:fPr>
                      <m:ctrlPr>
                        <a:rPr xmlns:a="http://schemas.openxmlformats.org/drawingml/2006/main" sz="3150" i="1">
                          <a:solidFill>
                            <a:srgbClr val="000000"/>
                          </a:solidFill>
                          <a:latin typeface="Cambria Math" panose="02040503050406030204" pitchFamily="18" charset="0"/>
                        </a:rPr>
                      </m:ctrlPr>
                      <m:type m:val="bar"/>
                    </m:fPr>
                    <m:num>
                      <m:r>
                        <a:rPr xmlns:a="http://schemas.openxmlformats.org/drawingml/2006/main" sz="3150" i="1">
                          <a:solidFill>
                            <a:srgbClr val="000000"/>
                          </a:solidFill>
                          <a:latin typeface="Cambria Math" panose="02040503050406030204" pitchFamily="18" charset="0"/>
                        </a:rPr>
                        <m:t>1</m:t>
                      </m:r>
                    </m:num>
                    <m:den>
                      <m:r>
                        <a:rPr xmlns:a="http://schemas.openxmlformats.org/drawingml/2006/main" sz="3150" i="1">
                          <a:solidFill>
                            <a:srgbClr val="000000"/>
                          </a:solidFill>
                          <a:latin typeface="Cambria Math" panose="02040503050406030204" pitchFamily="18" charset="0"/>
                        </a:rPr>
                        <m:t>n</m:t>
                      </m:r>
                    </m:den>
                  </m:f>
                  <m:limUpp>
                    <m:e>
                      <m:limLow>
                        <m:e>
                          <m:r>
                            <a:rPr xmlns:a="http://schemas.openxmlformats.org/drawingml/2006/main" sz="3150" i="1">
                              <a:solidFill>
                                <a:srgbClr val="000000"/>
                              </a:solidFill>
                              <a:latin typeface="Cambria Math" panose="02040503050406030204" pitchFamily="18" charset="0"/>
                            </a:rPr>
                            <m:t>∑</m:t>
                          </m:r>
                        </m:e>
                        <m:lim>
                          <m:r>
                            <a:rPr xmlns:a="http://schemas.openxmlformats.org/drawingml/2006/main" sz="3150" i="1">
                              <a:solidFill>
                                <a:srgbClr val="000000"/>
                              </a:solidFill>
                              <a:latin typeface="Cambria Math" panose="02040503050406030204" pitchFamily="18" charset="0"/>
                            </a:rPr>
                            <m:t>i</m:t>
                          </m:r>
                          <m:r>
                            <a:rPr xmlns:a="http://schemas.openxmlformats.org/drawingml/2006/main" sz="3150" i="1">
                              <a:solidFill>
                                <a:srgbClr val="000000"/>
                              </a:solidFill>
                              <a:latin typeface="Cambria Math" panose="02040503050406030204" pitchFamily="18" charset="0"/>
                            </a:rPr>
                            <m:t>=</m:t>
                          </m:r>
                          <m:r>
                            <a:rPr xmlns:a="http://schemas.openxmlformats.org/drawingml/2006/main" sz="3150" i="1">
                              <a:solidFill>
                                <a:srgbClr val="000000"/>
                              </a:solidFill>
                              <a:latin typeface="Cambria Math" panose="02040503050406030204" pitchFamily="18" charset="0"/>
                            </a:rPr>
                            <m:t>1</m:t>
                          </m:r>
                        </m:lim>
                      </m:limLow>
                    </m:e>
                    <m:lim>
                      <m:r>
                        <a:rPr xmlns:a="http://schemas.openxmlformats.org/drawingml/2006/main" sz="3150" i="1">
                          <a:solidFill>
                            <a:srgbClr val="000000"/>
                          </a:solidFill>
                          <a:latin typeface="Cambria Math" panose="02040503050406030204" pitchFamily="18" charset="0"/>
                        </a:rPr>
                        <m:t>n</m:t>
                      </m:r>
                    </m:lim>
                  </m:limUpp>
                  <m:r>
                    <a:rPr xmlns:a="http://schemas.openxmlformats.org/drawingml/2006/main" sz="3150" i="1">
                      <a:solidFill>
                        <a:srgbClr val="000000"/>
                      </a:solidFill>
                      <a:latin typeface="Cambria Math" panose="02040503050406030204" pitchFamily="18" charset="0"/>
                    </a:rPr>
                    <m:t>(</m:t>
                  </m:r>
                  <m:sSup>
                    <m:e>
                      <m:r>
                        <m:rPr>
                          <m:sty m:val="b"/>
                        </m:rPr>
                        <a:rPr xmlns:a="http://schemas.openxmlformats.org/drawingml/2006/main" sz="3150" i="1">
                          <a:solidFill>
                            <a:srgbClr val="000000"/>
                          </a:solidFill>
                          <a:latin typeface="Cambria Math" panose="02040503050406030204" pitchFamily="18" charset="0"/>
                        </a:rPr>
                        <m:t>u</m:t>
                      </m:r>
                    </m:e>
                    <m:sup>
                      <m:r>
                        <a:rPr xmlns:a="http://schemas.openxmlformats.org/drawingml/2006/main" sz="3150" i="1">
                          <a:solidFill>
                            <a:srgbClr val="000000"/>
                          </a:solidFill>
                          <a:latin typeface="Cambria Math" panose="02040503050406030204" pitchFamily="18" charset="0"/>
                        </a:rPr>
                        <m:t>t</m:t>
                      </m:r>
                    </m:sup>
                  </m:sSup>
                  <m:sSub>
                    <m:e>
                      <m:r>
                        <m:rPr>
                          <m:sty m:val="b"/>
                        </m:rPr>
                        <a:rPr xmlns:a="http://schemas.openxmlformats.org/drawingml/2006/main" sz="3150" i="1">
                          <a:solidFill>
                            <a:srgbClr val="000000"/>
                          </a:solidFill>
                          <a:latin typeface="Cambria Math" panose="02040503050406030204" pitchFamily="18" charset="0"/>
                        </a:rPr>
                        <m:t>x</m:t>
                      </m:r>
                    </m:e>
                    <m:sub>
                      <m:r>
                        <a:rPr xmlns:a="http://schemas.openxmlformats.org/drawingml/2006/main" sz="3150" i="1">
                          <a:solidFill>
                            <a:srgbClr val="000000"/>
                          </a:solidFill>
                          <a:latin typeface="Cambria Math" panose="02040503050406030204" pitchFamily="18" charset="0"/>
                        </a:rPr>
                        <m:t>i</m:t>
                      </m:r>
                    </m:sub>
                  </m:sSub>
                  <m:r>
                    <a:rPr xmlns:a="http://schemas.openxmlformats.org/drawingml/2006/main" sz="3150" i="1">
                      <a:solidFill>
                        <a:srgbClr val="000000"/>
                      </a:solidFill>
                      <a:latin typeface="Cambria Math" panose="02040503050406030204" pitchFamily="18" charset="0"/>
                    </a:rPr>
                    <m:t>-</m:t>
                  </m:r>
                  <m:sSup>
                    <m:e>
                      <m:r>
                        <m:rPr>
                          <m:sty m:val="b"/>
                        </m:rPr>
                        <a:rPr xmlns:a="http://schemas.openxmlformats.org/drawingml/2006/main" sz="3150" i="1">
                          <a:solidFill>
                            <a:srgbClr val="000000"/>
                          </a:solidFill>
                          <a:latin typeface="Cambria Math" panose="02040503050406030204" pitchFamily="18" charset="0"/>
                        </a:rPr>
                        <m:t>u</m:t>
                      </m:r>
                    </m:e>
                    <m:sup>
                      <m:r>
                        <a:rPr xmlns:a="http://schemas.openxmlformats.org/drawingml/2006/main" sz="3150" i="1">
                          <a:solidFill>
                            <a:srgbClr val="000000"/>
                          </a:solidFill>
                          <a:latin typeface="Cambria Math" panose="02040503050406030204" pitchFamily="18" charset="0"/>
                        </a:rPr>
                        <m:t>t</m:t>
                      </m:r>
                    </m:sup>
                  </m:sSup>
                  <m:r>
                    <a:rPr xmlns:a="http://schemas.openxmlformats.org/drawingml/2006/main" sz="3150" i="1">
                      <a:solidFill>
                        <a:srgbClr val="000000"/>
                      </a:solidFill>
                      <a:latin typeface="Cambria Math" panose="02040503050406030204" pitchFamily="18" charset="0"/>
                    </a:rPr>
                    <m:t>(</m:t>
                  </m:r>
                  <m:bar>
                    <m:barPr>
                      <m:ctrlPr>
                        <a:rPr xmlns:a="http://schemas.openxmlformats.org/drawingml/2006/main" sz="3150" i="1">
                          <a:solidFill>
                            <a:srgbClr val="000000"/>
                          </a:solidFill>
                          <a:latin typeface="Cambria Math" panose="02040503050406030204" pitchFamily="18" charset="0"/>
                        </a:rPr>
                      </m:ctrlPr>
                      <m:pos m:val="top"/>
                    </m:barPr>
                    <m:e>
                      <m:r>
                        <m:rPr>
                          <m:sty m:val="b"/>
                        </m:rPr>
                        <a:rPr xmlns:a="http://schemas.openxmlformats.org/drawingml/2006/main" sz="3150" i="1">
                          <a:solidFill>
                            <a:srgbClr val="000000"/>
                          </a:solidFill>
                          <a:latin typeface="Cambria Math" panose="02040503050406030204" pitchFamily="18" charset="0"/>
                        </a:rPr>
                        <m:t>x</m:t>
                      </m:r>
                    </m:e>
                  </m:bar>
                  <m:r>
                    <a:rPr xmlns:a="http://schemas.openxmlformats.org/drawingml/2006/main" sz="3150" i="1">
                      <a:solidFill>
                        <a:srgbClr val="000000"/>
                      </a:solidFill>
                      <a:latin typeface="Cambria Math" panose="02040503050406030204" pitchFamily="18" charset="0"/>
                    </a:rPr>
                    <m:t>)</m:t>
                  </m:r>
                  <m:sSup>
                    <m:e>
                      <m:r>
                        <a:rPr xmlns:a="http://schemas.openxmlformats.org/drawingml/2006/main" sz="3150" i="1">
                          <a:solidFill>
                            <a:srgbClr val="000000"/>
                          </a:solidFill>
                          <a:latin typeface="Cambria Math" panose="02040503050406030204" pitchFamily="18" charset="0"/>
                        </a:rPr>
                        <m:t>)</m:t>
                      </m:r>
                    </m:e>
                    <m:sup>
                      <m:r>
                        <a:rPr xmlns:a="http://schemas.openxmlformats.org/drawingml/2006/main" sz="3150" i="1">
                          <a:solidFill>
                            <a:srgbClr val="000000"/>
                          </a:solidFill>
                          <a:latin typeface="Cambria Math" panose="02040503050406030204" pitchFamily="18" charset="0"/>
                        </a:rPr>
                        <m:t>2</m:t>
                      </m:r>
                    </m:sup>
                  </m:sSup>
                </m:oMath>
              </m:oMathPara>
            </a14:m>
          </a:p>
          <a:p>
            <a:pPr marL="0" indent="0" defTabSz="484886">
              <a:spcBef>
                <a:spcPts val="1800"/>
              </a:spcBef>
              <a:buSzTx/>
              <a:buNone/>
              <a:defRPr sz="2656"/>
            </a:pPr>
            <a:r>
              <a:t>                                   </a:t>
            </a:r>
            <a14:m>
              <m:oMath>
                <m:r>
                  <a:rPr xmlns:a="http://schemas.openxmlformats.org/drawingml/2006/main" sz="3000" i="1">
                    <a:solidFill>
                      <a:srgbClr val="000000"/>
                    </a:solidFill>
                    <a:latin typeface="Cambria Math" panose="02040503050406030204" pitchFamily="18" charset="0"/>
                  </a:rPr>
                  <m:t>=</m:t>
                </m:r>
                <m:f>
                  <m:fPr>
                    <m:ctrlPr>
                      <a:rPr xmlns:a="http://schemas.openxmlformats.org/drawingml/2006/main" sz="3000" i="1">
                        <a:solidFill>
                          <a:srgbClr val="000000"/>
                        </a:solidFill>
                        <a:latin typeface="Cambria Math" panose="02040503050406030204" pitchFamily="18" charset="0"/>
                      </a:rPr>
                    </m:ctrlPr>
                    <m:type m:val="bar"/>
                  </m:fPr>
                  <m:num>
                    <m:r>
                      <a:rPr xmlns:a="http://schemas.openxmlformats.org/drawingml/2006/main" sz="3000" i="1">
                        <a:solidFill>
                          <a:srgbClr val="000000"/>
                        </a:solidFill>
                        <a:latin typeface="Cambria Math" panose="02040503050406030204" pitchFamily="18" charset="0"/>
                      </a:rPr>
                      <m:t>1</m:t>
                    </m:r>
                  </m:num>
                  <m:den>
                    <m:r>
                      <a:rPr xmlns:a="http://schemas.openxmlformats.org/drawingml/2006/main" sz="3000" i="1">
                        <a:solidFill>
                          <a:srgbClr val="000000"/>
                        </a:solidFill>
                        <a:latin typeface="Cambria Math" panose="02040503050406030204" pitchFamily="18" charset="0"/>
                      </a:rPr>
                      <m:t>n</m:t>
                    </m:r>
                  </m:den>
                </m:f>
                <m:limUpp>
                  <m:e>
                    <m:limLow>
                      <m:e>
                        <m:r>
                          <a:rPr xmlns:a="http://schemas.openxmlformats.org/drawingml/2006/main" sz="3000" i="1">
                            <a:solidFill>
                              <a:srgbClr val="000000"/>
                            </a:solidFill>
                            <a:latin typeface="Cambria Math" panose="02040503050406030204" pitchFamily="18" charset="0"/>
                          </a:rPr>
                          <m:t>∑</m:t>
                        </m:r>
                      </m:e>
                      <m:lim>
                        <m:r>
                          <a:rPr xmlns:a="http://schemas.openxmlformats.org/drawingml/2006/main" sz="3000" i="1">
                            <a:solidFill>
                              <a:srgbClr val="000000"/>
                            </a:solidFill>
                            <a:latin typeface="Cambria Math" panose="02040503050406030204" pitchFamily="18" charset="0"/>
                          </a:rPr>
                          <m:t>i</m:t>
                        </m:r>
                        <m:r>
                          <a:rPr xmlns:a="http://schemas.openxmlformats.org/drawingml/2006/main" sz="3000" i="1">
                            <a:solidFill>
                              <a:srgbClr val="000000"/>
                            </a:solidFill>
                            <a:latin typeface="Cambria Math" panose="02040503050406030204" pitchFamily="18" charset="0"/>
                          </a:rPr>
                          <m:t>=</m:t>
                        </m:r>
                        <m:r>
                          <a:rPr xmlns:a="http://schemas.openxmlformats.org/drawingml/2006/main" sz="3000" i="1">
                            <a:solidFill>
                              <a:srgbClr val="000000"/>
                            </a:solidFill>
                            <a:latin typeface="Cambria Math" panose="02040503050406030204" pitchFamily="18" charset="0"/>
                          </a:rPr>
                          <m:t>1</m:t>
                        </m:r>
                      </m:lim>
                    </m:limLow>
                  </m:e>
                  <m:lim>
                    <m:r>
                      <a:rPr xmlns:a="http://schemas.openxmlformats.org/drawingml/2006/main" sz="3000" i="1">
                        <a:solidFill>
                          <a:srgbClr val="000000"/>
                        </a:solidFill>
                        <a:latin typeface="Cambria Math" panose="02040503050406030204" pitchFamily="18" charset="0"/>
                      </a:rPr>
                      <m:t>n</m:t>
                    </m:r>
                  </m:lim>
                </m:limUpp>
                <m:r>
                  <a:rPr xmlns:a="http://schemas.openxmlformats.org/drawingml/2006/main" sz="3000" i="1">
                    <a:solidFill>
                      <a:srgbClr val="000000"/>
                    </a:solidFill>
                    <a:latin typeface="Cambria Math" panose="02040503050406030204" pitchFamily="18" charset="0"/>
                  </a:rPr>
                  <m:t>(</m:t>
                </m:r>
                <m:sSup>
                  <m:e>
                    <m:r>
                      <m:rPr>
                        <m:sty m:val="b"/>
                      </m:rPr>
                      <a:rPr xmlns:a="http://schemas.openxmlformats.org/drawingml/2006/main" sz="3000" i="1">
                        <a:solidFill>
                          <a:srgbClr val="000000"/>
                        </a:solidFill>
                        <a:latin typeface="Cambria Math" panose="02040503050406030204" pitchFamily="18" charset="0"/>
                      </a:rPr>
                      <m:t>u</m:t>
                    </m:r>
                  </m:e>
                  <m:sup>
                    <m:r>
                      <a:rPr xmlns:a="http://schemas.openxmlformats.org/drawingml/2006/main" sz="3000" i="1">
                        <a:solidFill>
                          <a:srgbClr val="000000"/>
                        </a:solidFill>
                        <a:latin typeface="Cambria Math" panose="02040503050406030204" pitchFamily="18" charset="0"/>
                      </a:rPr>
                      <m:t>t</m:t>
                    </m:r>
                  </m:sup>
                </m:sSup>
                <m:sSub>
                  <m:e>
                    <m:r>
                      <m:rPr>
                        <m:sty m:val="b"/>
                      </m:rPr>
                      <a:rPr xmlns:a="http://schemas.openxmlformats.org/drawingml/2006/main" sz="3000" i="1">
                        <a:solidFill>
                          <a:srgbClr val="000000"/>
                        </a:solidFill>
                        <a:latin typeface="Cambria Math" panose="02040503050406030204" pitchFamily="18" charset="0"/>
                      </a:rPr>
                      <m:t>x</m:t>
                    </m:r>
                  </m:e>
                  <m:sub>
                    <m:r>
                      <a:rPr xmlns:a="http://schemas.openxmlformats.org/drawingml/2006/main" sz="3000" i="1">
                        <a:solidFill>
                          <a:srgbClr val="000000"/>
                        </a:solidFill>
                        <a:latin typeface="Cambria Math" panose="02040503050406030204" pitchFamily="18" charset="0"/>
                      </a:rPr>
                      <m:t>i</m:t>
                    </m:r>
                  </m:sub>
                </m:sSub>
                <m:sSup>
                  <m:e>
                    <m:r>
                      <a:rPr xmlns:a="http://schemas.openxmlformats.org/drawingml/2006/main" sz="3000" i="1">
                        <a:solidFill>
                          <a:srgbClr val="000000"/>
                        </a:solidFill>
                        <a:latin typeface="Cambria Math" panose="02040503050406030204" pitchFamily="18" charset="0"/>
                      </a:rPr>
                      <m:t>)</m:t>
                    </m:r>
                  </m:e>
                  <m:sup>
                    <m:r>
                      <a:rPr xmlns:a="http://schemas.openxmlformats.org/drawingml/2006/main" sz="3000" i="1">
                        <a:solidFill>
                          <a:srgbClr val="000000"/>
                        </a:solidFill>
                        <a:latin typeface="Cambria Math" panose="02040503050406030204" pitchFamily="18" charset="0"/>
                      </a:rPr>
                      <m:t>2</m:t>
                    </m:r>
                  </m:sup>
                </m:sSup>
                <m:r>
                  <m:rPr>
                    <m:nor/>
                  </m:rPr>
                  <a:rPr xmlns:a="http://schemas.openxmlformats.org/drawingml/2006/main" sz="3000" i="1">
                    <a:solidFill>
                      <a:srgbClr val="000000"/>
                    </a:solidFill>
                    <a:latin typeface="Cambria Math" panose="02040503050406030204" pitchFamily="18" charset="0"/>
                  </a:rPr>
                  <m:t>(Average is zero)</m:t>
                </m:r>
              </m:oMath>
            </a14:m>
          </a:p>
          <a:p>
            <a:pPr marL="0" indent="0" defTabSz="484886">
              <a:spcBef>
                <a:spcPts val="1800"/>
              </a:spcBef>
              <a:buSzTx/>
              <a:buNone/>
              <a:defRPr sz="2656"/>
            </a:pPr>
            <a:r>
              <a:t>                                   </a:t>
            </a:r>
            <a14:m>
              <m:oMath>
                <m:r>
                  <a:rPr xmlns:a="http://schemas.openxmlformats.org/drawingml/2006/main" sz="3200" i="1">
                    <a:solidFill>
                      <a:srgbClr val="000000"/>
                    </a:solidFill>
                    <a:latin typeface="Cambria Math" panose="02040503050406030204" pitchFamily="18" charset="0"/>
                  </a:rPr>
                  <m:t>=</m:t>
                </m:r>
                <m:f>
                  <m:fPr>
                    <m:ctrlPr>
                      <a:rPr xmlns:a="http://schemas.openxmlformats.org/drawingml/2006/main" sz="3200" i="1">
                        <a:solidFill>
                          <a:srgbClr val="000000"/>
                        </a:solidFill>
                        <a:latin typeface="Cambria Math" panose="02040503050406030204" pitchFamily="18" charset="0"/>
                      </a:rPr>
                    </m:ctrlPr>
                    <m:type m:val="bar"/>
                  </m:fPr>
                  <m:num>
                    <m:r>
                      <a:rPr xmlns:a="http://schemas.openxmlformats.org/drawingml/2006/main" sz="3200" i="1">
                        <a:solidFill>
                          <a:srgbClr val="000000"/>
                        </a:solidFill>
                        <a:latin typeface="Cambria Math" panose="02040503050406030204" pitchFamily="18" charset="0"/>
                      </a:rPr>
                      <m:t>1</m:t>
                    </m:r>
                  </m:num>
                  <m:den>
                    <m:r>
                      <a:rPr xmlns:a="http://schemas.openxmlformats.org/drawingml/2006/main" sz="3200" i="1">
                        <a:solidFill>
                          <a:srgbClr val="000000"/>
                        </a:solidFill>
                        <a:latin typeface="Cambria Math" panose="02040503050406030204" pitchFamily="18" charset="0"/>
                      </a:rPr>
                      <m:t>n</m:t>
                    </m:r>
                  </m:den>
                </m:f>
                <m:limUpp>
                  <m:e>
                    <m:limLow>
                      <m:e>
                        <m:r>
                          <a:rPr xmlns:a="http://schemas.openxmlformats.org/drawingml/2006/main" sz="3200" i="1">
                            <a:solidFill>
                              <a:srgbClr val="000000"/>
                            </a:solidFill>
                            <a:latin typeface="Cambria Math" panose="02040503050406030204" pitchFamily="18" charset="0"/>
                          </a:rPr>
                          <m:t>∑</m:t>
                        </m:r>
                      </m:e>
                      <m:lim>
                        <m:r>
                          <a:rPr xmlns:a="http://schemas.openxmlformats.org/drawingml/2006/main" sz="3200" i="1">
                            <a:solidFill>
                              <a:srgbClr val="000000"/>
                            </a:solidFill>
                            <a:latin typeface="Cambria Math" panose="02040503050406030204" pitchFamily="18" charset="0"/>
                          </a:rPr>
                          <m:t>i</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1</m:t>
                        </m:r>
                      </m:lim>
                    </m:limLow>
                  </m:e>
                  <m:lim>
                    <m:r>
                      <a:rPr xmlns:a="http://schemas.openxmlformats.org/drawingml/2006/main" sz="3200" i="1">
                        <a:solidFill>
                          <a:srgbClr val="000000"/>
                        </a:solidFill>
                        <a:latin typeface="Cambria Math" panose="02040503050406030204" pitchFamily="18" charset="0"/>
                      </a:rPr>
                      <m:t>n</m:t>
                    </m:r>
                  </m:lim>
                </m:limUpp>
                <m:r>
                  <a:rPr xmlns:a="http://schemas.openxmlformats.org/drawingml/2006/main" sz="3200" i="1">
                    <a:solidFill>
                      <a:srgbClr val="000000"/>
                    </a:solidFill>
                    <a:latin typeface="Cambria Math" panose="02040503050406030204" pitchFamily="18" charset="0"/>
                  </a:rPr>
                  <m:t>(</m:t>
                </m:r>
                <m:sSup>
                  <m:e>
                    <m:r>
                      <m:rPr>
                        <m:sty m:val="b"/>
                      </m:rPr>
                      <a:rPr xmlns:a="http://schemas.openxmlformats.org/drawingml/2006/main" sz="3200" i="1">
                        <a:solidFill>
                          <a:srgbClr val="000000"/>
                        </a:solidFill>
                        <a:latin typeface="Cambria Math" panose="02040503050406030204" pitchFamily="18" charset="0"/>
                      </a:rPr>
                      <m:t>u</m:t>
                    </m:r>
                  </m:e>
                  <m:sup>
                    <m:r>
                      <a:rPr xmlns:a="http://schemas.openxmlformats.org/drawingml/2006/main" sz="3200" i="1">
                        <a:solidFill>
                          <a:srgbClr val="000000"/>
                        </a:solidFill>
                        <a:latin typeface="Cambria Math" panose="02040503050406030204" pitchFamily="18" charset="0"/>
                      </a:rPr>
                      <m:t>t</m:t>
                    </m:r>
                  </m:sup>
                </m:sSup>
                <m:sSub>
                  <m:e>
                    <m:r>
                      <m:rPr>
                        <m:sty m:val="b"/>
                      </m:rPr>
                      <a:rPr xmlns:a="http://schemas.openxmlformats.org/drawingml/2006/main" sz="3200" i="1">
                        <a:solidFill>
                          <a:srgbClr val="000000"/>
                        </a:solidFill>
                        <a:latin typeface="Cambria Math" panose="02040503050406030204" pitchFamily="18" charset="0"/>
                      </a:rPr>
                      <m:t>x</m:t>
                    </m:r>
                  </m:e>
                  <m:sub>
                    <m:r>
                      <a:rPr xmlns:a="http://schemas.openxmlformats.org/drawingml/2006/main" sz="3200" i="1">
                        <a:solidFill>
                          <a:srgbClr val="000000"/>
                        </a:solidFill>
                        <a:latin typeface="Cambria Math" panose="02040503050406030204" pitchFamily="18" charset="0"/>
                      </a:rPr>
                      <m:t>i</m:t>
                    </m:r>
                  </m:sub>
                </m:sSub>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sSup>
                  <m:e>
                    <m:r>
                      <m:rPr>
                        <m:sty m:val="b"/>
                      </m:rPr>
                      <a:rPr xmlns:a="http://schemas.openxmlformats.org/drawingml/2006/main" sz="3200" i="1">
                        <a:solidFill>
                          <a:srgbClr val="000000"/>
                        </a:solidFill>
                        <a:latin typeface="Cambria Math" panose="02040503050406030204" pitchFamily="18" charset="0"/>
                      </a:rPr>
                      <m:t>u</m:t>
                    </m:r>
                  </m:e>
                  <m:sup>
                    <m:r>
                      <a:rPr xmlns:a="http://schemas.openxmlformats.org/drawingml/2006/main" sz="3200" i="1">
                        <a:solidFill>
                          <a:srgbClr val="000000"/>
                        </a:solidFill>
                        <a:latin typeface="Cambria Math" panose="02040503050406030204" pitchFamily="18" charset="0"/>
                      </a:rPr>
                      <m:t>t</m:t>
                    </m:r>
                  </m:sup>
                </m:sSup>
                <m:sSub>
                  <m:e>
                    <m:r>
                      <m:rPr>
                        <m:sty m:val="b"/>
                      </m:rPr>
                      <a:rPr xmlns:a="http://schemas.openxmlformats.org/drawingml/2006/main" sz="3200" i="1">
                        <a:solidFill>
                          <a:srgbClr val="000000"/>
                        </a:solidFill>
                        <a:latin typeface="Cambria Math" panose="02040503050406030204" pitchFamily="18" charset="0"/>
                      </a:rPr>
                      <m:t>x</m:t>
                    </m:r>
                  </m:e>
                  <m:sub>
                    <m:r>
                      <a:rPr xmlns:a="http://schemas.openxmlformats.org/drawingml/2006/main" sz="3200" i="1">
                        <a:solidFill>
                          <a:srgbClr val="000000"/>
                        </a:solidFill>
                        <a:latin typeface="Cambria Math" panose="02040503050406030204" pitchFamily="18" charset="0"/>
                      </a:rPr>
                      <m:t>i</m:t>
                    </m:r>
                  </m:sub>
                </m:sSub>
                <m:sSup>
                  <m:e>
                    <m:r>
                      <a:rPr xmlns:a="http://schemas.openxmlformats.org/drawingml/2006/main" sz="3200" i="1">
                        <a:solidFill>
                          <a:srgbClr val="000000"/>
                        </a:solidFill>
                        <a:latin typeface="Cambria Math" panose="02040503050406030204" pitchFamily="18" charset="0"/>
                      </a:rPr>
                      <m:t>)</m:t>
                    </m:r>
                  </m:e>
                  <m:sup>
                    <m:r>
                      <a:rPr xmlns:a="http://schemas.openxmlformats.org/drawingml/2006/main" sz="3200" i="1">
                        <a:solidFill>
                          <a:srgbClr val="000000"/>
                        </a:solidFill>
                        <a:latin typeface="Cambria Math" panose="02040503050406030204" pitchFamily="18" charset="0"/>
                      </a:rPr>
                      <m:t>t</m:t>
                    </m:r>
                  </m:sup>
                </m:sSup>
              </m:oMath>
            </a14:m>
          </a:p>
          <a:p>
            <a:pPr marL="0" indent="0" defTabSz="484886">
              <a:spcBef>
                <a:spcPts val="1800"/>
              </a:spcBef>
              <a:buSzTx/>
              <a:buNone/>
              <a:defRPr sz="2656"/>
            </a:pPr>
            <a:r>
              <a:t>                                    </a:t>
            </a:r>
            <a14:m>
              <m:oMath>
                <m:r>
                  <a:rPr xmlns:a="http://schemas.openxmlformats.org/drawingml/2006/main" sz="3200" i="1">
                    <a:solidFill>
                      <a:srgbClr val="000000"/>
                    </a:solidFill>
                    <a:latin typeface="Cambria Math" panose="02040503050406030204" pitchFamily="18" charset="0"/>
                  </a:rPr>
                  <m:t>=</m:t>
                </m:r>
                <m:f>
                  <m:fPr>
                    <m:ctrlPr>
                      <a:rPr xmlns:a="http://schemas.openxmlformats.org/drawingml/2006/main" sz="3200" i="1">
                        <a:solidFill>
                          <a:srgbClr val="000000"/>
                        </a:solidFill>
                        <a:latin typeface="Cambria Math" panose="02040503050406030204" pitchFamily="18" charset="0"/>
                      </a:rPr>
                    </m:ctrlPr>
                    <m:type m:val="bar"/>
                  </m:fPr>
                  <m:num>
                    <m:r>
                      <a:rPr xmlns:a="http://schemas.openxmlformats.org/drawingml/2006/main" sz="3200" i="1">
                        <a:solidFill>
                          <a:srgbClr val="000000"/>
                        </a:solidFill>
                        <a:latin typeface="Cambria Math" panose="02040503050406030204" pitchFamily="18" charset="0"/>
                      </a:rPr>
                      <m:t>1</m:t>
                    </m:r>
                  </m:num>
                  <m:den>
                    <m:r>
                      <a:rPr xmlns:a="http://schemas.openxmlformats.org/drawingml/2006/main" sz="3200" i="1">
                        <a:solidFill>
                          <a:srgbClr val="000000"/>
                        </a:solidFill>
                        <a:latin typeface="Cambria Math" panose="02040503050406030204" pitchFamily="18" charset="0"/>
                      </a:rPr>
                      <m:t>n</m:t>
                    </m:r>
                  </m:den>
                </m:f>
                <m:limUpp>
                  <m:e>
                    <m:limLow>
                      <m:e>
                        <m:r>
                          <a:rPr xmlns:a="http://schemas.openxmlformats.org/drawingml/2006/main" sz="3200" i="1">
                            <a:solidFill>
                              <a:srgbClr val="000000"/>
                            </a:solidFill>
                            <a:latin typeface="Cambria Math" panose="02040503050406030204" pitchFamily="18" charset="0"/>
                          </a:rPr>
                          <m:t>∑</m:t>
                        </m:r>
                      </m:e>
                      <m:lim>
                        <m:r>
                          <a:rPr xmlns:a="http://schemas.openxmlformats.org/drawingml/2006/main" sz="3200" i="1">
                            <a:solidFill>
                              <a:srgbClr val="000000"/>
                            </a:solidFill>
                            <a:latin typeface="Cambria Math" panose="02040503050406030204" pitchFamily="18" charset="0"/>
                          </a:rPr>
                          <m:t>i</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1</m:t>
                        </m:r>
                      </m:lim>
                    </m:limLow>
                  </m:e>
                  <m:lim>
                    <m:r>
                      <a:rPr xmlns:a="http://schemas.openxmlformats.org/drawingml/2006/main" sz="3200" i="1">
                        <a:solidFill>
                          <a:srgbClr val="000000"/>
                        </a:solidFill>
                        <a:latin typeface="Cambria Math" panose="02040503050406030204" pitchFamily="18" charset="0"/>
                      </a:rPr>
                      <m:t>n</m:t>
                    </m:r>
                  </m:lim>
                </m:limUpp>
                <m:sSup>
                  <m:e>
                    <m:r>
                      <m:rPr>
                        <m:sty m:val="b"/>
                      </m:rPr>
                      <a:rPr xmlns:a="http://schemas.openxmlformats.org/drawingml/2006/main" sz="3200" i="1">
                        <a:solidFill>
                          <a:srgbClr val="000000"/>
                        </a:solidFill>
                        <a:latin typeface="Cambria Math" panose="02040503050406030204" pitchFamily="18" charset="0"/>
                      </a:rPr>
                      <m:t>u</m:t>
                    </m:r>
                  </m:e>
                  <m:sup>
                    <m:r>
                      <a:rPr xmlns:a="http://schemas.openxmlformats.org/drawingml/2006/main" sz="3200" i="1">
                        <a:solidFill>
                          <a:srgbClr val="000000"/>
                        </a:solidFill>
                        <a:latin typeface="Cambria Math" panose="02040503050406030204" pitchFamily="18" charset="0"/>
                      </a:rPr>
                      <m:t>t</m:t>
                    </m:r>
                  </m:sup>
                </m:sSup>
                <m:sSub>
                  <m:e>
                    <m:r>
                      <m:rPr>
                        <m:sty m:val="b"/>
                      </m:rPr>
                      <a:rPr xmlns:a="http://schemas.openxmlformats.org/drawingml/2006/main" sz="3200" i="1">
                        <a:solidFill>
                          <a:srgbClr val="000000"/>
                        </a:solidFill>
                        <a:latin typeface="Cambria Math" panose="02040503050406030204" pitchFamily="18" charset="0"/>
                      </a:rPr>
                      <m:t>x</m:t>
                    </m:r>
                  </m:e>
                  <m:sub>
                    <m:r>
                      <a:rPr xmlns:a="http://schemas.openxmlformats.org/drawingml/2006/main" sz="3200" i="1">
                        <a:solidFill>
                          <a:srgbClr val="000000"/>
                        </a:solidFill>
                        <a:latin typeface="Cambria Math" panose="02040503050406030204" pitchFamily="18" charset="0"/>
                      </a:rPr>
                      <m:t>i</m:t>
                    </m:r>
                  </m:sub>
                </m:sSub>
                <m:sSubSup>
                  <m:e>
                    <m:r>
                      <m:rPr>
                        <m:sty m:val="b"/>
                      </m:rPr>
                      <a:rPr xmlns:a="http://schemas.openxmlformats.org/drawingml/2006/main" sz="3200" i="1">
                        <a:solidFill>
                          <a:srgbClr val="000000"/>
                        </a:solidFill>
                        <a:latin typeface="Cambria Math" panose="02040503050406030204" pitchFamily="18" charset="0"/>
                      </a:rPr>
                      <m:t>x</m:t>
                    </m:r>
                  </m:e>
                  <m:sub>
                    <m:r>
                      <a:rPr xmlns:a="http://schemas.openxmlformats.org/drawingml/2006/main" sz="3200" i="1">
                        <a:solidFill>
                          <a:srgbClr val="000000"/>
                        </a:solidFill>
                        <a:latin typeface="Cambria Math" panose="02040503050406030204" pitchFamily="18" charset="0"/>
                      </a:rPr>
                      <m:t>i</m:t>
                    </m:r>
                  </m:sub>
                  <m:sup>
                    <m:r>
                      <a:rPr xmlns:a="http://schemas.openxmlformats.org/drawingml/2006/main" sz="3200" i="1">
                        <a:solidFill>
                          <a:srgbClr val="000000"/>
                        </a:solidFill>
                        <a:latin typeface="Cambria Math" panose="02040503050406030204" pitchFamily="18" charset="0"/>
                      </a:rPr>
                      <m:t>t</m:t>
                    </m:r>
                  </m:sup>
                </m:sSubSup>
                <m:r>
                  <m:rPr>
                    <m:sty m:val="b"/>
                  </m:rPr>
                  <a:rPr xmlns:a="http://schemas.openxmlformats.org/drawingml/2006/main" sz="3200" i="1">
                    <a:solidFill>
                      <a:srgbClr val="000000"/>
                    </a:solidFill>
                    <a:latin typeface="Cambria Math" panose="02040503050406030204" pitchFamily="18" charset="0"/>
                  </a:rPr>
                  <m:t>u</m:t>
                </m:r>
              </m:oMath>
            </a14:m>
          </a:p>
          <a:p>
            <a:pPr marL="0" indent="0" defTabSz="484886">
              <a:spcBef>
                <a:spcPts val="1800"/>
              </a:spcBef>
              <a:buSzTx/>
              <a:buNone/>
              <a:defRPr sz="2656"/>
            </a:pPr>
            <a:r>
              <a:t>                                    </a:t>
            </a:r>
            <a14:m>
              <m:oMath>
                <m:r>
                  <a:rPr xmlns:a="http://schemas.openxmlformats.org/drawingml/2006/main" sz="3200" i="1">
                    <a:solidFill>
                      <a:srgbClr val="000000"/>
                    </a:solidFill>
                    <a:latin typeface="Cambria Math" panose="02040503050406030204" pitchFamily="18" charset="0"/>
                  </a:rPr>
                  <m:t>=</m:t>
                </m:r>
                <m:sSup>
                  <m:e>
                    <m:r>
                      <m:rPr>
                        <m:sty m:val="b"/>
                      </m:rPr>
                      <a:rPr xmlns:a="http://schemas.openxmlformats.org/drawingml/2006/main" sz="3200" i="1">
                        <a:solidFill>
                          <a:srgbClr val="000000"/>
                        </a:solidFill>
                        <a:latin typeface="Cambria Math" panose="02040503050406030204" pitchFamily="18" charset="0"/>
                      </a:rPr>
                      <m:t>u</m:t>
                    </m:r>
                  </m:e>
                  <m:sup>
                    <m:r>
                      <a:rPr xmlns:a="http://schemas.openxmlformats.org/drawingml/2006/main" sz="3200" i="1">
                        <a:solidFill>
                          <a:srgbClr val="000000"/>
                        </a:solidFill>
                        <a:latin typeface="Cambria Math" panose="02040503050406030204" pitchFamily="18" charset="0"/>
                      </a:rPr>
                      <m:t>t</m:t>
                    </m:r>
                  </m:sup>
                </m:sSup>
                <m:d>
                  <m:dPr>
                    <m:ctrlPr>
                      <a:rPr xmlns:a="http://schemas.openxmlformats.org/drawingml/2006/main" sz="3200" i="1">
                        <a:solidFill>
                          <a:srgbClr val="000000"/>
                        </a:solidFill>
                        <a:latin typeface="Cambria Math" panose="02040503050406030204" pitchFamily="18" charset="0"/>
                      </a:rPr>
                    </m:ctrlPr>
                  </m:dPr>
                  <m:e>
                    <m:limUpp>
                      <m:e>
                        <m:limLow>
                          <m:e>
                            <m:r>
                              <a:rPr xmlns:a="http://schemas.openxmlformats.org/drawingml/2006/main" sz="3200" i="1">
                                <a:solidFill>
                                  <a:srgbClr val="000000"/>
                                </a:solidFill>
                                <a:latin typeface="Cambria Math" panose="02040503050406030204" pitchFamily="18" charset="0"/>
                              </a:rPr>
                              <m:t>∑</m:t>
                            </m:r>
                          </m:e>
                          <m:lim>
                            <m:r>
                              <a:rPr xmlns:a="http://schemas.openxmlformats.org/drawingml/2006/main" sz="3200" i="1">
                                <a:solidFill>
                                  <a:srgbClr val="000000"/>
                                </a:solidFill>
                                <a:latin typeface="Cambria Math" panose="02040503050406030204" pitchFamily="18" charset="0"/>
                              </a:rPr>
                              <m:t>i</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1</m:t>
                            </m:r>
                          </m:lim>
                        </m:limLow>
                      </m:e>
                      <m:lim>
                        <m:r>
                          <a:rPr xmlns:a="http://schemas.openxmlformats.org/drawingml/2006/main" sz="3200" i="1">
                            <a:solidFill>
                              <a:srgbClr val="000000"/>
                            </a:solidFill>
                            <a:latin typeface="Cambria Math" panose="02040503050406030204" pitchFamily="18" charset="0"/>
                          </a:rPr>
                          <m:t>n</m:t>
                        </m:r>
                      </m:lim>
                    </m:limUpp>
                    <m:sSub>
                      <m:e>
                        <m:r>
                          <m:rPr>
                            <m:sty m:val="b"/>
                          </m:rPr>
                          <a:rPr xmlns:a="http://schemas.openxmlformats.org/drawingml/2006/main" sz="3200" i="1">
                            <a:solidFill>
                              <a:srgbClr val="000000"/>
                            </a:solidFill>
                            <a:latin typeface="Cambria Math" panose="02040503050406030204" pitchFamily="18" charset="0"/>
                          </a:rPr>
                          <m:t>x</m:t>
                        </m:r>
                      </m:e>
                      <m:sub>
                        <m:r>
                          <a:rPr xmlns:a="http://schemas.openxmlformats.org/drawingml/2006/main" sz="3200" i="1">
                            <a:solidFill>
                              <a:srgbClr val="000000"/>
                            </a:solidFill>
                            <a:latin typeface="Cambria Math" panose="02040503050406030204" pitchFamily="18" charset="0"/>
                          </a:rPr>
                          <m:t>i</m:t>
                        </m:r>
                      </m:sub>
                    </m:sSub>
                    <m:sSubSup>
                      <m:e>
                        <m:r>
                          <m:rPr>
                            <m:sty m:val="b"/>
                          </m:rPr>
                          <a:rPr xmlns:a="http://schemas.openxmlformats.org/drawingml/2006/main" sz="3200" i="1">
                            <a:solidFill>
                              <a:srgbClr val="000000"/>
                            </a:solidFill>
                            <a:latin typeface="Cambria Math" panose="02040503050406030204" pitchFamily="18" charset="0"/>
                          </a:rPr>
                          <m:t>x</m:t>
                        </m:r>
                      </m:e>
                      <m:sub>
                        <m:r>
                          <a:rPr xmlns:a="http://schemas.openxmlformats.org/drawingml/2006/main" sz="3200" i="1">
                            <a:solidFill>
                              <a:srgbClr val="000000"/>
                            </a:solidFill>
                            <a:latin typeface="Cambria Math" panose="02040503050406030204" pitchFamily="18" charset="0"/>
                          </a:rPr>
                          <m:t>i</m:t>
                        </m:r>
                      </m:sub>
                      <m:sup>
                        <m:r>
                          <a:rPr xmlns:a="http://schemas.openxmlformats.org/drawingml/2006/main" sz="3200" i="1">
                            <a:solidFill>
                              <a:srgbClr val="000000"/>
                            </a:solidFill>
                            <a:latin typeface="Cambria Math" panose="02040503050406030204" pitchFamily="18" charset="0"/>
                          </a:rPr>
                          <m:t>t</m:t>
                        </m:r>
                      </m:sup>
                    </m:sSubSup>
                  </m:e>
                </m:d>
                <m:r>
                  <m:rPr>
                    <m:sty m:val="b"/>
                  </m:rPr>
                  <a:rPr xmlns:a="http://schemas.openxmlformats.org/drawingml/2006/main" sz="3200" i="1">
                    <a:solidFill>
                      <a:srgbClr val="000000"/>
                    </a:solidFill>
                    <a:latin typeface="Cambria Math" panose="02040503050406030204" pitchFamily="18" charset="0"/>
                  </a:rPr>
                  <m:t>u</m:t>
                </m:r>
                <m:r>
                  <a:rPr xmlns:a="http://schemas.openxmlformats.org/drawingml/2006/main" sz="3200" i="1">
                    <a:solidFill>
                      <a:srgbClr val="000000"/>
                    </a:solidFill>
                    <a:latin typeface="Cambria Math" panose="02040503050406030204" pitchFamily="18" charset="0"/>
                  </a:rPr>
                  <m:t>=</m:t>
                </m:r>
                <m:sSup>
                  <m:e>
                    <m:r>
                      <m:rPr>
                        <m:sty m:val="b"/>
                      </m:rPr>
                      <a:rPr xmlns:a="http://schemas.openxmlformats.org/drawingml/2006/main" sz="3200" i="1">
                        <a:solidFill>
                          <a:srgbClr val="000000"/>
                        </a:solidFill>
                        <a:latin typeface="Cambria Math" panose="02040503050406030204" pitchFamily="18" charset="0"/>
                      </a:rPr>
                      <m:t>u</m:t>
                    </m:r>
                  </m:e>
                  <m:sup>
                    <m:r>
                      <a:rPr xmlns:a="http://schemas.openxmlformats.org/drawingml/2006/main" sz="3200" i="1">
                        <a:solidFill>
                          <a:srgbClr val="000000"/>
                        </a:solidFill>
                        <a:latin typeface="Cambria Math" panose="02040503050406030204" pitchFamily="18" charset="0"/>
                      </a:rPr>
                      <m:t>t</m:t>
                    </m:r>
                  </m:sup>
                </m:sSup>
                <m:r>
                  <m:rPr>
                    <m:sty m:val="p"/>
                  </m:rPr>
                  <a:rPr xmlns:a="http://schemas.openxmlformats.org/drawingml/2006/main" sz="3200" i="1">
                    <a:solidFill>
                      <a:srgbClr val="000000"/>
                    </a:solidFill>
                    <a:latin typeface="Cambria Math" panose="02040503050406030204" pitchFamily="18" charset="0"/>
                  </a:rPr>
                  <m:t>Σ</m:t>
                </m:r>
                <m:r>
                  <m:rPr>
                    <m:sty m:val="b"/>
                  </m:rPr>
                  <a:rPr xmlns:a="http://schemas.openxmlformats.org/drawingml/2006/main" sz="3200" i="1">
                    <a:solidFill>
                      <a:srgbClr val="000000"/>
                    </a:solidFill>
                    <a:latin typeface="Cambria Math" panose="02040503050406030204" pitchFamily="18" charset="0"/>
                  </a:rPr>
                  <m:t>u</m:t>
                </m:r>
              </m:oMath>
            </a14:m>
            <a:endParaRPr sz="3200"/>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Single Principal Component Analysis"/>
          <p:cNvSpPr txBox="1"/>
          <p:nvPr>
            <p:ph type="title"/>
          </p:nvPr>
        </p:nvSpPr>
        <p:spPr>
          <a:prstGeom prst="rect">
            <a:avLst/>
          </a:prstGeom>
        </p:spPr>
        <p:txBody>
          <a:bodyPr/>
          <a:lstStyle>
            <a:lvl1pPr defTabSz="484886">
              <a:defRPr sz="6640"/>
            </a:lvl1pPr>
          </a:lstStyle>
          <a:p>
            <a:pPr/>
            <a:r>
              <a:t>Single Principal Component Analysis</a:t>
            </a:r>
          </a:p>
        </p:txBody>
      </p:sp>
      <p:sp>
        <p:nvSpPr>
          <p:cNvPr id="473" name="Therefore:              subject to…"/>
          <p:cNvSpPr txBox="1"/>
          <p:nvPr>
            <p:ph type="body" idx="1"/>
          </p:nvPr>
        </p:nvSpPr>
        <p:spPr>
          <a:prstGeom prst="rect">
            <a:avLst/>
          </a:prstGeom>
        </p:spPr>
        <p:txBody>
          <a:bodyPr anchor="t"/>
          <a:lstStyle/>
          <a:p>
            <a:pPr/>
            <a:r>
              <a:t>Therefore:      </a:t>
            </a:r>
            <a14:m>
              <m:oMath>
                <m:sSup>
                  <m:e>
                    <m:r>
                      <m:rPr>
                        <m:sty m:val="b"/>
                      </m:rPr>
                      <a:rPr xmlns:a="http://schemas.openxmlformats.org/drawingml/2006/main" sz="3850" i="1">
                        <a:solidFill>
                          <a:srgbClr val="000000"/>
                        </a:solidFill>
                        <a:latin typeface="Cambria Math" panose="02040503050406030204" pitchFamily="18" charset="0"/>
                      </a:rPr>
                      <m:t>u</m:t>
                    </m:r>
                  </m:e>
                  <m:sup>
                    <m:r>
                      <a:rPr xmlns:a="http://schemas.openxmlformats.org/drawingml/2006/main" sz="3850" i="1">
                        <a:solidFill>
                          <a:srgbClr val="000000"/>
                        </a:solidFill>
                        <a:latin typeface="Cambria Math" panose="02040503050406030204" pitchFamily="18" charset="0"/>
                      </a:rPr>
                      <m:t>t</m:t>
                    </m:r>
                  </m:sup>
                </m:sSup>
                <m:r>
                  <m:rPr>
                    <m:sty m:val="p"/>
                  </m:rPr>
                  <a:rPr xmlns:a="http://schemas.openxmlformats.org/drawingml/2006/main" sz="3850" i="1">
                    <a:solidFill>
                      <a:srgbClr val="000000"/>
                    </a:solidFill>
                    <a:latin typeface="Cambria Math" panose="02040503050406030204" pitchFamily="18" charset="0"/>
                  </a:rPr>
                  <m:t>Σ</m:t>
                </m:r>
                <m:r>
                  <m:rPr>
                    <m:sty m:val="b"/>
                  </m:rPr>
                  <a:rPr xmlns:a="http://schemas.openxmlformats.org/drawingml/2006/main" sz="3850" i="1">
                    <a:solidFill>
                      <a:srgbClr val="000000"/>
                    </a:solidFill>
                    <a:latin typeface="Cambria Math" panose="02040503050406030204" pitchFamily="18" charset="0"/>
                  </a:rPr>
                  <m:t>u</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max</m:t>
                </m:r>
              </m:oMath>
            </a14:m>
            <a:r>
              <a:t>       subject to   </a:t>
            </a:r>
            <a14:m>
              <m:oMath>
                <m:sSup>
                  <m:e>
                    <m:r>
                      <m:rPr>
                        <m:sty m:val="b"/>
                      </m:rPr>
                      <a:rPr xmlns:a="http://schemas.openxmlformats.org/drawingml/2006/main" sz="4000" i="1">
                        <a:solidFill>
                          <a:srgbClr val="000000"/>
                        </a:solidFill>
                        <a:latin typeface="Cambria Math" panose="02040503050406030204" pitchFamily="18" charset="0"/>
                      </a:rPr>
                      <m:t>u</m:t>
                    </m:r>
                  </m:e>
                  <m:sup>
                    <m:r>
                      <a:rPr xmlns:a="http://schemas.openxmlformats.org/drawingml/2006/main" sz="4000" i="1">
                        <a:solidFill>
                          <a:srgbClr val="000000"/>
                        </a:solidFill>
                        <a:latin typeface="Cambria Math" panose="02040503050406030204" pitchFamily="18" charset="0"/>
                      </a:rPr>
                      <m:t>t</m:t>
                    </m:r>
                  </m:sup>
                </m:sSup>
                <m:r>
                  <m:rPr>
                    <m:sty m:val="b"/>
                  </m:rP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1</m:t>
                </m:r>
              </m:oMath>
            </a14:m>
          </a:p>
          <a:p>
            <a:pPr/>
          </a:p>
          <a:p>
            <a:pPr/>
            <a:r>
              <a:t>Use Lagrange multiplier </a:t>
            </a:r>
            <a14:m>
              <m:oMath>
                <m:r>
                  <a:rPr xmlns:a="http://schemas.openxmlformats.org/drawingml/2006/main" sz="3950" i="1">
                    <a:solidFill>
                      <a:srgbClr val="000000"/>
                    </a:solidFill>
                    <a:latin typeface="Cambria Math" panose="02040503050406030204" pitchFamily="18" charset="0"/>
                  </a:rPr>
                  <m:t>λ</m:t>
                </m:r>
              </m:oMath>
            </a14:m>
            <a:r>
              <a:t> and now maximize</a:t>
            </a:r>
          </a:p>
          <a:p>
            <a:pPr marL="0" indent="0">
              <a:buSzTx/>
              <a:buNone/>
            </a:pPr>
            <a:r>
              <a:t>                    </a:t>
            </a:r>
            <a14:m>
              <m:oMath>
                <m:r>
                  <a:rPr xmlns:a="http://schemas.openxmlformats.org/drawingml/2006/main" sz="3850" i="1">
                    <a:solidFill>
                      <a:srgbClr val="000000"/>
                    </a:solidFill>
                    <a:latin typeface="Cambria Math" panose="02040503050406030204" pitchFamily="18" charset="0"/>
                  </a:rPr>
                  <m:t>J</m:t>
                </m:r>
                <m:r>
                  <a:rPr xmlns:a="http://schemas.openxmlformats.org/drawingml/2006/main" sz="3850" i="1">
                    <a:solidFill>
                      <a:srgbClr val="000000"/>
                    </a:solidFill>
                    <a:latin typeface="Cambria Math" panose="02040503050406030204" pitchFamily="18" charset="0"/>
                  </a:rPr>
                  <m:t>(</m:t>
                </m:r>
                <m:r>
                  <m:rPr>
                    <m:sty m:val="b"/>
                  </m:rPr>
                  <a:rPr xmlns:a="http://schemas.openxmlformats.org/drawingml/2006/main" sz="3850" i="1">
                    <a:solidFill>
                      <a:srgbClr val="000000"/>
                    </a:solidFill>
                    <a:latin typeface="Cambria Math" panose="02040503050406030204" pitchFamily="18" charset="0"/>
                  </a:rPr>
                  <m:t>u</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p>
                  <m:e>
                    <m:r>
                      <m:rPr>
                        <m:sty m:val="b"/>
                      </m:rPr>
                      <a:rPr xmlns:a="http://schemas.openxmlformats.org/drawingml/2006/main" sz="3850" i="1">
                        <a:solidFill>
                          <a:srgbClr val="000000"/>
                        </a:solidFill>
                        <a:latin typeface="Cambria Math" panose="02040503050406030204" pitchFamily="18" charset="0"/>
                      </a:rPr>
                      <m:t>u</m:t>
                    </m:r>
                  </m:e>
                  <m:sup>
                    <m:r>
                      <a:rPr xmlns:a="http://schemas.openxmlformats.org/drawingml/2006/main" sz="3850" i="1">
                        <a:solidFill>
                          <a:srgbClr val="000000"/>
                        </a:solidFill>
                        <a:latin typeface="Cambria Math" panose="02040503050406030204" pitchFamily="18" charset="0"/>
                      </a:rPr>
                      <m:t>t</m:t>
                    </m:r>
                  </m:sup>
                </m:sSup>
                <m:r>
                  <m:rPr>
                    <m:sty m:val="p"/>
                  </m:rPr>
                  <a:rPr xmlns:a="http://schemas.openxmlformats.org/drawingml/2006/main" sz="3850" i="1">
                    <a:solidFill>
                      <a:srgbClr val="000000"/>
                    </a:solidFill>
                    <a:latin typeface="Cambria Math" panose="02040503050406030204" pitchFamily="18" charset="0"/>
                  </a:rPr>
                  <m:t>Σ</m:t>
                </m:r>
                <m:r>
                  <m:rPr>
                    <m:sty m:val="b"/>
                  </m:rPr>
                  <a:rPr xmlns:a="http://schemas.openxmlformats.org/drawingml/2006/main" sz="3850" i="1">
                    <a:solidFill>
                      <a:srgbClr val="000000"/>
                    </a:solidFill>
                    <a:latin typeface="Cambria Math" panose="02040503050406030204" pitchFamily="18" charset="0"/>
                  </a:rPr>
                  <m:t>u</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λ</m:t>
                </m:r>
                <m:r>
                  <a:rPr xmlns:a="http://schemas.openxmlformats.org/drawingml/2006/main" sz="3850" i="1">
                    <a:solidFill>
                      <a:srgbClr val="000000"/>
                    </a:solidFill>
                    <a:latin typeface="Cambria Math" panose="02040503050406030204" pitchFamily="18" charset="0"/>
                  </a:rPr>
                  <m:t>(</m:t>
                </m:r>
                <m:sSup>
                  <m:e>
                    <m:r>
                      <m:rPr>
                        <m:sty m:val="b"/>
                      </m:rPr>
                      <a:rPr xmlns:a="http://schemas.openxmlformats.org/drawingml/2006/main" sz="3850" i="1">
                        <a:solidFill>
                          <a:srgbClr val="000000"/>
                        </a:solidFill>
                        <a:latin typeface="Cambria Math" panose="02040503050406030204" pitchFamily="18" charset="0"/>
                      </a:rPr>
                      <m:t>u</m:t>
                    </m:r>
                  </m:e>
                  <m:sup>
                    <m:r>
                      <a:rPr xmlns:a="http://schemas.openxmlformats.org/drawingml/2006/main" sz="3850" i="1">
                        <a:solidFill>
                          <a:srgbClr val="000000"/>
                        </a:solidFill>
                        <a:latin typeface="Cambria Math" panose="02040503050406030204" pitchFamily="18" charset="0"/>
                      </a:rPr>
                      <m:t>t</m:t>
                    </m:r>
                  </m:sup>
                </m:sSup>
                <m:r>
                  <m:rPr>
                    <m:sty m:val="b"/>
                  </m:rPr>
                  <a:rPr xmlns:a="http://schemas.openxmlformats.org/drawingml/2006/main" sz="3850" i="1">
                    <a:solidFill>
                      <a:srgbClr val="000000"/>
                    </a:solidFill>
                    <a:latin typeface="Cambria Math" panose="02040503050406030204" pitchFamily="18" charset="0"/>
                  </a:rPr>
                  <m:t>u</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1</m:t>
                </m:r>
                <m:r>
                  <a:rPr xmlns:a="http://schemas.openxmlformats.org/drawingml/2006/main" sz="3850" i="1">
                    <a:solidFill>
                      <a:srgbClr val="000000"/>
                    </a:solidFill>
                    <a:latin typeface="Cambria Math" panose="02040503050406030204" pitchFamily="18" charset="0"/>
                  </a:rPr>
                  <m:t>)</m:t>
                </m:r>
              </m:oMath>
            </a14:m>
          </a:p>
          <a:p>
            <a:pPr marL="0" indent="0">
              <a:buSzTx/>
              <a:buNone/>
            </a:pPr>
          </a:p>
          <a:p>
            <a:pPr/>
            <a:r>
              <a:t>So, we differentiate:</a:t>
            </a:r>
          </a:p>
          <a:p>
            <a:pPr marL="0" indent="0">
              <a:buSzTx/>
              <a:buNone/>
            </a:pPr>
            <a:r>
              <a:t>                     </a:t>
            </a:r>
            <a14:m>
              <m:oMath>
                <m:f>
                  <m:fPr>
                    <m:ctrlPr>
                      <a:rPr xmlns:a="http://schemas.openxmlformats.org/drawingml/2006/main" sz="3850" i="1">
                        <a:solidFill>
                          <a:srgbClr val="000000"/>
                        </a:solidFill>
                        <a:latin typeface="Cambria Math" panose="02040503050406030204" pitchFamily="18" charset="0"/>
                      </a:rPr>
                    </m:ctrlPr>
                    <m:type m:val="bar"/>
                  </m:fPr>
                  <m:num>
                    <m:r>
                      <a:rPr xmlns:a="http://schemas.openxmlformats.org/drawingml/2006/main" sz="3850" i="1">
                        <a:solidFill>
                          <a:srgbClr val="000000"/>
                        </a:solidFill>
                        <a:latin typeface="Cambria Math" panose="02040503050406030204" pitchFamily="18" charset="0"/>
                      </a:rPr>
                      <m:t>δ</m:t>
                    </m:r>
                  </m:num>
                  <m:den>
                    <m:r>
                      <a:rPr xmlns:a="http://schemas.openxmlformats.org/drawingml/2006/main" sz="3850" i="1">
                        <a:solidFill>
                          <a:srgbClr val="000000"/>
                        </a:solidFill>
                        <a:latin typeface="Cambria Math" panose="02040503050406030204" pitchFamily="18" charset="0"/>
                      </a:rPr>
                      <m:t>δ</m:t>
                    </m:r>
                    <m:r>
                      <m:rPr>
                        <m:sty m:val="b"/>
                      </m:rPr>
                      <a:rPr xmlns:a="http://schemas.openxmlformats.org/drawingml/2006/main" sz="3850" i="1">
                        <a:solidFill>
                          <a:srgbClr val="000000"/>
                        </a:solidFill>
                        <a:latin typeface="Cambria Math" panose="02040503050406030204" pitchFamily="18" charset="0"/>
                      </a:rPr>
                      <m:t>u</m:t>
                    </m:r>
                  </m:den>
                </m:f>
                <m:r>
                  <a:rPr xmlns:a="http://schemas.openxmlformats.org/drawingml/2006/main" sz="3850" i="1">
                    <a:solidFill>
                      <a:srgbClr val="000000"/>
                    </a:solidFill>
                    <a:latin typeface="Cambria Math" panose="02040503050406030204" pitchFamily="18" charset="0"/>
                  </a:rPr>
                  <m:t>J</m:t>
                </m:r>
                <m:r>
                  <a:rPr xmlns:a="http://schemas.openxmlformats.org/drawingml/2006/main" sz="3850" i="1">
                    <a:solidFill>
                      <a:srgbClr val="000000"/>
                    </a:solidFill>
                    <a:latin typeface="Cambria Math" panose="02040503050406030204" pitchFamily="18" charset="0"/>
                  </a:rPr>
                  <m:t>(</m:t>
                </m:r>
                <m:r>
                  <m:rPr>
                    <m:sty m:val="b"/>
                  </m:rPr>
                  <a:rPr xmlns:a="http://schemas.openxmlformats.org/drawingml/2006/main" sz="3850" i="1">
                    <a:solidFill>
                      <a:srgbClr val="000000"/>
                    </a:solidFill>
                    <a:latin typeface="Cambria Math" panose="02040503050406030204" pitchFamily="18" charset="0"/>
                  </a:rPr>
                  <m:t>u</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2</m:t>
                </m:r>
                <m:r>
                  <m:rPr>
                    <m:sty m:val="p"/>
                  </m:rPr>
                  <a:rPr xmlns:a="http://schemas.openxmlformats.org/drawingml/2006/main" sz="3850" i="1">
                    <a:solidFill>
                      <a:srgbClr val="000000"/>
                    </a:solidFill>
                    <a:latin typeface="Cambria Math" panose="02040503050406030204" pitchFamily="18" charset="0"/>
                  </a:rPr>
                  <m:t>Σ</m:t>
                </m:r>
                <m:r>
                  <m:rPr>
                    <m:sty m:val="b"/>
                  </m:rPr>
                  <a:rPr xmlns:a="http://schemas.openxmlformats.org/drawingml/2006/main" sz="3850" i="1">
                    <a:solidFill>
                      <a:srgbClr val="000000"/>
                    </a:solidFill>
                    <a:latin typeface="Cambria Math" panose="02040503050406030204" pitchFamily="18" charset="0"/>
                  </a:rPr>
                  <m:t>u</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2</m:t>
                </m:r>
                <m:r>
                  <a:rPr xmlns:a="http://schemas.openxmlformats.org/drawingml/2006/main" sz="3850" i="1">
                    <a:solidFill>
                      <a:srgbClr val="000000"/>
                    </a:solidFill>
                    <a:latin typeface="Cambria Math" panose="02040503050406030204" pitchFamily="18" charset="0"/>
                  </a:rPr>
                  <m:t>λ</m:t>
                </m:r>
              </m:oMath>
            </a14:m>
          </a:p>
        </p:txBody>
      </p:sp>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5" name="Single Principal Component Analysis"/>
          <p:cNvSpPr txBox="1"/>
          <p:nvPr>
            <p:ph type="title"/>
          </p:nvPr>
        </p:nvSpPr>
        <p:spPr>
          <a:prstGeom prst="rect">
            <a:avLst/>
          </a:prstGeom>
        </p:spPr>
        <p:txBody>
          <a:bodyPr/>
          <a:lstStyle>
            <a:lvl1pPr defTabSz="484886">
              <a:defRPr sz="6640"/>
            </a:lvl1pPr>
          </a:lstStyle>
          <a:p>
            <a:pPr/>
            <a:r>
              <a:t>Single Principal Component Analysis</a:t>
            </a:r>
          </a:p>
        </p:txBody>
      </p:sp>
      <p:sp>
        <p:nvSpPr>
          <p:cNvPr id="476" name="Result: Maximum obtained if…"/>
          <p:cNvSpPr txBox="1"/>
          <p:nvPr>
            <p:ph type="body" idx="1"/>
          </p:nvPr>
        </p:nvSpPr>
        <p:spPr>
          <a:prstGeom prst="rect">
            <a:avLst/>
          </a:prstGeom>
        </p:spPr>
        <p:txBody>
          <a:bodyPr anchor="t"/>
          <a:lstStyle/>
          <a:p>
            <a:pPr/>
            <a:r>
              <a:t>Result: Maximum obtained if </a:t>
            </a:r>
            <a14:m>
              <m:oMath>
                <m:r>
                  <m:rPr>
                    <m:sty m:val="p"/>
                  </m:rPr>
                  <a:rPr xmlns:a="http://schemas.openxmlformats.org/drawingml/2006/main" sz="3900" i="1">
                    <a:solidFill>
                      <a:srgbClr val="000000"/>
                    </a:solidFill>
                    <a:latin typeface="Cambria Math" panose="02040503050406030204" pitchFamily="18" charset="0"/>
                  </a:rPr>
                  <m:t>Σ</m:t>
                </m:r>
                <m:r>
                  <m:rPr>
                    <m:sty m:val="b"/>
                  </m:rPr>
                  <a:rPr xmlns:a="http://schemas.openxmlformats.org/drawingml/2006/main" sz="3900" i="1">
                    <a:solidFill>
                      <a:srgbClr val="000000"/>
                    </a:solidFill>
                    <a:latin typeface="Cambria Math" panose="02040503050406030204" pitchFamily="18" charset="0"/>
                  </a:rPr>
                  <m:t>u</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λ</m:t>
                </m:r>
                <m:r>
                  <m:rPr>
                    <m:sty m:val="b"/>
                  </m:rPr>
                  <a:rPr xmlns:a="http://schemas.openxmlformats.org/drawingml/2006/main" sz="3900" i="1">
                    <a:solidFill>
                      <a:srgbClr val="000000"/>
                    </a:solidFill>
                    <a:latin typeface="Cambria Math" panose="02040503050406030204" pitchFamily="18" charset="0"/>
                  </a:rPr>
                  <m:t>u</m:t>
                </m:r>
              </m:oMath>
            </a14:m>
          </a:p>
          <a:p>
            <a:pPr/>
            <a:r>
              <a:t>With other words:  </a:t>
            </a:r>
            <a14:m>
              <m:oMath>
                <m:r>
                  <m:rPr>
                    <m:sty m:val="b"/>
                  </m:rPr>
                  <a:rPr xmlns:a="http://schemas.openxmlformats.org/drawingml/2006/main" sz="4100" i="1">
                    <a:solidFill>
                      <a:srgbClr val="000000"/>
                    </a:solidFill>
                    <a:latin typeface="Cambria Math" panose="02040503050406030204" pitchFamily="18" charset="0"/>
                  </a:rPr>
                  <m:t>u</m:t>
                </m:r>
              </m:oMath>
            </a14:m>
            <a:r>
              <a:t>  has to be an eigenvector of </a:t>
            </a:r>
            <a14:m>
              <m:oMath>
                <m:r>
                  <m:rPr>
                    <m:sty m:val="p"/>
                  </m:rPr>
                  <a:rPr xmlns:a="http://schemas.openxmlformats.org/drawingml/2006/main" sz="4200" i="1">
                    <a:solidFill>
                      <a:srgbClr val="000000"/>
                    </a:solidFill>
                    <a:latin typeface="Cambria Math" panose="02040503050406030204" pitchFamily="18" charset="0"/>
                  </a:rPr>
                  <m:t>Σ</m:t>
                </m:r>
              </m:oMath>
            </a14:m>
            <a:r>
              <a:t> with eigenvalue </a:t>
            </a:r>
            <a14:m>
              <m:oMath>
                <m:r>
                  <a:rPr xmlns:a="http://schemas.openxmlformats.org/drawingml/2006/main" sz="3950" i="1">
                    <a:solidFill>
                      <a:srgbClr val="000000"/>
                    </a:solidFill>
                    <a:latin typeface="Cambria Math" panose="02040503050406030204" pitchFamily="18" charset="0"/>
                  </a:rPr>
                  <m:t>λ</m:t>
                </m:r>
              </m:oMath>
            </a14:m>
            <a:r>
              <a:t>.</a:t>
            </a:r>
          </a:p>
          <a:p>
            <a:pPr/>
            <a:r>
              <a:t>And to maximize, we want the eigenvector with the largest eigenvalue</a:t>
            </a:r>
          </a:p>
        </p:txBody>
      </p:sp>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8" name="Single Principal Component Analysis"/>
          <p:cNvSpPr txBox="1"/>
          <p:nvPr>
            <p:ph type="title"/>
          </p:nvPr>
        </p:nvSpPr>
        <p:spPr>
          <a:prstGeom prst="rect">
            <a:avLst/>
          </a:prstGeom>
        </p:spPr>
        <p:txBody>
          <a:bodyPr/>
          <a:lstStyle>
            <a:lvl1pPr defTabSz="484886">
              <a:defRPr sz="6640"/>
            </a:lvl1pPr>
          </a:lstStyle>
          <a:p>
            <a:pPr/>
            <a:r>
              <a:t>Single Principal Component Analysis</a:t>
            </a:r>
          </a:p>
        </p:txBody>
      </p:sp>
      <p:sp>
        <p:nvSpPr>
          <p:cNvPr id="479" name="Turns out that finding the maximum eigenvector and eigenvalue is quite simple:…"/>
          <p:cNvSpPr txBox="1"/>
          <p:nvPr>
            <p:ph type="body" idx="1"/>
          </p:nvPr>
        </p:nvSpPr>
        <p:spPr>
          <a:prstGeom prst="rect">
            <a:avLst/>
          </a:prstGeom>
        </p:spPr>
        <p:txBody>
          <a:bodyPr anchor="t"/>
          <a:lstStyle/>
          <a:p>
            <a:pPr/>
            <a:r>
              <a:t>Turns out that finding the maximum eigenvector and eigenvalue is quite simple:</a:t>
            </a:r>
          </a:p>
          <a:p>
            <a:pPr lvl="1"/>
            <a:r>
              <a:t>Write any non-zero vector as a combination of eigen-vectors</a:t>
            </a:r>
          </a:p>
          <a:p>
            <a:pPr lvl="1"/>
            <a:r>
              <a:t>Then repeatedly apply the matrix, but always normalize the product</a:t>
            </a:r>
          </a:p>
          <a:p>
            <a:pPr lvl="1"/>
            <a:r>
              <a:t>The coefficient corresponding to the largest eigenvalue gets more and more magnified</a:t>
            </a:r>
          </a:p>
          <a:p>
            <a:pPr lvl="1"/>
            <a:r>
              <a:t>And in the limit, the product will be the eigenvector corresponding to the largest eigenvalue</a:t>
            </a:r>
          </a:p>
        </p:txBody>
      </p:sp>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1" name="Single Principal Component Analysis"/>
          <p:cNvSpPr txBox="1"/>
          <p:nvPr>
            <p:ph type="title"/>
          </p:nvPr>
        </p:nvSpPr>
        <p:spPr>
          <a:prstGeom prst="rect">
            <a:avLst/>
          </a:prstGeom>
        </p:spPr>
        <p:txBody>
          <a:bodyPr/>
          <a:lstStyle>
            <a:lvl1pPr defTabSz="484886">
              <a:defRPr sz="6640"/>
            </a:lvl1pPr>
          </a:lstStyle>
          <a:p>
            <a:pPr/>
            <a:r>
              <a:t>Single Principal Component Analysis</a:t>
            </a:r>
          </a:p>
        </p:txBody>
      </p:sp>
      <p:sp>
        <p:nvSpPr>
          <p:cNvPr id="482" name="Another goodness criterion:…"/>
          <p:cNvSpPr txBox="1"/>
          <p:nvPr>
            <p:ph type="body" idx="1"/>
          </p:nvPr>
        </p:nvSpPr>
        <p:spPr>
          <a:prstGeom prst="rect">
            <a:avLst/>
          </a:prstGeom>
        </p:spPr>
        <p:txBody>
          <a:bodyPr anchor="t"/>
          <a:lstStyle/>
          <a:p>
            <a:pPr/>
            <a:r>
              <a:t>Another goodness criterion:</a:t>
            </a:r>
          </a:p>
          <a:p>
            <a:pPr lvl="1"/>
            <a:r>
              <a:t>Minimize the sum of squares of the differences between projected values and original values of the feature vector</a:t>
            </a:r>
          </a:p>
          <a:p>
            <a:pPr lvl="1"/>
            <a:r>
              <a:t>Error is </a:t>
            </a:r>
          </a:p>
          <a:p>
            <a:pPr lvl="1" marL="0" indent="0">
              <a:buSzTx/>
              <a:buNone/>
            </a:pPr>
            <a:r>
              <a:t>               </a:t>
            </a:r>
            <a14:m>
              <m:oMath>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r>
                  <m:rPr>
                    <m:sty m:val="b"/>
                  </m:rPr>
                  <a:rPr xmlns:a="http://schemas.openxmlformats.org/drawingml/2006/main" sz="3900" i="1">
                    <a:solidFill>
                      <a:srgbClr val="000000"/>
                    </a:solidFill>
                    <a:latin typeface="Cambria Math" panose="02040503050406030204" pitchFamily="18" charset="0"/>
                  </a:rPr>
                  <m:t>x</m:t>
                </m:r>
                <m:r>
                  <a:rPr xmlns:a="http://schemas.openxmlformats.org/drawingml/2006/main" sz="3900" i="1">
                    <a:solidFill>
                      <a:srgbClr val="000000"/>
                    </a:solidFill>
                    <a:latin typeface="Cambria Math" panose="02040503050406030204" pitchFamily="18" charset="0"/>
                  </a:rPr>
                  <m:t>-</m:t>
                </m:r>
                <m:sSub>
                  <m:e>
                    <m:r>
                      <m:rPr>
                        <m:sty m:val="p"/>
                      </m:rPr>
                      <a:rPr xmlns:a="http://schemas.openxmlformats.org/drawingml/2006/main" sz="3900" i="1">
                        <a:solidFill>
                          <a:srgbClr val="000000"/>
                        </a:solidFill>
                        <a:latin typeface="Cambria Math" panose="02040503050406030204" pitchFamily="18" charset="0"/>
                      </a:rPr>
                      <m:t>Π</m:t>
                    </m:r>
                  </m:e>
                  <m:sub>
                    <m:r>
                      <a:rPr xmlns:a="http://schemas.openxmlformats.org/drawingml/2006/main" sz="3900" i="1">
                        <a:solidFill>
                          <a:srgbClr val="000000"/>
                        </a:solidFill>
                        <a:latin typeface="Cambria Math" panose="02040503050406030204" pitchFamily="18" charset="0"/>
                      </a:rPr>
                      <m:t>1</m:t>
                    </m:r>
                  </m:sub>
                </m:sSub>
                <m:r>
                  <a:rPr xmlns:a="http://schemas.openxmlformats.org/drawingml/2006/main" sz="3900" i="1">
                    <a:solidFill>
                      <a:srgbClr val="000000"/>
                    </a:solidFill>
                    <a:latin typeface="Cambria Math" panose="02040503050406030204" pitchFamily="18" charset="0"/>
                  </a:rPr>
                  <m:t>(</m:t>
                </m:r>
                <m:r>
                  <m:rPr>
                    <m:sty m:val="b"/>
                  </m:rPr>
                  <a:rPr xmlns:a="http://schemas.openxmlformats.org/drawingml/2006/main" sz="3900" i="1">
                    <a:solidFill>
                      <a:srgbClr val="000000"/>
                    </a:solidFill>
                    <a:latin typeface="Cambria Math" panose="02040503050406030204" pitchFamily="18" charset="0"/>
                  </a:rPr>
                  <m:t>x</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sSup>
                  <m:e>
                    <m:r>
                      <a:rPr xmlns:a="http://schemas.openxmlformats.org/drawingml/2006/main" sz="3900" i="1">
                        <a:solidFill>
                          <a:srgbClr val="000000"/>
                        </a:solidFill>
                        <a:latin typeface="Cambria Math" panose="02040503050406030204" pitchFamily="18" charset="0"/>
                      </a:rPr>
                      <m:t>|</m:t>
                    </m:r>
                  </m:e>
                  <m:sup>
                    <m:r>
                      <a:rPr xmlns:a="http://schemas.openxmlformats.org/drawingml/2006/main" sz="3900" i="1">
                        <a:solidFill>
                          <a:srgbClr val="000000"/>
                        </a:solidFill>
                        <a:latin typeface="Cambria Math" panose="02040503050406030204" pitchFamily="18" charset="0"/>
                      </a:rPr>
                      <m:t>2</m:t>
                    </m:r>
                  </m:sup>
                </m:sSup>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r>
                  <m:rPr>
                    <m:sty m:val="b"/>
                  </m:rPr>
                  <a:rPr xmlns:a="http://schemas.openxmlformats.org/drawingml/2006/main" sz="3900" i="1">
                    <a:solidFill>
                      <a:srgbClr val="000000"/>
                    </a:solidFill>
                    <a:latin typeface="Cambria Math" panose="02040503050406030204" pitchFamily="18" charset="0"/>
                  </a:rPr>
                  <m:t>x</m:t>
                </m:r>
                <m:r>
                  <a:rPr xmlns:a="http://schemas.openxmlformats.org/drawingml/2006/main" sz="3900" i="1">
                    <a:solidFill>
                      <a:srgbClr val="000000"/>
                    </a:solidFill>
                    <a:latin typeface="Cambria Math" panose="02040503050406030204" pitchFamily="18" charset="0"/>
                  </a:rPr>
                  <m:t>-</m:t>
                </m:r>
                <m:sSub>
                  <m:e>
                    <m:r>
                      <m:rPr>
                        <m:sty m:val="p"/>
                      </m:rPr>
                      <a:rPr xmlns:a="http://schemas.openxmlformats.org/drawingml/2006/main" sz="3900" i="1">
                        <a:solidFill>
                          <a:srgbClr val="000000"/>
                        </a:solidFill>
                        <a:latin typeface="Cambria Math" panose="02040503050406030204" pitchFamily="18" charset="0"/>
                      </a:rPr>
                      <m:t>Π</m:t>
                    </m:r>
                  </m:e>
                  <m:sub>
                    <m:r>
                      <a:rPr xmlns:a="http://schemas.openxmlformats.org/drawingml/2006/main" sz="3900" i="1">
                        <a:solidFill>
                          <a:srgbClr val="000000"/>
                        </a:solidFill>
                        <a:latin typeface="Cambria Math" panose="02040503050406030204" pitchFamily="18" charset="0"/>
                      </a:rPr>
                      <m:t>1</m:t>
                    </m:r>
                  </m:sub>
                </m:sSub>
                <m:r>
                  <a:rPr xmlns:a="http://schemas.openxmlformats.org/drawingml/2006/main" sz="3900" i="1">
                    <a:solidFill>
                      <a:srgbClr val="000000"/>
                    </a:solidFill>
                    <a:latin typeface="Cambria Math" panose="02040503050406030204" pitchFamily="18" charset="0"/>
                  </a:rPr>
                  <m:t>(</m:t>
                </m:r>
                <m:r>
                  <m:rPr>
                    <m:sty m:val="b"/>
                  </m:rPr>
                  <a:rPr xmlns:a="http://schemas.openxmlformats.org/drawingml/2006/main" sz="3900" i="1">
                    <a:solidFill>
                      <a:srgbClr val="000000"/>
                    </a:solidFill>
                    <a:latin typeface="Cambria Math" panose="02040503050406030204" pitchFamily="18" charset="0"/>
                  </a:rPr>
                  <m:t>x</m:t>
                </m:r>
                <m:r>
                  <a:rPr xmlns:a="http://schemas.openxmlformats.org/drawingml/2006/main" sz="3900" i="1">
                    <a:solidFill>
                      <a:srgbClr val="000000"/>
                    </a:solidFill>
                    <a:latin typeface="Cambria Math" panose="02040503050406030204" pitchFamily="18" charset="0"/>
                  </a:rPr>
                  <m:t>)</m:t>
                </m:r>
                <m:sSup>
                  <m:e>
                    <m:r>
                      <a:rPr xmlns:a="http://schemas.openxmlformats.org/drawingml/2006/main" sz="3900" i="1">
                        <a:solidFill>
                          <a:srgbClr val="000000"/>
                        </a:solidFill>
                        <a:latin typeface="Cambria Math" panose="02040503050406030204" pitchFamily="18" charset="0"/>
                      </a:rPr>
                      <m:t>)</m:t>
                    </m:r>
                  </m:e>
                  <m:sup>
                    <m:r>
                      <a:rPr xmlns:a="http://schemas.openxmlformats.org/drawingml/2006/main" sz="3900" i="1">
                        <a:solidFill>
                          <a:srgbClr val="000000"/>
                        </a:solidFill>
                        <a:latin typeface="Cambria Math" panose="02040503050406030204" pitchFamily="18" charset="0"/>
                      </a:rPr>
                      <m:t>t</m:t>
                    </m:r>
                  </m:sup>
                </m:sSup>
                <m:r>
                  <a:rPr xmlns:a="http://schemas.openxmlformats.org/drawingml/2006/main" sz="3900" i="1">
                    <a:solidFill>
                      <a:srgbClr val="000000"/>
                    </a:solidFill>
                    <a:latin typeface="Cambria Math" panose="02040503050406030204" pitchFamily="18" charset="0"/>
                  </a:rPr>
                  <m:t>(</m:t>
                </m:r>
                <m:r>
                  <m:rPr>
                    <m:sty m:val="b"/>
                  </m:rPr>
                  <a:rPr xmlns:a="http://schemas.openxmlformats.org/drawingml/2006/main" sz="3900" i="1">
                    <a:solidFill>
                      <a:srgbClr val="000000"/>
                    </a:solidFill>
                    <a:latin typeface="Cambria Math" panose="02040503050406030204" pitchFamily="18" charset="0"/>
                  </a:rPr>
                  <m:t>x</m:t>
                </m:r>
                <m:r>
                  <a:rPr xmlns:a="http://schemas.openxmlformats.org/drawingml/2006/main" sz="3900" i="1">
                    <a:solidFill>
                      <a:srgbClr val="000000"/>
                    </a:solidFill>
                    <a:latin typeface="Cambria Math" panose="02040503050406030204" pitchFamily="18" charset="0"/>
                  </a:rPr>
                  <m:t>-</m:t>
                </m:r>
                <m:sSub>
                  <m:e>
                    <m:r>
                      <m:rPr>
                        <m:sty m:val="p"/>
                      </m:rPr>
                      <a:rPr xmlns:a="http://schemas.openxmlformats.org/drawingml/2006/main" sz="3900" i="1">
                        <a:solidFill>
                          <a:srgbClr val="000000"/>
                        </a:solidFill>
                        <a:latin typeface="Cambria Math" panose="02040503050406030204" pitchFamily="18" charset="0"/>
                      </a:rPr>
                      <m:t>Π</m:t>
                    </m:r>
                  </m:e>
                  <m:sub>
                    <m:r>
                      <a:rPr xmlns:a="http://schemas.openxmlformats.org/drawingml/2006/main" sz="3900" i="1">
                        <a:solidFill>
                          <a:srgbClr val="000000"/>
                        </a:solidFill>
                        <a:latin typeface="Cambria Math" panose="02040503050406030204" pitchFamily="18" charset="0"/>
                      </a:rPr>
                      <m:t>1</m:t>
                    </m:r>
                  </m:sub>
                </m:sSub>
                <m:r>
                  <a:rPr xmlns:a="http://schemas.openxmlformats.org/drawingml/2006/main" sz="3900" i="1">
                    <a:solidFill>
                      <a:srgbClr val="000000"/>
                    </a:solidFill>
                    <a:latin typeface="Cambria Math" panose="02040503050406030204" pitchFamily="18" charset="0"/>
                  </a:rPr>
                  <m:t>(</m:t>
                </m:r>
                <m:r>
                  <m:rPr>
                    <m:sty m:val="b"/>
                  </m:rPr>
                  <a:rPr xmlns:a="http://schemas.openxmlformats.org/drawingml/2006/main" sz="3900" i="1">
                    <a:solidFill>
                      <a:srgbClr val="000000"/>
                    </a:solidFill>
                    <a:latin typeface="Cambria Math" panose="02040503050406030204" pitchFamily="18" charset="0"/>
                  </a:rPr>
                  <m:t>x</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oMath>
            </a14:m>
          </a:p>
        </p:txBody>
      </p:sp>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4" name="Single Principal Component Analysis"/>
          <p:cNvSpPr txBox="1"/>
          <p:nvPr>
            <p:ph type="title"/>
          </p:nvPr>
        </p:nvSpPr>
        <p:spPr>
          <a:prstGeom prst="rect">
            <a:avLst/>
          </a:prstGeom>
        </p:spPr>
        <p:txBody>
          <a:bodyPr/>
          <a:lstStyle>
            <a:lvl1pPr defTabSz="484886">
              <a:defRPr sz="6640"/>
            </a:lvl1pPr>
          </a:lstStyle>
          <a:p>
            <a:pPr/>
            <a:r>
              <a:t>Single Principal Component Analysis</a:t>
            </a:r>
          </a:p>
        </p:txBody>
      </p:sp>
      <p:sp>
        <p:nvSpPr>
          <p:cNvPr id="485" name="Double-click to edit"/>
          <p:cNvSpPr txBox="1"/>
          <p:nvPr>
            <p:ph type="body" idx="1"/>
          </p:nvPr>
        </p:nvSpPr>
        <p:spPr>
          <a:prstGeom prst="rect">
            <a:avLst/>
          </a:prstGeom>
        </p:spPr>
        <p:txBody>
          <a:bodyPr anchor="t"/>
          <a:lstStyle/>
          <a:p>
            <a:pPr marL="0" indent="0" defTabSz="578358">
              <a:spcBef>
                <a:spcPts val="2100"/>
              </a:spcBef>
              <a:buSzTx/>
              <a:buNone/>
              <a:defRPr sz="3168"/>
            </a:pPr>
            <a:r>
              <a:t>     </a:t>
            </a:r>
            <a14:m>
              <m:oMath>
                <m:limUpp>
                  <m:e>
                    <m:limLow>
                      <m:e>
                        <m:r>
                          <a:rPr xmlns:a="http://schemas.openxmlformats.org/drawingml/2006/main" sz="3850" i="1">
                            <a:solidFill>
                              <a:srgbClr val="000000"/>
                            </a:solidFill>
                            <a:latin typeface="Cambria Math" panose="02040503050406030204" pitchFamily="18" charset="0"/>
                          </a:rPr>
                          <m:t>∑</m:t>
                        </m:r>
                      </m:e>
                      <m:lim>
                        <m:r>
                          <a:rPr xmlns:a="http://schemas.openxmlformats.org/drawingml/2006/main" sz="3850" i="1">
                            <a:solidFill>
                              <a:srgbClr val="000000"/>
                            </a:solidFill>
                            <a:latin typeface="Cambria Math" panose="02040503050406030204" pitchFamily="18" charset="0"/>
                          </a:rPr>
                          <m:t>i</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1</m:t>
                        </m:r>
                      </m:lim>
                    </m:limLow>
                  </m:e>
                  <m:lim>
                    <m:r>
                      <a:rPr xmlns:a="http://schemas.openxmlformats.org/drawingml/2006/main" sz="3850" i="1">
                        <a:solidFill>
                          <a:srgbClr val="000000"/>
                        </a:solidFill>
                        <a:latin typeface="Cambria Math" panose="02040503050406030204" pitchFamily="18" charset="0"/>
                      </a:rPr>
                      <m:t>n</m:t>
                    </m:r>
                  </m:lim>
                </m:limUpp>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m:rPr>
                        <m:sty m:val="b"/>
                      </m:rP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i</m:t>
                    </m:r>
                  </m:sub>
                </m:sSub>
                <m:r>
                  <a:rPr xmlns:a="http://schemas.openxmlformats.org/drawingml/2006/main" sz="3850" i="1">
                    <a:solidFill>
                      <a:srgbClr val="000000"/>
                    </a:solidFill>
                    <a:latin typeface="Cambria Math" panose="02040503050406030204" pitchFamily="18" charset="0"/>
                  </a:rPr>
                  <m:t>-</m:t>
                </m:r>
                <m:sSub>
                  <m:e>
                    <m:r>
                      <m:rPr>
                        <m:sty m:val="p"/>
                      </m:rPr>
                      <a:rPr xmlns:a="http://schemas.openxmlformats.org/drawingml/2006/main" sz="3850" i="1">
                        <a:solidFill>
                          <a:srgbClr val="000000"/>
                        </a:solidFill>
                        <a:latin typeface="Cambria Math" panose="02040503050406030204" pitchFamily="18" charset="0"/>
                      </a:rPr>
                      <m:t>Π</m:t>
                    </m:r>
                  </m:e>
                  <m:sub>
                    <m:r>
                      <a:rPr xmlns:a="http://schemas.openxmlformats.org/drawingml/2006/main" sz="3850" i="1">
                        <a:solidFill>
                          <a:srgbClr val="000000"/>
                        </a:solidFill>
                        <a:latin typeface="Cambria Math" panose="02040503050406030204" pitchFamily="18" charset="0"/>
                      </a:rPr>
                      <m:t>1</m:t>
                    </m:r>
                  </m:sub>
                </m:sSub>
                <m:r>
                  <a:rPr xmlns:a="http://schemas.openxmlformats.org/drawingml/2006/main" sz="3850" i="1">
                    <a:solidFill>
                      <a:srgbClr val="000000"/>
                    </a:solidFill>
                    <a:latin typeface="Cambria Math" panose="02040503050406030204" pitchFamily="18" charset="0"/>
                  </a:rPr>
                  <m:t>(</m:t>
                </m:r>
                <m:r>
                  <m:rPr>
                    <m:sty m:val="b"/>
                  </m:rPr>
                  <a:rPr xmlns:a="http://schemas.openxmlformats.org/drawingml/2006/main" sz="3850" i="1">
                    <a:solidFill>
                      <a:srgbClr val="000000"/>
                    </a:solidFill>
                    <a:latin typeface="Cambria Math" panose="02040503050406030204" pitchFamily="18" charset="0"/>
                  </a:rPr>
                  <m:t>x</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i</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p>
                  <m:e>
                    <m:r>
                      <a:rPr xmlns:a="http://schemas.openxmlformats.org/drawingml/2006/main" sz="3850" i="1">
                        <a:solidFill>
                          <a:srgbClr val="000000"/>
                        </a:solidFill>
                        <a:latin typeface="Cambria Math" panose="02040503050406030204" pitchFamily="18" charset="0"/>
                      </a:rPr>
                      <m:t>|</m:t>
                    </m:r>
                  </m:e>
                  <m:sup>
                    <m:r>
                      <a:rPr xmlns:a="http://schemas.openxmlformats.org/drawingml/2006/main" sz="3850" i="1">
                        <a:solidFill>
                          <a:srgbClr val="000000"/>
                        </a:solidFill>
                        <a:latin typeface="Cambria Math" panose="02040503050406030204" pitchFamily="18" charset="0"/>
                      </a:rPr>
                      <m:t>2</m:t>
                    </m:r>
                  </m:sup>
                </m:sSup>
              </m:oMath>
            </a14:m>
          </a:p>
          <a:p>
            <a:pPr marL="0" indent="0" defTabSz="578358">
              <a:spcBef>
                <a:spcPts val="2100"/>
              </a:spcBef>
              <a:buSzTx/>
              <a:buNone/>
              <a:defRPr sz="3168"/>
            </a:pPr>
            <a14:m>
              <m:oMathPara>
                <m:oMathParaPr>
                  <m:jc m:val="left"/>
                </m:oMathParaPr>
                <m:oMath>
                  <m:r>
                    <a:rPr xmlns:a="http://schemas.openxmlformats.org/drawingml/2006/main" sz="3850" i="1">
                      <a:solidFill>
                        <a:srgbClr val="000000"/>
                      </a:solidFill>
                      <a:latin typeface="Cambria Math" panose="02040503050406030204" pitchFamily="18" charset="0"/>
                    </a:rPr>
                    <m:t>=</m:t>
                  </m:r>
                  <m:limUpp>
                    <m:e>
                      <m:limLow>
                        <m:e>
                          <m:r>
                            <a:rPr xmlns:a="http://schemas.openxmlformats.org/drawingml/2006/main" sz="3850" i="1">
                              <a:solidFill>
                                <a:srgbClr val="000000"/>
                              </a:solidFill>
                              <a:latin typeface="Cambria Math" panose="02040503050406030204" pitchFamily="18" charset="0"/>
                            </a:rPr>
                            <m:t>∑</m:t>
                          </m:r>
                        </m:e>
                        <m:lim>
                          <m:r>
                            <a:rPr xmlns:a="http://schemas.openxmlformats.org/drawingml/2006/main" sz="3850" i="1">
                              <a:solidFill>
                                <a:srgbClr val="000000"/>
                              </a:solidFill>
                              <a:latin typeface="Cambria Math" panose="02040503050406030204" pitchFamily="18" charset="0"/>
                            </a:rPr>
                            <m:t>i</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1</m:t>
                          </m:r>
                        </m:lim>
                      </m:limLow>
                    </m:e>
                    <m:lim>
                      <m:r>
                        <a:rPr xmlns:a="http://schemas.openxmlformats.org/drawingml/2006/main" sz="3850" i="1">
                          <a:solidFill>
                            <a:srgbClr val="000000"/>
                          </a:solidFill>
                          <a:latin typeface="Cambria Math" panose="02040503050406030204" pitchFamily="18" charset="0"/>
                        </a:rPr>
                        <m:t>n</m:t>
                      </m:r>
                    </m:lim>
                  </m:limUpp>
                  <m:r>
                    <a:rPr xmlns:a="http://schemas.openxmlformats.org/drawingml/2006/main" sz="3850" i="1">
                      <a:solidFill>
                        <a:srgbClr val="000000"/>
                      </a:solidFill>
                      <a:latin typeface="Cambria Math" panose="02040503050406030204" pitchFamily="18" charset="0"/>
                    </a:rPr>
                    <m:t>(</m:t>
                  </m:r>
                  <m:sSub>
                    <m:e>
                      <m:r>
                        <m:rPr>
                          <m:sty m:val="b"/>
                        </m:rP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i</m:t>
                      </m:r>
                    </m:sub>
                  </m:sSub>
                  <m:r>
                    <a:rPr xmlns:a="http://schemas.openxmlformats.org/drawingml/2006/main" sz="3850" i="1">
                      <a:solidFill>
                        <a:srgbClr val="000000"/>
                      </a:solidFill>
                      <a:latin typeface="Cambria Math" panose="02040503050406030204" pitchFamily="18" charset="0"/>
                    </a:rPr>
                    <m:t>-</m:t>
                  </m:r>
                  <m:sSub>
                    <m:e>
                      <m:r>
                        <m:rPr>
                          <m:sty m:val="p"/>
                        </m:rPr>
                        <a:rPr xmlns:a="http://schemas.openxmlformats.org/drawingml/2006/main" sz="3850" i="1">
                          <a:solidFill>
                            <a:srgbClr val="000000"/>
                          </a:solidFill>
                          <a:latin typeface="Cambria Math" panose="02040503050406030204" pitchFamily="18" charset="0"/>
                        </a:rPr>
                        <m:t>Π</m:t>
                      </m:r>
                    </m:e>
                    <m:sub>
                      <m:r>
                        <a:rPr xmlns:a="http://schemas.openxmlformats.org/drawingml/2006/main" sz="3850" i="1">
                          <a:solidFill>
                            <a:srgbClr val="000000"/>
                          </a:solidFill>
                          <a:latin typeface="Cambria Math" panose="02040503050406030204" pitchFamily="18" charset="0"/>
                        </a:rPr>
                        <m:t>1</m:t>
                      </m:r>
                    </m:sub>
                  </m:sSub>
                  <m:r>
                    <a:rPr xmlns:a="http://schemas.openxmlformats.org/drawingml/2006/main" sz="3850" i="1">
                      <a:solidFill>
                        <a:srgbClr val="000000"/>
                      </a:solidFill>
                      <a:latin typeface="Cambria Math" panose="02040503050406030204" pitchFamily="18" charset="0"/>
                    </a:rPr>
                    <m:t>(</m:t>
                  </m:r>
                  <m:sSub>
                    <m:e>
                      <m:r>
                        <m:rPr>
                          <m:sty m:val="b"/>
                        </m:rP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i</m:t>
                      </m:r>
                    </m:sub>
                  </m:sSub>
                  <m:sSup>
                    <m:e>
                      <m:r>
                        <a:rPr xmlns:a="http://schemas.openxmlformats.org/drawingml/2006/main" sz="3850" i="1">
                          <a:solidFill>
                            <a:srgbClr val="000000"/>
                          </a:solidFill>
                          <a:latin typeface="Cambria Math" panose="02040503050406030204" pitchFamily="18" charset="0"/>
                        </a:rPr>
                        <m:t>)</m:t>
                      </m:r>
                    </m:e>
                    <m:sup>
                      <m:r>
                        <a:rPr xmlns:a="http://schemas.openxmlformats.org/drawingml/2006/main" sz="3850" i="1">
                          <a:solidFill>
                            <a:srgbClr val="000000"/>
                          </a:solidFill>
                          <a:latin typeface="Cambria Math" panose="02040503050406030204" pitchFamily="18" charset="0"/>
                        </a:rPr>
                        <m:t>t</m:t>
                      </m:r>
                    </m:sup>
                  </m:sSup>
                  <m:r>
                    <a:rPr xmlns:a="http://schemas.openxmlformats.org/drawingml/2006/main" sz="3850" i="1">
                      <a:solidFill>
                        <a:srgbClr val="000000"/>
                      </a:solidFill>
                      <a:latin typeface="Cambria Math" panose="02040503050406030204" pitchFamily="18" charset="0"/>
                    </a:rPr>
                    <m:t>(</m:t>
                  </m:r>
                  <m:sSub>
                    <m:e>
                      <m:r>
                        <m:rPr>
                          <m:sty m:val="b"/>
                        </m:rP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i</m:t>
                      </m:r>
                    </m:sub>
                  </m:sSub>
                  <m:r>
                    <a:rPr xmlns:a="http://schemas.openxmlformats.org/drawingml/2006/main" sz="3850" i="1">
                      <a:solidFill>
                        <a:srgbClr val="000000"/>
                      </a:solidFill>
                      <a:latin typeface="Cambria Math" panose="02040503050406030204" pitchFamily="18" charset="0"/>
                    </a:rPr>
                    <m:t>-</m:t>
                  </m:r>
                  <m:sSub>
                    <m:e>
                      <m:r>
                        <m:rPr>
                          <m:sty m:val="p"/>
                        </m:rPr>
                        <a:rPr xmlns:a="http://schemas.openxmlformats.org/drawingml/2006/main" sz="3850" i="1">
                          <a:solidFill>
                            <a:srgbClr val="000000"/>
                          </a:solidFill>
                          <a:latin typeface="Cambria Math" panose="02040503050406030204" pitchFamily="18" charset="0"/>
                        </a:rPr>
                        <m:t>Π</m:t>
                      </m:r>
                    </m:e>
                    <m:sub>
                      <m:r>
                        <a:rPr xmlns:a="http://schemas.openxmlformats.org/drawingml/2006/main" sz="3850" i="1">
                          <a:solidFill>
                            <a:srgbClr val="000000"/>
                          </a:solidFill>
                          <a:latin typeface="Cambria Math" panose="02040503050406030204" pitchFamily="18" charset="0"/>
                        </a:rPr>
                        <m:t>1</m:t>
                      </m:r>
                    </m:sub>
                  </m:sSub>
                  <m:r>
                    <a:rPr xmlns:a="http://schemas.openxmlformats.org/drawingml/2006/main" sz="3850" i="1">
                      <a:solidFill>
                        <a:srgbClr val="000000"/>
                      </a:solidFill>
                      <a:latin typeface="Cambria Math" panose="02040503050406030204" pitchFamily="18" charset="0"/>
                    </a:rPr>
                    <m:t>(</m:t>
                  </m:r>
                  <m:sSub>
                    <m:e>
                      <m:r>
                        <m:rPr>
                          <m:sty m:val="b"/>
                        </m:rP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i</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oMath>
              </m:oMathPara>
            </a14:m>
          </a:p>
          <a:p>
            <a:pPr marL="0" indent="0" defTabSz="578358">
              <a:spcBef>
                <a:spcPts val="2100"/>
              </a:spcBef>
              <a:buSzTx/>
              <a:buNone/>
              <a:defRPr sz="3168"/>
            </a:pPr>
            <a14:m>
              <m:oMathPara>
                <m:oMathParaPr>
                  <m:jc m:val="left"/>
                </m:oMathParaPr>
                <m:oMath>
                  <m:r>
                    <a:rPr xmlns:a="http://schemas.openxmlformats.org/drawingml/2006/main" sz="3850" i="1">
                      <a:solidFill>
                        <a:srgbClr val="000000"/>
                      </a:solidFill>
                      <a:latin typeface="Cambria Math" panose="02040503050406030204" pitchFamily="18" charset="0"/>
                    </a:rPr>
                    <m:t>=</m:t>
                  </m:r>
                  <m:limUpp>
                    <m:e>
                      <m:limLow>
                        <m:e>
                          <m:r>
                            <a:rPr xmlns:a="http://schemas.openxmlformats.org/drawingml/2006/main" sz="3850" i="1">
                              <a:solidFill>
                                <a:srgbClr val="000000"/>
                              </a:solidFill>
                              <a:latin typeface="Cambria Math" panose="02040503050406030204" pitchFamily="18" charset="0"/>
                            </a:rPr>
                            <m:t>∑</m:t>
                          </m:r>
                        </m:e>
                        <m:lim>
                          <m:r>
                            <a:rPr xmlns:a="http://schemas.openxmlformats.org/drawingml/2006/main" sz="3850" i="1">
                              <a:solidFill>
                                <a:srgbClr val="000000"/>
                              </a:solidFill>
                              <a:latin typeface="Cambria Math" panose="02040503050406030204" pitchFamily="18" charset="0"/>
                            </a:rPr>
                            <m:t>i</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1</m:t>
                          </m:r>
                        </m:lim>
                      </m:limLow>
                    </m:e>
                    <m:lim>
                      <m:r>
                        <a:rPr xmlns:a="http://schemas.openxmlformats.org/drawingml/2006/main" sz="3850" i="1">
                          <a:solidFill>
                            <a:srgbClr val="000000"/>
                          </a:solidFill>
                          <a:latin typeface="Cambria Math" panose="02040503050406030204" pitchFamily="18" charset="0"/>
                        </a:rPr>
                        <m:t>n</m:t>
                      </m:r>
                    </m:lim>
                  </m:limUpp>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m:rPr>
                          <m:sty m:val="b"/>
                        </m:rP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i</m:t>
                      </m:r>
                    </m:sub>
                  </m:sSub>
                  <m:r>
                    <a:rPr xmlns:a="http://schemas.openxmlformats.org/drawingml/2006/main" sz="3850" i="1">
                      <a:solidFill>
                        <a:srgbClr val="000000"/>
                      </a:solidFill>
                      <a:latin typeface="Cambria Math" panose="02040503050406030204" pitchFamily="18" charset="0"/>
                    </a:rPr>
                    <m:t>|</m:t>
                  </m:r>
                  <m:sSup>
                    <m:e>
                      <m:r>
                        <a:rPr xmlns:a="http://schemas.openxmlformats.org/drawingml/2006/main" sz="3850" i="1">
                          <a:solidFill>
                            <a:srgbClr val="000000"/>
                          </a:solidFill>
                          <a:latin typeface="Cambria Math" panose="02040503050406030204" pitchFamily="18" charset="0"/>
                        </a:rPr>
                        <m:t>|</m:t>
                      </m:r>
                    </m:e>
                    <m:sup>
                      <m:r>
                        <a:rPr xmlns:a="http://schemas.openxmlformats.org/drawingml/2006/main" sz="3850" i="1">
                          <a:solidFill>
                            <a:srgbClr val="000000"/>
                          </a:solidFill>
                          <a:latin typeface="Cambria Math" panose="02040503050406030204" pitchFamily="18" charset="0"/>
                        </a:rPr>
                        <m:t>2</m:t>
                      </m:r>
                    </m:sup>
                  </m:sSup>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2</m:t>
                  </m:r>
                  <m:sSubSup>
                    <m:e>
                      <m:r>
                        <m:rPr>
                          <m:sty m:val="b"/>
                        </m:rP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i</m:t>
                      </m:r>
                    </m:sub>
                    <m:sup>
                      <m:r>
                        <a:rPr xmlns:a="http://schemas.openxmlformats.org/drawingml/2006/main" sz="3850" i="1">
                          <a:solidFill>
                            <a:srgbClr val="000000"/>
                          </a:solidFill>
                          <a:latin typeface="Cambria Math" panose="02040503050406030204" pitchFamily="18" charset="0"/>
                        </a:rPr>
                        <m:t>t</m:t>
                      </m:r>
                    </m:sup>
                  </m:sSubSup>
                  <m:sSub>
                    <m:e>
                      <m:r>
                        <m:rPr>
                          <m:sty m:val="p"/>
                        </m:rPr>
                        <a:rPr xmlns:a="http://schemas.openxmlformats.org/drawingml/2006/main" sz="3850" i="1">
                          <a:solidFill>
                            <a:srgbClr val="000000"/>
                          </a:solidFill>
                          <a:latin typeface="Cambria Math" panose="02040503050406030204" pitchFamily="18" charset="0"/>
                        </a:rPr>
                        <m:t>Π</m:t>
                      </m:r>
                    </m:e>
                    <m:sub>
                      <m:r>
                        <a:rPr xmlns:a="http://schemas.openxmlformats.org/drawingml/2006/main" sz="3850" i="1">
                          <a:solidFill>
                            <a:srgbClr val="000000"/>
                          </a:solidFill>
                          <a:latin typeface="Cambria Math" panose="02040503050406030204" pitchFamily="18" charset="0"/>
                        </a:rPr>
                        <m:t>1</m:t>
                      </m:r>
                    </m:sub>
                  </m:sSub>
                  <m:r>
                    <a:rPr xmlns:a="http://schemas.openxmlformats.org/drawingml/2006/main" sz="3850" i="1">
                      <a:solidFill>
                        <a:srgbClr val="000000"/>
                      </a:solidFill>
                      <a:latin typeface="Cambria Math" panose="02040503050406030204" pitchFamily="18" charset="0"/>
                    </a:rPr>
                    <m:t>(</m:t>
                  </m:r>
                  <m:sSub>
                    <m:e>
                      <m:r>
                        <m:rPr>
                          <m:sty m:val="b"/>
                        </m:rP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i</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m:rPr>
                          <m:sty m:val="p"/>
                        </m:rPr>
                        <a:rPr xmlns:a="http://schemas.openxmlformats.org/drawingml/2006/main" sz="3850" i="1">
                          <a:solidFill>
                            <a:srgbClr val="000000"/>
                          </a:solidFill>
                          <a:latin typeface="Cambria Math" panose="02040503050406030204" pitchFamily="18" charset="0"/>
                        </a:rPr>
                        <m:t>Π</m:t>
                      </m:r>
                    </m:e>
                    <m:sub>
                      <m:r>
                        <a:rPr xmlns:a="http://schemas.openxmlformats.org/drawingml/2006/main" sz="3850" i="1">
                          <a:solidFill>
                            <a:srgbClr val="000000"/>
                          </a:solidFill>
                          <a:latin typeface="Cambria Math" panose="02040503050406030204" pitchFamily="18" charset="0"/>
                        </a:rPr>
                        <m:t>1</m:t>
                      </m:r>
                    </m:sub>
                  </m:sSub>
                  <m:r>
                    <a:rPr xmlns:a="http://schemas.openxmlformats.org/drawingml/2006/main" sz="3850" i="1">
                      <a:solidFill>
                        <a:srgbClr val="000000"/>
                      </a:solidFill>
                      <a:latin typeface="Cambria Math" panose="02040503050406030204" pitchFamily="18" charset="0"/>
                    </a:rPr>
                    <m:t>(</m:t>
                  </m:r>
                  <m:r>
                    <m:rPr>
                      <m:sty m:val="b"/>
                    </m:rPr>
                    <a:rPr xmlns:a="http://schemas.openxmlformats.org/drawingml/2006/main" sz="3850" i="1">
                      <a:solidFill>
                        <a:srgbClr val="000000"/>
                      </a:solidFill>
                      <a:latin typeface="Cambria Math" panose="02040503050406030204" pitchFamily="18" charset="0"/>
                    </a:rPr>
                    <m:t>x</m:t>
                  </m:r>
                  <m:sSup>
                    <m:e>
                      <m:r>
                        <a:rPr xmlns:a="http://schemas.openxmlformats.org/drawingml/2006/main" sz="3850" i="1">
                          <a:solidFill>
                            <a:srgbClr val="000000"/>
                          </a:solidFill>
                          <a:latin typeface="Cambria Math" panose="02040503050406030204" pitchFamily="18" charset="0"/>
                        </a:rPr>
                        <m:t>)</m:t>
                      </m:r>
                    </m:e>
                    <m:sup>
                      <m:r>
                        <a:rPr xmlns:a="http://schemas.openxmlformats.org/drawingml/2006/main" sz="3850" i="1">
                          <a:solidFill>
                            <a:srgbClr val="000000"/>
                          </a:solidFill>
                          <a:latin typeface="Cambria Math" panose="02040503050406030204" pitchFamily="18" charset="0"/>
                        </a:rPr>
                        <m:t>t</m:t>
                      </m:r>
                    </m:sup>
                  </m:sSup>
                  <m:sSub>
                    <m:e>
                      <m:r>
                        <m:rPr>
                          <m:sty m:val="p"/>
                        </m:rPr>
                        <a:rPr xmlns:a="http://schemas.openxmlformats.org/drawingml/2006/main" sz="3850" i="1">
                          <a:solidFill>
                            <a:srgbClr val="000000"/>
                          </a:solidFill>
                          <a:latin typeface="Cambria Math" panose="02040503050406030204" pitchFamily="18" charset="0"/>
                        </a:rPr>
                        <m:t>Π</m:t>
                      </m:r>
                    </m:e>
                    <m:sub>
                      <m:r>
                        <a:rPr xmlns:a="http://schemas.openxmlformats.org/drawingml/2006/main" sz="3850" i="1">
                          <a:solidFill>
                            <a:srgbClr val="000000"/>
                          </a:solidFill>
                          <a:latin typeface="Cambria Math" panose="02040503050406030204" pitchFamily="18" charset="0"/>
                        </a:rPr>
                        <m:t>1</m:t>
                      </m:r>
                    </m:sub>
                  </m:sSub>
                  <m:r>
                    <a:rPr xmlns:a="http://schemas.openxmlformats.org/drawingml/2006/main" sz="3850" i="1">
                      <a:solidFill>
                        <a:srgbClr val="000000"/>
                      </a:solidFill>
                      <a:latin typeface="Cambria Math" panose="02040503050406030204" pitchFamily="18" charset="0"/>
                    </a:rPr>
                    <m:t>(</m:t>
                  </m:r>
                  <m:r>
                    <m:rPr>
                      <m:sty m:val="b"/>
                    </m:rPr>
                    <a:rPr xmlns:a="http://schemas.openxmlformats.org/drawingml/2006/main" sz="3850" i="1">
                      <a:solidFill>
                        <a:srgbClr val="000000"/>
                      </a:solidFill>
                      <a:latin typeface="Cambria Math" panose="02040503050406030204" pitchFamily="18" charset="0"/>
                    </a:rPr>
                    <m:t>x</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oMath>
              </m:oMathPara>
            </a14:m>
          </a:p>
          <a:p>
            <a:pPr marL="0" indent="0" defTabSz="578358">
              <a:spcBef>
                <a:spcPts val="2100"/>
              </a:spcBef>
              <a:buSzTx/>
              <a:buNone/>
              <a:defRPr sz="3168"/>
            </a:pPr>
            <a14:m>
              <m:oMathPara>
                <m:oMathParaPr>
                  <m:jc m:val="left"/>
                </m:oMathParaPr>
                <m:oMath>
                  <m:r>
                    <a:rPr xmlns:a="http://schemas.openxmlformats.org/drawingml/2006/main" sz="3850" i="1">
                      <a:solidFill>
                        <a:srgbClr val="000000"/>
                      </a:solidFill>
                      <a:latin typeface="Cambria Math" panose="02040503050406030204" pitchFamily="18" charset="0"/>
                    </a:rPr>
                    <m:t>=</m:t>
                  </m:r>
                  <m:limUpp>
                    <m:e>
                      <m:limLow>
                        <m:e>
                          <m:r>
                            <a:rPr xmlns:a="http://schemas.openxmlformats.org/drawingml/2006/main" sz="3850" i="1">
                              <a:solidFill>
                                <a:srgbClr val="000000"/>
                              </a:solidFill>
                              <a:latin typeface="Cambria Math" panose="02040503050406030204" pitchFamily="18" charset="0"/>
                            </a:rPr>
                            <m:t>∑</m:t>
                          </m:r>
                        </m:e>
                        <m:lim>
                          <m:r>
                            <a:rPr xmlns:a="http://schemas.openxmlformats.org/drawingml/2006/main" sz="3850" i="1">
                              <a:solidFill>
                                <a:srgbClr val="000000"/>
                              </a:solidFill>
                              <a:latin typeface="Cambria Math" panose="02040503050406030204" pitchFamily="18" charset="0"/>
                            </a:rPr>
                            <m:t>i</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1</m:t>
                          </m:r>
                        </m:lim>
                      </m:limLow>
                    </m:e>
                    <m:lim>
                      <m:r>
                        <a:rPr xmlns:a="http://schemas.openxmlformats.org/drawingml/2006/main" sz="3850" i="1">
                          <a:solidFill>
                            <a:srgbClr val="000000"/>
                          </a:solidFill>
                          <a:latin typeface="Cambria Math" panose="02040503050406030204" pitchFamily="18" charset="0"/>
                        </a:rPr>
                        <m:t>n</m:t>
                      </m:r>
                    </m:lim>
                  </m:limUpp>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
                    <m:e>
                      <m:r>
                        <m:rPr>
                          <m:sty m:val="b"/>
                        </m:rP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i</m:t>
                      </m:r>
                    </m:sub>
                  </m:sSub>
                  <m:r>
                    <a:rPr xmlns:a="http://schemas.openxmlformats.org/drawingml/2006/main" sz="3850" i="1">
                      <a:solidFill>
                        <a:srgbClr val="000000"/>
                      </a:solidFill>
                      <a:latin typeface="Cambria Math" panose="02040503050406030204" pitchFamily="18" charset="0"/>
                    </a:rPr>
                    <m:t>|</m:t>
                  </m:r>
                  <m:sSup>
                    <m:e>
                      <m:r>
                        <a:rPr xmlns:a="http://schemas.openxmlformats.org/drawingml/2006/main" sz="3850" i="1">
                          <a:solidFill>
                            <a:srgbClr val="000000"/>
                          </a:solidFill>
                          <a:latin typeface="Cambria Math" panose="02040503050406030204" pitchFamily="18" charset="0"/>
                        </a:rPr>
                        <m:t>|</m:t>
                      </m:r>
                    </m:e>
                    <m:sup>
                      <m:r>
                        <a:rPr xmlns:a="http://schemas.openxmlformats.org/drawingml/2006/main" sz="3850" i="1">
                          <a:solidFill>
                            <a:srgbClr val="000000"/>
                          </a:solidFill>
                          <a:latin typeface="Cambria Math" panose="02040503050406030204" pitchFamily="18" charset="0"/>
                        </a:rPr>
                        <m:t>2</m:t>
                      </m:r>
                    </m:sup>
                  </m:sSup>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2</m:t>
                  </m:r>
                  <m:r>
                    <a:rPr xmlns:a="http://schemas.openxmlformats.org/drawingml/2006/main" sz="3850" i="1">
                      <a:solidFill>
                        <a:srgbClr val="000000"/>
                      </a:solidFill>
                      <a:latin typeface="Cambria Math" panose="02040503050406030204" pitchFamily="18" charset="0"/>
                    </a:rPr>
                    <m:t>(</m:t>
                  </m:r>
                  <m:sSup>
                    <m:e>
                      <m:r>
                        <m:rPr>
                          <m:sty m:val="b"/>
                        </m:rPr>
                        <a:rPr xmlns:a="http://schemas.openxmlformats.org/drawingml/2006/main" sz="3850" i="1">
                          <a:solidFill>
                            <a:srgbClr val="000000"/>
                          </a:solidFill>
                          <a:latin typeface="Cambria Math" panose="02040503050406030204" pitchFamily="18" charset="0"/>
                        </a:rPr>
                        <m:t>u</m:t>
                      </m:r>
                    </m:e>
                    <m:sup>
                      <m:r>
                        <a:rPr xmlns:a="http://schemas.openxmlformats.org/drawingml/2006/main" sz="3850" i="1">
                          <a:solidFill>
                            <a:srgbClr val="000000"/>
                          </a:solidFill>
                          <a:latin typeface="Cambria Math" panose="02040503050406030204" pitchFamily="18" charset="0"/>
                        </a:rPr>
                        <m:t>t</m:t>
                      </m:r>
                    </m:sup>
                  </m:sSup>
                  <m:sSub>
                    <m:e>
                      <m:r>
                        <m:rPr>
                          <m:sty m:val="b"/>
                        </m:rP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i</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bSup>
                    <m:e>
                      <m:r>
                        <m:rPr>
                          <m:sty m:val="b"/>
                        </m:rP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i</m:t>
                      </m:r>
                    </m:sub>
                    <m:sup>
                      <m:r>
                        <a:rPr xmlns:a="http://schemas.openxmlformats.org/drawingml/2006/main" sz="3850" i="1">
                          <a:solidFill>
                            <a:srgbClr val="000000"/>
                          </a:solidFill>
                          <a:latin typeface="Cambria Math" panose="02040503050406030204" pitchFamily="18" charset="0"/>
                        </a:rPr>
                        <m:t>t</m:t>
                      </m:r>
                    </m:sup>
                  </m:sSubSup>
                  <m:r>
                    <m:rPr>
                      <m:sty m:val="b"/>
                    </m:rPr>
                    <a:rPr xmlns:a="http://schemas.openxmlformats.org/drawingml/2006/main" sz="3850" i="1">
                      <a:solidFill>
                        <a:srgbClr val="000000"/>
                      </a:solidFill>
                      <a:latin typeface="Cambria Math" panose="02040503050406030204" pitchFamily="18" charset="0"/>
                    </a:rPr>
                    <m:t>u</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p>
                    <m:e>
                      <m:r>
                        <m:rPr>
                          <m:sty m:val="b"/>
                        </m:rPr>
                        <a:rPr xmlns:a="http://schemas.openxmlformats.org/drawingml/2006/main" sz="3850" i="1">
                          <a:solidFill>
                            <a:srgbClr val="000000"/>
                          </a:solidFill>
                          <a:latin typeface="Cambria Math" panose="02040503050406030204" pitchFamily="18" charset="0"/>
                        </a:rPr>
                        <m:t>u</m:t>
                      </m:r>
                    </m:e>
                    <m:sup>
                      <m:r>
                        <a:rPr xmlns:a="http://schemas.openxmlformats.org/drawingml/2006/main" sz="3850" i="1">
                          <a:solidFill>
                            <a:srgbClr val="000000"/>
                          </a:solidFill>
                          <a:latin typeface="Cambria Math" panose="02040503050406030204" pitchFamily="18" charset="0"/>
                        </a:rPr>
                        <m:t>t</m:t>
                      </m:r>
                    </m:sup>
                  </m:sSup>
                  <m:sSub>
                    <m:e>
                      <m:r>
                        <m:rPr>
                          <m:sty m:val="b"/>
                        </m:rP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i</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sSup>
                    <m:e>
                      <m:r>
                        <m:rPr>
                          <m:sty m:val="b"/>
                        </m:rPr>
                        <a:rPr xmlns:a="http://schemas.openxmlformats.org/drawingml/2006/main" sz="3850" i="1">
                          <a:solidFill>
                            <a:srgbClr val="000000"/>
                          </a:solidFill>
                          <a:latin typeface="Cambria Math" panose="02040503050406030204" pitchFamily="18" charset="0"/>
                        </a:rPr>
                        <m:t>u</m:t>
                      </m:r>
                    </m:e>
                    <m:sup>
                      <m:r>
                        <a:rPr xmlns:a="http://schemas.openxmlformats.org/drawingml/2006/main" sz="3850" i="1">
                          <a:solidFill>
                            <a:srgbClr val="000000"/>
                          </a:solidFill>
                          <a:latin typeface="Cambria Math" panose="02040503050406030204" pitchFamily="18" charset="0"/>
                        </a:rPr>
                        <m:t>t</m:t>
                      </m:r>
                    </m:sup>
                  </m:sSup>
                  <m:sSub>
                    <m:e>
                      <m:r>
                        <m:rPr>
                          <m:sty m:val="b"/>
                        </m:rPr>
                        <a:rPr xmlns:a="http://schemas.openxmlformats.org/drawingml/2006/main" sz="3850" i="1">
                          <a:solidFill>
                            <a:srgbClr val="000000"/>
                          </a:solidFill>
                          <a:latin typeface="Cambria Math" panose="02040503050406030204" pitchFamily="18" charset="0"/>
                        </a:rPr>
                        <m:t>x</m:t>
                      </m:r>
                    </m:e>
                    <m:sub>
                      <m:r>
                        <a:rPr xmlns:a="http://schemas.openxmlformats.org/drawingml/2006/main" sz="3850" i="1">
                          <a:solidFill>
                            <a:srgbClr val="000000"/>
                          </a:solidFill>
                          <a:latin typeface="Cambria Math" panose="02040503050406030204" pitchFamily="18" charset="0"/>
                        </a:rPr>
                        <m:t>i</m:t>
                      </m:r>
                    </m:sub>
                  </m:sSub>
                  <m:r>
                    <a:rPr xmlns:a="http://schemas.openxmlformats.org/drawingml/2006/main" sz="3850" i="1">
                      <a:solidFill>
                        <a:srgbClr val="000000"/>
                      </a:solidFill>
                      <a:latin typeface="Cambria Math" panose="02040503050406030204" pitchFamily="18" charset="0"/>
                    </a:rPr>
                    <m:t>)</m:t>
                  </m:r>
                  <m:sSup>
                    <m:e>
                      <m:r>
                        <m:rPr>
                          <m:sty m:val="b"/>
                        </m:rPr>
                        <a:rPr xmlns:a="http://schemas.openxmlformats.org/drawingml/2006/main" sz="3850" i="1">
                          <a:solidFill>
                            <a:srgbClr val="000000"/>
                          </a:solidFill>
                          <a:latin typeface="Cambria Math" panose="02040503050406030204" pitchFamily="18" charset="0"/>
                        </a:rPr>
                        <m:t>u</m:t>
                      </m:r>
                    </m:e>
                    <m:sup>
                      <m:r>
                        <a:rPr xmlns:a="http://schemas.openxmlformats.org/drawingml/2006/main" sz="3850" i="1">
                          <a:solidFill>
                            <a:srgbClr val="000000"/>
                          </a:solidFill>
                          <a:latin typeface="Cambria Math" panose="02040503050406030204" pitchFamily="18" charset="0"/>
                        </a:rPr>
                        <m:t>t</m:t>
                      </m:r>
                    </m:sup>
                  </m:sSup>
                  <m:r>
                    <m:rPr>
                      <m:sty m:val="b"/>
                    </m:rPr>
                    <a:rPr xmlns:a="http://schemas.openxmlformats.org/drawingml/2006/main" sz="3850" i="1">
                      <a:solidFill>
                        <a:srgbClr val="000000"/>
                      </a:solidFill>
                      <a:latin typeface="Cambria Math" panose="02040503050406030204" pitchFamily="18" charset="0"/>
                    </a:rPr>
                    <m:t>u</m:t>
                  </m:r>
                  <m:r>
                    <a:rPr xmlns:a="http://schemas.openxmlformats.org/drawingml/2006/main" sz="3850" i="1">
                      <a:solidFill>
                        <a:srgbClr val="000000"/>
                      </a:solidFill>
                      <a:latin typeface="Cambria Math" panose="02040503050406030204" pitchFamily="18" charset="0"/>
                    </a:rPr>
                    <m:t>)</m:t>
                  </m:r>
                </m:oMath>
              </m:oMathPara>
            </a14:m>
            <a:endParaRPr sz="3200"/>
          </a:p>
        </p:txBody>
      </p:sp>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Double-click to edit"/>
          <p:cNvSpPr txBox="1"/>
          <p:nvPr>
            <p:ph type="body" idx="1"/>
          </p:nvPr>
        </p:nvSpPr>
        <p:spPr>
          <a:xfrm>
            <a:off x="952500" y="538651"/>
            <a:ext cx="11099800" cy="9036099"/>
          </a:xfrm>
          <a:prstGeom prst="rect">
            <a:avLst/>
          </a:prstGeom>
        </p:spPr>
        <p:txBody>
          <a:bodyPr anchor="t"/>
          <a:lstStyle/>
          <a:p>
            <a:pPr marL="0" indent="0" defTabSz="566674">
              <a:spcBef>
                <a:spcPts val="2100"/>
              </a:spcBef>
              <a:buSzTx/>
              <a:buNone/>
              <a:defRPr sz="3104"/>
            </a:pPr>
            <a14:m>
              <m:oMathPara>
                <m:oMathParaPr>
                  <m:jc m:val="left"/>
                </m:oMathParaPr>
                <m:oMath>
                  <m:r>
                    <a:rPr xmlns:a="http://schemas.openxmlformats.org/drawingml/2006/main" sz="3750" i="1">
                      <a:solidFill>
                        <a:srgbClr val="000000"/>
                      </a:solidFill>
                      <a:latin typeface="Cambria Math" panose="02040503050406030204" pitchFamily="18" charset="0"/>
                    </a:rPr>
                    <m:t>=</m:t>
                  </m:r>
                  <m:limUpp>
                    <m:e>
                      <m:limLow>
                        <m:e>
                          <m:r>
                            <a:rPr xmlns:a="http://schemas.openxmlformats.org/drawingml/2006/main" sz="3750" i="1">
                              <a:solidFill>
                                <a:srgbClr val="000000"/>
                              </a:solidFill>
                              <a:latin typeface="Cambria Math" panose="02040503050406030204" pitchFamily="18" charset="0"/>
                            </a:rPr>
                            <m:t>∑</m:t>
                          </m:r>
                        </m:e>
                        <m:lim>
                          <m:r>
                            <a:rPr xmlns:a="http://schemas.openxmlformats.org/drawingml/2006/main" sz="3750" i="1">
                              <a:solidFill>
                                <a:srgbClr val="000000"/>
                              </a:solidFill>
                              <a:latin typeface="Cambria Math" panose="02040503050406030204" pitchFamily="18" charset="0"/>
                            </a:rPr>
                            <m:t>i</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1</m:t>
                          </m:r>
                        </m:lim>
                      </m:limLow>
                    </m:e>
                    <m:lim>
                      <m:r>
                        <a:rPr xmlns:a="http://schemas.openxmlformats.org/drawingml/2006/main" sz="3750" i="1">
                          <a:solidFill>
                            <a:srgbClr val="000000"/>
                          </a:solidFill>
                          <a:latin typeface="Cambria Math" panose="02040503050406030204" pitchFamily="18" charset="0"/>
                        </a:rPr>
                        <m:t>n</m:t>
                      </m:r>
                    </m:lim>
                  </m:limUpp>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sSub>
                    <m:e>
                      <m:r>
                        <m:rPr>
                          <m:sty m:val="b"/>
                        </m:rPr>
                        <a:rPr xmlns:a="http://schemas.openxmlformats.org/drawingml/2006/main" sz="3750" i="1">
                          <a:solidFill>
                            <a:srgbClr val="000000"/>
                          </a:solidFill>
                          <a:latin typeface="Cambria Math" panose="02040503050406030204" pitchFamily="18" charset="0"/>
                        </a:rPr>
                        <m:t>x</m:t>
                      </m:r>
                    </m:e>
                    <m:sub>
                      <m:r>
                        <a:rPr xmlns:a="http://schemas.openxmlformats.org/drawingml/2006/main" sz="3750" i="1">
                          <a:solidFill>
                            <a:srgbClr val="000000"/>
                          </a:solidFill>
                          <a:latin typeface="Cambria Math" panose="02040503050406030204" pitchFamily="18" charset="0"/>
                        </a:rPr>
                        <m:t>i</m:t>
                      </m:r>
                    </m:sub>
                  </m:sSub>
                  <m:r>
                    <a:rPr xmlns:a="http://schemas.openxmlformats.org/drawingml/2006/main" sz="3750" i="1">
                      <a:solidFill>
                        <a:srgbClr val="000000"/>
                      </a:solidFill>
                      <a:latin typeface="Cambria Math" panose="02040503050406030204" pitchFamily="18" charset="0"/>
                    </a:rPr>
                    <m:t>|</m:t>
                  </m:r>
                  <m:sSup>
                    <m:e>
                      <m:r>
                        <a:rPr xmlns:a="http://schemas.openxmlformats.org/drawingml/2006/main" sz="3750" i="1">
                          <a:solidFill>
                            <a:srgbClr val="000000"/>
                          </a:solidFill>
                          <a:latin typeface="Cambria Math" panose="02040503050406030204" pitchFamily="18" charset="0"/>
                        </a:rPr>
                        <m:t>|</m:t>
                      </m:r>
                    </m:e>
                    <m:sup>
                      <m:r>
                        <a:rPr xmlns:a="http://schemas.openxmlformats.org/drawingml/2006/main" sz="3750" i="1">
                          <a:solidFill>
                            <a:srgbClr val="000000"/>
                          </a:solidFill>
                          <a:latin typeface="Cambria Math" panose="02040503050406030204" pitchFamily="18" charset="0"/>
                        </a:rPr>
                        <m:t>2</m:t>
                      </m:r>
                    </m:sup>
                  </m:sSup>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2</m:t>
                  </m:r>
                  <m:r>
                    <a:rPr xmlns:a="http://schemas.openxmlformats.org/drawingml/2006/main" sz="3750" i="1">
                      <a:solidFill>
                        <a:srgbClr val="000000"/>
                      </a:solidFill>
                      <a:latin typeface="Cambria Math" panose="02040503050406030204" pitchFamily="18" charset="0"/>
                    </a:rPr>
                    <m:t>(</m:t>
                  </m:r>
                  <m:sSup>
                    <m:e>
                      <m:r>
                        <m:rPr>
                          <m:sty m:val="b"/>
                        </m:rPr>
                        <a:rPr xmlns:a="http://schemas.openxmlformats.org/drawingml/2006/main" sz="3750" i="1">
                          <a:solidFill>
                            <a:srgbClr val="000000"/>
                          </a:solidFill>
                          <a:latin typeface="Cambria Math" panose="02040503050406030204" pitchFamily="18" charset="0"/>
                        </a:rPr>
                        <m:t>u</m:t>
                      </m:r>
                    </m:e>
                    <m:sup>
                      <m:r>
                        <a:rPr xmlns:a="http://schemas.openxmlformats.org/drawingml/2006/main" sz="3750" i="1">
                          <a:solidFill>
                            <a:srgbClr val="000000"/>
                          </a:solidFill>
                          <a:latin typeface="Cambria Math" panose="02040503050406030204" pitchFamily="18" charset="0"/>
                        </a:rPr>
                        <m:t>t</m:t>
                      </m:r>
                    </m:sup>
                  </m:sSup>
                  <m:sSub>
                    <m:e>
                      <m:r>
                        <m:rPr>
                          <m:sty m:val="b"/>
                        </m:rPr>
                        <a:rPr xmlns:a="http://schemas.openxmlformats.org/drawingml/2006/main" sz="3750" i="1">
                          <a:solidFill>
                            <a:srgbClr val="000000"/>
                          </a:solidFill>
                          <a:latin typeface="Cambria Math" panose="02040503050406030204" pitchFamily="18" charset="0"/>
                        </a:rPr>
                        <m:t>x</m:t>
                      </m:r>
                    </m:e>
                    <m:sub>
                      <m:r>
                        <a:rPr xmlns:a="http://schemas.openxmlformats.org/drawingml/2006/main" sz="3750" i="1">
                          <a:solidFill>
                            <a:srgbClr val="000000"/>
                          </a:solidFill>
                          <a:latin typeface="Cambria Math" panose="02040503050406030204" pitchFamily="18" charset="0"/>
                        </a:rPr>
                        <m:t>i</m:t>
                      </m:r>
                    </m:sub>
                  </m:sSub>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sSubSup>
                    <m:e>
                      <m:r>
                        <m:rPr>
                          <m:sty m:val="b"/>
                        </m:rPr>
                        <a:rPr xmlns:a="http://schemas.openxmlformats.org/drawingml/2006/main" sz="3750" i="1">
                          <a:solidFill>
                            <a:srgbClr val="000000"/>
                          </a:solidFill>
                          <a:latin typeface="Cambria Math" panose="02040503050406030204" pitchFamily="18" charset="0"/>
                        </a:rPr>
                        <m:t>x</m:t>
                      </m:r>
                    </m:e>
                    <m:sub>
                      <m:r>
                        <a:rPr xmlns:a="http://schemas.openxmlformats.org/drawingml/2006/main" sz="3750" i="1">
                          <a:solidFill>
                            <a:srgbClr val="000000"/>
                          </a:solidFill>
                          <a:latin typeface="Cambria Math" panose="02040503050406030204" pitchFamily="18" charset="0"/>
                        </a:rPr>
                        <m:t>i</m:t>
                      </m:r>
                    </m:sub>
                    <m:sup>
                      <m:r>
                        <a:rPr xmlns:a="http://schemas.openxmlformats.org/drawingml/2006/main" sz="3750" i="1">
                          <a:solidFill>
                            <a:srgbClr val="000000"/>
                          </a:solidFill>
                          <a:latin typeface="Cambria Math" panose="02040503050406030204" pitchFamily="18" charset="0"/>
                        </a:rPr>
                        <m:t>t</m:t>
                      </m:r>
                    </m:sup>
                  </m:sSubSup>
                  <m:r>
                    <m:rPr>
                      <m:sty m:val="b"/>
                    </m:rPr>
                    <a:rPr xmlns:a="http://schemas.openxmlformats.org/drawingml/2006/main" sz="3750" i="1">
                      <a:solidFill>
                        <a:srgbClr val="000000"/>
                      </a:solidFill>
                      <a:latin typeface="Cambria Math" panose="02040503050406030204" pitchFamily="18" charset="0"/>
                    </a:rPr>
                    <m:t>u</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sSup>
                    <m:e>
                      <m:r>
                        <m:rPr>
                          <m:sty m:val="b"/>
                        </m:rPr>
                        <a:rPr xmlns:a="http://schemas.openxmlformats.org/drawingml/2006/main" sz="3750" i="1">
                          <a:solidFill>
                            <a:srgbClr val="000000"/>
                          </a:solidFill>
                          <a:latin typeface="Cambria Math" panose="02040503050406030204" pitchFamily="18" charset="0"/>
                        </a:rPr>
                        <m:t>u</m:t>
                      </m:r>
                    </m:e>
                    <m:sup>
                      <m:r>
                        <a:rPr xmlns:a="http://schemas.openxmlformats.org/drawingml/2006/main" sz="3750" i="1">
                          <a:solidFill>
                            <a:srgbClr val="000000"/>
                          </a:solidFill>
                          <a:latin typeface="Cambria Math" panose="02040503050406030204" pitchFamily="18" charset="0"/>
                        </a:rPr>
                        <m:t>t</m:t>
                      </m:r>
                    </m:sup>
                  </m:sSup>
                  <m:sSub>
                    <m:e>
                      <m:r>
                        <m:rPr>
                          <m:sty m:val="b"/>
                        </m:rPr>
                        <a:rPr xmlns:a="http://schemas.openxmlformats.org/drawingml/2006/main" sz="3750" i="1">
                          <a:solidFill>
                            <a:srgbClr val="000000"/>
                          </a:solidFill>
                          <a:latin typeface="Cambria Math" panose="02040503050406030204" pitchFamily="18" charset="0"/>
                        </a:rPr>
                        <m:t>x</m:t>
                      </m:r>
                    </m:e>
                    <m:sub>
                      <m:r>
                        <a:rPr xmlns:a="http://schemas.openxmlformats.org/drawingml/2006/main" sz="3750" i="1">
                          <a:solidFill>
                            <a:srgbClr val="000000"/>
                          </a:solidFill>
                          <a:latin typeface="Cambria Math" panose="02040503050406030204" pitchFamily="18" charset="0"/>
                        </a:rPr>
                        <m:t>i</m:t>
                      </m:r>
                    </m:sub>
                  </m:sSub>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sSup>
                    <m:e>
                      <m:r>
                        <m:rPr>
                          <m:sty m:val="b"/>
                        </m:rPr>
                        <a:rPr xmlns:a="http://schemas.openxmlformats.org/drawingml/2006/main" sz="3750" i="1">
                          <a:solidFill>
                            <a:srgbClr val="000000"/>
                          </a:solidFill>
                          <a:latin typeface="Cambria Math" panose="02040503050406030204" pitchFamily="18" charset="0"/>
                        </a:rPr>
                        <m:t>u</m:t>
                      </m:r>
                    </m:e>
                    <m:sup>
                      <m:r>
                        <a:rPr xmlns:a="http://schemas.openxmlformats.org/drawingml/2006/main" sz="3750" i="1">
                          <a:solidFill>
                            <a:srgbClr val="000000"/>
                          </a:solidFill>
                          <a:latin typeface="Cambria Math" panose="02040503050406030204" pitchFamily="18" charset="0"/>
                        </a:rPr>
                        <m:t>t</m:t>
                      </m:r>
                    </m:sup>
                  </m:sSup>
                  <m:sSub>
                    <m:e>
                      <m:r>
                        <m:rPr>
                          <m:sty m:val="b"/>
                        </m:rPr>
                        <a:rPr xmlns:a="http://schemas.openxmlformats.org/drawingml/2006/main" sz="3750" i="1">
                          <a:solidFill>
                            <a:srgbClr val="000000"/>
                          </a:solidFill>
                          <a:latin typeface="Cambria Math" panose="02040503050406030204" pitchFamily="18" charset="0"/>
                        </a:rPr>
                        <m:t>x</m:t>
                      </m:r>
                    </m:e>
                    <m:sub>
                      <m:r>
                        <a:rPr xmlns:a="http://schemas.openxmlformats.org/drawingml/2006/main" sz="3750" i="1">
                          <a:solidFill>
                            <a:srgbClr val="000000"/>
                          </a:solidFill>
                          <a:latin typeface="Cambria Math" panose="02040503050406030204" pitchFamily="18" charset="0"/>
                        </a:rPr>
                        <m:t>i</m:t>
                      </m:r>
                    </m:sub>
                  </m:sSub>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oMath>
              </m:oMathPara>
            </a14:m>
          </a:p>
          <a:p>
            <a:pPr marL="0" indent="0" defTabSz="566674">
              <a:spcBef>
                <a:spcPts val="2100"/>
              </a:spcBef>
              <a:buSzTx/>
              <a:buNone/>
              <a:defRPr sz="3104"/>
            </a:pPr>
            <a14:m>
              <m:oMathPara>
                <m:oMathParaPr>
                  <m:jc m:val="left"/>
                </m:oMathParaPr>
                <m:oMath>
                  <m:r>
                    <a:rPr xmlns:a="http://schemas.openxmlformats.org/drawingml/2006/main" sz="3750" i="1">
                      <a:solidFill>
                        <a:srgbClr val="000000"/>
                      </a:solidFill>
                      <a:latin typeface="Cambria Math" panose="02040503050406030204" pitchFamily="18" charset="0"/>
                    </a:rPr>
                    <m:t>=</m:t>
                  </m:r>
                  <m:limUpp>
                    <m:e>
                      <m:limLow>
                        <m:e>
                          <m:r>
                            <a:rPr xmlns:a="http://schemas.openxmlformats.org/drawingml/2006/main" sz="3750" i="1">
                              <a:solidFill>
                                <a:srgbClr val="000000"/>
                              </a:solidFill>
                              <a:latin typeface="Cambria Math" panose="02040503050406030204" pitchFamily="18" charset="0"/>
                            </a:rPr>
                            <m:t>∑</m:t>
                          </m:r>
                        </m:e>
                        <m:lim>
                          <m:r>
                            <a:rPr xmlns:a="http://schemas.openxmlformats.org/drawingml/2006/main" sz="3750" i="1">
                              <a:solidFill>
                                <a:srgbClr val="000000"/>
                              </a:solidFill>
                              <a:latin typeface="Cambria Math" panose="02040503050406030204" pitchFamily="18" charset="0"/>
                            </a:rPr>
                            <m:t>i</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1</m:t>
                          </m:r>
                        </m:lim>
                      </m:limLow>
                    </m:e>
                    <m:lim>
                      <m:r>
                        <a:rPr xmlns:a="http://schemas.openxmlformats.org/drawingml/2006/main" sz="3750" i="1">
                          <a:solidFill>
                            <a:srgbClr val="000000"/>
                          </a:solidFill>
                          <a:latin typeface="Cambria Math" panose="02040503050406030204" pitchFamily="18" charset="0"/>
                        </a:rPr>
                        <m:t>n</m:t>
                      </m:r>
                    </m:lim>
                  </m:limUpp>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sSub>
                    <m:e>
                      <m:r>
                        <m:rPr>
                          <m:sty m:val="b"/>
                        </m:rPr>
                        <a:rPr xmlns:a="http://schemas.openxmlformats.org/drawingml/2006/main" sz="3750" i="1">
                          <a:solidFill>
                            <a:srgbClr val="000000"/>
                          </a:solidFill>
                          <a:latin typeface="Cambria Math" panose="02040503050406030204" pitchFamily="18" charset="0"/>
                        </a:rPr>
                        <m:t>x</m:t>
                      </m:r>
                    </m:e>
                    <m:sub>
                      <m:r>
                        <a:rPr xmlns:a="http://schemas.openxmlformats.org/drawingml/2006/main" sz="3750" i="1">
                          <a:solidFill>
                            <a:srgbClr val="000000"/>
                          </a:solidFill>
                          <a:latin typeface="Cambria Math" panose="02040503050406030204" pitchFamily="18" charset="0"/>
                        </a:rPr>
                        <m:t>i</m:t>
                      </m:r>
                    </m:sub>
                  </m:sSub>
                  <m:r>
                    <a:rPr xmlns:a="http://schemas.openxmlformats.org/drawingml/2006/main" sz="3750" i="1">
                      <a:solidFill>
                        <a:srgbClr val="000000"/>
                      </a:solidFill>
                      <a:latin typeface="Cambria Math" panose="02040503050406030204" pitchFamily="18" charset="0"/>
                    </a:rPr>
                    <m:t>|</m:t>
                  </m:r>
                  <m:sSup>
                    <m:e>
                      <m:r>
                        <a:rPr xmlns:a="http://schemas.openxmlformats.org/drawingml/2006/main" sz="3750" i="1">
                          <a:solidFill>
                            <a:srgbClr val="000000"/>
                          </a:solidFill>
                          <a:latin typeface="Cambria Math" panose="02040503050406030204" pitchFamily="18" charset="0"/>
                        </a:rPr>
                        <m:t>|</m:t>
                      </m:r>
                    </m:e>
                    <m:sup>
                      <m:r>
                        <a:rPr xmlns:a="http://schemas.openxmlformats.org/drawingml/2006/main" sz="3750" i="1">
                          <a:solidFill>
                            <a:srgbClr val="000000"/>
                          </a:solidFill>
                          <a:latin typeface="Cambria Math" panose="02040503050406030204" pitchFamily="18" charset="0"/>
                        </a:rPr>
                        <m:t>2</m:t>
                      </m:r>
                    </m:sup>
                  </m:sSup>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sSup>
                    <m:e>
                      <m:r>
                        <m:rPr>
                          <m:sty m:val="b"/>
                        </m:rPr>
                        <a:rPr xmlns:a="http://schemas.openxmlformats.org/drawingml/2006/main" sz="3750" i="1">
                          <a:solidFill>
                            <a:srgbClr val="000000"/>
                          </a:solidFill>
                          <a:latin typeface="Cambria Math" panose="02040503050406030204" pitchFamily="18" charset="0"/>
                        </a:rPr>
                        <m:t>u</m:t>
                      </m:r>
                    </m:e>
                    <m:sup>
                      <m:r>
                        <a:rPr xmlns:a="http://schemas.openxmlformats.org/drawingml/2006/main" sz="3750" i="1">
                          <a:solidFill>
                            <a:srgbClr val="000000"/>
                          </a:solidFill>
                          <a:latin typeface="Cambria Math" panose="02040503050406030204" pitchFamily="18" charset="0"/>
                        </a:rPr>
                        <m:t>t</m:t>
                      </m:r>
                    </m:sup>
                  </m:sSup>
                  <m:sSub>
                    <m:e>
                      <m:r>
                        <m:rPr>
                          <m:sty m:val="b"/>
                        </m:rPr>
                        <a:rPr xmlns:a="http://schemas.openxmlformats.org/drawingml/2006/main" sz="3750" i="1">
                          <a:solidFill>
                            <a:srgbClr val="000000"/>
                          </a:solidFill>
                          <a:latin typeface="Cambria Math" panose="02040503050406030204" pitchFamily="18" charset="0"/>
                        </a:rPr>
                        <m:t>x</m:t>
                      </m:r>
                    </m:e>
                    <m:sub>
                      <m:r>
                        <a:rPr xmlns:a="http://schemas.openxmlformats.org/drawingml/2006/main" sz="3750" i="1">
                          <a:solidFill>
                            <a:srgbClr val="000000"/>
                          </a:solidFill>
                          <a:latin typeface="Cambria Math" panose="02040503050406030204" pitchFamily="18" charset="0"/>
                        </a:rPr>
                        <m:t>i</m:t>
                      </m:r>
                    </m:sub>
                  </m:sSub>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sSubSup>
                    <m:e>
                      <m:r>
                        <m:rPr>
                          <m:sty m:val="b"/>
                        </m:rPr>
                        <a:rPr xmlns:a="http://schemas.openxmlformats.org/drawingml/2006/main" sz="3750" i="1">
                          <a:solidFill>
                            <a:srgbClr val="000000"/>
                          </a:solidFill>
                          <a:latin typeface="Cambria Math" panose="02040503050406030204" pitchFamily="18" charset="0"/>
                        </a:rPr>
                        <m:t>x</m:t>
                      </m:r>
                    </m:e>
                    <m:sub>
                      <m:r>
                        <a:rPr xmlns:a="http://schemas.openxmlformats.org/drawingml/2006/main" sz="3750" i="1">
                          <a:solidFill>
                            <a:srgbClr val="000000"/>
                          </a:solidFill>
                          <a:latin typeface="Cambria Math" panose="02040503050406030204" pitchFamily="18" charset="0"/>
                        </a:rPr>
                        <m:t>i</m:t>
                      </m:r>
                    </m:sub>
                    <m:sup>
                      <m:r>
                        <a:rPr xmlns:a="http://schemas.openxmlformats.org/drawingml/2006/main" sz="3750" i="1">
                          <a:solidFill>
                            <a:srgbClr val="000000"/>
                          </a:solidFill>
                          <a:latin typeface="Cambria Math" panose="02040503050406030204" pitchFamily="18" charset="0"/>
                        </a:rPr>
                        <m:t>t</m:t>
                      </m:r>
                    </m:sup>
                  </m:sSubSup>
                  <m:r>
                    <m:rPr>
                      <m:sty m:val="b"/>
                    </m:rPr>
                    <a:rPr xmlns:a="http://schemas.openxmlformats.org/drawingml/2006/main" sz="3750" i="1">
                      <a:solidFill>
                        <a:srgbClr val="000000"/>
                      </a:solidFill>
                      <a:latin typeface="Cambria Math" panose="02040503050406030204" pitchFamily="18" charset="0"/>
                    </a:rPr>
                    <m:t>u</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oMath>
              </m:oMathPara>
            </a14:m>
          </a:p>
          <a:p>
            <a:pPr marL="0" indent="0" defTabSz="566674">
              <a:spcBef>
                <a:spcPts val="2100"/>
              </a:spcBef>
              <a:buSzTx/>
              <a:buNone/>
              <a:defRPr sz="3104"/>
            </a:pPr>
            <a14:m>
              <m:oMath>
                <m:r>
                  <a:rPr xmlns:a="http://schemas.openxmlformats.org/drawingml/2006/main" sz="3750" i="1">
                    <a:solidFill>
                      <a:srgbClr val="000000"/>
                    </a:solidFill>
                    <a:latin typeface="Cambria Math" panose="02040503050406030204" pitchFamily="18" charset="0"/>
                  </a:rPr>
                  <m:t>=</m:t>
                </m:r>
                <m:limUpp>
                  <m:e>
                    <m:limLow>
                      <m:e>
                        <m:r>
                          <a:rPr xmlns:a="http://schemas.openxmlformats.org/drawingml/2006/main" sz="3750" i="1">
                            <a:solidFill>
                              <a:srgbClr val="000000"/>
                            </a:solidFill>
                            <a:latin typeface="Cambria Math" panose="02040503050406030204" pitchFamily="18" charset="0"/>
                          </a:rPr>
                          <m:t>∑</m:t>
                        </m:r>
                      </m:e>
                      <m:lim>
                        <m:r>
                          <a:rPr xmlns:a="http://schemas.openxmlformats.org/drawingml/2006/main" sz="3750" i="1">
                            <a:solidFill>
                              <a:srgbClr val="000000"/>
                            </a:solidFill>
                            <a:latin typeface="Cambria Math" panose="02040503050406030204" pitchFamily="18" charset="0"/>
                          </a:rPr>
                          <m:t>i</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1</m:t>
                        </m:r>
                      </m:lim>
                    </m:limLow>
                  </m:e>
                  <m:lim>
                    <m:r>
                      <a:rPr xmlns:a="http://schemas.openxmlformats.org/drawingml/2006/main" sz="3750" i="1">
                        <a:solidFill>
                          <a:srgbClr val="000000"/>
                        </a:solidFill>
                        <a:latin typeface="Cambria Math" panose="02040503050406030204" pitchFamily="18" charset="0"/>
                      </a:rPr>
                      <m:t>n</m:t>
                    </m:r>
                  </m:lim>
                </m:limUpp>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sSub>
                  <m:e>
                    <m:r>
                      <m:rPr>
                        <m:sty m:val="b"/>
                      </m:rPr>
                      <a:rPr xmlns:a="http://schemas.openxmlformats.org/drawingml/2006/main" sz="3750" i="1">
                        <a:solidFill>
                          <a:srgbClr val="000000"/>
                        </a:solidFill>
                        <a:latin typeface="Cambria Math" panose="02040503050406030204" pitchFamily="18" charset="0"/>
                      </a:rPr>
                      <m:t>x</m:t>
                    </m:r>
                  </m:e>
                  <m:sub>
                    <m:r>
                      <a:rPr xmlns:a="http://schemas.openxmlformats.org/drawingml/2006/main" sz="3750" i="1">
                        <a:solidFill>
                          <a:srgbClr val="000000"/>
                        </a:solidFill>
                        <a:latin typeface="Cambria Math" panose="02040503050406030204" pitchFamily="18" charset="0"/>
                      </a:rPr>
                      <m:t>i</m:t>
                    </m:r>
                  </m:sub>
                </m:sSub>
                <m:r>
                  <a:rPr xmlns:a="http://schemas.openxmlformats.org/drawingml/2006/main" sz="3750" i="1">
                    <a:solidFill>
                      <a:srgbClr val="000000"/>
                    </a:solidFill>
                    <a:latin typeface="Cambria Math" panose="02040503050406030204" pitchFamily="18" charset="0"/>
                  </a:rPr>
                  <m:t>|</m:t>
                </m:r>
                <m:sSup>
                  <m:e>
                    <m:r>
                      <a:rPr xmlns:a="http://schemas.openxmlformats.org/drawingml/2006/main" sz="3750" i="1">
                        <a:solidFill>
                          <a:srgbClr val="000000"/>
                        </a:solidFill>
                        <a:latin typeface="Cambria Math" panose="02040503050406030204" pitchFamily="18" charset="0"/>
                      </a:rPr>
                      <m:t>|</m:t>
                    </m:r>
                  </m:e>
                  <m:sup>
                    <m:r>
                      <a:rPr xmlns:a="http://schemas.openxmlformats.org/drawingml/2006/main" sz="3750" i="1">
                        <a:solidFill>
                          <a:srgbClr val="000000"/>
                        </a:solidFill>
                        <a:latin typeface="Cambria Math" panose="02040503050406030204" pitchFamily="18" charset="0"/>
                      </a:rPr>
                      <m:t>2</m:t>
                    </m:r>
                  </m:sup>
                </m:sSup>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limUpp>
                  <m:e>
                    <m:limLow>
                      <m:e>
                        <m:r>
                          <a:rPr xmlns:a="http://schemas.openxmlformats.org/drawingml/2006/main" sz="3750" i="1">
                            <a:solidFill>
                              <a:srgbClr val="000000"/>
                            </a:solidFill>
                            <a:latin typeface="Cambria Math" panose="02040503050406030204" pitchFamily="18" charset="0"/>
                          </a:rPr>
                          <m:t>∑</m:t>
                        </m:r>
                      </m:e>
                      <m:lim>
                        <m:r>
                          <a:rPr xmlns:a="http://schemas.openxmlformats.org/drawingml/2006/main" sz="3750" i="1">
                            <a:solidFill>
                              <a:srgbClr val="000000"/>
                            </a:solidFill>
                            <a:latin typeface="Cambria Math" panose="02040503050406030204" pitchFamily="18" charset="0"/>
                          </a:rPr>
                          <m:t>i</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1</m:t>
                        </m:r>
                      </m:lim>
                    </m:limLow>
                  </m:e>
                  <m:lim>
                    <m:r>
                      <a:rPr xmlns:a="http://schemas.openxmlformats.org/drawingml/2006/main" sz="3750" i="1">
                        <a:solidFill>
                          <a:srgbClr val="000000"/>
                        </a:solidFill>
                        <a:latin typeface="Cambria Math" panose="02040503050406030204" pitchFamily="18" charset="0"/>
                      </a:rPr>
                      <m:t>n</m:t>
                    </m:r>
                  </m:lim>
                </m:limUpp>
                <m:r>
                  <a:rPr xmlns:a="http://schemas.openxmlformats.org/drawingml/2006/main" sz="3750" i="1">
                    <a:solidFill>
                      <a:srgbClr val="000000"/>
                    </a:solidFill>
                    <a:latin typeface="Cambria Math" panose="02040503050406030204" pitchFamily="18" charset="0"/>
                  </a:rPr>
                  <m:t>(</m:t>
                </m:r>
                <m:sSup>
                  <m:e>
                    <m:r>
                      <m:rPr>
                        <m:sty m:val="b"/>
                      </m:rPr>
                      <a:rPr xmlns:a="http://schemas.openxmlformats.org/drawingml/2006/main" sz="3750" i="1">
                        <a:solidFill>
                          <a:srgbClr val="000000"/>
                        </a:solidFill>
                        <a:latin typeface="Cambria Math" panose="02040503050406030204" pitchFamily="18" charset="0"/>
                      </a:rPr>
                      <m:t>u</m:t>
                    </m:r>
                  </m:e>
                  <m:sup>
                    <m:r>
                      <a:rPr xmlns:a="http://schemas.openxmlformats.org/drawingml/2006/main" sz="3750" i="1">
                        <a:solidFill>
                          <a:srgbClr val="000000"/>
                        </a:solidFill>
                        <a:latin typeface="Cambria Math" panose="02040503050406030204" pitchFamily="18" charset="0"/>
                      </a:rPr>
                      <m:t>t</m:t>
                    </m:r>
                  </m:sup>
                </m:sSup>
                <m:sSub>
                  <m:e>
                    <m:r>
                      <m:rPr>
                        <m:sty m:val="b"/>
                      </m:rPr>
                      <a:rPr xmlns:a="http://schemas.openxmlformats.org/drawingml/2006/main" sz="3750" i="1">
                        <a:solidFill>
                          <a:srgbClr val="000000"/>
                        </a:solidFill>
                        <a:latin typeface="Cambria Math" panose="02040503050406030204" pitchFamily="18" charset="0"/>
                      </a:rPr>
                      <m:t>x</m:t>
                    </m:r>
                  </m:e>
                  <m:sub>
                    <m:r>
                      <a:rPr xmlns:a="http://schemas.openxmlformats.org/drawingml/2006/main" sz="3750" i="1">
                        <a:solidFill>
                          <a:srgbClr val="000000"/>
                        </a:solidFill>
                        <a:latin typeface="Cambria Math" panose="02040503050406030204" pitchFamily="18" charset="0"/>
                      </a:rPr>
                      <m:t>i</m:t>
                    </m:r>
                  </m:sub>
                </m:sSub>
                <m:sSubSup>
                  <m:e>
                    <m:r>
                      <m:rPr>
                        <m:sty m:val="b"/>
                      </m:rPr>
                      <a:rPr xmlns:a="http://schemas.openxmlformats.org/drawingml/2006/main" sz="3750" i="1">
                        <a:solidFill>
                          <a:srgbClr val="000000"/>
                        </a:solidFill>
                        <a:latin typeface="Cambria Math" panose="02040503050406030204" pitchFamily="18" charset="0"/>
                      </a:rPr>
                      <m:t>x</m:t>
                    </m:r>
                  </m:e>
                  <m:sub>
                    <m:r>
                      <a:rPr xmlns:a="http://schemas.openxmlformats.org/drawingml/2006/main" sz="3750" i="1">
                        <a:solidFill>
                          <a:srgbClr val="000000"/>
                        </a:solidFill>
                        <a:latin typeface="Cambria Math" panose="02040503050406030204" pitchFamily="18" charset="0"/>
                      </a:rPr>
                      <m:t>i</m:t>
                    </m:r>
                  </m:sub>
                  <m:sup>
                    <m:r>
                      <a:rPr xmlns:a="http://schemas.openxmlformats.org/drawingml/2006/main" sz="3750" i="1">
                        <a:solidFill>
                          <a:srgbClr val="000000"/>
                        </a:solidFill>
                        <a:latin typeface="Cambria Math" panose="02040503050406030204" pitchFamily="18" charset="0"/>
                      </a:rPr>
                      <m:t>t</m:t>
                    </m:r>
                  </m:sup>
                </m:sSubSup>
                <m:r>
                  <m:rPr>
                    <m:sty m:val="b"/>
                  </m:rPr>
                  <a:rPr xmlns:a="http://schemas.openxmlformats.org/drawingml/2006/main" sz="3750" i="1">
                    <a:solidFill>
                      <a:srgbClr val="000000"/>
                    </a:solidFill>
                    <a:latin typeface="Cambria Math" panose="02040503050406030204" pitchFamily="18" charset="0"/>
                  </a:rPr>
                  <m:t>u</m:t>
                </m:r>
                <m:r>
                  <a:rPr xmlns:a="http://schemas.openxmlformats.org/drawingml/2006/main" sz="3750" i="1">
                    <a:solidFill>
                      <a:srgbClr val="000000"/>
                    </a:solidFill>
                    <a:latin typeface="Cambria Math" panose="02040503050406030204" pitchFamily="18" charset="0"/>
                  </a:rPr>
                  <m:t>)</m:t>
                </m:r>
              </m:oMath>
            </a14:m>
            <a:br/>
            <a14:m>
              <m:oMath>
                <m:r>
                  <a:rPr xmlns:a="http://schemas.openxmlformats.org/drawingml/2006/main" sz="3750" i="1">
                    <a:solidFill>
                      <a:srgbClr val="000000"/>
                    </a:solidFill>
                    <a:latin typeface="Cambria Math" panose="02040503050406030204" pitchFamily="18" charset="0"/>
                  </a:rPr>
                  <m:t>=</m:t>
                </m:r>
                <m:limUpp>
                  <m:e>
                    <m:limLow>
                      <m:e>
                        <m:r>
                          <a:rPr xmlns:a="http://schemas.openxmlformats.org/drawingml/2006/main" sz="3750" i="1">
                            <a:solidFill>
                              <a:srgbClr val="000000"/>
                            </a:solidFill>
                            <a:latin typeface="Cambria Math" panose="02040503050406030204" pitchFamily="18" charset="0"/>
                          </a:rPr>
                          <m:t>∑</m:t>
                        </m:r>
                      </m:e>
                      <m:lim>
                        <m:r>
                          <a:rPr xmlns:a="http://schemas.openxmlformats.org/drawingml/2006/main" sz="3750" i="1">
                            <a:solidFill>
                              <a:srgbClr val="000000"/>
                            </a:solidFill>
                            <a:latin typeface="Cambria Math" panose="02040503050406030204" pitchFamily="18" charset="0"/>
                          </a:rPr>
                          <m:t>i</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1</m:t>
                        </m:r>
                      </m:lim>
                    </m:limLow>
                  </m:e>
                  <m:lim>
                    <m:r>
                      <a:rPr xmlns:a="http://schemas.openxmlformats.org/drawingml/2006/main" sz="3750" i="1">
                        <a:solidFill>
                          <a:srgbClr val="000000"/>
                        </a:solidFill>
                        <a:latin typeface="Cambria Math" panose="02040503050406030204" pitchFamily="18" charset="0"/>
                      </a:rPr>
                      <m:t>n</m:t>
                    </m:r>
                  </m:lim>
                </m:limUpp>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sSub>
                  <m:e>
                    <m:r>
                      <m:rPr>
                        <m:sty m:val="b"/>
                      </m:rPr>
                      <a:rPr xmlns:a="http://schemas.openxmlformats.org/drawingml/2006/main" sz="3750" i="1">
                        <a:solidFill>
                          <a:srgbClr val="000000"/>
                        </a:solidFill>
                        <a:latin typeface="Cambria Math" panose="02040503050406030204" pitchFamily="18" charset="0"/>
                      </a:rPr>
                      <m:t>x</m:t>
                    </m:r>
                  </m:e>
                  <m:sub>
                    <m:r>
                      <a:rPr xmlns:a="http://schemas.openxmlformats.org/drawingml/2006/main" sz="3750" i="1">
                        <a:solidFill>
                          <a:srgbClr val="000000"/>
                        </a:solidFill>
                        <a:latin typeface="Cambria Math" panose="02040503050406030204" pitchFamily="18" charset="0"/>
                      </a:rPr>
                      <m:t>i</m:t>
                    </m:r>
                  </m:sub>
                </m:sSub>
                <m:r>
                  <a:rPr xmlns:a="http://schemas.openxmlformats.org/drawingml/2006/main" sz="3750" i="1">
                    <a:solidFill>
                      <a:srgbClr val="000000"/>
                    </a:solidFill>
                    <a:latin typeface="Cambria Math" panose="02040503050406030204" pitchFamily="18" charset="0"/>
                  </a:rPr>
                  <m:t>|</m:t>
                </m:r>
                <m:sSup>
                  <m:e>
                    <m:r>
                      <a:rPr xmlns:a="http://schemas.openxmlformats.org/drawingml/2006/main" sz="3750" i="1">
                        <a:solidFill>
                          <a:srgbClr val="000000"/>
                        </a:solidFill>
                        <a:latin typeface="Cambria Math" panose="02040503050406030204" pitchFamily="18" charset="0"/>
                      </a:rPr>
                      <m:t>|</m:t>
                    </m:r>
                  </m:e>
                  <m:sup>
                    <m:r>
                      <a:rPr xmlns:a="http://schemas.openxmlformats.org/drawingml/2006/main" sz="3750" i="1">
                        <a:solidFill>
                          <a:srgbClr val="000000"/>
                        </a:solidFill>
                        <a:latin typeface="Cambria Math" panose="02040503050406030204" pitchFamily="18" charset="0"/>
                      </a:rPr>
                      <m:t>2</m:t>
                    </m:r>
                  </m:sup>
                </m:sSup>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sSup>
                  <m:e>
                    <m:r>
                      <m:rPr>
                        <m:sty m:val="b"/>
                      </m:rPr>
                      <a:rPr xmlns:a="http://schemas.openxmlformats.org/drawingml/2006/main" sz="3750" i="1">
                        <a:solidFill>
                          <a:srgbClr val="000000"/>
                        </a:solidFill>
                        <a:latin typeface="Cambria Math" panose="02040503050406030204" pitchFamily="18" charset="0"/>
                      </a:rPr>
                      <m:t>u</m:t>
                    </m:r>
                  </m:e>
                  <m:sup>
                    <m:r>
                      <a:rPr xmlns:a="http://schemas.openxmlformats.org/drawingml/2006/main" sz="3750" i="1">
                        <a:solidFill>
                          <a:srgbClr val="000000"/>
                        </a:solidFill>
                        <a:latin typeface="Cambria Math" panose="02040503050406030204" pitchFamily="18" charset="0"/>
                      </a:rPr>
                      <m:t>t</m:t>
                    </m:r>
                  </m:sup>
                </m:sSup>
                <m:r>
                  <a:rPr xmlns:a="http://schemas.openxmlformats.org/drawingml/2006/main" sz="3750" i="1">
                    <a:solidFill>
                      <a:srgbClr val="000000"/>
                    </a:solidFill>
                    <a:latin typeface="Cambria Math" panose="02040503050406030204" pitchFamily="18" charset="0"/>
                  </a:rPr>
                  <m:t>(</m:t>
                </m:r>
                <m:limUpp>
                  <m:e>
                    <m:limLow>
                      <m:e>
                        <m:r>
                          <a:rPr xmlns:a="http://schemas.openxmlformats.org/drawingml/2006/main" sz="3750" i="1">
                            <a:solidFill>
                              <a:srgbClr val="000000"/>
                            </a:solidFill>
                            <a:latin typeface="Cambria Math" panose="02040503050406030204" pitchFamily="18" charset="0"/>
                          </a:rPr>
                          <m:t>∑</m:t>
                        </m:r>
                      </m:e>
                      <m:lim>
                        <m:r>
                          <a:rPr xmlns:a="http://schemas.openxmlformats.org/drawingml/2006/main" sz="3750" i="1">
                            <a:solidFill>
                              <a:srgbClr val="000000"/>
                            </a:solidFill>
                            <a:latin typeface="Cambria Math" panose="02040503050406030204" pitchFamily="18" charset="0"/>
                          </a:rPr>
                          <m:t>i</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1</m:t>
                        </m:r>
                      </m:lim>
                    </m:limLow>
                  </m:e>
                  <m:lim>
                    <m:r>
                      <a:rPr xmlns:a="http://schemas.openxmlformats.org/drawingml/2006/main" sz="3750" i="1">
                        <a:solidFill>
                          <a:srgbClr val="000000"/>
                        </a:solidFill>
                        <a:latin typeface="Cambria Math" panose="02040503050406030204" pitchFamily="18" charset="0"/>
                      </a:rPr>
                      <m:t>n</m:t>
                    </m:r>
                  </m:lim>
                </m:limUpp>
                <m:sSub>
                  <m:e>
                    <m:r>
                      <m:rPr>
                        <m:sty m:val="b"/>
                      </m:rPr>
                      <a:rPr xmlns:a="http://schemas.openxmlformats.org/drawingml/2006/main" sz="3750" i="1">
                        <a:solidFill>
                          <a:srgbClr val="000000"/>
                        </a:solidFill>
                        <a:latin typeface="Cambria Math" panose="02040503050406030204" pitchFamily="18" charset="0"/>
                      </a:rPr>
                      <m:t>x</m:t>
                    </m:r>
                  </m:e>
                  <m:sub>
                    <m:r>
                      <a:rPr xmlns:a="http://schemas.openxmlformats.org/drawingml/2006/main" sz="3750" i="1">
                        <a:solidFill>
                          <a:srgbClr val="000000"/>
                        </a:solidFill>
                        <a:latin typeface="Cambria Math" panose="02040503050406030204" pitchFamily="18" charset="0"/>
                      </a:rPr>
                      <m:t>i</m:t>
                    </m:r>
                  </m:sub>
                </m:sSub>
                <m:sSubSup>
                  <m:e>
                    <m:r>
                      <m:rPr>
                        <m:sty m:val="b"/>
                      </m:rPr>
                      <a:rPr xmlns:a="http://schemas.openxmlformats.org/drawingml/2006/main" sz="3750" i="1">
                        <a:solidFill>
                          <a:srgbClr val="000000"/>
                        </a:solidFill>
                        <a:latin typeface="Cambria Math" panose="02040503050406030204" pitchFamily="18" charset="0"/>
                      </a:rPr>
                      <m:t>x</m:t>
                    </m:r>
                  </m:e>
                  <m:sub>
                    <m:r>
                      <a:rPr xmlns:a="http://schemas.openxmlformats.org/drawingml/2006/main" sz="3750" i="1">
                        <a:solidFill>
                          <a:srgbClr val="000000"/>
                        </a:solidFill>
                        <a:latin typeface="Cambria Math" panose="02040503050406030204" pitchFamily="18" charset="0"/>
                      </a:rPr>
                      <m:t>i</m:t>
                    </m:r>
                  </m:sub>
                  <m:sup>
                    <m:r>
                      <a:rPr xmlns:a="http://schemas.openxmlformats.org/drawingml/2006/main" sz="3750" i="1">
                        <a:solidFill>
                          <a:srgbClr val="000000"/>
                        </a:solidFill>
                        <a:latin typeface="Cambria Math" panose="02040503050406030204" pitchFamily="18" charset="0"/>
                      </a:rPr>
                      <m:t>t</m:t>
                    </m:r>
                  </m:sup>
                </m:sSubSup>
                <m:r>
                  <a:rPr xmlns:a="http://schemas.openxmlformats.org/drawingml/2006/main" sz="3750" i="1">
                    <a:solidFill>
                      <a:srgbClr val="000000"/>
                    </a:solidFill>
                    <a:latin typeface="Cambria Math" panose="02040503050406030204" pitchFamily="18" charset="0"/>
                  </a:rPr>
                  <m:t>)</m:t>
                </m:r>
                <m:r>
                  <m:rPr>
                    <m:sty m:val="b"/>
                  </m:rPr>
                  <a:rPr xmlns:a="http://schemas.openxmlformats.org/drawingml/2006/main" sz="3750" i="1">
                    <a:solidFill>
                      <a:srgbClr val="000000"/>
                    </a:solidFill>
                    <a:latin typeface="Cambria Math" panose="02040503050406030204" pitchFamily="18" charset="0"/>
                  </a:rPr>
                  <m:t>u</m:t>
                </m:r>
              </m:oMath>
            </a14:m>
          </a:p>
          <a:p>
            <a:pPr marL="0" indent="0" defTabSz="566674">
              <a:spcBef>
                <a:spcPts val="2100"/>
              </a:spcBef>
              <a:buSzTx/>
              <a:buNone/>
              <a:defRPr sz="3104"/>
            </a:pPr>
            <a14:m>
              <m:oMathPara>
                <m:oMathParaPr>
                  <m:jc m:val="left"/>
                </m:oMathParaPr>
                <m:oMath>
                  <m:r>
                    <a:rPr xmlns:a="http://schemas.openxmlformats.org/drawingml/2006/main" sz="3750" i="1">
                      <a:solidFill>
                        <a:srgbClr val="000000"/>
                      </a:solidFill>
                      <a:latin typeface="Cambria Math" panose="02040503050406030204" pitchFamily="18" charset="0"/>
                    </a:rPr>
                    <m:t>=</m:t>
                  </m:r>
                  <m:limUpp>
                    <m:e>
                      <m:limLow>
                        <m:e>
                          <m:r>
                            <a:rPr xmlns:a="http://schemas.openxmlformats.org/drawingml/2006/main" sz="3750" i="1">
                              <a:solidFill>
                                <a:srgbClr val="000000"/>
                              </a:solidFill>
                              <a:latin typeface="Cambria Math" panose="02040503050406030204" pitchFamily="18" charset="0"/>
                            </a:rPr>
                            <m:t>∑</m:t>
                          </m:r>
                        </m:e>
                        <m:lim>
                          <m:r>
                            <a:rPr xmlns:a="http://schemas.openxmlformats.org/drawingml/2006/main" sz="3750" i="1">
                              <a:solidFill>
                                <a:srgbClr val="000000"/>
                              </a:solidFill>
                              <a:latin typeface="Cambria Math" panose="02040503050406030204" pitchFamily="18" charset="0"/>
                            </a:rPr>
                            <m:t>i</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1</m:t>
                          </m:r>
                        </m:lim>
                      </m:limLow>
                    </m:e>
                    <m:lim>
                      <m:r>
                        <a:rPr xmlns:a="http://schemas.openxmlformats.org/drawingml/2006/main" sz="3750" i="1">
                          <a:solidFill>
                            <a:srgbClr val="000000"/>
                          </a:solidFill>
                          <a:latin typeface="Cambria Math" panose="02040503050406030204" pitchFamily="18" charset="0"/>
                        </a:rPr>
                        <m:t>n</m:t>
                      </m:r>
                    </m:lim>
                  </m:limUpp>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sSub>
                    <m:e>
                      <m:r>
                        <m:rPr>
                          <m:sty m:val="b"/>
                        </m:rPr>
                        <a:rPr xmlns:a="http://schemas.openxmlformats.org/drawingml/2006/main" sz="3750" i="1">
                          <a:solidFill>
                            <a:srgbClr val="000000"/>
                          </a:solidFill>
                          <a:latin typeface="Cambria Math" panose="02040503050406030204" pitchFamily="18" charset="0"/>
                        </a:rPr>
                        <m:t>x</m:t>
                      </m:r>
                    </m:e>
                    <m:sub>
                      <m:r>
                        <a:rPr xmlns:a="http://schemas.openxmlformats.org/drawingml/2006/main" sz="3750" i="1">
                          <a:solidFill>
                            <a:srgbClr val="000000"/>
                          </a:solidFill>
                          <a:latin typeface="Cambria Math" panose="02040503050406030204" pitchFamily="18" charset="0"/>
                        </a:rPr>
                        <m:t>i</m:t>
                      </m:r>
                    </m:sub>
                  </m:sSub>
                  <m:r>
                    <a:rPr xmlns:a="http://schemas.openxmlformats.org/drawingml/2006/main" sz="3750" i="1">
                      <a:solidFill>
                        <a:srgbClr val="000000"/>
                      </a:solidFill>
                      <a:latin typeface="Cambria Math" panose="02040503050406030204" pitchFamily="18" charset="0"/>
                    </a:rPr>
                    <m:t>|</m:t>
                  </m:r>
                  <m:sSup>
                    <m:e>
                      <m:r>
                        <a:rPr xmlns:a="http://schemas.openxmlformats.org/drawingml/2006/main" sz="3750" i="1">
                          <a:solidFill>
                            <a:srgbClr val="000000"/>
                          </a:solidFill>
                          <a:latin typeface="Cambria Math" panose="02040503050406030204" pitchFamily="18" charset="0"/>
                        </a:rPr>
                        <m:t>|</m:t>
                      </m:r>
                    </m:e>
                    <m:sup>
                      <m:r>
                        <a:rPr xmlns:a="http://schemas.openxmlformats.org/drawingml/2006/main" sz="3750" i="1">
                          <a:solidFill>
                            <a:srgbClr val="000000"/>
                          </a:solidFill>
                          <a:latin typeface="Cambria Math" panose="02040503050406030204" pitchFamily="18" charset="0"/>
                        </a:rPr>
                        <m:t>2</m:t>
                      </m:r>
                    </m:sup>
                  </m:sSup>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sSup>
                    <m:e>
                      <m:r>
                        <m:rPr>
                          <m:sty m:val="b"/>
                        </m:rPr>
                        <a:rPr xmlns:a="http://schemas.openxmlformats.org/drawingml/2006/main" sz="3750" i="1">
                          <a:solidFill>
                            <a:srgbClr val="000000"/>
                          </a:solidFill>
                          <a:latin typeface="Cambria Math" panose="02040503050406030204" pitchFamily="18" charset="0"/>
                        </a:rPr>
                        <m:t>u</m:t>
                      </m:r>
                    </m:e>
                    <m:sup>
                      <m:r>
                        <a:rPr xmlns:a="http://schemas.openxmlformats.org/drawingml/2006/main" sz="3750" i="1">
                          <a:solidFill>
                            <a:srgbClr val="000000"/>
                          </a:solidFill>
                          <a:latin typeface="Cambria Math" panose="02040503050406030204" pitchFamily="18" charset="0"/>
                        </a:rPr>
                        <m:t>t</m:t>
                      </m:r>
                    </m:sup>
                  </m:sSup>
                  <m:r>
                    <a:rPr xmlns:a="http://schemas.openxmlformats.org/drawingml/2006/main" sz="3750" i="1">
                      <a:solidFill>
                        <a:srgbClr val="000000"/>
                      </a:solidFill>
                      <a:latin typeface="Cambria Math" panose="02040503050406030204" pitchFamily="18" charset="0"/>
                    </a:rPr>
                    <m:t>(</m:t>
                  </m:r>
                  <m:limUpp>
                    <m:e>
                      <m:limLow>
                        <m:e>
                          <m:r>
                            <a:rPr xmlns:a="http://schemas.openxmlformats.org/drawingml/2006/main" sz="3750" i="1">
                              <a:solidFill>
                                <a:srgbClr val="000000"/>
                              </a:solidFill>
                              <a:latin typeface="Cambria Math" panose="02040503050406030204" pitchFamily="18" charset="0"/>
                            </a:rPr>
                            <m:t>∑</m:t>
                          </m:r>
                        </m:e>
                        <m:lim>
                          <m:r>
                            <a:rPr xmlns:a="http://schemas.openxmlformats.org/drawingml/2006/main" sz="3750" i="1">
                              <a:solidFill>
                                <a:srgbClr val="000000"/>
                              </a:solidFill>
                              <a:latin typeface="Cambria Math" panose="02040503050406030204" pitchFamily="18" charset="0"/>
                            </a:rPr>
                            <m:t>i</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1</m:t>
                          </m:r>
                        </m:lim>
                      </m:limLow>
                    </m:e>
                    <m:lim>
                      <m:r>
                        <a:rPr xmlns:a="http://schemas.openxmlformats.org/drawingml/2006/main" sz="3750" i="1">
                          <a:solidFill>
                            <a:srgbClr val="000000"/>
                          </a:solidFill>
                          <a:latin typeface="Cambria Math" panose="02040503050406030204" pitchFamily="18" charset="0"/>
                        </a:rPr>
                        <m:t>n</m:t>
                      </m:r>
                    </m:lim>
                  </m:limUpp>
                  <m:sSub>
                    <m:e>
                      <m:r>
                        <m:rPr>
                          <m:sty m:val="b"/>
                        </m:rPr>
                        <a:rPr xmlns:a="http://schemas.openxmlformats.org/drawingml/2006/main" sz="3750" i="1">
                          <a:solidFill>
                            <a:srgbClr val="000000"/>
                          </a:solidFill>
                          <a:latin typeface="Cambria Math" panose="02040503050406030204" pitchFamily="18" charset="0"/>
                        </a:rPr>
                        <m:t>x</m:t>
                      </m:r>
                    </m:e>
                    <m:sub>
                      <m:r>
                        <a:rPr xmlns:a="http://schemas.openxmlformats.org/drawingml/2006/main" sz="3750" i="1">
                          <a:solidFill>
                            <a:srgbClr val="000000"/>
                          </a:solidFill>
                          <a:latin typeface="Cambria Math" panose="02040503050406030204" pitchFamily="18" charset="0"/>
                        </a:rPr>
                        <m:t>i</m:t>
                      </m:r>
                    </m:sub>
                  </m:sSub>
                  <m:sSubSup>
                    <m:e>
                      <m:r>
                        <m:rPr>
                          <m:sty m:val="b"/>
                        </m:rPr>
                        <a:rPr xmlns:a="http://schemas.openxmlformats.org/drawingml/2006/main" sz="3750" i="1">
                          <a:solidFill>
                            <a:srgbClr val="000000"/>
                          </a:solidFill>
                          <a:latin typeface="Cambria Math" panose="02040503050406030204" pitchFamily="18" charset="0"/>
                        </a:rPr>
                        <m:t>x</m:t>
                      </m:r>
                    </m:e>
                    <m:sub>
                      <m:r>
                        <a:rPr xmlns:a="http://schemas.openxmlformats.org/drawingml/2006/main" sz="3750" i="1">
                          <a:solidFill>
                            <a:srgbClr val="000000"/>
                          </a:solidFill>
                          <a:latin typeface="Cambria Math" panose="02040503050406030204" pitchFamily="18" charset="0"/>
                        </a:rPr>
                        <m:t>i</m:t>
                      </m:r>
                    </m:sub>
                    <m:sup>
                      <m:r>
                        <a:rPr xmlns:a="http://schemas.openxmlformats.org/drawingml/2006/main" sz="3750" i="1">
                          <a:solidFill>
                            <a:srgbClr val="000000"/>
                          </a:solidFill>
                          <a:latin typeface="Cambria Math" panose="02040503050406030204" pitchFamily="18" charset="0"/>
                        </a:rPr>
                        <m:t>t</m:t>
                      </m:r>
                    </m:sup>
                  </m:sSubSup>
                  <m:r>
                    <a:rPr xmlns:a="http://schemas.openxmlformats.org/drawingml/2006/main" sz="3750" i="1">
                      <a:solidFill>
                        <a:srgbClr val="000000"/>
                      </a:solidFill>
                      <a:latin typeface="Cambria Math" panose="02040503050406030204" pitchFamily="18" charset="0"/>
                    </a:rPr>
                    <m:t>)</m:t>
                  </m:r>
                  <m:r>
                    <m:rPr>
                      <m:sty m:val="b"/>
                    </m:rPr>
                    <a:rPr xmlns:a="http://schemas.openxmlformats.org/drawingml/2006/main" sz="3750" i="1">
                      <a:solidFill>
                        <a:srgbClr val="000000"/>
                      </a:solidFill>
                      <a:latin typeface="Cambria Math" panose="02040503050406030204" pitchFamily="18" charset="0"/>
                    </a:rPr>
                    <m:t>u</m:t>
                  </m:r>
                </m:oMath>
              </m:oMathPara>
            </a14:m>
          </a:p>
          <a:p>
            <a:pPr marL="0" indent="0" defTabSz="566674">
              <a:spcBef>
                <a:spcPts val="2100"/>
              </a:spcBef>
              <a:buSzTx/>
              <a:buNone/>
              <a:defRPr sz="3104"/>
            </a:pPr>
            <a14:m>
              <m:oMathPara>
                <m:oMathParaPr>
                  <m:jc m:val="left"/>
                </m:oMathParaPr>
                <m:oMath>
                  <m:r>
                    <a:rPr xmlns:a="http://schemas.openxmlformats.org/drawingml/2006/main" sz="3750" i="1">
                      <a:solidFill>
                        <a:srgbClr val="000000"/>
                      </a:solidFill>
                      <a:latin typeface="Cambria Math" panose="02040503050406030204" pitchFamily="18" charset="0"/>
                    </a:rPr>
                    <m:t>=</m:t>
                  </m:r>
                  <m:limUpp>
                    <m:e>
                      <m:limLow>
                        <m:e>
                          <m:r>
                            <a:rPr xmlns:a="http://schemas.openxmlformats.org/drawingml/2006/main" sz="3750" i="1">
                              <a:solidFill>
                                <a:srgbClr val="000000"/>
                              </a:solidFill>
                              <a:latin typeface="Cambria Math" panose="02040503050406030204" pitchFamily="18" charset="0"/>
                            </a:rPr>
                            <m:t>∑</m:t>
                          </m:r>
                        </m:e>
                        <m:lim>
                          <m:r>
                            <a:rPr xmlns:a="http://schemas.openxmlformats.org/drawingml/2006/main" sz="3750" i="1">
                              <a:solidFill>
                                <a:srgbClr val="000000"/>
                              </a:solidFill>
                              <a:latin typeface="Cambria Math" panose="02040503050406030204" pitchFamily="18" charset="0"/>
                            </a:rPr>
                            <m:t>i</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1</m:t>
                          </m:r>
                        </m:lim>
                      </m:limLow>
                    </m:e>
                    <m:lim>
                      <m:r>
                        <a:rPr xmlns:a="http://schemas.openxmlformats.org/drawingml/2006/main" sz="3750" i="1">
                          <a:solidFill>
                            <a:srgbClr val="000000"/>
                          </a:solidFill>
                          <a:latin typeface="Cambria Math" panose="02040503050406030204" pitchFamily="18" charset="0"/>
                        </a:rPr>
                        <m:t>n</m:t>
                      </m:r>
                    </m:lim>
                  </m:limUpp>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sSub>
                    <m:e>
                      <m:r>
                        <m:rPr>
                          <m:sty m:val="b"/>
                        </m:rPr>
                        <a:rPr xmlns:a="http://schemas.openxmlformats.org/drawingml/2006/main" sz="3750" i="1">
                          <a:solidFill>
                            <a:srgbClr val="000000"/>
                          </a:solidFill>
                          <a:latin typeface="Cambria Math" panose="02040503050406030204" pitchFamily="18" charset="0"/>
                        </a:rPr>
                        <m:t>x</m:t>
                      </m:r>
                    </m:e>
                    <m:sub>
                      <m:r>
                        <a:rPr xmlns:a="http://schemas.openxmlformats.org/drawingml/2006/main" sz="3750" i="1">
                          <a:solidFill>
                            <a:srgbClr val="000000"/>
                          </a:solidFill>
                          <a:latin typeface="Cambria Math" panose="02040503050406030204" pitchFamily="18" charset="0"/>
                        </a:rPr>
                        <m:t>i</m:t>
                      </m:r>
                    </m:sub>
                  </m:sSub>
                  <m:r>
                    <a:rPr xmlns:a="http://schemas.openxmlformats.org/drawingml/2006/main" sz="3750" i="1">
                      <a:solidFill>
                        <a:srgbClr val="000000"/>
                      </a:solidFill>
                      <a:latin typeface="Cambria Math" panose="02040503050406030204" pitchFamily="18" charset="0"/>
                    </a:rPr>
                    <m:t>|</m:t>
                  </m:r>
                  <m:sSup>
                    <m:e>
                      <m:r>
                        <a:rPr xmlns:a="http://schemas.openxmlformats.org/drawingml/2006/main" sz="3750" i="1">
                          <a:solidFill>
                            <a:srgbClr val="000000"/>
                          </a:solidFill>
                          <a:latin typeface="Cambria Math" panose="02040503050406030204" pitchFamily="18" charset="0"/>
                        </a:rPr>
                        <m:t>|</m:t>
                      </m:r>
                    </m:e>
                    <m:sup>
                      <m:r>
                        <a:rPr xmlns:a="http://schemas.openxmlformats.org/drawingml/2006/main" sz="3750" i="1">
                          <a:solidFill>
                            <a:srgbClr val="000000"/>
                          </a:solidFill>
                          <a:latin typeface="Cambria Math" panose="02040503050406030204" pitchFamily="18" charset="0"/>
                        </a:rPr>
                        <m:t>2</m:t>
                      </m:r>
                    </m:sup>
                  </m:sSup>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m:t>
                  </m:r>
                  <m:r>
                    <a:rPr xmlns:a="http://schemas.openxmlformats.org/drawingml/2006/main" sz="3750" i="1">
                      <a:solidFill>
                        <a:srgbClr val="000000"/>
                      </a:solidFill>
                      <a:latin typeface="Cambria Math" panose="02040503050406030204" pitchFamily="18" charset="0"/>
                    </a:rPr>
                    <m:t>n</m:t>
                  </m:r>
                  <m:sSup>
                    <m:e>
                      <m:r>
                        <m:rPr>
                          <m:sty m:val="b"/>
                        </m:rPr>
                        <a:rPr xmlns:a="http://schemas.openxmlformats.org/drawingml/2006/main" sz="3750" i="1">
                          <a:solidFill>
                            <a:srgbClr val="000000"/>
                          </a:solidFill>
                          <a:latin typeface="Cambria Math" panose="02040503050406030204" pitchFamily="18" charset="0"/>
                        </a:rPr>
                        <m:t>u</m:t>
                      </m:r>
                    </m:e>
                    <m:sup>
                      <m:r>
                        <a:rPr xmlns:a="http://schemas.openxmlformats.org/drawingml/2006/main" sz="3750" i="1">
                          <a:solidFill>
                            <a:srgbClr val="000000"/>
                          </a:solidFill>
                          <a:latin typeface="Cambria Math" panose="02040503050406030204" pitchFamily="18" charset="0"/>
                        </a:rPr>
                        <m:t>t</m:t>
                      </m:r>
                    </m:sup>
                  </m:sSup>
                  <m:r>
                    <m:rPr>
                      <m:sty m:val="p"/>
                    </m:rPr>
                    <a:rPr xmlns:a="http://schemas.openxmlformats.org/drawingml/2006/main" sz="3750" i="1">
                      <a:solidFill>
                        <a:srgbClr val="000000"/>
                      </a:solidFill>
                      <a:latin typeface="Cambria Math" panose="02040503050406030204" pitchFamily="18" charset="0"/>
                    </a:rPr>
                    <m:t>Σ</m:t>
                  </m:r>
                  <m:r>
                    <m:rPr>
                      <m:sty m:val="b"/>
                    </m:rPr>
                    <a:rPr xmlns:a="http://schemas.openxmlformats.org/drawingml/2006/main" sz="3750" i="1">
                      <a:solidFill>
                        <a:srgbClr val="000000"/>
                      </a:solidFill>
                      <a:latin typeface="Cambria Math" panose="02040503050406030204" pitchFamily="18" charset="0"/>
                    </a:rPr>
                    <m:t>u</m:t>
                  </m:r>
                </m:oMath>
              </m:oMathPara>
            </a14:m>
            <a:endParaRPr sz="3200"/>
          </a:p>
        </p:txBody>
      </p:sp>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Single Principal Component Analysis"/>
          <p:cNvSpPr txBox="1"/>
          <p:nvPr>
            <p:ph type="title"/>
          </p:nvPr>
        </p:nvSpPr>
        <p:spPr>
          <a:prstGeom prst="rect">
            <a:avLst/>
          </a:prstGeom>
        </p:spPr>
        <p:txBody>
          <a:bodyPr/>
          <a:lstStyle>
            <a:lvl1pPr defTabSz="484886">
              <a:defRPr sz="6640"/>
            </a:lvl1pPr>
          </a:lstStyle>
          <a:p>
            <a:pPr/>
            <a:r>
              <a:t>Single Principal Component Analysis</a:t>
            </a:r>
          </a:p>
        </p:txBody>
      </p:sp>
      <p:sp>
        <p:nvSpPr>
          <p:cNvPr id="490" name="This means:…"/>
          <p:cNvSpPr txBox="1"/>
          <p:nvPr>
            <p:ph type="body" idx="1"/>
          </p:nvPr>
        </p:nvSpPr>
        <p:spPr>
          <a:prstGeom prst="rect">
            <a:avLst/>
          </a:prstGeom>
        </p:spPr>
        <p:txBody>
          <a:bodyPr anchor="t"/>
          <a:lstStyle/>
          <a:p>
            <a:pPr/>
            <a:r>
              <a:t>This means:</a:t>
            </a:r>
          </a:p>
          <a:p>
            <a:pPr lvl="1"/>
            <a:r>
              <a:t>In order to minimize the sum of squared errors, </a:t>
            </a:r>
          </a:p>
          <a:p>
            <a:pPr lvl="1"/>
            <a:r>
              <a:t>Need to minimize the projected variance</a:t>
            </a:r>
          </a:p>
          <a:p>
            <a:pPr/>
            <a:r>
              <a:t>Our two criteria are the </a:t>
            </a:r>
            <a:r>
              <a:rPr b="1"/>
              <a:t>same</a:t>
            </a:r>
          </a:p>
        </p:txBody>
      </p:sp>
    </p:spTree>
  </p:cSld>
  <p:clrMapOvr>
    <a:masterClrMapping/>
  </p:clrMapOvr>
  <p:transition xmlns:p14="http://schemas.microsoft.com/office/powerpoint/2010/main" spd="med" advClick="1"/>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2" name="Dual Principal Component Analysis"/>
          <p:cNvSpPr txBox="1"/>
          <p:nvPr>
            <p:ph type="title"/>
          </p:nvPr>
        </p:nvSpPr>
        <p:spPr>
          <a:prstGeom prst="rect">
            <a:avLst/>
          </a:prstGeom>
        </p:spPr>
        <p:txBody>
          <a:bodyPr/>
          <a:lstStyle>
            <a:lvl1pPr defTabSz="484886">
              <a:defRPr sz="6640"/>
            </a:lvl1pPr>
          </a:lstStyle>
          <a:p>
            <a:pPr/>
            <a:r>
              <a:t>Dual Principal Component Analysis</a:t>
            </a:r>
          </a:p>
        </p:txBody>
      </p:sp>
      <p:sp>
        <p:nvSpPr>
          <p:cNvPr id="493" name="We can redo our calculation for two dimensions…"/>
          <p:cNvSpPr txBox="1"/>
          <p:nvPr>
            <p:ph type="body" idx="1"/>
          </p:nvPr>
        </p:nvSpPr>
        <p:spPr>
          <a:prstGeom prst="rect">
            <a:avLst/>
          </a:prstGeom>
        </p:spPr>
        <p:txBody>
          <a:bodyPr anchor="t"/>
          <a:lstStyle/>
          <a:p>
            <a:pPr/>
            <a:r>
              <a:t>We can redo our calculation for two dimensions</a:t>
            </a:r>
          </a:p>
          <a:p>
            <a:pPr/>
            <a:r>
              <a:t>Calculate just as before the minimum variance</a:t>
            </a:r>
          </a:p>
          <a:p>
            <a:pPr/>
            <a:r>
              <a:t>Obtain: minimum variance is the sum of the two largest eigenvalues</a:t>
            </a:r>
          </a:p>
          <a:p>
            <a:pPr/>
            <a:r>
              <a:t>Need to pick the two eigenvectors with the two largest eigenvalues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