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pet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Repetition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lasses and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and Objects</a:t>
            </a:r>
          </a:p>
        </p:txBody>
      </p:sp>
      <p:sp>
        <p:nvSpPr>
          <p:cNvPr id="149" name="Imperative programming manipulates the state of memo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Imperative programming manipulates the state of memory</a:t>
            </a:r>
          </a:p>
          <a:p>
            <a:pPr lvl="1"/>
            <a:r>
              <a:t>Breaks up tasks through procedures and functions</a:t>
            </a:r>
          </a:p>
          <a:p>
            <a:pPr/>
            <a:r>
              <a:t>Object Oriented Programming</a:t>
            </a:r>
          </a:p>
          <a:p>
            <a:pPr lvl="1"/>
            <a:r>
              <a:t>Creates objects that interact with each other</a:t>
            </a:r>
          </a:p>
          <a:p>
            <a:pPr lvl="1"/>
            <a:r>
              <a:t>Objects are defined with a user-defined data type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lasses and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and Objects</a:t>
            </a:r>
          </a:p>
        </p:txBody>
      </p:sp>
      <p:sp>
        <p:nvSpPr>
          <p:cNvPr id="152" name="Each object maintains its own sta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Each object maintains its own state</a:t>
            </a:r>
          </a:p>
          <a:p>
            <a:pPr lvl="1"/>
            <a:r>
              <a:t>Objects manipulate themselves and other objects through methods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lasses and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and Objects</a:t>
            </a:r>
          </a:p>
        </p:txBody>
      </p:sp>
      <p:sp>
        <p:nvSpPr>
          <p:cNvPr id="155" name="Running 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Running Example:</a:t>
            </a:r>
          </a:p>
          <a:p>
            <a:pPr lvl="1"/>
            <a:r>
              <a:t>Complex Numbers</a:t>
            </a:r>
          </a:p>
          <a:p>
            <a:pPr lvl="1"/>
            <a:r>
              <a:t>Complex numbers live in the complex plane</a:t>
            </a:r>
          </a:p>
          <a:p>
            <a:pPr lvl="2"/>
            <a:r>
              <a:t>Two canonical way of representing them:</a:t>
            </a:r>
          </a:p>
          <a:p>
            <a:pPr lvl="2"/>
            <a:r>
              <a:t>Via coordinates (the real and the imaginary part)</a:t>
            </a:r>
          </a:p>
          <a:p>
            <a:pPr lvl="2"/>
            <a:r>
              <a:t>Via length and angle to x-axis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mplex Numb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Complex Numbers</a:t>
            </a:r>
          </a:p>
        </p:txBody>
      </p:sp>
      <p:pic>
        <p:nvPicPr>
          <p:cNvPr id="15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82414" y="2235200"/>
            <a:ext cx="4639972" cy="4631581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Complex numbers are points in the Gaussian plane…"/>
          <p:cNvSpPr txBox="1"/>
          <p:nvPr>
            <p:ph type="body" sz="half" idx="1"/>
          </p:nvPr>
        </p:nvSpPr>
        <p:spPr>
          <a:xfrm>
            <a:off x="952500" y="5908675"/>
            <a:ext cx="11099800" cy="2968625"/>
          </a:xfrm>
          <a:prstGeom prst="rect">
            <a:avLst/>
          </a:prstGeom>
        </p:spPr>
        <p:txBody>
          <a:bodyPr anchor="t"/>
          <a:lstStyle/>
          <a:p>
            <a:pPr/>
            <a:r>
              <a:t>Complex numbers are points in the Gaussian plane</a:t>
            </a:r>
          </a:p>
          <a:p>
            <a:pPr/>
            <a:r>
              <a:t>Can be represented as pairs (a,b)</a:t>
            </a:r>
          </a:p>
          <a:p>
            <a:pPr lvl="1"/>
            <a:r>
              <a:t>a is called the real part, b is called the imaginary part</a:t>
            </a:r>
          </a:p>
          <a:p>
            <a:pPr lvl="1"/>
            <a:r>
              <a:t>Written as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a+ib, </a:t>
            </a:r>
            <a:r>
              <a:t>the “algebraic notation”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mplex Numb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Complex Numbers</a:t>
            </a:r>
          </a:p>
        </p:txBody>
      </p:sp>
      <p:sp>
        <p:nvSpPr>
          <p:cNvPr id="162" name="Polar form…"/>
          <p:cNvSpPr txBox="1"/>
          <p:nvPr>
            <p:ph type="body" sz="half" idx="1"/>
          </p:nvPr>
        </p:nvSpPr>
        <p:spPr>
          <a:xfrm>
            <a:off x="952500" y="6053484"/>
            <a:ext cx="11099800" cy="3217516"/>
          </a:xfrm>
          <a:prstGeom prst="rect">
            <a:avLst/>
          </a:prstGeom>
        </p:spPr>
        <p:txBody>
          <a:bodyPr anchor="t"/>
          <a:lstStyle/>
          <a:p>
            <a:pPr/>
            <a:r>
              <a:t>Polar form</a:t>
            </a:r>
          </a:p>
          <a:p>
            <a:pPr lvl="1"/>
            <a:r>
              <a:t>Given by angle       with x-axis and a length </a:t>
            </a:r>
          </a:p>
          <a:p>
            <a:pPr lvl="1"/>
            <a:r>
              <a:t>Written as </a:t>
            </a:r>
          </a:p>
        </p:txBody>
      </p:sp>
      <p:pic>
        <p:nvPicPr>
          <p:cNvPr id="16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10918" y="2146300"/>
            <a:ext cx="3878164" cy="3878164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Equation"/>
          <p:cNvSpPr txBox="1"/>
          <p:nvPr/>
        </p:nvSpPr>
        <p:spPr>
          <a:xfrm>
            <a:off x="4784394" y="6989511"/>
            <a:ext cx="312159" cy="27037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α</m:t>
                  </m:r>
                </m:oMath>
              </m:oMathPara>
            </a14:m>
            <a:endParaRPr sz="4700"/>
          </a:p>
        </p:txBody>
      </p:sp>
      <p:sp>
        <p:nvSpPr>
          <p:cNvPr id="165" name="Equation"/>
          <p:cNvSpPr txBox="1"/>
          <p:nvPr/>
        </p:nvSpPr>
        <p:spPr>
          <a:xfrm>
            <a:off x="9837216" y="7014022"/>
            <a:ext cx="186945" cy="22453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  <a:endParaRPr sz="4000"/>
          </a:p>
        </p:txBody>
      </p:sp>
      <p:sp>
        <p:nvSpPr>
          <p:cNvPr id="166" name="Equation"/>
          <p:cNvSpPr txBox="1"/>
          <p:nvPr/>
        </p:nvSpPr>
        <p:spPr>
          <a:xfrm>
            <a:off x="4027171" y="7560884"/>
            <a:ext cx="1151251" cy="45143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4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sSup>
                    <m:e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e>
                    <m:sup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4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</m:sup>
                  </m:sSup>
                </m:oMath>
              </m:oMathPara>
            </a14:m>
            <a:endParaRPr sz="4200"/>
          </a:p>
        </p:txBody>
      </p:sp>
      <p:sp>
        <p:nvSpPr>
          <p:cNvPr id="167" name="r is the length…"/>
          <p:cNvSpPr txBox="1"/>
          <p:nvPr/>
        </p:nvSpPr>
        <p:spPr>
          <a:xfrm>
            <a:off x="8445500" y="2590799"/>
            <a:ext cx="3878164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i="1" sz="2700"/>
            </a:pPr>
            <a:r>
              <a:t>r </a:t>
            </a:r>
            <a:r>
              <a:rPr i="0"/>
              <a:t>is the length</a:t>
            </a:r>
            <a:endParaRPr i="0"/>
          </a:p>
          <a:p>
            <a:pPr>
              <a:defRPr i="1" sz="2700"/>
            </a:pPr>
            <a:r>
              <a:t>α</a:t>
            </a:r>
            <a:r>
              <a:rPr i="0"/>
              <a:t> is the phase in radians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omplex Numbers"/>
          <p:cNvSpPr txBox="1"/>
          <p:nvPr>
            <p:ph type="title"/>
          </p:nvPr>
        </p:nvSpPr>
        <p:spPr>
          <a:xfrm>
            <a:off x="3507986" y="1055547"/>
            <a:ext cx="8692517" cy="2159001"/>
          </a:xfrm>
          <a:prstGeom prst="rect">
            <a:avLst/>
          </a:prstGeom>
        </p:spPr>
        <p:txBody>
          <a:bodyPr/>
          <a:lstStyle>
            <a:lvl1pPr defTabSz="572516">
              <a:defRPr sz="7840"/>
            </a:lvl1pPr>
          </a:lstStyle>
          <a:p>
            <a:pPr/>
            <a:r>
              <a:t>Complex Numbers</a:t>
            </a:r>
          </a:p>
        </p:txBody>
      </p:sp>
      <p:sp>
        <p:nvSpPr>
          <p:cNvPr id="170" name="Complex numbers allow various operations such as addition, multiplication, exponentiation,…"/>
          <p:cNvSpPr txBox="1"/>
          <p:nvPr>
            <p:ph type="body" sz="half" idx="1"/>
          </p:nvPr>
        </p:nvSpPr>
        <p:spPr>
          <a:xfrm>
            <a:off x="952500" y="4399699"/>
            <a:ext cx="11099800" cy="4477601"/>
          </a:xfrm>
          <a:prstGeom prst="rect">
            <a:avLst/>
          </a:prstGeom>
        </p:spPr>
        <p:txBody>
          <a:bodyPr anchor="t"/>
          <a:lstStyle/>
          <a:p>
            <a:pPr/>
            <a:r>
              <a:t>Complex numbers allow various operations such as addition, multiplication, exponentiation, </a:t>
            </a:r>
          </a:p>
          <a:p>
            <a:pPr/>
            <a:r>
              <a:t>The have a length, a real part, and imaginary part, and a phase</a:t>
            </a:r>
          </a:p>
          <a:p>
            <a:pPr/>
            <a:r>
              <a:t>They have a transpose</a:t>
            </a:r>
          </a:p>
          <a:p>
            <a:pPr/>
            <a:r>
              <a:t>And so much more</a:t>
            </a:r>
          </a:p>
        </p:txBody>
      </p:sp>
      <p:pic>
        <p:nvPicPr>
          <p:cNvPr id="17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883" y="318947"/>
            <a:ext cx="3175001" cy="3632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74" name="We define the type of an object as a cla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We define the type of an object as a class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Objects have fields and methods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Fields are like variables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Methods are like functions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A complex number has two fields: the real and the imaginary part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A method would be the calculation of the length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Another standard method would be a string describing the number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77" name="There are two types of fields and method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two types of fields and methods:</a:t>
            </a:r>
          </a:p>
          <a:p>
            <a:pPr lvl="1"/>
            <a:r>
              <a:t>Those that belong to the class:</a:t>
            </a:r>
          </a:p>
          <a:p>
            <a:pPr lvl="2"/>
            <a:r>
              <a:t>Class variables (aka Class fields), Class methods</a:t>
            </a:r>
          </a:p>
          <a:p>
            <a:pPr lvl="1"/>
            <a:r>
              <a:t>And those that belong to an object</a:t>
            </a:r>
          </a:p>
          <a:p>
            <a:pPr lvl="2"/>
            <a:r>
              <a:t>Object variables, Object methods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80" name="To create an object of type class, “instantiation”: we define and use an initializer called __init__(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create an object of type class, </a:t>
            </a:r>
            <a:r>
              <a:rPr b="1"/>
              <a:t>“instantiation”</a:t>
            </a:r>
            <a:r>
              <a:t>: we define and use an initializer called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__init__()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:r>
              <a:t>The initializer can have arguments.</a:t>
            </a:r>
          </a:p>
          <a:p>
            <a:pPr/>
            <a:r>
              <a:t>If we create object variables and methods, we use the (quasi-)keyword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self</a:t>
            </a:r>
            <a:r>
              <a:t>  to refer to the object.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83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__init__(self, real, imaginary):</a:t>
            </a:r>
          </a:p>
          <a:p>
            <a:pPr>
              <a:defRPr sz="2600"/>
            </a:pPr>
            <a:r>
              <a:t>        self.re = real</a:t>
            </a:r>
          </a:p>
          <a:p>
            <a:pPr>
              <a:defRPr sz="2600"/>
            </a:pPr>
            <a:r>
              <a:t>        self.im = imaginary</a:t>
            </a:r>
          </a:p>
          <a:p>
            <a:pPr>
              <a:defRPr sz="2600"/>
            </a:pPr>
            <a:r>
              <a:t>    def __str__(self):</a:t>
            </a:r>
          </a:p>
          <a:p>
            <a:pPr>
              <a:defRPr sz="2600"/>
            </a:pPr>
            <a:r>
              <a:t>        return "{}+i{}".format(self.re, self.im)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Complex(-2, 3)</a:t>
            </a:r>
          </a:p>
          <a:p>
            <a:pPr>
              <a:defRPr sz="2600"/>
            </a:pPr>
            <a:r>
              <a:t>    b = Complex(1, 2)</a:t>
            </a:r>
          </a:p>
          <a:p>
            <a:pPr>
              <a:defRPr sz="2600"/>
            </a:pPr>
            <a:r>
              <a:t>    print(a, b)</a:t>
            </a:r>
          </a:p>
        </p:txBody>
      </p:sp>
      <p:sp>
        <p:nvSpPr>
          <p:cNvPr id="184" name="The double underscore before and after make this a reserved method name."/>
          <p:cNvSpPr/>
          <p:nvPr/>
        </p:nvSpPr>
        <p:spPr>
          <a:xfrm>
            <a:off x="3477418" y="2527300"/>
            <a:ext cx="8795942" cy="1666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493" y="0"/>
                </a:moveTo>
                <a:cubicBezTo>
                  <a:pt x="6407" y="0"/>
                  <a:pt x="6337" y="369"/>
                  <a:pt x="6337" y="823"/>
                </a:cubicBezTo>
                <a:lnTo>
                  <a:pt x="6337" y="11742"/>
                </a:lnTo>
                <a:lnTo>
                  <a:pt x="0" y="21600"/>
                </a:lnTo>
                <a:lnTo>
                  <a:pt x="7367" y="14078"/>
                </a:lnTo>
                <a:lnTo>
                  <a:pt x="21444" y="14078"/>
                </a:lnTo>
                <a:cubicBezTo>
                  <a:pt x="21530" y="14078"/>
                  <a:pt x="21600" y="13709"/>
                  <a:pt x="21600" y="13254"/>
                </a:cubicBezTo>
                <a:lnTo>
                  <a:pt x="21600" y="823"/>
                </a:lnTo>
                <a:cubicBezTo>
                  <a:pt x="21600" y="369"/>
                  <a:pt x="21530" y="0"/>
                  <a:pt x="21444" y="0"/>
                </a:cubicBezTo>
                <a:lnTo>
                  <a:pt x="6493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double underscore before and after make this a reserved method name.</a:t>
            </a:r>
          </a:p>
        </p:txBody>
      </p:sp>
      <p:sp>
        <p:nvSpPr>
          <p:cNvPr id="185" name="They are called dunder methods."/>
          <p:cNvSpPr/>
          <p:nvPr/>
        </p:nvSpPr>
        <p:spPr>
          <a:xfrm>
            <a:off x="3863578" y="4533648"/>
            <a:ext cx="7090569" cy="3602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6685" y="19480"/>
                </a:lnTo>
                <a:lnTo>
                  <a:pt x="6685" y="21219"/>
                </a:lnTo>
                <a:cubicBezTo>
                  <a:pt x="6685" y="21430"/>
                  <a:pt x="6771" y="21600"/>
                  <a:pt x="6878" y="21600"/>
                </a:cubicBezTo>
                <a:lnTo>
                  <a:pt x="21407" y="21600"/>
                </a:lnTo>
                <a:cubicBezTo>
                  <a:pt x="21513" y="21600"/>
                  <a:pt x="21600" y="21430"/>
                  <a:pt x="21600" y="21219"/>
                </a:cubicBezTo>
                <a:lnTo>
                  <a:pt x="21600" y="18661"/>
                </a:lnTo>
                <a:cubicBezTo>
                  <a:pt x="21600" y="18451"/>
                  <a:pt x="21513" y="18280"/>
                  <a:pt x="21407" y="18280"/>
                </a:cubicBezTo>
                <a:lnTo>
                  <a:pt x="7226" y="1828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They are called dunder methods.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5" grpId="2"/>
      <p:bldP build="whole" bldLvl="1" animBg="1" rev="0" advAuto="0" spid="18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22" name="The foo-bang proble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foo-bang problem</a:t>
            </a:r>
          </a:p>
          <a:p>
            <a:pPr lvl="1"/>
            <a:r>
              <a:t>Print a list of all numbers between 1 and 100</a:t>
            </a:r>
          </a:p>
          <a:p>
            <a:pPr lvl="2"/>
            <a:r>
              <a:t>Whenever the number is divisible by 3, print "foo" afterwards</a:t>
            </a:r>
          </a:p>
          <a:p>
            <a:pPr lvl="2"/>
            <a:r>
              <a:t>Whenever the number is divisible by 5, print "bang"</a:t>
            </a:r>
          </a:p>
          <a:p>
            <a:pPr lvl="2"/>
            <a:r>
              <a:t>If both conditions are set, print "foo-bang"</a:t>
            </a:r>
          </a:p>
          <a:p>
            <a:pPr/>
            <a:r>
              <a:t>This is a version of a well-known easy programming interview question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88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__init__(self, real, imaginary):</a:t>
            </a:r>
          </a:p>
          <a:p>
            <a:pPr>
              <a:defRPr sz="2600"/>
            </a:pPr>
            <a:r>
              <a:t>        self.re = real</a:t>
            </a:r>
          </a:p>
          <a:p>
            <a:pPr>
              <a:defRPr sz="2600"/>
            </a:pPr>
            <a:r>
              <a:t>        self.im = imaginary</a:t>
            </a:r>
          </a:p>
          <a:p>
            <a:pPr>
              <a:defRPr sz="2600"/>
            </a:pPr>
            <a:r>
              <a:t>    def __str__(self):</a:t>
            </a:r>
          </a:p>
          <a:p>
            <a:pPr>
              <a:defRPr sz="2600"/>
            </a:pPr>
            <a:r>
              <a:t>        return "{}+i{}".format(self.re, self.im)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Complex(-2, 3)</a:t>
            </a:r>
          </a:p>
          <a:p>
            <a:pPr>
              <a:defRPr sz="2600"/>
            </a:pPr>
            <a:r>
              <a:t>    b = Complex(1, 2)</a:t>
            </a:r>
          </a:p>
          <a:p>
            <a:pPr>
              <a:defRPr sz="2600"/>
            </a:pPr>
            <a:r>
              <a:t>    print(a, b)</a:t>
            </a:r>
          </a:p>
        </p:txBody>
      </p:sp>
      <p:sp>
        <p:nvSpPr>
          <p:cNvPr id="189" name="The “self” is required.  It renders this is an instance method"/>
          <p:cNvSpPr/>
          <p:nvPr/>
        </p:nvSpPr>
        <p:spPr>
          <a:xfrm>
            <a:off x="4524375" y="2527300"/>
            <a:ext cx="7748985" cy="15851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452" y="0"/>
                </a:moveTo>
                <a:cubicBezTo>
                  <a:pt x="4354" y="0"/>
                  <a:pt x="4275" y="387"/>
                  <a:pt x="4275" y="865"/>
                </a:cubicBezTo>
                <a:lnTo>
                  <a:pt x="4275" y="12352"/>
                </a:lnTo>
                <a:lnTo>
                  <a:pt x="0" y="21600"/>
                </a:lnTo>
                <a:lnTo>
                  <a:pt x="5211" y="14797"/>
                </a:lnTo>
                <a:lnTo>
                  <a:pt x="21423" y="14797"/>
                </a:lnTo>
                <a:cubicBezTo>
                  <a:pt x="21521" y="14797"/>
                  <a:pt x="21600" y="14409"/>
                  <a:pt x="21600" y="13931"/>
                </a:cubicBezTo>
                <a:lnTo>
                  <a:pt x="21600" y="865"/>
                </a:lnTo>
                <a:cubicBezTo>
                  <a:pt x="21600" y="387"/>
                  <a:pt x="21521" y="0"/>
                  <a:pt x="21423" y="0"/>
                </a:cubicBezTo>
                <a:lnTo>
                  <a:pt x="4452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“self” is required.  It renders this is an instance method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92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__init__(self, real, imaginary):</a:t>
            </a:r>
          </a:p>
          <a:p>
            <a:pPr>
              <a:defRPr sz="2600"/>
            </a:pPr>
            <a:r>
              <a:t>        self.re = real</a:t>
            </a:r>
          </a:p>
          <a:p>
            <a:pPr>
              <a:defRPr sz="2600"/>
            </a:pPr>
            <a:r>
              <a:t>        self.im = imaginary</a:t>
            </a:r>
          </a:p>
          <a:p>
            <a:pPr>
              <a:defRPr sz="2600"/>
            </a:pPr>
            <a:r>
              <a:t>    def __str__(self):</a:t>
            </a:r>
          </a:p>
          <a:p>
            <a:pPr>
              <a:defRPr sz="2600"/>
            </a:pPr>
            <a:r>
              <a:t>        return "{}+i{}".format(self.re, self.im)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Complex(-2, 3)</a:t>
            </a:r>
          </a:p>
          <a:p>
            <a:pPr>
              <a:defRPr sz="2600"/>
            </a:pPr>
            <a:r>
              <a:t>    b = Complex(1, 2)</a:t>
            </a:r>
          </a:p>
          <a:p>
            <a:pPr>
              <a:defRPr sz="2600"/>
            </a:pPr>
            <a:r>
              <a:t>    print(a, b)</a:t>
            </a:r>
          </a:p>
        </p:txBody>
      </p:sp>
      <p:sp>
        <p:nvSpPr>
          <p:cNvPr id="193" name="The real and imaginary are parameters"/>
          <p:cNvSpPr/>
          <p:nvPr/>
        </p:nvSpPr>
        <p:spPr>
          <a:xfrm>
            <a:off x="6057900" y="2527300"/>
            <a:ext cx="6215460" cy="16434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21" y="0"/>
                </a:moveTo>
                <a:cubicBezTo>
                  <a:pt x="99" y="0"/>
                  <a:pt x="0" y="374"/>
                  <a:pt x="0" y="835"/>
                </a:cubicBezTo>
                <a:lnTo>
                  <a:pt x="0" y="13437"/>
                </a:lnTo>
                <a:cubicBezTo>
                  <a:pt x="0" y="13444"/>
                  <a:pt x="1" y="13450"/>
                  <a:pt x="1" y="13458"/>
                </a:cubicBezTo>
                <a:lnTo>
                  <a:pt x="0" y="13458"/>
                </a:lnTo>
                <a:lnTo>
                  <a:pt x="190" y="21600"/>
                </a:lnTo>
                <a:lnTo>
                  <a:pt x="439" y="14271"/>
                </a:lnTo>
                <a:lnTo>
                  <a:pt x="21379" y="14271"/>
                </a:lnTo>
                <a:cubicBezTo>
                  <a:pt x="21501" y="14271"/>
                  <a:pt x="21600" y="13898"/>
                  <a:pt x="21600" y="13437"/>
                </a:cubicBezTo>
                <a:lnTo>
                  <a:pt x="21600" y="835"/>
                </a:lnTo>
                <a:cubicBezTo>
                  <a:pt x="21600" y="374"/>
                  <a:pt x="21501" y="0"/>
                  <a:pt x="21379" y="0"/>
                </a:cubicBezTo>
                <a:lnTo>
                  <a:pt x="221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real and imaginary are parameters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3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196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__init__(self, real, imaginary):</a:t>
            </a:r>
          </a:p>
          <a:p>
            <a:pPr>
              <a:defRPr sz="2600"/>
            </a:pPr>
            <a:r>
              <a:t>        self.re = real</a:t>
            </a:r>
          </a:p>
          <a:p>
            <a:pPr>
              <a:defRPr sz="2600"/>
            </a:pPr>
            <a:r>
              <a:t>        self.im = imaginary</a:t>
            </a:r>
          </a:p>
          <a:p>
            <a:pPr>
              <a:defRPr sz="2600"/>
            </a:pPr>
            <a:r>
              <a:t>    def __str__(self):</a:t>
            </a:r>
          </a:p>
          <a:p>
            <a:pPr>
              <a:defRPr sz="2600"/>
            </a:pPr>
            <a:r>
              <a:t>        return "{}+i{}".format(self.re, self.im)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Complex(-2, 3)</a:t>
            </a:r>
          </a:p>
          <a:p>
            <a:pPr>
              <a:defRPr sz="2600"/>
            </a:pPr>
            <a:r>
              <a:t>    b = Complex(1, 2)</a:t>
            </a:r>
          </a:p>
          <a:p>
            <a:pPr>
              <a:defRPr sz="2600"/>
            </a:pPr>
            <a:r>
              <a:t>    print(a, b)</a:t>
            </a:r>
          </a:p>
        </p:txBody>
      </p:sp>
      <p:sp>
        <p:nvSpPr>
          <p:cNvPr id="197" name="This is the creation of an instance of the class. “self” is hidden, -2 is real and 3 is imaginary"/>
          <p:cNvSpPr/>
          <p:nvPr/>
        </p:nvSpPr>
        <p:spPr>
          <a:xfrm>
            <a:off x="5159771" y="6959598"/>
            <a:ext cx="7138989" cy="1377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984" y="0"/>
                </a:moveTo>
                <a:lnTo>
                  <a:pt x="0" y="995"/>
                </a:lnTo>
                <a:lnTo>
                  <a:pt x="2794" y="1991"/>
                </a:lnTo>
                <a:lnTo>
                  <a:pt x="2794" y="20605"/>
                </a:lnTo>
                <a:cubicBezTo>
                  <a:pt x="2794" y="21154"/>
                  <a:pt x="2880" y="21600"/>
                  <a:pt x="2986" y="21600"/>
                </a:cubicBezTo>
                <a:lnTo>
                  <a:pt x="21408" y="21600"/>
                </a:lnTo>
                <a:cubicBezTo>
                  <a:pt x="21514" y="21600"/>
                  <a:pt x="21600" y="21154"/>
                  <a:pt x="21600" y="20605"/>
                </a:cubicBezTo>
                <a:lnTo>
                  <a:pt x="21600" y="995"/>
                </a:lnTo>
                <a:cubicBezTo>
                  <a:pt x="21600" y="446"/>
                  <a:pt x="21514" y="0"/>
                  <a:pt x="21408" y="0"/>
                </a:cubicBezTo>
                <a:lnTo>
                  <a:pt x="2986" y="0"/>
                </a:lnTo>
                <a:cubicBezTo>
                  <a:pt x="2986" y="0"/>
                  <a:pt x="2985" y="0"/>
                  <a:pt x="2984" y="0"/>
                </a:cubicBez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is the creation of an instance of the class. “self” is hidden, -2 is real and 3 is imaginary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7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00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__init__(self, real, imaginary):</a:t>
            </a:r>
          </a:p>
          <a:p>
            <a:pPr>
              <a:defRPr sz="2600"/>
            </a:pPr>
            <a:r>
              <a:t>        self.re = real</a:t>
            </a:r>
          </a:p>
          <a:p>
            <a:pPr>
              <a:defRPr sz="2600"/>
            </a:pPr>
            <a:r>
              <a:t>        self.im = imaginary</a:t>
            </a:r>
          </a:p>
          <a:p>
            <a:pPr>
              <a:defRPr sz="2600"/>
            </a:pPr>
            <a:r>
              <a:t>    def __str__(self):</a:t>
            </a:r>
          </a:p>
          <a:p>
            <a:pPr>
              <a:defRPr sz="2600"/>
            </a:pPr>
            <a:r>
              <a:t>        return "{}+i{}".format(self.re, self.im)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Complex(-2, 3)</a:t>
            </a:r>
          </a:p>
          <a:p>
            <a:pPr>
              <a:defRPr sz="2600"/>
            </a:pPr>
            <a:r>
              <a:t>    b = Complex(1, 2)</a:t>
            </a:r>
          </a:p>
          <a:p>
            <a:pPr>
              <a:defRPr sz="2600"/>
            </a:pPr>
            <a:r>
              <a:t>    print(a, b)</a:t>
            </a:r>
          </a:p>
        </p:txBody>
      </p:sp>
      <p:sp>
        <p:nvSpPr>
          <p:cNvPr id="201" name="This defines an instance field called “re”"/>
          <p:cNvSpPr/>
          <p:nvPr/>
        </p:nvSpPr>
        <p:spPr>
          <a:xfrm>
            <a:off x="5045075" y="2985641"/>
            <a:ext cx="7418785" cy="1470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688" y="0"/>
                </a:moveTo>
                <a:cubicBezTo>
                  <a:pt x="3586" y="0"/>
                  <a:pt x="3504" y="418"/>
                  <a:pt x="3504" y="933"/>
                </a:cubicBezTo>
                <a:lnTo>
                  <a:pt x="3504" y="5645"/>
                </a:lnTo>
                <a:lnTo>
                  <a:pt x="0" y="21600"/>
                </a:lnTo>
                <a:lnTo>
                  <a:pt x="4111" y="8345"/>
                </a:lnTo>
                <a:lnTo>
                  <a:pt x="21415" y="8345"/>
                </a:lnTo>
                <a:cubicBezTo>
                  <a:pt x="21517" y="8345"/>
                  <a:pt x="21600" y="7927"/>
                  <a:pt x="21600" y="7412"/>
                </a:cubicBezTo>
                <a:lnTo>
                  <a:pt x="21600" y="933"/>
                </a:lnTo>
                <a:cubicBezTo>
                  <a:pt x="21600" y="418"/>
                  <a:pt x="21517" y="0"/>
                  <a:pt x="21415" y="0"/>
                </a:cubicBezTo>
                <a:lnTo>
                  <a:pt x="3688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defines an instance field called “re”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1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04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__init__(self, real, imaginary):</a:t>
            </a:r>
          </a:p>
          <a:p>
            <a:pPr>
              <a:defRPr sz="2600"/>
            </a:pPr>
            <a:r>
              <a:t>        self.re = real</a:t>
            </a:r>
          </a:p>
          <a:p>
            <a:pPr>
              <a:defRPr sz="2600"/>
            </a:pPr>
            <a:r>
              <a:t>        self.im = imaginary</a:t>
            </a:r>
          </a:p>
          <a:p>
            <a:pPr>
              <a:defRPr sz="2600"/>
            </a:pPr>
            <a:r>
              <a:t>    def __str__(self):</a:t>
            </a:r>
          </a:p>
          <a:p>
            <a:pPr>
              <a:defRPr sz="2600"/>
            </a:pPr>
            <a:r>
              <a:t>        return "{}+i{}".format(self.re, self.im)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Complex(-2, 3)</a:t>
            </a:r>
          </a:p>
          <a:p>
            <a:pPr>
              <a:defRPr sz="2600"/>
            </a:pPr>
            <a:r>
              <a:t>    b = Complex(1, 2)</a:t>
            </a:r>
          </a:p>
          <a:p>
            <a:pPr>
              <a:defRPr sz="2600"/>
            </a:pPr>
            <a:r>
              <a:t>    print(a, b)</a:t>
            </a:r>
          </a:p>
        </p:txBody>
      </p:sp>
      <p:sp>
        <p:nvSpPr>
          <p:cNvPr id="205" name="This defines an instance field called “im”"/>
          <p:cNvSpPr/>
          <p:nvPr/>
        </p:nvSpPr>
        <p:spPr>
          <a:xfrm>
            <a:off x="5006975" y="3303141"/>
            <a:ext cx="7418785" cy="1470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688" y="0"/>
                </a:moveTo>
                <a:cubicBezTo>
                  <a:pt x="3586" y="0"/>
                  <a:pt x="3504" y="418"/>
                  <a:pt x="3504" y="933"/>
                </a:cubicBezTo>
                <a:lnTo>
                  <a:pt x="3504" y="5645"/>
                </a:lnTo>
                <a:lnTo>
                  <a:pt x="0" y="21600"/>
                </a:lnTo>
                <a:lnTo>
                  <a:pt x="4111" y="8345"/>
                </a:lnTo>
                <a:lnTo>
                  <a:pt x="21415" y="8345"/>
                </a:lnTo>
                <a:cubicBezTo>
                  <a:pt x="21517" y="8345"/>
                  <a:pt x="21600" y="7927"/>
                  <a:pt x="21600" y="7412"/>
                </a:cubicBezTo>
                <a:lnTo>
                  <a:pt x="21600" y="933"/>
                </a:lnTo>
                <a:cubicBezTo>
                  <a:pt x="21600" y="418"/>
                  <a:pt x="21517" y="0"/>
                  <a:pt x="21415" y="0"/>
                </a:cubicBezTo>
                <a:lnTo>
                  <a:pt x="3688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defines an instance field called “im”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5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08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__init__(self, real, imaginary):</a:t>
            </a:r>
          </a:p>
          <a:p>
            <a:pPr>
              <a:defRPr sz="2600"/>
            </a:pPr>
            <a:r>
              <a:t>        self.re = real</a:t>
            </a:r>
          </a:p>
          <a:p>
            <a:pPr>
              <a:defRPr sz="2600"/>
            </a:pPr>
            <a:r>
              <a:t>        self.im = imaginary</a:t>
            </a:r>
          </a:p>
          <a:p>
            <a:pPr>
              <a:defRPr sz="2600"/>
            </a:pPr>
            <a:r>
              <a:t>    def __str__(self):</a:t>
            </a:r>
          </a:p>
          <a:p>
            <a:pPr>
              <a:defRPr sz="2600"/>
            </a:pPr>
            <a:r>
              <a:t>        return "{}+i{}".format(self.re, self.im)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Complex(-2, 3)</a:t>
            </a:r>
          </a:p>
          <a:p>
            <a:pPr>
              <a:defRPr sz="2600"/>
            </a:pPr>
            <a:r>
              <a:t>    b = Complex(1, 2)</a:t>
            </a:r>
          </a:p>
          <a:p>
            <a:pPr>
              <a:defRPr sz="2600"/>
            </a:pPr>
            <a:r>
              <a:t>    print(a, b)</a:t>
            </a:r>
          </a:p>
        </p:txBody>
      </p:sp>
      <p:sp>
        <p:nvSpPr>
          <p:cNvPr id="209" name="Assigning self.whatever anywhere in the definition of the class will create an instance object"/>
          <p:cNvSpPr/>
          <p:nvPr/>
        </p:nvSpPr>
        <p:spPr>
          <a:xfrm>
            <a:off x="3716337" y="2083941"/>
            <a:ext cx="8772923" cy="27435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453" y="0"/>
                </a:moveTo>
                <a:cubicBezTo>
                  <a:pt x="6367" y="0"/>
                  <a:pt x="6297" y="224"/>
                  <a:pt x="6297" y="500"/>
                </a:cubicBezTo>
                <a:lnTo>
                  <a:pt x="6297" y="12886"/>
                </a:lnTo>
                <a:lnTo>
                  <a:pt x="0" y="21600"/>
                </a:lnTo>
                <a:lnTo>
                  <a:pt x="7003" y="14282"/>
                </a:lnTo>
                <a:lnTo>
                  <a:pt x="21444" y="14282"/>
                </a:lnTo>
                <a:cubicBezTo>
                  <a:pt x="21530" y="14282"/>
                  <a:pt x="21600" y="14058"/>
                  <a:pt x="21600" y="13782"/>
                </a:cubicBezTo>
                <a:lnTo>
                  <a:pt x="21600" y="500"/>
                </a:lnTo>
                <a:cubicBezTo>
                  <a:pt x="21600" y="224"/>
                  <a:pt x="21530" y="0"/>
                  <a:pt x="21444" y="0"/>
                </a:cubicBezTo>
                <a:lnTo>
                  <a:pt x="6453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Assigning self.whatever anywhere in the definition of the class will create an instance object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12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__init__(self, real, imaginary):</a:t>
            </a:r>
          </a:p>
          <a:p>
            <a:pPr>
              <a:defRPr sz="2600"/>
            </a:pPr>
            <a:r>
              <a:t>        self.re = real</a:t>
            </a:r>
          </a:p>
          <a:p>
            <a:pPr>
              <a:defRPr sz="2600"/>
            </a:pPr>
            <a:r>
              <a:t>        self.im = imaginary</a:t>
            </a:r>
          </a:p>
          <a:p>
            <a:pPr>
              <a:defRPr sz="2600"/>
            </a:pPr>
            <a:r>
              <a:t>    def __str__(self):</a:t>
            </a:r>
          </a:p>
          <a:p>
            <a:pPr>
              <a:defRPr sz="2600"/>
            </a:pPr>
            <a:r>
              <a:t>        return "{}+i{}".format(self.re, self.im)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Complex(-2, 3)</a:t>
            </a:r>
          </a:p>
          <a:p>
            <a:pPr>
              <a:defRPr sz="2600"/>
            </a:pPr>
            <a:r>
              <a:t>    b = Complex(1, 2)</a:t>
            </a:r>
          </a:p>
          <a:p>
            <a:pPr>
              <a:defRPr sz="2600"/>
            </a:pPr>
            <a:r>
              <a:t>    print(a, b)</a:t>
            </a:r>
          </a:p>
        </p:txBody>
      </p:sp>
      <p:sp>
        <p:nvSpPr>
          <p:cNvPr id="213" name="The two underscores before and after denotes __str__ as a reserved name."/>
          <p:cNvSpPr/>
          <p:nvPr/>
        </p:nvSpPr>
        <p:spPr>
          <a:xfrm>
            <a:off x="3355181" y="2221309"/>
            <a:ext cx="9083279" cy="32508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971" y="0"/>
                </a:moveTo>
                <a:cubicBezTo>
                  <a:pt x="6887" y="0"/>
                  <a:pt x="6820" y="189"/>
                  <a:pt x="6820" y="422"/>
                </a:cubicBezTo>
                <a:lnTo>
                  <a:pt x="6820" y="9451"/>
                </a:lnTo>
                <a:lnTo>
                  <a:pt x="0" y="21600"/>
                </a:lnTo>
                <a:lnTo>
                  <a:pt x="7341" y="10625"/>
                </a:lnTo>
                <a:lnTo>
                  <a:pt x="21449" y="10625"/>
                </a:lnTo>
                <a:cubicBezTo>
                  <a:pt x="21532" y="10625"/>
                  <a:pt x="21600" y="10436"/>
                  <a:pt x="21600" y="10203"/>
                </a:cubicBezTo>
                <a:lnTo>
                  <a:pt x="21600" y="422"/>
                </a:lnTo>
                <a:cubicBezTo>
                  <a:pt x="21600" y="189"/>
                  <a:pt x="21532" y="0"/>
                  <a:pt x="21449" y="0"/>
                </a:cubicBezTo>
                <a:lnTo>
                  <a:pt x="6971" y="0"/>
                </a:lnTo>
                <a:close/>
              </a:path>
            </a:pathLst>
          </a:custGeom>
          <a:gradFill>
            <a:gsLst>
              <a:gs pos="0">
                <a:srgbClr val="F1F4FF">
                  <a:alpha val="14795"/>
                </a:srgbClr>
              </a:gs>
              <a:gs pos="100000">
                <a:srgbClr val="F4FFF8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two underscores before and after denotes __str__ as a reserved name.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3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16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__init__(self, real, imaginary):</a:t>
            </a:r>
          </a:p>
          <a:p>
            <a:pPr>
              <a:defRPr sz="2600"/>
            </a:pPr>
            <a:r>
              <a:t>        self.re = real</a:t>
            </a:r>
          </a:p>
          <a:p>
            <a:pPr>
              <a:defRPr sz="2600"/>
            </a:pPr>
            <a:r>
              <a:t>        self.im = imaginary</a:t>
            </a:r>
          </a:p>
          <a:p>
            <a:pPr>
              <a:defRPr sz="2600"/>
            </a:pPr>
            <a:r>
              <a:t>    def __str__(self):</a:t>
            </a:r>
          </a:p>
          <a:p>
            <a:pPr>
              <a:defRPr sz="2600"/>
            </a:pPr>
            <a:r>
              <a:t>        return "{}+i{}".format(self.re, self.im)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Complex(-2, 3)</a:t>
            </a:r>
          </a:p>
          <a:p>
            <a:pPr>
              <a:defRPr sz="2600"/>
            </a:pPr>
            <a:r>
              <a:t>    b = Complex(1, 2)</a:t>
            </a:r>
          </a:p>
          <a:p>
            <a:pPr>
              <a:defRPr sz="2600"/>
            </a:pPr>
            <a:r>
              <a:t>    print(a, b)</a:t>
            </a:r>
          </a:p>
        </p:txBody>
      </p:sp>
      <p:sp>
        <p:nvSpPr>
          <p:cNvPr id="217" name="__str__ takes the instance and creates a string. The string should reflect the contents of the object."/>
          <p:cNvSpPr/>
          <p:nvPr/>
        </p:nvSpPr>
        <p:spPr>
          <a:xfrm>
            <a:off x="3355181" y="2221309"/>
            <a:ext cx="9083279" cy="3248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971" y="0"/>
                </a:moveTo>
                <a:cubicBezTo>
                  <a:pt x="6887" y="0"/>
                  <a:pt x="6820" y="189"/>
                  <a:pt x="6820" y="422"/>
                </a:cubicBezTo>
                <a:lnTo>
                  <a:pt x="6820" y="9459"/>
                </a:lnTo>
                <a:lnTo>
                  <a:pt x="0" y="21600"/>
                </a:lnTo>
                <a:lnTo>
                  <a:pt x="7341" y="10634"/>
                </a:lnTo>
                <a:lnTo>
                  <a:pt x="21449" y="10634"/>
                </a:lnTo>
                <a:cubicBezTo>
                  <a:pt x="21532" y="10634"/>
                  <a:pt x="21600" y="10445"/>
                  <a:pt x="21600" y="10211"/>
                </a:cubicBezTo>
                <a:lnTo>
                  <a:pt x="21600" y="422"/>
                </a:lnTo>
                <a:cubicBezTo>
                  <a:pt x="21600" y="189"/>
                  <a:pt x="21532" y="0"/>
                  <a:pt x="21449" y="0"/>
                </a:cubicBezTo>
                <a:lnTo>
                  <a:pt x="6971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__str__ takes the instance and creates a string. The string should reflect the contents of the object.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20" name="class Complex():…"/>
          <p:cNvSpPr txBox="1"/>
          <p:nvPr/>
        </p:nvSpPr>
        <p:spPr>
          <a:xfrm>
            <a:off x="599758" y="3638550"/>
            <a:ext cx="9625609" cy="467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__init__(self, real, imaginary):</a:t>
            </a:r>
          </a:p>
          <a:p>
            <a:pPr>
              <a:defRPr sz="2600"/>
            </a:pPr>
            <a:r>
              <a:t>        self.re = real</a:t>
            </a:r>
          </a:p>
          <a:p>
            <a:pPr>
              <a:defRPr sz="2600"/>
            </a:pPr>
            <a:r>
              <a:t>        self.im = imaginary</a:t>
            </a:r>
          </a:p>
          <a:p>
            <a:pPr>
              <a:defRPr sz="2600"/>
            </a:pPr>
            <a:r>
              <a:t>    def __str__(self):</a:t>
            </a:r>
          </a:p>
          <a:p>
            <a:pPr>
              <a:defRPr sz="2600"/>
            </a:pPr>
            <a:r>
              <a:t>        return "{}+i{}".format(self.re, self.im)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Complex(-2, 3)</a:t>
            </a:r>
          </a:p>
          <a:p>
            <a:pPr>
              <a:defRPr sz="2600"/>
            </a:pPr>
            <a:r>
              <a:t>    b = Complex(1, 2)</a:t>
            </a:r>
          </a:p>
          <a:p>
            <a:pPr>
              <a:defRPr sz="2600"/>
            </a:pPr>
            <a:r>
              <a:t>    print(a, b)</a:t>
            </a:r>
          </a:p>
        </p:txBody>
      </p:sp>
      <p:sp>
        <p:nvSpPr>
          <p:cNvPr id="221" name="When print is called on objects of type complex, then Python looks first for a __str__ method and then for a __repr__ method. The __repr__ method is supposed to give more details for debugging."/>
          <p:cNvSpPr/>
          <p:nvPr/>
        </p:nvSpPr>
        <p:spPr>
          <a:xfrm>
            <a:off x="2041921" y="2208609"/>
            <a:ext cx="9850439" cy="53455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186" y="0"/>
                </a:moveTo>
                <a:cubicBezTo>
                  <a:pt x="5109" y="0"/>
                  <a:pt x="5047" y="115"/>
                  <a:pt x="5047" y="257"/>
                </a:cubicBezTo>
                <a:lnTo>
                  <a:pt x="5047" y="6657"/>
                </a:lnTo>
                <a:lnTo>
                  <a:pt x="0" y="21600"/>
                </a:lnTo>
                <a:lnTo>
                  <a:pt x="5434" y="7488"/>
                </a:lnTo>
                <a:lnTo>
                  <a:pt x="21461" y="7488"/>
                </a:lnTo>
                <a:cubicBezTo>
                  <a:pt x="21538" y="7488"/>
                  <a:pt x="21600" y="7373"/>
                  <a:pt x="21600" y="7231"/>
                </a:cubicBezTo>
                <a:lnTo>
                  <a:pt x="21600" y="257"/>
                </a:lnTo>
                <a:cubicBezTo>
                  <a:pt x="21600" y="115"/>
                  <a:pt x="21538" y="0"/>
                  <a:pt x="21461" y="0"/>
                </a:cubicBezTo>
                <a:lnTo>
                  <a:pt x="5186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400">
                <a:latin typeface="+mn-lt"/>
                <a:ea typeface="+mn-ea"/>
                <a:cs typeface="+mn-cs"/>
                <a:sym typeface="Helvetica Neue Medium"/>
              </a:defRPr>
            </a:pPr>
            <a:r>
              <a:t>When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t> is called on objects of type complex, then Python looks first for a __str__ method and then for a __repr__ method. The __repr__ method is supposed to give more details for debugging.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1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24" name="Adding Metho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Adding Methods</a:t>
            </a:r>
          </a:p>
          <a:p>
            <a:pPr lvl="1"/>
            <a:r>
              <a:t>Every complex number has a length:</a:t>
            </a:r>
          </a:p>
          <a:p>
            <a:pPr lvl="1"/>
          </a:p>
          <a:p>
            <a:pPr lvl="1" marL="0" indent="0">
              <a:buSzTx/>
              <a:buNone/>
            </a:pPr>
          </a:p>
          <a:p>
            <a:pPr lvl="2"/>
            <a:r>
              <a:t>To create a method calculating the length:</a:t>
            </a:r>
          </a:p>
          <a:p>
            <a:pPr lvl="3"/>
            <a:r>
              <a:t>We need one argument: the object (the complex number) itself</a:t>
            </a:r>
          </a:p>
          <a:p>
            <a:pPr lvl="3"/>
            <a:r>
              <a:t>This argument is called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self</a:t>
            </a:r>
          </a:p>
        </p:txBody>
      </p:sp>
      <p:sp>
        <p:nvSpPr>
          <p:cNvPr id="225" name="Equation"/>
          <p:cNvSpPr txBox="1"/>
          <p:nvPr/>
        </p:nvSpPr>
        <p:spPr>
          <a:xfrm>
            <a:off x="4530610" y="4420563"/>
            <a:ext cx="3762719" cy="56327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ad>
                    <m:radPr>
                      <m:ctrlP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degHide m:val="on"/>
                    </m:radPr>
                    <m:deg/>
                    <m:e>
                      <m:sSup>
                        <m:e>
                          <m: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p>
                          <m: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e>
                          <m: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p>
                          <m: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e>
                  </m:rad>
                </m:oMath>
              </m:oMathPara>
            </a14:m>
            <a:endParaRPr sz="36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25" name="def foo_bang(n):…"/>
          <p:cNvSpPr txBox="1"/>
          <p:nvPr/>
        </p:nvSpPr>
        <p:spPr>
          <a:xfrm>
            <a:off x="683592" y="2933700"/>
            <a:ext cx="11637616" cy="561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800"/>
            </a:pPr>
            <a:r>
              <a:t>def foo_bang(n):</a:t>
            </a:r>
          </a:p>
          <a:p>
            <a:pPr>
              <a:defRPr sz="2800"/>
            </a:pPr>
            <a:r>
              <a:t>    for i in range(1, n+1):</a:t>
            </a:r>
          </a:p>
          <a:p>
            <a:pPr>
              <a:defRPr sz="2800"/>
            </a:pPr>
            <a:r>
              <a:t>        if i%3 == 0 and i%5 == 0:</a:t>
            </a:r>
          </a:p>
          <a:p>
            <a:pPr>
              <a:defRPr sz="2800"/>
            </a:pPr>
            <a:r>
              <a:t>            print(i, 'foobang')</a:t>
            </a:r>
          </a:p>
          <a:p>
            <a:pPr>
              <a:defRPr sz="2800"/>
            </a:pPr>
            <a:r>
              <a:t>        elif i%3 == 0 and i%5 != 0:</a:t>
            </a:r>
          </a:p>
          <a:p>
            <a:pPr>
              <a:defRPr sz="2800"/>
            </a:pPr>
            <a:r>
              <a:t>            print(i, 'foo')</a:t>
            </a:r>
          </a:p>
          <a:p>
            <a:pPr>
              <a:defRPr sz="2800"/>
            </a:pPr>
            <a:r>
              <a:t>        elif i%3 != 0 and i%5 == 0:</a:t>
            </a:r>
          </a:p>
          <a:p>
            <a:pPr>
              <a:defRPr sz="2800"/>
            </a:pPr>
            <a:r>
              <a:t>            print(i, 'bang')</a:t>
            </a:r>
          </a:p>
          <a:p>
            <a:pPr>
              <a:defRPr sz="2800"/>
            </a:pPr>
            <a:r>
              <a:t>        elif i%3 != 0 and i%5 != 0:</a:t>
            </a:r>
          </a:p>
          <a:p>
            <a:pPr>
              <a:defRPr sz="2800"/>
            </a:pPr>
            <a:r>
              <a:t>            print(i)</a:t>
            </a:r>
          </a:p>
          <a:p>
            <a:pPr>
              <a:defRPr sz="2800"/>
            </a:pPr>
            <a:r>
              <a:t>        else:</a:t>
            </a:r>
          </a:p>
          <a:p>
            <a:pPr>
              <a:defRPr sz="2800"/>
            </a:pPr>
            <a:r>
              <a:t>            print(f'With {i}: Logic error in program')</a:t>
            </a:r>
          </a:p>
          <a:p>
            <a:pPr>
              <a:defRPr sz="2800"/>
            </a:pPr>
            <a:r>
              <a:t>      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lass Complex():…"/>
          <p:cNvSpPr txBox="1"/>
          <p:nvPr/>
        </p:nvSpPr>
        <p:spPr>
          <a:xfrm>
            <a:off x="431800" y="1174750"/>
            <a:ext cx="9671336" cy="740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class Complex():</a:t>
            </a:r>
          </a:p>
          <a:p>
            <a:pPr>
              <a:defRPr sz="2200"/>
            </a:pPr>
            <a:r>
              <a:t>    def __init__(self, real, imaginary):</a:t>
            </a:r>
          </a:p>
          <a:p>
            <a:pPr>
              <a:defRPr sz="2200"/>
            </a:pPr>
            <a:r>
              <a:t>        self.re = real</a:t>
            </a:r>
          </a:p>
          <a:p>
            <a:pPr>
              <a:defRPr sz="2200"/>
            </a:pPr>
            <a:r>
              <a:t>        self.im = imaginary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if self.re==0 and self.im==0:</a:t>
            </a:r>
          </a:p>
          <a:p>
            <a:pPr>
              <a:defRPr sz="2200"/>
            </a:pPr>
            <a:r>
              <a:t>            return "0"</a:t>
            </a:r>
          </a:p>
          <a:p>
            <a:pPr>
              <a:defRPr sz="2200"/>
            </a:pPr>
            <a:r>
              <a:t>        if self.re==0 and self.im&gt;0:</a:t>
            </a:r>
          </a:p>
          <a:p>
            <a:pPr>
              <a:defRPr sz="2200"/>
            </a:pPr>
            <a:r>
              <a:t>            return "i{}".format(self.im)</a:t>
            </a:r>
          </a:p>
          <a:p>
            <a:pPr>
              <a:defRPr sz="2200"/>
            </a:pPr>
            <a:r>
              <a:t>        if self.re==0 and self.im&lt;0:</a:t>
            </a:r>
          </a:p>
          <a:p>
            <a:pPr>
              <a:defRPr sz="2200"/>
            </a:pPr>
            <a:r>
              <a:t>            return "-i{}".format(-self.im)</a:t>
            </a:r>
          </a:p>
          <a:p>
            <a:pPr>
              <a:defRPr sz="2200"/>
            </a:pPr>
            <a:r>
              <a:t>        if self.im&lt;0:</a:t>
            </a:r>
          </a:p>
          <a:p>
            <a:pPr>
              <a:defRPr sz="2200"/>
            </a:pPr>
            <a:r>
              <a:t>            return "{}-i{}".format(self.re, -self.im)</a:t>
            </a:r>
          </a:p>
          <a:p>
            <a:pPr>
              <a:defRPr sz="2200"/>
            </a:pPr>
            <a:r>
              <a:t>        if self.im&gt;0:</a:t>
            </a:r>
          </a:p>
          <a:p>
            <a:pPr>
              <a:defRPr sz="2200"/>
            </a:pPr>
            <a:r>
              <a:t>            return "{}+i{}".format(self.re, self.im)</a:t>
            </a:r>
          </a:p>
          <a:p>
            <a:pPr>
              <a:defRPr sz="2200"/>
            </a:pPr>
            <a:r>
              <a:t>        return str(self.re)</a:t>
            </a:r>
          </a:p>
          <a:p>
            <a:pPr>
              <a:defRPr sz="2200"/>
            </a:pPr>
            <a:r>
              <a:t>    </a:t>
            </a:r>
            <a:r>
              <a:rPr b="1"/>
              <a:t>def length(self):</a:t>
            </a:r>
            <a:endParaRPr b="1"/>
          </a:p>
          <a:p>
            <a:pPr>
              <a:defRPr b="1" sz="2200"/>
            </a:pPr>
            <a:r>
              <a:t>        return math.sqrt(self.re*self.re+self.im*self.im)</a:t>
            </a:r>
          </a:p>
          <a:p>
            <a:pPr>
              <a:defRPr sz="2200"/>
            </a:pPr>
            <a:r>
              <a:t>        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if __name__ == "__main__":</a:t>
            </a:r>
          </a:p>
          <a:p>
            <a:pPr>
              <a:defRPr sz="2200"/>
            </a:pPr>
            <a:r>
              <a:t>    a = Complex(-2, 3)</a:t>
            </a:r>
          </a:p>
          <a:p>
            <a:pPr>
              <a:defRPr sz="2200"/>
            </a:pPr>
            <a:r>
              <a:t>    </a:t>
            </a:r>
            <a:r>
              <a:rPr b="1"/>
              <a:t>print(a.length())</a:t>
            </a:r>
          </a:p>
        </p:txBody>
      </p:sp>
      <p:sp>
        <p:nvSpPr>
          <p:cNvPr id="228" name="The one argument is self"/>
          <p:cNvSpPr/>
          <p:nvPr/>
        </p:nvSpPr>
        <p:spPr>
          <a:xfrm>
            <a:off x="3493641" y="1827609"/>
            <a:ext cx="9046369" cy="4542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1034" y="0"/>
                </a:moveTo>
                <a:cubicBezTo>
                  <a:pt x="10950" y="0"/>
                  <a:pt x="10882" y="135"/>
                  <a:pt x="10882" y="302"/>
                </a:cubicBezTo>
                <a:lnTo>
                  <a:pt x="10882" y="2463"/>
                </a:lnTo>
                <a:lnTo>
                  <a:pt x="0" y="21600"/>
                </a:lnTo>
                <a:lnTo>
                  <a:pt x="11334" y="3312"/>
                </a:lnTo>
                <a:lnTo>
                  <a:pt x="21448" y="3312"/>
                </a:lnTo>
                <a:cubicBezTo>
                  <a:pt x="21532" y="3312"/>
                  <a:pt x="21600" y="3177"/>
                  <a:pt x="21600" y="3010"/>
                </a:cubicBezTo>
                <a:lnTo>
                  <a:pt x="21600" y="302"/>
                </a:lnTo>
                <a:cubicBezTo>
                  <a:pt x="21600" y="135"/>
                  <a:pt x="21532" y="0"/>
                  <a:pt x="21448" y="0"/>
                </a:cubicBezTo>
                <a:lnTo>
                  <a:pt x="11034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The one argument is self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8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lass Complex():…"/>
          <p:cNvSpPr txBox="1"/>
          <p:nvPr/>
        </p:nvSpPr>
        <p:spPr>
          <a:xfrm>
            <a:off x="431800" y="1174750"/>
            <a:ext cx="9671336" cy="740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class Complex():</a:t>
            </a:r>
          </a:p>
          <a:p>
            <a:pPr>
              <a:defRPr sz="2200"/>
            </a:pPr>
            <a:r>
              <a:t>    def __init__(self, real, imaginary):</a:t>
            </a:r>
          </a:p>
          <a:p>
            <a:pPr>
              <a:defRPr sz="2200"/>
            </a:pPr>
            <a:r>
              <a:t>        self.re = real</a:t>
            </a:r>
          </a:p>
          <a:p>
            <a:pPr>
              <a:defRPr sz="2200"/>
            </a:pPr>
            <a:r>
              <a:t>        self.im = imaginary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if self.re==0 and self.im==0:</a:t>
            </a:r>
          </a:p>
          <a:p>
            <a:pPr>
              <a:defRPr sz="2200"/>
            </a:pPr>
            <a:r>
              <a:t>            return "0"</a:t>
            </a:r>
          </a:p>
          <a:p>
            <a:pPr>
              <a:defRPr sz="2200"/>
            </a:pPr>
            <a:r>
              <a:t>        if self.re==0 and self.im&gt;0:</a:t>
            </a:r>
          </a:p>
          <a:p>
            <a:pPr>
              <a:defRPr sz="2200"/>
            </a:pPr>
            <a:r>
              <a:t>            return "i{}".format(self.im)</a:t>
            </a:r>
          </a:p>
          <a:p>
            <a:pPr>
              <a:defRPr sz="2200"/>
            </a:pPr>
            <a:r>
              <a:t>        if self.re==0 and self.im&lt;0:</a:t>
            </a:r>
          </a:p>
          <a:p>
            <a:pPr>
              <a:defRPr sz="2200"/>
            </a:pPr>
            <a:r>
              <a:t>            return "-i{}".format(-self.im)</a:t>
            </a:r>
          </a:p>
          <a:p>
            <a:pPr>
              <a:defRPr sz="2200"/>
            </a:pPr>
            <a:r>
              <a:t>        if self.im&lt;0:</a:t>
            </a:r>
          </a:p>
          <a:p>
            <a:pPr>
              <a:defRPr sz="2200"/>
            </a:pPr>
            <a:r>
              <a:t>            return "{}-i{}".format(self.re, -self.im)</a:t>
            </a:r>
          </a:p>
          <a:p>
            <a:pPr>
              <a:defRPr sz="2200"/>
            </a:pPr>
            <a:r>
              <a:t>        if self.im&gt;0:</a:t>
            </a:r>
          </a:p>
          <a:p>
            <a:pPr>
              <a:defRPr sz="2200"/>
            </a:pPr>
            <a:r>
              <a:t>            return "{}+i{}".format(self.re, self.im)</a:t>
            </a:r>
          </a:p>
          <a:p>
            <a:pPr>
              <a:defRPr sz="2200"/>
            </a:pPr>
            <a:r>
              <a:t>        return str(self.re)</a:t>
            </a:r>
          </a:p>
          <a:p>
            <a:pPr>
              <a:defRPr sz="2200"/>
            </a:pPr>
            <a:r>
              <a:t>    </a:t>
            </a:r>
            <a:r>
              <a:rPr b="1"/>
              <a:t>def length(self):</a:t>
            </a:r>
            <a:endParaRPr b="1"/>
          </a:p>
          <a:p>
            <a:pPr>
              <a:defRPr b="1" sz="2200"/>
            </a:pPr>
            <a:r>
              <a:t>        return math.sqrt(self.re*self.re+self.im*self.im)</a:t>
            </a:r>
          </a:p>
          <a:p>
            <a:pPr>
              <a:defRPr sz="2200"/>
            </a:pPr>
            <a:r>
              <a:t>        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if __name__ == "__main__":</a:t>
            </a:r>
          </a:p>
          <a:p>
            <a:pPr>
              <a:defRPr sz="2200"/>
            </a:pPr>
            <a:r>
              <a:t>    a = Complex(-2, 3)</a:t>
            </a:r>
          </a:p>
          <a:p>
            <a:pPr>
              <a:defRPr sz="2200"/>
            </a:pPr>
            <a:r>
              <a:t>    </a:t>
            </a:r>
            <a:r>
              <a:rPr b="1"/>
              <a:t>print(a.length())</a:t>
            </a:r>
          </a:p>
        </p:txBody>
      </p:sp>
      <p:sp>
        <p:nvSpPr>
          <p:cNvPr id="231" name="Here is how this function is called:  The object is followed by a period"/>
          <p:cNvSpPr/>
          <p:nvPr/>
        </p:nvSpPr>
        <p:spPr>
          <a:xfrm>
            <a:off x="4107606" y="7771209"/>
            <a:ext cx="5663804" cy="13311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724" y="0"/>
                </a:moveTo>
                <a:cubicBezTo>
                  <a:pt x="4590" y="0"/>
                  <a:pt x="4482" y="461"/>
                  <a:pt x="4482" y="1030"/>
                </a:cubicBezTo>
                <a:lnTo>
                  <a:pt x="4482" y="8617"/>
                </a:lnTo>
                <a:lnTo>
                  <a:pt x="0" y="10684"/>
                </a:lnTo>
                <a:lnTo>
                  <a:pt x="4482" y="12745"/>
                </a:lnTo>
                <a:lnTo>
                  <a:pt x="4482" y="20570"/>
                </a:lnTo>
                <a:cubicBezTo>
                  <a:pt x="4482" y="21139"/>
                  <a:pt x="4590" y="21600"/>
                  <a:pt x="4724" y="21600"/>
                </a:cubicBezTo>
                <a:lnTo>
                  <a:pt x="21358" y="21600"/>
                </a:lnTo>
                <a:cubicBezTo>
                  <a:pt x="21492" y="21600"/>
                  <a:pt x="21600" y="21139"/>
                  <a:pt x="21600" y="20570"/>
                </a:cubicBezTo>
                <a:lnTo>
                  <a:pt x="21600" y="1030"/>
                </a:lnTo>
                <a:cubicBezTo>
                  <a:pt x="21600" y="461"/>
                  <a:pt x="21492" y="0"/>
                  <a:pt x="21358" y="0"/>
                </a:cubicBezTo>
                <a:lnTo>
                  <a:pt x="4724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Here is how this function is called:  The object is followed by a period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1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lass Complex():…"/>
          <p:cNvSpPr txBox="1"/>
          <p:nvPr/>
        </p:nvSpPr>
        <p:spPr>
          <a:xfrm>
            <a:off x="431800" y="1174750"/>
            <a:ext cx="9671336" cy="740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class Complex():</a:t>
            </a:r>
          </a:p>
          <a:p>
            <a:pPr>
              <a:defRPr sz="2200"/>
            </a:pPr>
            <a:r>
              <a:t>    def __init__(self, real, imaginary):</a:t>
            </a:r>
          </a:p>
          <a:p>
            <a:pPr>
              <a:defRPr sz="2200"/>
            </a:pPr>
            <a:r>
              <a:t>        self.re = real</a:t>
            </a:r>
          </a:p>
          <a:p>
            <a:pPr>
              <a:defRPr sz="2200"/>
            </a:pPr>
            <a:r>
              <a:t>        self.im = imaginary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if self.re==0 and self.im==0:</a:t>
            </a:r>
          </a:p>
          <a:p>
            <a:pPr>
              <a:defRPr sz="2200"/>
            </a:pPr>
            <a:r>
              <a:t>            return "0"</a:t>
            </a:r>
          </a:p>
          <a:p>
            <a:pPr>
              <a:defRPr sz="2200"/>
            </a:pPr>
            <a:r>
              <a:t>        if self.re==0 and self.im&gt;0:</a:t>
            </a:r>
          </a:p>
          <a:p>
            <a:pPr>
              <a:defRPr sz="2200"/>
            </a:pPr>
            <a:r>
              <a:t>            return "i{}".format(self.im)</a:t>
            </a:r>
          </a:p>
          <a:p>
            <a:pPr>
              <a:defRPr sz="2200"/>
            </a:pPr>
            <a:r>
              <a:t>        if self.re==0 and self.im&lt;0:</a:t>
            </a:r>
          </a:p>
          <a:p>
            <a:pPr>
              <a:defRPr sz="2200"/>
            </a:pPr>
            <a:r>
              <a:t>            return "-i{}".format(-self.im)</a:t>
            </a:r>
          </a:p>
          <a:p>
            <a:pPr>
              <a:defRPr sz="2200"/>
            </a:pPr>
            <a:r>
              <a:t>        if self.im&lt;0:</a:t>
            </a:r>
          </a:p>
          <a:p>
            <a:pPr>
              <a:defRPr sz="2200"/>
            </a:pPr>
            <a:r>
              <a:t>            return "{}-i{}".format(self.re, -self.im)</a:t>
            </a:r>
          </a:p>
          <a:p>
            <a:pPr>
              <a:defRPr sz="2200"/>
            </a:pPr>
            <a:r>
              <a:t>        if self.im&gt;0:</a:t>
            </a:r>
          </a:p>
          <a:p>
            <a:pPr>
              <a:defRPr sz="2200"/>
            </a:pPr>
            <a:r>
              <a:t>            return "{}+i{}".format(self.re, self.im)</a:t>
            </a:r>
          </a:p>
          <a:p>
            <a:pPr>
              <a:defRPr sz="2200"/>
            </a:pPr>
            <a:r>
              <a:t>        return str(self.re)</a:t>
            </a:r>
          </a:p>
          <a:p>
            <a:pPr>
              <a:defRPr sz="2200"/>
            </a:pPr>
            <a:r>
              <a:t>    </a:t>
            </a:r>
            <a:r>
              <a:rPr b="1"/>
              <a:t>def length(self):</a:t>
            </a:r>
            <a:endParaRPr b="1"/>
          </a:p>
          <a:p>
            <a:pPr>
              <a:defRPr b="1" sz="2200"/>
            </a:pPr>
            <a:r>
              <a:t>        return math.sqrt(self.re*self.re+self.im*self.im)</a:t>
            </a:r>
          </a:p>
          <a:p>
            <a:pPr>
              <a:defRPr sz="2200"/>
            </a:pPr>
            <a:r>
              <a:t>        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if __name__ == "__main__":</a:t>
            </a:r>
          </a:p>
          <a:p>
            <a:pPr>
              <a:defRPr sz="2200"/>
            </a:pPr>
            <a:r>
              <a:t>    a = Complex(-2, 3)</a:t>
            </a:r>
          </a:p>
          <a:p>
            <a:pPr>
              <a:defRPr sz="2200"/>
            </a:pPr>
            <a:r>
              <a:t>    </a:t>
            </a:r>
            <a:r>
              <a:rPr b="1"/>
              <a:t>print(a.length())</a:t>
            </a:r>
          </a:p>
        </p:txBody>
      </p:sp>
      <p:sp>
        <p:nvSpPr>
          <p:cNvPr id="234" name="So, this method is really a function of one argument, even if it does not look like it."/>
          <p:cNvSpPr/>
          <p:nvPr/>
        </p:nvSpPr>
        <p:spPr>
          <a:xfrm>
            <a:off x="4107606" y="7771209"/>
            <a:ext cx="5663804" cy="13311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724" y="0"/>
                </a:moveTo>
                <a:cubicBezTo>
                  <a:pt x="4590" y="0"/>
                  <a:pt x="4482" y="461"/>
                  <a:pt x="4482" y="1030"/>
                </a:cubicBezTo>
                <a:lnTo>
                  <a:pt x="4482" y="8617"/>
                </a:lnTo>
                <a:lnTo>
                  <a:pt x="0" y="10684"/>
                </a:lnTo>
                <a:lnTo>
                  <a:pt x="4482" y="12745"/>
                </a:lnTo>
                <a:lnTo>
                  <a:pt x="4482" y="20570"/>
                </a:lnTo>
                <a:cubicBezTo>
                  <a:pt x="4482" y="21139"/>
                  <a:pt x="4590" y="21600"/>
                  <a:pt x="4724" y="21600"/>
                </a:cubicBezTo>
                <a:lnTo>
                  <a:pt x="21358" y="21600"/>
                </a:lnTo>
                <a:cubicBezTo>
                  <a:pt x="21492" y="21600"/>
                  <a:pt x="21600" y="21139"/>
                  <a:pt x="21600" y="20570"/>
                </a:cubicBezTo>
                <a:lnTo>
                  <a:pt x="21600" y="1030"/>
                </a:lnTo>
                <a:cubicBezTo>
                  <a:pt x="21600" y="461"/>
                  <a:pt x="21492" y="0"/>
                  <a:pt x="21358" y="0"/>
                </a:cubicBezTo>
                <a:lnTo>
                  <a:pt x="4724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So, this method is really a function of one argument, even if it does not look like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4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lass Complex():…"/>
          <p:cNvSpPr txBox="1"/>
          <p:nvPr/>
        </p:nvSpPr>
        <p:spPr>
          <a:xfrm>
            <a:off x="431800" y="1174750"/>
            <a:ext cx="9671336" cy="740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200"/>
            </a:pPr>
            <a:r>
              <a:t>class Complex():</a:t>
            </a:r>
          </a:p>
          <a:p>
            <a:pPr>
              <a:defRPr sz="2200"/>
            </a:pPr>
            <a:r>
              <a:t>    def __init__(self, real, imaginary):</a:t>
            </a:r>
          </a:p>
          <a:p>
            <a:pPr>
              <a:defRPr sz="2200"/>
            </a:pPr>
            <a:r>
              <a:t>        self.re = real</a:t>
            </a:r>
          </a:p>
          <a:p>
            <a:pPr>
              <a:defRPr sz="2200"/>
            </a:pPr>
            <a:r>
              <a:t>        self.im = imaginary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if self.re==0 and self.im==0:</a:t>
            </a:r>
          </a:p>
          <a:p>
            <a:pPr>
              <a:defRPr sz="2200"/>
            </a:pPr>
            <a:r>
              <a:t>            return "0"</a:t>
            </a:r>
          </a:p>
          <a:p>
            <a:pPr>
              <a:defRPr sz="2200"/>
            </a:pPr>
            <a:r>
              <a:t>        if self.re==0 and self.im&gt;0:</a:t>
            </a:r>
          </a:p>
          <a:p>
            <a:pPr>
              <a:defRPr sz="2200"/>
            </a:pPr>
            <a:r>
              <a:t>            return "i{}".format(self.im)</a:t>
            </a:r>
          </a:p>
          <a:p>
            <a:pPr>
              <a:defRPr sz="2200"/>
            </a:pPr>
            <a:r>
              <a:t>        if self.re==0 and self.im&lt;0:</a:t>
            </a:r>
          </a:p>
          <a:p>
            <a:pPr>
              <a:defRPr sz="2200"/>
            </a:pPr>
            <a:r>
              <a:t>            return "-i{}".format(-self.im)</a:t>
            </a:r>
          </a:p>
          <a:p>
            <a:pPr>
              <a:defRPr sz="2200"/>
            </a:pPr>
            <a:r>
              <a:t>        if self.im&lt;0:</a:t>
            </a:r>
          </a:p>
          <a:p>
            <a:pPr>
              <a:defRPr sz="2200"/>
            </a:pPr>
            <a:r>
              <a:t>            return "{}-i{}".format(self.re, -self.im)</a:t>
            </a:r>
          </a:p>
          <a:p>
            <a:pPr>
              <a:defRPr sz="2200"/>
            </a:pPr>
            <a:r>
              <a:t>        if self.im&gt;0:</a:t>
            </a:r>
          </a:p>
          <a:p>
            <a:pPr>
              <a:defRPr sz="2200"/>
            </a:pPr>
            <a:r>
              <a:t>            return "{}+i{}".format(self.re, self.im)</a:t>
            </a:r>
          </a:p>
          <a:p>
            <a:pPr>
              <a:defRPr sz="2200"/>
            </a:pPr>
            <a:r>
              <a:t>        return str(self.re)</a:t>
            </a:r>
          </a:p>
          <a:p>
            <a:pPr>
              <a:defRPr sz="2200"/>
            </a:pPr>
            <a:r>
              <a:t>    </a:t>
            </a:r>
            <a:r>
              <a:rPr b="1"/>
              <a:t>def length(self):</a:t>
            </a:r>
            <a:endParaRPr b="1"/>
          </a:p>
          <a:p>
            <a:pPr>
              <a:defRPr b="1" sz="2200"/>
            </a:pPr>
            <a:r>
              <a:t>        return math.sqrt(self.re*self.re+self.im*self.im)</a:t>
            </a:r>
          </a:p>
          <a:p>
            <a:pPr>
              <a:defRPr sz="2200"/>
            </a:pPr>
            <a:r>
              <a:t>        </a:t>
            </a:r>
          </a:p>
          <a:p>
            <a:pPr>
              <a:defRPr sz="2200"/>
            </a:pPr>
          </a:p>
          <a:p>
            <a:pPr>
              <a:defRPr sz="2200"/>
            </a:pPr>
            <a:r>
              <a:t>if __name__ == "__main__":</a:t>
            </a:r>
          </a:p>
          <a:p>
            <a:pPr>
              <a:defRPr sz="2200"/>
            </a:pPr>
            <a:r>
              <a:t>    a = Complex(-2, 3)</a:t>
            </a:r>
          </a:p>
          <a:p>
            <a:pPr>
              <a:defRPr sz="2200"/>
            </a:pPr>
            <a:r>
              <a:t>    </a:t>
            </a:r>
            <a:r>
              <a:rPr b="1"/>
              <a:t>print(a.length())</a:t>
            </a:r>
          </a:p>
        </p:txBody>
      </p:sp>
      <p:sp>
        <p:nvSpPr>
          <p:cNvPr id="237" name="Here we are referring to an instance field."/>
          <p:cNvSpPr/>
          <p:nvPr/>
        </p:nvSpPr>
        <p:spPr>
          <a:xfrm>
            <a:off x="5282753" y="6970712"/>
            <a:ext cx="4488657" cy="21316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6" y="0"/>
                </a:moveTo>
                <a:lnTo>
                  <a:pt x="1555" y="8112"/>
                </a:lnTo>
                <a:lnTo>
                  <a:pt x="306" y="8112"/>
                </a:lnTo>
                <a:cubicBezTo>
                  <a:pt x="137" y="8112"/>
                  <a:pt x="0" y="8400"/>
                  <a:pt x="0" y="8755"/>
                </a:cubicBezTo>
                <a:lnTo>
                  <a:pt x="0" y="20957"/>
                </a:lnTo>
                <a:cubicBezTo>
                  <a:pt x="0" y="21312"/>
                  <a:pt x="137" y="21600"/>
                  <a:pt x="306" y="21600"/>
                </a:cubicBezTo>
                <a:lnTo>
                  <a:pt x="21294" y="21600"/>
                </a:lnTo>
                <a:cubicBezTo>
                  <a:pt x="21463" y="21600"/>
                  <a:pt x="21600" y="21312"/>
                  <a:pt x="21600" y="20957"/>
                </a:cubicBezTo>
                <a:lnTo>
                  <a:pt x="21600" y="8755"/>
                </a:lnTo>
                <a:cubicBezTo>
                  <a:pt x="21600" y="8400"/>
                  <a:pt x="21463" y="8112"/>
                  <a:pt x="21294" y="8112"/>
                </a:cubicBezTo>
                <a:lnTo>
                  <a:pt x="2777" y="8112"/>
                </a:lnTo>
                <a:lnTo>
                  <a:pt x="2166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Here we are referring to an instance field.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7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elf Test: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Test: </a:t>
            </a:r>
          </a:p>
          <a:p>
            <a:pPr>
              <a:defRPr sz="3000"/>
            </a:pPr>
            <a:r>
              <a:t>Stop the presentation and fire up IDLE</a:t>
            </a:r>
          </a:p>
        </p:txBody>
      </p:sp>
      <p:sp>
        <p:nvSpPr>
          <p:cNvPr id="240" name="The phase of a complex number is defined b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The phase of a complex number is defined by </a:t>
            </a: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Raise a ValueError in the last case, the arctan in the math library is called atan. </a:t>
            </a:r>
          </a:p>
        </p:txBody>
      </p:sp>
      <p:sp>
        <p:nvSpPr>
          <p:cNvPr id="241" name="Equation"/>
          <p:cNvSpPr txBox="1"/>
          <p:nvPr/>
        </p:nvSpPr>
        <p:spPr>
          <a:xfrm>
            <a:off x="2637135" y="3483633"/>
            <a:ext cx="8137323" cy="417063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m:rPr>
                      <m:nor/>
                    </m:rP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arg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m>
                    <m:mPr>
                      <m:ctrlP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m:rPr>
                            <m:sty m:val="p"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arctan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den>
                        </m:f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  <m:mr>
                      <m:e>
                        <m:r>
                          <m:rPr>
                            <m:sty m:val="p"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arctan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den>
                        </m:f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  <m:mr>
                      <m:e>
                        <m:r>
                          <m:rPr>
                            <m:sty m:val="p"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arctan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den>
                        </m:f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  <m:mr>
                      <m:e>
                        <m:f>
                          <m:fPr>
                            <m:ctrlP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  <m:mr>
                      <m:e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f>
                          <m:fPr>
                            <m:ctrlP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argPr>
                              <m:scrLvl m:val="0"/>
                            </m:argPr>
                            <m:r>
                              <a:rPr xmlns:a="http://schemas.openxmlformats.org/drawingml/2006/main" sz="31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  <m:mr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undefined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and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1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mr>
                  </m:m>
                </m:oMath>
              </m:oMathPara>
            </a14:m>
            <a:endParaRPr sz="31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lass Complex():…"/>
          <p:cNvSpPr txBox="1"/>
          <p:nvPr/>
        </p:nvSpPr>
        <p:spPr>
          <a:xfrm>
            <a:off x="1504950" y="1358899"/>
            <a:ext cx="11012674" cy="734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class Complex():    </a:t>
            </a:r>
          </a:p>
          <a:p>
            <a:pPr>
              <a:defRPr sz="2600"/>
            </a:pPr>
            <a:r>
              <a:t>    def arg(self):</a:t>
            </a:r>
          </a:p>
          <a:p>
            <a:pPr>
              <a:defRPr sz="2600"/>
            </a:pPr>
            <a:r>
              <a:t>        if self.re == 0 and self.im == 0:</a:t>
            </a:r>
          </a:p>
          <a:p>
            <a:pPr>
              <a:defRPr sz="2600"/>
            </a:pPr>
            <a:r>
              <a:t>            raise ValueError</a:t>
            </a:r>
          </a:p>
          <a:p>
            <a:pPr>
              <a:defRPr sz="2600"/>
            </a:pPr>
            <a:r>
              <a:t>        if self.re &gt; 0:</a:t>
            </a:r>
          </a:p>
          <a:p>
            <a:pPr>
              <a:defRPr sz="2600"/>
            </a:pPr>
            <a:r>
              <a:t>            return math.atan(self.im/self.re)</a:t>
            </a:r>
          </a:p>
          <a:p>
            <a:pPr>
              <a:defRPr sz="2600"/>
            </a:pPr>
            <a:r>
              <a:t>        if self.re &lt; 0 and self.im &gt;= 0:</a:t>
            </a:r>
          </a:p>
          <a:p>
            <a:pPr>
              <a:defRPr sz="2600"/>
            </a:pPr>
            <a:r>
              <a:t>            return math.atan(self.im/self.re)+math.pi</a:t>
            </a:r>
          </a:p>
          <a:p>
            <a:pPr>
              <a:defRPr sz="2600"/>
            </a:pPr>
            <a:r>
              <a:t>        if self.re &lt; 0 and self.im &lt; 0:</a:t>
            </a:r>
          </a:p>
          <a:p>
            <a:pPr>
              <a:defRPr sz="2600"/>
            </a:pPr>
            <a:r>
              <a:t>            return math.atan(self.im/self.re) - math.pi</a:t>
            </a:r>
          </a:p>
          <a:p>
            <a:pPr>
              <a:defRPr sz="2600"/>
            </a:pPr>
            <a:r>
              <a:t>        if self.re == 0 and self.im &gt; 0:</a:t>
            </a:r>
          </a:p>
          <a:p>
            <a:pPr>
              <a:defRPr sz="2600"/>
            </a:pPr>
            <a:r>
              <a:t>            return math.pi/2</a:t>
            </a:r>
          </a:p>
          <a:p>
            <a:pPr>
              <a:defRPr sz="2600"/>
            </a:pPr>
            <a:r>
              <a:t>        if self.re == 0 and self.im &lt; 0:</a:t>
            </a:r>
          </a:p>
          <a:p>
            <a:pPr>
              <a:defRPr sz="2600"/>
            </a:pPr>
            <a:r>
              <a:t>            return -math.pi/2       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Complex(0, 0)</a:t>
            </a:r>
          </a:p>
          <a:p>
            <a:pPr>
              <a:defRPr sz="2600"/>
            </a:pPr>
            <a:r>
              <a:t>    print(a.arg())</a:t>
            </a:r>
          </a:p>
          <a:p>
            <a:pPr>
              <a:defRPr sz="2600"/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46" name="Methods can of course return other objec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Methods can of course return other objects</a:t>
            </a:r>
          </a:p>
          <a:p>
            <a:pPr lvl="1"/>
            <a:r>
              <a:t>The conjugate of a complex number is obtained by reflecting around the y-axis</a:t>
            </a:r>
          </a:p>
        </p:txBody>
      </p:sp>
      <p:sp>
        <p:nvSpPr>
          <p:cNvPr id="247" name="Equation"/>
          <p:cNvSpPr txBox="1"/>
          <p:nvPr/>
        </p:nvSpPr>
        <p:spPr>
          <a:xfrm>
            <a:off x="4660053" y="4614745"/>
            <a:ext cx="3684694" cy="52411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bar>
                    <m:barPr>
                      <m:ctrlP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pos m:val="top"/>
                    </m:barPr>
                    <m:e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xmlns:a="http://schemas.openxmlformats.org/drawingml/2006/main" sz="4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e>
                  </m:ba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4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</m:oMath>
              </m:oMathPara>
            </a14:m>
            <a:endParaRPr sz="48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50" name="class Complex():…"/>
          <p:cNvSpPr txBox="1"/>
          <p:nvPr/>
        </p:nvSpPr>
        <p:spPr>
          <a:xfrm>
            <a:off x="2284052" y="3111500"/>
            <a:ext cx="8238543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class Complex():</a:t>
            </a:r>
          </a:p>
          <a:p>
            <a:pPr>
              <a:defRPr sz="2600"/>
            </a:pPr>
            <a:r>
              <a:t>    def conjugate(self):</a:t>
            </a:r>
          </a:p>
          <a:p>
            <a:pPr>
              <a:defRPr sz="2600"/>
            </a:pPr>
            <a:r>
              <a:t>        return Complex(self.re, -self.im)</a:t>
            </a:r>
          </a:p>
          <a:p>
            <a:pPr>
              <a:defRPr sz="2600"/>
            </a:pPr>
            <a:r>
              <a:t>        </a:t>
            </a:r>
          </a:p>
          <a:p>
            <a:pPr>
              <a:defRPr sz="2600"/>
            </a:pPr>
            <a:r>
              <a:t>        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if __name__ == "__main__":</a:t>
            </a:r>
          </a:p>
          <a:p>
            <a:pPr>
              <a:defRPr sz="2600"/>
            </a:pPr>
            <a:r>
              <a:t>    a = Complex(2, 3)</a:t>
            </a:r>
          </a:p>
          <a:p>
            <a:pPr>
              <a:defRPr sz="2600"/>
            </a:pPr>
            <a:r>
              <a:t>    print(a.conjugate())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OO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</a:t>
            </a:r>
          </a:p>
        </p:txBody>
      </p:sp>
      <p:sp>
        <p:nvSpPr>
          <p:cNvPr id="253" name="Python knows “operator overloading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knows “operator overloading”</a:t>
            </a:r>
          </a:p>
          <a:p>
            <a:pPr lvl="1"/>
            <a:r>
              <a:t>Instead of adding two complex numbers by saying something like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c=add(a,b)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We can say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c=a+b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:r>
              <a:t>Python knows a number of such overloads and associates them by reserving function names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class Complex():…"/>
          <p:cNvSpPr txBox="1"/>
          <p:nvPr/>
        </p:nvSpPr>
        <p:spPr>
          <a:xfrm>
            <a:off x="1049411" y="1413716"/>
            <a:ext cx="10723068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400"/>
            </a:pPr>
            <a:r>
              <a:t>class Complex():</a:t>
            </a:r>
          </a:p>
          <a:p>
            <a:pPr>
              <a:defRPr sz="2400"/>
            </a:pPr>
            <a:r>
              <a:t>    def __add__(self, other):</a:t>
            </a:r>
          </a:p>
          <a:p>
            <a:pPr>
              <a:defRPr sz="2400"/>
            </a:pPr>
            <a:r>
              <a:t>        return Complex(self.re+other.re, self.im+other.im)</a:t>
            </a:r>
          </a:p>
          <a:p>
            <a:pPr>
              <a:defRPr sz="2400"/>
            </a:pPr>
            <a:r>
              <a:t>        </a:t>
            </a:r>
          </a:p>
          <a:p>
            <a:pPr>
              <a:defRPr sz="2400"/>
            </a:pPr>
            <a:r>
              <a:t>if __name__ == "__main__":</a:t>
            </a:r>
          </a:p>
          <a:p>
            <a:pPr>
              <a:defRPr sz="2400"/>
            </a:pPr>
            <a:r>
              <a:t>    a = Complex(2, 3)</a:t>
            </a:r>
          </a:p>
          <a:p>
            <a:pPr>
              <a:defRPr sz="2400"/>
            </a:pPr>
            <a:r>
              <a:t>    b = Complex(3, -5)</a:t>
            </a:r>
          </a:p>
          <a:p>
            <a:pPr>
              <a:defRPr sz="2400"/>
            </a:pPr>
            <a:r>
              <a:t>    print(a+b)</a:t>
            </a:r>
          </a:p>
        </p:txBody>
      </p:sp>
      <p:sp>
        <p:nvSpPr>
          <p:cNvPr id="256" name="We need to return a complex number"/>
          <p:cNvSpPr/>
          <p:nvPr/>
        </p:nvSpPr>
        <p:spPr>
          <a:xfrm>
            <a:off x="6978933" y="2527075"/>
            <a:ext cx="4700589" cy="20264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74" y="18258"/>
                </a:lnTo>
                <a:lnTo>
                  <a:pt x="974" y="20923"/>
                </a:lnTo>
                <a:cubicBezTo>
                  <a:pt x="974" y="21297"/>
                  <a:pt x="1105" y="21600"/>
                  <a:pt x="1266" y="21600"/>
                </a:cubicBezTo>
                <a:lnTo>
                  <a:pt x="21308" y="21600"/>
                </a:lnTo>
                <a:cubicBezTo>
                  <a:pt x="21469" y="21600"/>
                  <a:pt x="21600" y="21297"/>
                  <a:pt x="21600" y="20923"/>
                </a:cubicBezTo>
                <a:lnTo>
                  <a:pt x="21600" y="12145"/>
                </a:lnTo>
                <a:cubicBezTo>
                  <a:pt x="21600" y="11771"/>
                  <a:pt x="21469" y="11468"/>
                  <a:pt x="21308" y="11468"/>
                </a:cubicBezTo>
                <a:lnTo>
                  <a:pt x="1811" y="11468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We need to return a complex number</a:t>
            </a:r>
          </a:p>
        </p:txBody>
      </p:sp>
      <p:sp>
        <p:nvSpPr>
          <p:cNvPr id="257" name="Here we are adding two complex numbers."/>
          <p:cNvSpPr/>
          <p:nvPr/>
        </p:nvSpPr>
        <p:spPr>
          <a:xfrm>
            <a:off x="3349908" y="4147129"/>
            <a:ext cx="8329614" cy="21713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960" y="14201"/>
                </a:lnTo>
                <a:lnTo>
                  <a:pt x="9960" y="20968"/>
                </a:lnTo>
                <a:cubicBezTo>
                  <a:pt x="9960" y="21317"/>
                  <a:pt x="10034" y="21600"/>
                  <a:pt x="10125" y="21600"/>
                </a:cubicBezTo>
                <a:lnTo>
                  <a:pt x="21435" y="21600"/>
                </a:lnTo>
                <a:cubicBezTo>
                  <a:pt x="21526" y="21600"/>
                  <a:pt x="21600" y="21317"/>
                  <a:pt x="21600" y="20968"/>
                </a:cubicBezTo>
                <a:lnTo>
                  <a:pt x="21600" y="13068"/>
                </a:lnTo>
                <a:cubicBezTo>
                  <a:pt x="21600" y="12719"/>
                  <a:pt x="21526" y="12436"/>
                  <a:pt x="21435" y="12436"/>
                </a:cubicBezTo>
                <a:lnTo>
                  <a:pt x="10736" y="1243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Here we are adding two complex numbers.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6" grpId="1"/>
      <p:bldP build="whole" bldLvl="1" animBg="1" rev="0" advAuto="0" spid="257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28" name="A use case for continue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A use case for continue</a:t>
            </a:r>
          </a:p>
          <a:p>
            <a:pPr lvl="1"/>
            <a:r>
              <a:t>Find all numbers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between 1 and 10000 that satisfy the following conditions simultaneously:</a:t>
            </a:r>
          </a:p>
          <a:p>
            <a:pPr lvl="2"/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is not a square</a:t>
            </a:r>
          </a:p>
          <a:p>
            <a:pPr lvl="2"/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 is divisible by 4</a:t>
            </a:r>
          </a:p>
          <a:p>
            <a:pPr lvl="2"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is not divisible by 7</a:t>
            </a:r>
          </a:p>
          <a:p>
            <a:pPr lvl="2"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is divisible by 5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260" name="Overload the subtra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Overload the subtraction</a:t>
            </a:r>
          </a:p>
          <a:p>
            <a:pPr lvl="1"/>
            <a:r>
              <a:t>The reserved method name is  __sub__</a:t>
            </a:r>
          </a:p>
          <a:p>
            <a:pPr lvl="2"/>
            <a:r>
              <a:t>(Two underscores before and after)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263" name="class Complex():…"/>
          <p:cNvSpPr txBox="1"/>
          <p:nvPr/>
        </p:nvSpPr>
        <p:spPr>
          <a:xfrm>
            <a:off x="1049411" y="3080443"/>
            <a:ext cx="10723068" cy="353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400"/>
            </a:pPr>
            <a:r>
              <a:t>class Complex():</a:t>
            </a:r>
          </a:p>
          <a:p>
            <a:pPr>
              <a:defRPr sz="2400"/>
            </a:pPr>
            <a:r>
              <a:t>    def __sub__(self, other):</a:t>
            </a:r>
          </a:p>
          <a:p>
            <a:pPr>
              <a:defRPr sz="2400"/>
            </a:pPr>
            <a:r>
              <a:t>        return Complex(self.re-other.re, self.im-other.im)</a:t>
            </a:r>
          </a:p>
          <a:p>
            <a:pPr>
              <a:defRPr sz="2400"/>
            </a:pPr>
            <a:r>
              <a:t>        </a:t>
            </a:r>
          </a:p>
          <a:p>
            <a:pPr>
              <a:defRPr sz="2400"/>
            </a:pPr>
            <a:r>
              <a:t>if __name__ == "__main__":</a:t>
            </a:r>
          </a:p>
          <a:p>
            <a:pPr>
              <a:defRPr sz="2400"/>
            </a:pPr>
            <a:r>
              <a:t>    a = Complex(2, 3)</a:t>
            </a:r>
          </a:p>
          <a:p>
            <a:pPr>
              <a:defRPr sz="2400"/>
            </a:pPr>
            <a:r>
              <a:t>    b = Complex(3, -5)</a:t>
            </a:r>
          </a:p>
          <a:p>
            <a:pPr>
              <a:defRPr sz="2400"/>
            </a:pPr>
            <a:r>
              <a:t>    suma = a+b</a:t>
            </a:r>
          </a:p>
          <a:p>
            <a:pPr>
              <a:defRPr sz="2400"/>
            </a:pPr>
            <a:r>
              <a:t>    dif = a-b</a:t>
            </a:r>
          </a:p>
          <a:p>
            <a:pPr>
              <a:defRPr sz="2400"/>
            </a:pPr>
            <a:r>
              <a:t>    print(a, b, suma, dif)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66" name="We can define comparisons via overload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define comparisons via overloading</a:t>
            </a:r>
          </a:p>
          <a:p>
            <a:pPr lvl="1"/>
            <a:r>
              <a:t>For equality, the reserved method name is __eq__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OOP in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 in Python</a:t>
            </a:r>
          </a:p>
        </p:txBody>
      </p:sp>
      <p:sp>
        <p:nvSpPr>
          <p:cNvPr id="269" name="Resolving operato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Resolving operators</a:t>
            </a:r>
          </a:p>
          <a:p>
            <a:pPr lvl="1"/>
            <a:r>
              <a:t>Operator overloading does not have to happen between objects of the same type</a:t>
            </a:r>
          </a:p>
          <a:p>
            <a:pPr lvl="1"/>
            <a:r>
              <a:t>If there is an expression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a==b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2"/>
            <a:r>
              <a:t>Python first looks into the class definition of a for an __eq__ method that has second parameter the type of b</a:t>
            </a:r>
          </a:p>
          <a:p>
            <a:pPr lvl="2"/>
            <a:r>
              <a:t>If that fails, Python then looks into the class definition of b for an __eq__method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OO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OOP</a:t>
            </a:r>
          </a:p>
        </p:txBody>
      </p:sp>
      <p:sp>
        <p:nvSpPr>
          <p:cNvPr id="272" name="In fact, there is a default comparison between two objec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fact, there is a default comparison between two objects</a:t>
            </a:r>
          </a:p>
          <a:p>
            <a:pPr lvl="1"/>
            <a:r>
              <a:t>It is based on </a:t>
            </a:r>
            <a:r>
              <a:rPr i="1"/>
              <a:t>IDENTITY</a:t>
            </a:r>
            <a:r>
              <a:rPr b="1" i="1"/>
              <a:t> NOT </a:t>
            </a:r>
            <a:r>
              <a:rPr i="1"/>
              <a:t>EQUALITY</a:t>
            </a:r>
            <a:endParaRPr i="1"/>
          </a:p>
          <a:p>
            <a:pPr lvl="1"/>
            <a:r>
              <a:t>Identity: Two objects are stored at the same location</a:t>
            </a:r>
          </a:p>
          <a:p>
            <a:pPr lvl="1"/>
            <a:r>
              <a:t>Equality: Two objects have the same fields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lass Complex():…"/>
          <p:cNvSpPr txBox="1"/>
          <p:nvPr/>
        </p:nvSpPr>
        <p:spPr>
          <a:xfrm>
            <a:off x="1049411" y="1050101"/>
            <a:ext cx="10723068" cy="524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class Complex():</a:t>
            </a:r>
          </a:p>
          <a:p>
            <a:pPr>
              <a:defRPr sz="2400"/>
            </a:pPr>
            <a:r>
              <a:t>    def __eq__(self, other):</a:t>
            </a:r>
          </a:p>
          <a:p>
            <a:pPr>
              <a:defRPr sz="2400"/>
            </a:pPr>
            <a:r>
              <a:t>        if isinstance(other, Complex):</a:t>
            </a:r>
          </a:p>
          <a:p>
            <a:pPr>
              <a:defRPr sz="2400"/>
            </a:pPr>
            <a:r>
              <a:t>            return self.re==other.re and self.im==other.im</a:t>
            </a:r>
          </a:p>
          <a:p>
            <a:pPr>
              <a:defRPr sz="2400"/>
            </a:pPr>
            <a:r>
              <a:t>        return NotImplemented</a:t>
            </a:r>
          </a:p>
          <a:p>
            <a:pPr>
              <a:defRPr sz="2400"/>
            </a:pPr>
            <a:r>
              <a:t>    def __ne__(self, other):</a:t>
            </a:r>
          </a:p>
          <a:p>
            <a:pPr>
              <a:defRPr sz="2400"/>
            </a:pPr>
            <a:r>
              <a:t>        if isinstance(other,Complex):</a:t>
            </a:r>
          </a:p>
          <a:p>
            <a:pPr>
              <a:defRPr sz="2400"/>
            </a:pPr>
            <a:r>
              <a:t>            return self.re!=other.re or self.im!=other.im</a:t>
            </a:r>
          </a:p>
          <a:p>
            <a:pPr>
              <a:defRPr sz="2400"/>
            </a:pPr>
            <a:r>
              <a:t>        return NotImplemented</a:t>
            </a:r>
          </a:p>
          <a:p>
            <a:pPr>
              <a:defRPr sz="2400"/>
            </a:pPr>
            <a:r>
              <a:t>        </a:t>
            </a:r>
          </a:p>
          <a:p>
            <a:pPr>
              <a:defRPr sz="2400"/>
            </a:pPr>
            <a:r>
              <a:t>if __name__ == "__main__":</a:t>
            </a:r>
          </a:p>
          <a:p>
            <a:pPr>
              <a:defRPr sz="2400"/>
            </a:pPr>
            <a:r>
              <a:t>    a = Complex(2, 3)</a:t>
            </a:r>
          </a:p>
          <a:p>
            <a:pPr>
              <a:defRPr sz="2400"/>
            </a:pPr>
            <a:r>
              <a:t>    b = Complex(3, -5)</a:t>
            </a:r>
          </a:p>
          <a:p>
            <a:pPr>
              <a:defRPr sz="2400"/>
            </a:pPr>
            <a:r>
              <a:t>    print(a==b, a!=b)</a:t>
            </a:r>
          </a:p>
          <a:p>
            <a:pPr>
              <a:defRPr sz="2400"/>
            </a:pPr>
            <a:r>
              <a:t>    print(a==Complex(2,3), a!=Complex(2,3))</a:t>
            </a:r>
          </a:p>
        </p:txBody>
      </p:sp>
      <p:sp>
        <p:nvSpPr>
          <p:cNvPr id="275" name="We only want to compare two complex numbers"/>
          <p:cNvSpPr/>
          <p:nvPr/>
        </p:nvSpPr>
        <p:spPr>
          <a:xfrm>
            <a:off x="4079676" y="2192079"/>
            <a:ext cx="4746229" cy="5473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172" y="20380"/>
                </a:lnTo>
                <a:lnTo>
                  <a:pt x="1172" y="21349"/>
                </a:lnTo>
                <a:cubicBezTo>
                  <a:pt x="1172" y="21488"/>
                  <a:pt x="1302" y="21600"/>
                  <a:pt x="1461" y="21600"/>
                </a:cubicBezTo>
                <a:lnTo>
                  <a:pt x="21311" y="21600"/>
                </a:lnTo>
                <a:cubicBezTo>
                  <a:pt x="21471" y="21600"/>
                  <a:pt x="21600" y="21488"/>
                  <a:pt x="21600" y="21349"/>
                </a:cubicBezTo>
                <a:lnTo>
                  <a:pt x="21600" y="18100"/>
                </a:lnTo>
                <a:cubicBezTo>
                  <a:pt x="21600" y="17961"/>
                  <a:pt x="21471" y="17849"/>
                  <a:pt x="21311" y="17849"/>
                </a:cubicBezTo>
                <a:lnTo>
                  <a:pt x="1857" y="1784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We only want to compare two complex numbers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5" grpId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lass Complex():…"/>
          <p:cNvSpPr txBox="1"/>
          <p:nvPr/>
        </p:nvSpPr>
        <p:spPr>
          <a:xfrm>
            <a:off x="1049411" y="1050101"/>
            <a:ext cx="10723068" cy="524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class Complex():</a:t>
            </a:r>
          </a:p>
          <a:p>
            <a:pPr>
              <a:defRPr sz="2400"/>
            </a:pPr>
            <a:r>
              <a:t>    def __eq__(self, other):</a:t>
            </a:r>
          </a:p>
          <a:p>
            <a:pPr>
              <a:defRPr sz="2400"/>
            </a:pPr>
            <a:r>
              <a:t>        if isinstance(other, Complex):</a:t>
            </a:r>
          </a:p>
          <a:p>
            <a:pPr>
              <a:defRPr sz="2400"/>
            </a:pPr>
            <a:r>
              <a:t>            return self.re==other.re and self.im==other.im</a:t>
            </a:r>
          </a:p>
          <a:p>
            <a:pPr>
              <a:defRPr sz="2400"/>
            </a:pPr>
            <a:r>
              <a:t>        return NotImplemented</a:t>
            </a:r>
          </a:p>
          <a:p>
            <a:pPr>
              <a:defRPr sz="2400"/>
            </a:pPr>
            <a:r>
              <a:t>    def __ne__(self, other):</a:t>
            </a:r>
          </a:p>
          <a:p>
            <a:pPr>
              <a:defRPr sz="2400"/>
            </a:pPr>
            <a:r>
              <a:t>        if isinstance(other,Complex):</a:t>
            </a:r>
          </a:p>
          <a:p>
            <a:pPr>
              <a:defRPr sz="2400"/>
            </a:pPr>
            <a:r>
              <a:t>            return self.re!=other.re or self.im!=other.im</a:t>
            </a:r>
          </a:p>
          <a:p>
            <a:pPr>
              <a:defRPr sz="2400"/>
            </a:pPr>
            <a:r>
              <a:t>        return NotImplemented</a:t>
            </a:r>
          </a:p>
          <a:p>
            <a:pPr>
              <a:defRPr sz="2400"/>
            </a:pPr>
            <a:r>
              <a:t>        </a:t>
            </a:r>
          </a:p>
          <a:p>
            <a:pPr>
              <a:defRPr sz="2400"/>
            </a:pPr>
            <a:r>
              <a:t>if __name__ == "__main__":</a:t>
            </a:r>
          </a:p>
          <a:p>
            <a:pPr>
              <a:defRPr sz="2400"/>
            </a:pPr>
            <a:r>
              <a:t>    a = Complex(2, 3)</a:t>
            </a:r>
          </a:p>
          <a:p>
            <a:pPr>
              <a:defRPr sz="2400"/>
            </a:pPr>
            <a:r>
              <a:t>    b = Complex(3, -5)</a:t>
            </a:r>
          </a:p>
          <a:p>
            <a:pPr>
              <a:defRPr sz="2400"/>
            </a:pPr>
            <a:r>
              <a:t>    print(a==b, a!=b)</a:t>
            </a:r>
          </a:p>
          <a:p>
            <a:pPr>
              <a:defRPr sz="2400"/>
            </a:pPr>
            <a:r>
              <a:t>    print(a==Complex(2,3), a!=Complex(2,3))</a:t>
            </a:r>
          </a:p>
        </p:txBody>
      </p:sp>
      <p:sp>
        <p:nvSpPr>
          <p:cNvPr id="278" name="Two complex numbers are equal if they have the same real and imaginary parts"/>
          <p:cNvSpPr/>
          <p:nvPr/>
        </p:nvSpPr>
        <p:spPr>
          <a:xfrm>
            <a:off x="2918900" y="2523866"/>
            <a:ext cx="5907089" cy="51419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873" y="0"/>
                </a:moveTo>
                <a:lnTo>
                  <a:pt x="18409" y="17607"/>
                </a:lnTo>
                <a:lnTo>
                  <a:pt x="232" y="17607"/>
                </a:lnTo>
                <a:cubicBezTo>
                  <a:pt x="104" y="17607"/>
                  <a:pt x="0" y="17727"/>
                  <a:pt x="0" y="17874"/>
                </a:cubicBezTo>
                <a:lnTo>
                  <a:pt x="0" y="21333"/>
                </a:lnTo>
                <a:cubicBezTo>
                  <a:pt x="0" y="21481"/>
                  <a:pt x="104" y="21600"/>
                  <a:pt x="232" y="21600"/>
                </a:cubicBezTo>
                <a:lnTo>
                  <a:pt x="21368" y="21600"/>
                </a:lnTo>
                <a:cubicBezTo>
                  <a:pt x="21496" y="21600"/>
                  <a:pt x="21600" y="21481"/>
                  <a:pt x="21600" y="21333"/>
                </a:cubicBezTo>
                <a:lnTo>
                  <a:pt x="21600" y="17874"/>
                </a:lnTo>
                <a:cubicBezTo>
                  <a:pt x="21600" y="17727"/>
                  <a:pt x="21496" y="17607"/>
                  <a:pt x="21368" y="17607"/>
                </a:cubicBezTo>
                <a:lnTo>
                  <a:pt x="19338" y="17607"/>
                </a:lnTo>
                <a:lnTo>
                  <a:pt x="18873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lin ang="5400000"/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Two complex numbers are equal if they have the same real and imaginary parts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8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lass Complex():…"/>
          <p:cNvSpPr txBox="1"/>
          <p:nvPr/>
        </p:nvSpPr>
        <p:spPr>
          <a:xfrm>
            <a:off x="1049411" y="1050101"/>
            <a:ext cx="10723068" cy="5245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400"/>
            </a:pPr>
            <a:r>
              <a:t>class Complex():</a:t>
            </a:r>
          </a:p>
          <a:p>
            <a:pPr>
              <a:defRPr sz="2400"/>
            </a:pPr>
            <a:r>
              <a:t>    def __eq__(self, other):</a:t>
            </a:r>
          </a:p>
          <a:p>
            <a:pPr>
              <a:defRPr sz="2400"/>
            </a:pPr>
            <a:r>
              <a:t>        if isinstance(other, Complex):</a:t>
            </a:r>
          </a:p>
          <a:p>
            <a:pPr>
              <a:defRPr sz="2400"/>
            </a:pPr>
            <a:r>
              <a:t>            return self.re==other.re and self.im==other.im</a:t>
            </a:r>
          </a:p>
          <a:p>
            <a:pPr>
              <a:defRPr sz="2400"/>
            </a:pPr>
            <a:r>
              <a:t>        return NotImplemented</a:t>
            </a:r>
          </a:p>
          <a:p>
            <a:pPr>
              <a:defRPr sz="2400"/>
            </a:pPr>
            <a:r>
              <a:t>    def __ne__(self, other):</a:t>
            </a:r>
          </a:p>
          <a:p>
            <a:pPr>
              <a:defRPr sz="2400"/>
            </a:pPr>
            <a:r>
              <a:t>        if isinstance(other,Complex):</a:t>
            </a:r>
          </a:p>
          <a:p>
            <a:pPr>
              <a:defRPr sz="2400"/>
            </a:pPr>
            <a:r>
              <a:t>            return self.re!=other.re or self.im!=other.im</a:t>
            </a:r>
          </a:p>
          <a:p>
            <a:pPr>
              <a:defRPr sz="2400"/>
            </a:pPr>
            <a:r>
              <a:t>        return NotImplemented</a:t>
            </a:r>
          </a:p>
          <a:p>
            <a:pPr>
              <a:defRPr sz="2400"/>
            </a:pPr>
            <a:r>
              <a:t>        </a:t>
            </a:r>
          </a:p>
          <a:p>
            <a:pPr>
              <a:defRPr sz="2400"/>
            </a:pPr>
            <a:r>
              <a:t>if __name__ == "__main__":</a:t>
            </a:r>
          </a:p>
          <a:p>
            <a:pPr>
              <a:defRPr sz="2400"/>
            </a:pPr>
            <a:r>
              <a:t>    a = Complex(2, 3)</a:t>
            </a:r>
          </a:p>
          <a:p>
            <a:pPr>
              <a:defRPr sz="2400"/>
            </a:pPr>
            <a:r>
              <a:t>    b = Complex(3, -5)</a:t>
            </a:r>
          </a:p>
          <a:p>
            <a:pPr>
              <a:defRPr sz="2400"/>
            </a:pPr>
            <a:r>
              <a:t>    print(a==b, a!=b)</a:t>
            </a:r>
          </a:p>
          <a:p>
            <a:pPr>
              <a:defRPr sz="2400"/>
            </a:pPr>
            <a:r>
              <a:t>    print(a==Complex(2,3), a!=Complex(2,3))</a:t>
            </a:r>
          </a:p>
        </p:txBody>
      </p:sp>
      <p:sp>
        <p:nvSpPr>
          <p:cNvPr id="281" name="If we compare a complex number with a non-complex number then we want to return the constant  NotImplemented"/>
          <p:cNvSpPr/>
          <p:nvPr/>
        </p:nvSpPr>
        <p:spPr>
          <a:xfrm>
            <a:off x="2918900" y="3848238"/>
            <a:ext cx="6836173" cy="44628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486" y="0"/>
                </a:moveTo>
                <a:lnTo>
                  <a:pt x="9022" y="13876"/>
                </a:lnTo>
                <a:lnTo>
                  <a:pt x="232" y="13876"/>
                </a:lnTo>
                <a:cubicBezTo>
                  <a:pt x="104" y="13876"/>
                  <a:pt x="0" y="14035"/>
                  <a:pt x="0" y="14232"/>
                </a:cubicBezTo>
                <a:lnTo>
                  <a:pt x="0" y="21245"/>
                </a:lnTo>
                <a:cubicBezTo>
                  <a:pt x="0" y="21441"/>
                  <a:pt x="104" y="21600"/>
                  <a:pt x="232" y="21600"/>
                </a:cubicBezTo>
                <a:lnTo>
                  <a:pt x="21367" y="21600"/>
                </a:lnTo>
                <a:cubicBezTo>
                  <a:pt x="21495" y="21600"/>
                  <a:pt x="21600" y="21441"/>
                  <a:pt x="21600" y="21245"/>
                </a:cubicBezTo>
                <a:lnTo>
                  <a:pt x="21600" y="14232"/>
                </a:lnTo>
                <a:cubicBezTo>
                  <a:pt x="21600" y="14035"/>
                  <a:pt x="21495" y="13876"/>
                  <a:pt x="21367" y="13876"/>
                </a:cubicBezTo>
                <a:lnTo>
                  <a:pt x="9950" y="13876"/>
                </a:lnTo>
                <a:lnTo>
                  <a:pt x="9486" y="0"/>
                </a:lnTo>
                <a:close/>
              </a:path>
            </a:pathLst>
          </a:custGeom>
          <a:gradFill>
            <a:gsLst>
              <a:gs pos="0">
                <a:srgbClr val="DEFAFF">
                  <a:alpha val="14953"/>
                </a:srgbClr>
              </a:gs>
              <a:gs pos="100000">
                <a:srgbClr val="FDFFCA">
                  <a:alpha val="50000"/>
                </a:srgbClr>
              </a:gs>
            </a:gsLst>
            <a:path>
              <a:fillToRect l="50001" t="-261954" r="49998" b="361954"/>
            </a:path>
          </a:gradFill>
          <a:ln>
            <a:solidFill>
              <a:srgbClr val="FF0F13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2400">
                <a:latin typeface="+mn-lt"/>
                <a:ea typeface="+mn-ea"/>
                <a:cs typeface="+mn-cs"/>
                <a:sym typeface="Helvetica Neue Medium"/>
              </a:defRPr>
            </a:pPr>
            <a:r>
              <a:t>If we compare a complex number with a non-complex number then we want to return the constant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NotImplemented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1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lasses and Objec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and Objects</a:t>
            </a:r>
          </a:p>
        </p:txBody>
      </p:sp>
      <p:sp>
        <p:nvSpPr>
          <p:cNvPr id="284" name="Classes usually define objects, but they can also used in isol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Classes usually define objects, but they can also used in isolation</a:t>
            </a:r>
          </a:p>
          <a:p>
            <a:pPr lvl="1"/>
            <a:r>
              <a:t>Assume that you want to use a number of global variables</a:t>
            </a:r>
          </a:p>
          <a:p>
            <a:pPr lvl="2"/>
            <a:r>
              <a:t>This is dangerous, since you might be reusing the same name</a:t>
            </a:r>
          </a:p>
          <a:p>
            <a:pPr lvl="1"/>
            <a:r>
              <a:t>Solution: Use a class that contains all these variables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A Globals Cla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Globals Class</a:t>
            </a:r>
          </a:p>
        </p:txBody>
      </p:sp>
      <p:sp>
        <p:nvSpPr>
          <p:cNvPr id="287" name="We call the class Gl — short for global…"/>
          <p:cNvSpPr txBox="1"/>
          <p:nvPr>
            <p:ph type="body" sz="quarter" idx="1"/>
          </p:nvPr>
        </p:nvSpPr>
        <p:spPr>
          <a:xfrm>
            <a:off x="952500" y="2354706"/>
            <a:ext cx="5231132" cy="2947227"/>
          </a:xfrm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We call the class Gl — short for global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Store constants as class variables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Easy to identify in program</a:t>
            </a:r>
          </a:p>
        </p:txBody>
      </p:sp>
      <p:sp>
        <p:nvSpPr>
          <p:cNvPr id="288" name="class Gl:…"/>
          <p:cNvSpPr txBox="1"/>
          <p:nvPr/>
        </p:nvSpPr>
        <p:spPr>
          <a:xfrm>
            <a:off x="6343817" y="2289523"/>
            <a:ext cx="6290681" cy="26955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Gl:</a:t>
            </a:r>
          </a:p>
          <a:p>
            <a:pPr/>
            <a:r>
              <a:t>    gr2gr = 0.06479891</a:t>
            </a:r>
          </a:p>
          <a:p>
            <a:pPr/>
            <a:r>
              <a:t>    dr2gr = 1.7718451953125</a:t>
            </a:r>
          </a:p>
          <a:p>
            <a:pPr/>
            <a:r>
              <a:t>    oz2gr = 28.349523125</a:t>
            </a:r>
          </a:p>
          <a:p>
            <a:pPr/>
            <a:r>
              <a:t>    lb2gr = 453.59237</a:t>
            </a:r>
          </a:p>
          <a:p>
            <a:pPr/>
            <a:r>
              <a:t>    st2gr = 6350.29318</a:t>
            </a:r>
          </a:p>
        </p:txBody>
      </p:sp>
      <p:sp>
        <p:nvSpPr>
          <p:cNvPr id="289" name="def translate(number, measure):…"/>
          <p:cNvSpPr txBox="1"/>
          <p:nvPr/>
        </p:nvSpPr>
        <p:spPr>
          <a:xfrm>
            <a:off x="759083" y="5423332"/>
            <a:ext cx="11353648" cy="407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300"/>
            </a:pPr>
            <a:r>
              <a:t>def translate(number, measure):</a:t>
            </a:r>
          </a:p>
          <a:p>
            <a:pPr>
              <a:defRPr sz="2300"/>
            </a:pPr>
            <a:r>
              <a:t>    if measure == "gr":</a:t>
            </a:r>
          </a:p>
          <a:p>
            <a:pPr>
              <a:defRPr sz="2300"/>
            </a:pPr>
            <a:r>
              <a:t>        return "{0:.3f} {1}".format(number*Gl.gr2gr, "gram")</a:t>
            </a:r>
          </a:p>
          <a:p>
            <a:pPr>
              <a:defRPr sz="2300"/>
            </a:pPr>
            <a:r>
              <a:t>    if measure == "dr":</a:t>
            </a:r>
          </a:p>
          <a:p>
            <a:pPr>
              <a:defRPr sz="2300"/>
            </a:pPr>
            <a:r>
              <a:t>        return "{0:.3f} {1}".format(number*Gl.dr2gr, "</a:t>
            </a:r>
            <a:r>
              <a:rPr sz="2400"/>
              <a:t>gram</a:t>
            </a:r>
            <a:r>
              <a:t>")</a:t>
            </a:r>
          </a:p>
          <a:p>
            <a:pPr>
              <a:defRPr sz="2300"/>
            </a:pPr>
            <a:r>
              <a:t>    if measure == "oz":</a:t>
            </a:r>
          </a:p>
          <a:p>
            <a:pPr>
              <a:defRPr sz="2300"/>
            </a:pPr>
            <a:r>
              <a:t>        return "{0:.3f} {1}".format(number*Gl.oz2gr, "gram")</a:t>
            </a:r>
          </a:p>
          <a:p>
            <a:pPr>
              <a:defRPr sz="2300"/>
            </a:pPr>
            <a:r>
              <a:t>    if measure == "lb":</a:t>
            </a:r>
          </a:p>
          <a:p>
            <a:pPr>
              <a:defRPr sz="2300"/>
            </a:pPr>
            <a:r>
              <a:t>        return "{0:.3f} {1}".format(number*Gl.lb2gr, "gram")</a:t>
            </a:r>
          </a:p>
          <a:p>
            <a:pPr>
              <a:defRPr sz="2300"/>
            </a:pPr>
            <a:r>
              <a:t>    if measure == "st":</a:t>
            </a:r>
          </a:p>
          <a:p>
            <a:pPr>
              <a:defRPr sz="2300"/>
            </a:pPr>
            <a:r>
              <a:t>        return "{0:.3f} {1}".format(number*Gl.st2gr/1000, "kg")</a:t>
            </a:r>
          </a:p>
          <a:p>
            <a:pPr>
              <a:defRPr sz="2300"/>
            </a:pPr>
            <a:r>
              <a:t>    raise ValueError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31" name="Find the smallest number   such tha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the smallest number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such that </a:t>
            </a:r>
            <a14:m>
              <m:oMath>
                <m:limUpp>
                  <m:e>
                    <m:limLow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sSup>
                      <m:e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p>
                        <m: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ad>
                  <m:rad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</m:rad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den>
                </m:f>
              </m:oMath>
            </a14:m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lass and Instance Vari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 and Instance Variables</a:t>
            </a:r>
          </a:p>
        </p:txBody>
      </p:sp>
      <p:sp>
        <p:nvSpPr>
          <p:cNvPr id="292" name="Class variab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Class variable </a:t>
            </a:r>
          </a:p>
          <a:p>
            <a:pPr lvl="1"/>
            <a:r>
              <a:t>belong to the class</a:t>
            </a:r>
          </a:p>
          <a:p>
            <a:pPr lvl="1"/>
            <a:r>
              <a:t>shared by all objects</a:t>
            </a:r>
          </a:p>
          <a:p>
            <a:pPr lvl="1"/>
            <a:r>
              <a:t>defined without prefix in the class</a:t>
            </a:r>
          </a:p>
          <a:p>
            <a:pPr/>
            <a:r>
              <a:t>Instance variable</a:t>
            </a:r>
          </a:p>
          <a:p>
            <a:pPr lvl="1"/>
            <a:r>
              <a:t>belong to the instance</a:t>
            </a:r>
          </a:p>
          <a:p>
            <a:pPr lvl="1"/>
            <a:r>
              <a:t>not shared by objects</a:t>
            </a:r>
          </a:p>
          <a:p>
            <a:pPr lvl="1"/>
            <a:r>
              <a:t>defined by using an object or self prefix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7E79"/>
            </a:gs>
            <a:gs pos="100000">
              <a:srgbClr val="BA8A99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295" name="Identify the type of the bold-faced variables in the following code"/>
          <p:cNvSpPr txBox="1"/>
          <p:nvPr>
            <p:ph type="body" idx="1"/>
          </p:nvPr>
        </p:nvSpPr>
        <p:spPr>
          <a:xfrm>
            <a:off x="952500" y="2590800"/>
            <a:ext cx="11099800" cy="6630880"/>
          </a:xfrm>
          <a:prstGeom prst="rect">
            <a:avLst/>
          </a:prstGeom>
          <a:solidFill>
            <a:srgbClr val="FFFFFF"/>
          </a:solidFill>
        </p:spPr>
        <p:txBody>
          <a:bodyPr anchor="t"/>
          <a:lstStyle/>
          <a:p>
            <a:pPr/>
            <a:r>
              <a:t>Identify the type of the bold-faced variables in the following code</a:t>
            </a:r>
          </a:p>
        </p:txBody>
      </p:sp>
      <p:sp>
        <p:nvSpPr>
          <p:cNvPr id="296" name="import math…"/>
          <p:cNvSpPr txBox="1"/>
          <p:nvPr/>
        </p:nvSpPr>
        <p:spPr>
          <a:xfrm>
            <a:off x="2939479" y="3835803"/>
            <a:ext cx="7125842" cy="5054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300"/>
            </a:pPr>
            <a:r>
              <a:t>import math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class Example:</a:t>
            </a:r>
          </a:p>
          <a:p>
            <a:pPr>
              <a:defRPr sz="2300"/>
            </a:pPr>
            <a:r>
              <a:t>    exists = False</a:t>
            </a:r>
          </a:p>
          <a:p>
            <a:pPr>
              <a:defRPr sz="2300"/>
            </a:pPr>
            <a:r>
              <a:t>    def __init__(self, x, y):</a:t>
            </a:r>
          </a:p>
          <a:p>
            <a:pPr>
              <a:defRPr sz="2300"/>
            </a:pPr>
            <a:r>
              <a:t>        self.radius = math.sqrt(x*x+y+y)</a:t>
            </a:r>
          </a:p>
          <a:p>
            <a:pPr>
              <a:defRPr sz="2300"/>
            </a:pPr>
            <a:r>
              <a:t>        self.x = x</a:t>
            </a:r>
          </a:p>
          <a:p>
            <a:pPr>
              <a:defRPr sz="2300"/>
            </a:pPr>
            <a:r>
              <a:t>        self.y = y</a:t>
            </a:r>
          </a:p>
          <a:p>
            <a:pPr>
              <a:defRPr sz="2300"/>
            </a:pPr>
            <a:r>
              <a:t>        Example.exists = True</a:t>
            </a:r>
          </a:p>
          <a:p>
            <a:pPr>
              <a:defRPr sz="2300"/>
            </a:pPr>
          </a:p>
          <a:p>
            <a:pPr>
              <a:defRPr sz="2300"/>
            </a:pPr>
            <a:r>
              <a:t>print(Example.exists)</a:t>
            </a:r>
          </a:p>
          <a:p>
            <a:pPr>
              <a:defRPr sz="2300"/>
            </a:pPr>
            <a:r>
              <a:t>e = Example(2, 3)</a:t>
            </a:r>
          </a:p>
          <a:p>
            <a:pPr>
              <a:defRPr sz="2300"/>
            </a:pPr>
            <a:r>
              <a:t>print(</a:t>
            </a:r>
            <a:r>
              <a:rPr b="1"/>
              <a:t>e.x</a:t>
            </a:r>
            <a:r>
              <a:t>)</a:t>
            </a:r>
          </a:p>
          <a:p>
            <a:pPr>
              <a:defRPr sz="2300"/>
            </a:pPr>
            <a:r>
              <a:t>print(</a:t>
            </a:r>
            <a:r>
              <a:rPr b="1"/>
              <a:t>Example.exists</a:t>
            </a:r>
            <a:r>
              <a:t>)</a:t>
            </a:r>
          </a:p>
          <a:p>
            <a:pPr>
              <a:defRPr sz="2300"/>
            </a:pPr>
            <a:r>
              <a:t>print(</a:t>
            </a:r>
            <a:r>
              <a:rPr b="1"/>
              <a:t>e.radius</a:t>
            </a: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Answ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</a:t>
            </a:r>
          </a:p>
        </p:txBody>
      </p:sp>
      <p:sp>
        <p:nvSpPr>
          <p:cNvPr id="299" name="import math…"/>
          <p:cNvSpPr txBox="1"/>
          <p:nvPr/>
        </p:nvSpPr>
        <p:spPr>
          <a:xfrm>
            <a:off x="550288" y="1587500"/>
            <a:ext cx="9259789" cy="6578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math</a:t>
            </a:r>
          </a:p>
          <a:p>
            <a:pPr/>
          </a:p>
          <a:p>
            <a:pPr/>
            <a:r>
              <a:t>class Example:</a:t>
            </a:r>
          </a:p>
          <a:p>
            <a:pPr/>
            <a:r>
              <a:t>    exists = False</a:t>
            </a:r>
          </a:p>
          <a:p>
            <a:pPr/>
            <a:r>
              <a:t>    def __init__(self, x, y):</a:t>
            </a:r>
          </a:p>
          <a:p>
            <a:pPr/>
            <a:r>
              <a:t>        self.radius = math.sqrt(x*x+y+y)</a:t>
            </a:r>
          </a:p>
          <a:p>
            <a:pPr/>
            <a:r>
              <a:t>        self.x = x</a:t>
            </a:r>
          </a:p>
          <a:p>
            <a:pPr/>
            <a:r>
              <a:t>        self.y = y</a:t>
            </a:r>
          </a:p>
          <a:p>
            <a:pPr/>
            <a:r>
              <a:t>        Example.exists = True</a:t>
            </a:r>
          </a:p>
          <a:p>
            <a:pPr/>
          </a:p>
          <a:p>
            <a:pPr/>
            <a:r>
              <a:t>print(Example.exists)</a:t>
            </a:r>
          </a:p>
          <a:p>
            <a:pPr/>
            <a:r>
              <a:t>e = Example(2, 3)</a:t>
            </a:r>
          </a:p>
          <a:p>
            <a:pPr/>
            <a:r>
              <a:t>print(</a:t>
            </a:r>
            <a:r>
              <a:rPr b="1"/>
              <a:t>e.x</a:t>
            </a:r>
            <a:r>
              <a:t>)</a:t>
            </a:r>
          </a:p>
          <a:p>
            <a:pPr/>
            <a:r>
              <a:t>print(</a:t>
            </a:r>
            <a:r>
              <a:rPr b="1"/>
              <a:t>Example.exists</a:t>
            </a:r>
            <a:r>
              <a:t>)</a:t>
            </a:r>
          </a:p>
          <a:p>
            <a:pPr/>
            <a:r>
              <a:t>print(</a:t>
            </a:r>
            <a:r>
              <a:rPr b="1"/>
              <a:t>e.radius</a:t>
            </a:r>
            <a:r>
              <a:t>)</a:t>
            </a:r>
          </a:p>
        </p:txBody>
      </p:sp>
      <p:sp>
        <p:nvSpPr>
          <p:cNvPr id="300" name="This is an instance variable. It belongs to the (one and only) object of type Example."/>
          <p:cNvSpPr/>
          <p:nvPr/>
        </p:nvSpPr>
        <p:spPr>
          <a:xfrm>
            <a:off x="2636732" y="6206352"/>
            <a:ext cx="9342835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837" y="0"/>
                </a:moveTo>
                <a:cubicBezTo>
                  <a:pt x="9756" y="0"/>
                  <a:pt x="9690" y="484"/>
                  <a:pt x="9690" y="1080"/>
                </a:cubicBezTo>
                <a:lnTo>
                  <a:pt x="9690" y="4732"/>
                </a:lnTo>
                <a:lnTo>
                  <a:pt x="0" y="6892"/>
                </a:lnTo>
                <a:lnTo>
                  <a:pt x="9690" y="9052"/>
                </a:lnTo>
                <a:lnTo>
                  <a:pt x="9690" y="20520"/>
                </a:lnTo>
                <a:cubicBezTo>
                  <a:pt x="9690" y="21116"/>
                  <a:pt x="9756" y="21600"/>
                  <a:pt x="9837" y="21600"/>
                </a:cubicBezTo>
                <a:lnTo>
                  <a:pt x="21453" y="21600"/>
                </a:lnTo>
                <a:cubicBezTo>
                  <a:pt x="21534" y="21600"/>
                  <a:pt x="21600" y="21116"/>
                  <a:pt x="21600" y="20520"/>
                </a:cubicBezTo>
                <a:lnTo>
                  <a:pt x="21600" y="1080"/>
                </a:lnTo>
                <a:cubicBezTo>
                  <a:pt x="21600" y="484"/>
                  <a:pt x="21534" y="0"/>
                  <a:pt x="21453" y="0"/>
                </a:cubicBezTo>
                <a:lnTo>
                  <a:pt x="9837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is an instance variable. It belongs to the (one and only) object of type Example.</a:t>
            </a:r>
          </a:p>
        </p:txBody>
      </p:sp>
      <p:sp>
        <p:nvSpPr>
          <p:cNvPr id="301" name="It happens to be defined in __init__. However, it is defined with the self prefix."/>
          <p:cNvSpPr/>
          <p:nvPr/>
        </p:nvSpPr>
        <p:spPr>
          <a:xfrm>
            <a:off x="4011110" y="4668525"/>
            <a:ext cx="7968457" cy="4420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636" y="16312"/>
                </a:lnTo>
                <a:lnTo>
                  <a:pt x="7636" y="21290"/>
                </a:lnTo>
                <a:cubicBezTo>
                  <a:pt x="7636" y="21461"/>
                  <a:pt x="7713" y="21600"/>
                  <a:pt x="7808" y="21600"/>
                </a:cubicBezTo>
                <a:lnTo>
                  <a:pt x="21428" y="21600"/>
                </a:lnTo>
                <a:cubicBezTo>
                  <a:pt x="21523" y="21600"/>
                  <a:pt x="21600" y="21461"/>
                  <a:pt x="21600" y="21290"/>
                </a:cubicBezTo>
                <a:lnTo>
                  <a:pt x="21600" y="15705"/>
                </a:lnTo>
                <a:cubicBezTo>
                  <a:pt x="21600" y="15533"/>
                  <a:pt x="21523" y="15394"/>
                  <a:pt x="21428" y="15394"/>
                </a:cubicBezTo>
                <a:lnTo>
                  <a:pt x="8127" y="153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It happens to be defined in __init__. However, it is defined with the self prefix.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1" grpId="2"/>
      <p:bldP build="whole" bldLvl="1" animBg="1" rev="0" advAuto="0" spid="300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Answ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</a:t>
            </a:r>
          </a:p>
        </p:txBody>
      </p:sp>
      <p:sp>
        <p:nvSpPr>
          <p:cNvPr id="304" name="import math…"/>
          <p:cNvSpPr txBox="1"/>
          <p:nvPr/>
        </p:nvSpPr>
        <p:spPr>
          <a:xfrm>
            <a:off x="550288" y="1587500"/>
            <a:ext cx="9259789" cy="6578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math</a:t>
            </a:r>
          </a:p>
          <a:p>
            <a:pPr/>
          </a:p>
          <a:p>
            <a:pPr/>
            <a:r>
              <a:t>class Example:</a:t>
            </a:r>
          </a:p>
          <a:p>
            <a:pPr/>
            <a:r>
              <a:t>    exists = False</a:t>
            </a:r>
          </a:p>
          <a:p>
            <a:pPr/>
            <a:r>
              <a:t>    def __init__(self, x, y):</a:t>
            </a:r>
          </a:p>
          <a:p>
            <a:pPr/>
            <a:r>
              <a:t>        self.radius = math.sqrt(x*x+y+y)</a:t>
            </a:r>
          </a:p>
          <a:p>
            <a:pPr/>
            <a:r>
              <a:t>        self.x = x</a:t>
            </a:r>
          </a:p>
          <a:p>
            <a:pPr/>
            <a:r>
              <a:t>        self.y = y</a:t>
            </a:r>
          </a:p>
          <a:p>
            <a:pPr/>
            <a:r>
              <a:t>        Example.exists = True</a:t>
            </a:r>
          </a:p>
          <a:p>
            <a:pPr/>
          </a:p>
          <a:p>
            <a:pPr/>
            <a:r>
              <a:t>print(Example.exists)</a:t>
            </a:r>
          </a:p>
          <a:p>
            <a:pPr/>
            <a:r>
              <a:t>e = Example(2, 3)</a:t>
            </a:r>
          </a:p>
          <a:p>
            <a:pPr/>
            <a:r>
              <a:t>print(</a:t>
            </a:r>
            <a:r>
              <a:rPr b="1"/>
              <a:t>e.x</a:t>
            </a:r>
            <a:r>
              <a:t>)</a:t>
            </a:r>
          </a:p>
          <a:p>
            <a:pPr/>
            <a:r>
              <a:t>print(</a:t>
            </a:r>
            <a:r>
              <a:rPr b="1"/>
              <a:t>Example.exists</a:t>
            </a:r>
            <a:r>
              <a:t>)</a:t>
            </a:r>
          </a:p>
          <a:p>
            <a:pPr/>
            <a:r>
              <a:t>print(</a:t>
            </a:r>
            <a:r>
              <a:rPr b="1"/>
              <a:t>e.radius</a:t>
            </a:r>
            <a:r>
              <a:t>)</a:t>
            </a:r>
          </a:p>
        </p:txBody>
      </p:sp>
      <p:sp>
        <p:nvSpPr>
          <p:cNvPr id="305" name="This is a class variable. It is specified by using the class name “Example.”"/>
          <p:cNvSpPr/>
          <p:nvPr/>
        </p:nvSpPr>
        <p:spPr>
          <a:xfrm>
            <a:off x="4613566" y="6206352"/>
            <a:ext cx="7366001" cy="9060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6680" y="0"/>
                </a:moveTo>
                <a:cubicBezTo>
                  <a:pt x="6577" y="0"/>
                  <a:pt x="6494" y="678"/>
                  <a:pt x="6494" y="1514"/>
                </a:cubicBezTo>
                <a:lnTo>
                  <a:pt x="6494" y="14173"/>
                </a:lnTo>
                <a:lnTo>
                  <a:pt x="0" y="17201"/>
                </a:lnTo>
                <a:lnTo>
                  <a:pt x="6497" y="20228"/>
                </a:lnTo>
                <a:cubicBezTo>
                  <a:pt x="6507" y="20994"/>
                  <a:pt x="6584" y="21600"/>
                  <a:pt x="6680" y="21600"/>
                </a:cubicBezTo>
                <a:lnTo>
                  <a:pt x="21414" y="21600"/>
                </a:lnTo>
                <a:cubicBezTo>
                  <a:pt x="21517" y="21600"/>
                  <a:pt x="21600" y="20922"/>
                  <a:pt x="21600" y="20086"/>
                </a:cubicBezTo>
                <a:lnTo>
                  <a:pt x="21600" y="1514"/>
                </a:lnTo>
                <a:cubicBezTo>
                  <a:pt x="21600" y="678"/>
                  <a:pt x="21517" y="0"/>
                  <a:pt x="21414" y="0"/>
                </a:cubicBezTo>
                <a:lnTo>
                  <a:pt x="6680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is a class variable. It is specified by using the class name “Example.”</a:t>
            </a:r>
          </a:p>
        </p:txBody>
      </p:sp>
      <p:sp>
        <p:nvSpPr>
          <p:cNvPr id="306" name="It is defined without a prefix within the class."/>
          <p:cNvSpPr/>
          <p:nvPr/>
        </p:nvSpPr>
        <p:spPr>
          <a:xfrm>
            <a:off x="4067971" y="3628252"/>
            <a:ext cx="7862889" cy="50359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449" y="18693"/>
                </a:lnTo>
                <a:lnTo>
                  <a:pt x="7449" y="21328"/>
                </a:lnTo>
                <a:cubicBezTo>
                  <a:pt x="7449" y="21478"/>
                  <a:pt x="7527" y="21600"/>
                  <a:pt x="7623" y="21600"/>
                </a:cubicBezTo>
                <a:lnTo>
                  <a:pt x="21426" y="21600"/>
                </a:lnTo>
                <a:cubicBezTo>
                  <a:pt x="21522" y="21600"/>
                  <a:pt x="21600" y="21478"/>
                  <a:pt x="21600" y="21328"/>
                </a:cubicBezTo>
                <a:lnTo>
                  <a:pt x="21600" y="18087"/>
                </a:lnTo>
                <a:cubicBezTo>
                  <a:pt x="21600" y="17936"/>
                  <a:pt x="21522" y="17814"/>
                  <a:pt x="21426" y="17814"/>
                </a:cubicBezTo>
                <a:lnTo>
                  <a:pt x="7933" y="1781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It is defined without a prefix within the class.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6" grpId="2"/>
      <p:bldP build="whole" bldLvl="1" animBg="1" rev="0" advAuto="0" spid="305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Answe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</a:t>
            </a:r>
          </a:p>
        </p:txBody>
      </p:sp>
      <p:sp>
        <p:nvSpPr>
          <p:cNvPr id="309" name="import math…"/>
          <p:cNvSpPr txBox="1"/>
          <p:nvPr/>
        </p:nvSpPr>
        <p:spPr>
          <a:xfrm>
            <a:off x="550288" y="1587500"/>
            <a:ext cx="9259789" cy="6578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import math</a:t>
            </a:r>
          </a:p>
          <a:p>
            <a:pPr/>
          </a:p>
          <a:p>
            <a:pPr/>
            <a:r>
              <a:t>class Example:</a:t>
            </a:r>
          </a:p>
          <a:p>
            <a:pPr/>
            <a:r>
              <a:t>    exists = False</a:t>
            </a:r>
          </a:p>
          <a:p>
            <a:pPr/>
            <a:r>
              <a:t>    def __init__(self, x, y):</a:t>
            </a:r>
          </a:p>
          <a:p>
            <a:pPr/>
            <a:r>
              <a:t>        self.radius = math.sqrt(x*x+y+y)</a:t>
            </a:r>
          </a:p>
          <a:p>
            <a:pPr/>
            <a:r>
              <a:t>        self.x = x</a:t>
            </a:r>
          </a:p>
          <a:p>
            <a:pPr/>
            <a:r>
              <a:t>        self.y = y</a:t>
            </a:r>
          </a:p>
          <a:p>
            <a:pPr/>
            <a:r>
              <a:t>        Example.exists = True</a:t>
            </a:r>
          </a:p>
          <a:p>
            <a:pPr/>
          </a:p>
          <a:p>
            <a:pPr/>
            <a:r>
              <a:t>print(Example.exists)</a:t>
            </a:r>
          </a:p>
          <a:p>
            <a:pPr/>
            <a:r>
              <a:t>e = Example(2, 3)</a:t>
            </a:r>
          </a:p>
          <a:p>
            <a:pPr/>
            <a:r>
              <a:t>print(</a:t>
            </a:r>
            <a:r>
              <a:rPr b="1"/>
              <a:t>e.x</a:t>
            </a:r>
            <a:r>
              <a:t>)</a:t>
            </a:r>
          </a:p>
          <a:p>
            <a:pPr/>
            <a:r>
              <a:t>print(</a:t>
            </a:r>
            <a:r>
              <a:rPr b="1"/>
              <a:t>Example.exists</a:t>
            </a:r>
            <a:r>
              <a:t>)</a:t>
            </a:r>
          </a:p>
          <a:p>
            <a:pPr/>
            <a:r>
              <a:t>print(</a:t>
            </a:r>
            <a:r>
              <a:rPr b="1"/>
              <a:t>e.radius</a:t>
            </a:r>
            <a:r>
              <a:t>)</a:t>
            </a:r>
          </a:p>
        </p:txBody>
      </p:sp>
      <p:sp>
        <p:nvSpPr>
          <p:cNvPr id="310" name="This is an instance variable. It is defined with the prefix self."/>
          <p:cNvSpPr/>
          <p:nvPr/>
        </p:nvSpPr>
        <p:spPr>
          <a:xfrm>
            <a:off x="3930436" y="7107148"/>
            <a:ext cx="8516938" cy="957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696" y="0"/>
                </a:moveTo>
                <a:cubicBezTo>
                  <a:pt x="8607" y="0"/>
                  <a:pt x="8535" y="642"/>
                  <a:pt x="8535" y="1433"/>
                </a:cubicBezTo>
                <a:lnTo>
                  <a:pt x="8535" y="13209"/>
                </a:lnTo>
                <a:lnTo>
                  <a:pt x="0" y="16075"/>
                </a:lnTo>
                <a:lnTo>
                  <a:pt x="8535" y="18949"/>
                </a:lnTo>
                <a:lnTo>
                  <a:pt x="8535" y="20167"/>
                </a:lnTo>
                <a:cubicBezTo>
                  <a:pt x="8535" y="20958"/>
                  <a:pt x="8607" y="21600"/>
                  <a:pt x="8696" y="21600"/>
                </a:cubicBezTo>
                <a:lnTo>
                  <a:pt x="21439" y="21600"/>
                </a:lnTo>
                <a:cubicBezTo>
                  <a:pt x="21528" y="21600"/>
                  <a:pt x="21600" y="20958"/>
                  <a:pt x="21600" y="20167"/>
                </a:cubicBezTo>
                <a:lnTo>
                  <a:pt x="21600" y="1433"/>
                </a:lnTo>
                <a:cubicBezTo>
                  <a:pt x="21600" y="642"/>
                  <a:pt x="21528" y="0"/>
                  <a:pt x="21439" y="0"/>
                </a:cubicBezTo>
                <a:lnTo>
                  <a:pt x="8696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This is an instance variable. It is defined with the prefix self.</a:t>
            </a:r>
          </a:p>
        </p:txBody>
      </p:sp>
      <p:sp>
        <p:nvSpPr>
          <p:cNvPr id="311" name="It is used by referring to an object e."/>
          <p:cNvSpPr/>
          <p:nvPr/>
        </p:nvSpPr>
        <p:spPr>
          <a:xfrm>
            <a:off x="4763873" y="4633536"/>
            <a:ext cx="7683501" cy="41028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118" y="18675"/>
                </a:lnTo>
                <a:lnTo>
                  <a:pt x="7118" y="21266"/>
                </a:lnTo>
                <a:cubicBezTo>
                  <a:pt x="7118" y="21450"/>
                  <a:pt x="7198" y="21600"/>
                  <a:pt x="7297" y="21600"/>
                </a:cubicBezTo>
                <a:lnTo>
                  <a:pt x="21421" y="21600"/>
                </a:lnTo>
                <a:cubicBezTo>
                  <a:pt x="21520" y="21600"/>
                  <a:pt x="21600" y="21450"/>
                  <a:pt x="21600" y="21266"/>
                </a:cubicBezTo>
                <a:lnTo>
                  <a:pt x="21600" y="17977"/>
                </a:lnTo>
                <a:cubicBezTo>
                  <a:pt x="21600" y="17792"/>
                  <a:pt x="21520" y="17643"/>
                  <a:pt x="21421" y="17643"/>
                </a:cubicBezTo>
                <a:lnTo>
                  <a:pt x="7618" y="1764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It is used by referring to an object 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1" grpId="2"/>
      <p:bldP build="whole" bldLvl="1" animBg="1" rev="0" advAuto="0" spid="310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Class and Instance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 and Instance Methods</a:t>
            </a:r>
          </a:p>
        </p:txBody>
      </p:sp>
      <p:sp>
        <p:nvSpPr>
          <p:cNvPr id="314" name="The same distinction can be made for metho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The same distinction can be made for methods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Methods are functions related to an object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A class method depends only on the class.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It is defined in the class, but has no argument self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It is called by giving the class-name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An instance method depends on an instance</a:t>
            </a: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It is defined in the class with first argument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self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826769" indent="-413384" defTabSz="543305">
              <a:spcBef>
                <a:spcPts val="2000"/>
              </a:spcBef>
              <a:defRPr sz="2976"/>
            </a:pPr>
            <a:r>
              <a:t>It is called by prefacing it with an instance.</a:t>
            </a:r>
          </a:p>
          <a:p>
            <a:pPr lvl="2" marL="1240155" indent="-413384" defTabSz="543305">
              <a:spcBef>
                <a:spcPts val="2000"/>
              </a:spcBef>
              <a:defRPr sz="2976"/>
            </a:pPr>
            <a:r>
              <a:t>The instance is called the implicit argument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Class and Instance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 and Instance Methods</a:t>
            </a:r>
          </a:p>
        </p:txBody>
      </p:sp>
      <p:sp>
        <p:nvSpPr>
          <p:cNvPr id="317" name="class Example:…"/>
          <p:cNvSpPr txBox="1"/>
          <p:nvPr/>
        </p:nvSpPr>
        <p:spPr>
          <a:xfrm>
            <a:off x="974030" y="2730499"/>
            <a:ext cx="4671803" cy="429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class Example:</a:t>
            </a:r>
          </a:p>
          <a:p>
            <a:pPr>
              <a:defRPr sz="2600"/>
            </a:pPr>
            <a:r>
              <a:t>    def foo():</a:t>
            </a:r>
          </a:p>
          <a:p>
            <a:pPr>
              <a:defRPr sz="2600"/>
            </a:pPr>
            <a:r>
              <a:t>        print("foo")</a:t>
            </a:r>
          </a:p>
          <a:p>
            <a:pPr>
              <a:defRPr sz="2600"/>
            </a:pPr>
            <a:r>
              <a:t>    def __init__(self):</a:t>
            </a:r>
          </a:p>
          <a:p>
            <a:pPr>
              <a:defRPr sz="2600"/>
            </a:pPr>
            <a:r>
              <a:t>        pass</a:t>
            </a:r>
          </a:p>
          <a:p>
            <a:pPr>
              <a:defRPr sz="2600"/>
            </a:pPr>
            <a:r>
              <a:t>    def bar(self):</a:t>
            </a:r>
          </a:p>
          <a:p>
            <a:pPr>
              <a:defRPr sz="2600"/>
            </a:pPr>
            <a:r>
              <a:t>        print("bar")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Example.foo()</a:t>
            </a:r>
          </a:p>
          <a:p>
            <a:pPr>
              <a:defRPr sz="2600"/>
            </a:pPr>
            <a:r>
              <a:t>e = Example()</a:t>
            </a:r>
          </a:p>
          <a:p>
            <a:pPr>
              <a:defRPr sz="2600"/>
            </a:pPr>
            <a:r>
              <a:t>e.bar()</a:t>
            </a:r>
          </a:p>
        </p:txBody>
      </p:sp>
      <p:sp>
        <p:nvSpPr>
          <p:cNvPr id="318" name="A method definition without argument self:…"/>
          <p:cNvSpPr/>
          <p:nvPr/>
        </p:nvSpPr>
        <p:spPr>
          <a:xfrm>
            <a:off x="6921500" y="2463800"/>
            <a:ext cx="4826695" cy="1640620"/>
          </a:xfrm>
          <a:prstGeom prst="wedgeEllipseCallout">
            <a:avLst>
              <a:gd name="adj1" fmla="val -109818"/>
              <a:gd name="adj2" fmla="val 8189"/>
            </a:avLst>
          </a:prstGeom>
          <a:gradFill>
            <a:gsLst>
              <a:gs pos="0">
                <a:srgbClr val="E7F5FF"/>
              </a:gs>
              <a:gs pos="100000">
                <a:srgbClr val="F8FFE3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A method definition without argument self:</a:t>
            </a:r>
          </a:p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Class Method</a:t>
            </a:r>
          </a:p>
        </p:txBody>
      </p:sp>
      <p:sp>
        <p:nvSpPr>
          <p:cNvPr id="319" name="It is called using the class-name to call it"/>
          <p:cNvSpPr/>
          <p:nvPr/>
        </p:nvSpPr>
        <p:spPr>
          <a:xfrm>
            <a:off x="7048500" y="4381500"/>
            <a:ext cx="4273997" cy="1244948"/>
          </a:xfrm>
          <a:prstGeom prst="wedgeEllipseCallout">
            <a:avLst>
              <a:gd name="adj1" fmla="val -129070"/>
              <a:gd name="adj2" fmla="val 80902"/>
            </a:avLst>
          </a:prstGeom>
          <a:gradFill>
            <a:gsLst>
              <a:gs pos="0">
                <a:srgbClr val="E7F5FF"/>
              </a:gs>
              <a:gs pos="100000">
                <a:srgbClr val="F8FFE3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It is called using the class-name to call it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8" grpId="1"/>
      <p:bldP build="whole" bldLvl="1" animBg="1" rev="0" advAuto="0" spid="319" grpId="2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lass and Instance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Class and Instance Methods</a:t>
            </a:r>
          </a:p>
        </p:txBody>
      </p:sp>
      <p:sp>
        <p:nvSpPr>
          <p:cNvPr id="322" name="class Example:…"/>
          <p:cNvSpPr txBox="1"/>
          <p:nvPr/>
        </p:nvSpPr>
        <p:spPr>
          <a:xfrm>
            <a:off x="974030" y="2730499"/>
            <a:ext cx="4671803" cy="429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class Example:</a:t>
            </a:r>
          </a:p>
          <a:p>
            <a:pPr>
              <a:defRPr sz="2600"/>
            </a:pPr>
            <a:r>
              <a:t>    def foo():</a:t>
            </a:r>
          </a:p>
          <a:p>
            <a:pPr>
              <a:defRPr sz="2600"/>
            </a:pPr>
            <a:r>
              <a:t>        print("foo")</a:t>
            </a:r>
          </a:p>
          <a:p>
            <a:pPr>
              <a:defRPr sz="2600"/>
            </a:pPr>
            <a:r>
              <a:t>    def __init__(self):</a:t>
            </a:r>
          </a:p>
          <a:p>
            <a:pPr>
              <a:defRPr sz="2600"/>
            </a:pPr>
            <a:r>
              <a:t>        pass</a:t>
            </a:r>
          </a:p>
          <a:p>
            <a:pPr>
              <a:defRPr sz="2600"/>
            </a:pPr>
            <a:r>
              <a:t>    def bar(self):</a:t>
            </a:r>
          </a:p>
          <a:p>
            <a:pPr>
              <a:defRPr sz="2600"/>
            </a:pPr>
            <a:r>
              <a:t>        print("bar")</a:t>
            </a:r>
          </a:p>
          <a:p>
            <a:pPr>
              <a:defRPr sz="2600"/>
            </a:pPr>
          </a:p>
          <a:p>
            <a:pPr>
              <a:defRPr sz="2600"/>
            </a:pPr>
            <a:r>
              <a:t>Example.foo()</a:t>
            </a:r>
          </a:p>
          <a:p>
            <a:pPr>
              <a:defRPr sz="2600"/>
            </a:pPr>
            <a:r>
              <a:t>e = Example()</a:t>
            </a:r>
          </a:p>
          <a:p>
            <a:pPr>
              <a:defRPr sz="2600"/>
            </a:pPr>
            <a:r>
              <a:t>e.bar()</a:t>
            </a:r>
          </a:p>
        </p:txBody>
      </p:sp>
      <p:sp>
        <p:nvSpPr>
          <p:cNvPr id="323" name="A method definition with argument self:…"/>
          <p:cNvSpPr/>
          <p:nvPr/>
        </p:nvSpPr>
        <p:spPr>
          <a:xfrm>
            <a:off x="6921500" y="2355949"/>
            <a:ext cx="5164485" cy="1605757"/>
          </a:xfrm>
          <a:prstGeom prst="wedgeEllipseCallout">
            <a:avLst>
              <a:gd name="adj1" fmla="val -94034"/>
              <a:gd name="adj2" fmla="val 106963"/>
            </a:avLst>
          </a:prstGeom>
          <a:gradFill>
            <a:gsLst>
              <a:gs pos="0">
                <a:srgbClr val="E7F5FF"/>
              </a:gs>
              <a:gs pos="100000">
                <a:srgbClr val="F8FFE3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A method definition with argument self: </a:t>
            </a:r>
          </a:p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Instance Method</a:t>
            </a:r>
          </a:p>
        </p:txBody>
      </p:sp>
      <p:sp>
        <p:nvSpPr>
          <p:cNvPr id="324" name="It is called using the Instance.…"/>
          <p:cNvSpPr/>
          <p:nvPr/>
        </p:nvSpPr>
        <p:spPr>
          <a:xfrm>
            <a:off x="7493000" y="4990603"/>
            <a:ext cx="4273997" cy="2397424"/>
          </a:xfrm>
          <a:prstGeom prst="wedgeEllipseCallout">
            <a:avLst>
              <a:gd name="adj1" fmla="val -157388"/>
              <a:gd name="adj2" fmla="val 25218"/>
            </a:avLst>
          </a:prstGeom>
          <a:gradFill>
            <a:gsLst>
              <a:gs pos="0">
                <a:srgbClr val="E7F5FF"/>
              </a:gs>
              <a:gs pos="100000">
                <a:srgbClr val="F8FFE3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It is called using the Instance.</a:t>
            </a:r>
          </a:p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Without an object e, we cannot call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4" grpId="2"/>
      <p:bldP build="whole" bldLvl="1" animBg="1" rev="0" advAuto="0" spid="323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7E79"/>
            </a:gs>
            <a:gs pos="100000">
              <a:srgbClr val="BA8A99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elf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Self Test</a:t>
            </a:r>
          </a:p>
        </p:txBody>
      </p:sp>
      <p:sp>
        <p:nvSpPr>
          <p:cNvPr id="327" name="Identify the type of methods in the following code"/>
          <p:cNvSpPr txBox="1"/>
          <p:nvPr>
            <p:ph type="body" idx="1"/>
          </p:nvPr>
        </p:nvSpPr>
        <p:spPr>
          <a:xfrm>
            <a:off x="952500" y="2590800"/>
            <a:ext cx="11099800" cy="6630880"/>
          </a:xfrm>
          <a:prstGeom prst="rect">
            <a:avLst/>
          </a:prstGeom>
          <a:solidFill>
            <a:srgbClr val="FFFFFF"/>
          </a:solidFill>
        </p:spPr>
        <p:txBody>
          <a:bodyPr anchor="t"/>
          <a:lstStyle/>
          <a:p>
            <a:pPr/>
            <a:r>
              <a:t>Identify the type of methods in the following code</a:t>
            </a:r>
          </a:p>
        </p:txBody>
      </p:sp>
      <p:sp>
        <p:nvSpPr>
          <p:cNvPr id="328" name="import math…"/>
          <p:cNvSpPr txBox="1"/>
          <p:nvPr/>
        </p:nvSpPr>
        <p:spPr>
          <a:xfrm>
            <a:off x="1707393" y="3080153"/>
            <a:ext cx="10174338" cy="6134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200"/>
            </a:pPr>
            <a:r>
              <a:t>import math</a:t>
            </a:r>
          </a:p>
          <a:p>
            <a:pPr>
              <a:defRPr sz="2200"/>
            </a:pPr>
            <a:r>
              <a:t>class Vector3D:</a:t>
            </a:r>
          </a:p>
          <a:p>
            <a:pPr>
              <a:defRPr sz="2200"/>
            </a:pPr>
            <a:r>
              <a:t>    def __init__(self, x, y, z):</a:t>
            </a:r>
          </a:p>
          <a:p>
            <a:pPr>
              <a:defRPr sz="2200"/>
            </a:pPr>
            <a:r>
              <a:t>        self.x = x</a:t>
            </a:r>
          </a:p>
          <a:p>
            <a:pPr>
              <a:defRPr sz="2200"/>
            </a:pPr>
            <a:r>
              <a:t>        self.y = y</a:t>
            </a:r>
          </a:p>
          <a:p>
            <a:pPr>
              <a:defRPr sz="2200"/>
            </a:pPr>
            <a:r>
              <a:t>        self.z = z</a:t>
            </a:r>
          </a:p>
          <a:p>
            <a:pPr>
              <a:defRPr sz="2200"/>
            </a:pPr>
            <a:r>
              <a:t>    def zeroes():</a:t>
            </a:r>
          </a:p>
          <a:p>
            <a:pPr>
              <a:defRPr sz="2200"/>
            </a:pPr>
            <a:r>
              <a:t>        return Vector3D(0,0,0)</a:t>
            </a:r>
          </a:p>
          <a:p>
            <a:pPr>
              <a:defRPr sz="2200"/>
            </a:pPr>
            <a:r>
              <a:t>    def ones():</a:t>
            </a:r>
          </a:p>
          <a:p>
            <a:pPr>
              <a:defRPr sz="2200"/>
            </a:pPr>
            <a:r>
              <a:t>        return Vector3D(1,1,1)</a:t>
            </a:r>
          </a:p>
          <a:p>
            <a:pPr>
              <a:defRPr sz="2200"/>
            </a:pPr>
            <a:r>
              <a:t>    def __add__(self, other):</a:t>
            </a:r>
          </a:p>
          <a:p>
            <a:pPr>
              <a:defRPr sz="2200"/>
            </a:pPr>
            <a:r>
              <a:t>        return Vector3D(self.x+other.x,</a:t>
            </a:r>
          </a:p>
          <a:p>
            <a:pPr>
              <a:defRPr sz="2200"/>
            </a:pPr>
            <a:r>
              <a:t>                        self.y+other.y,</a:t>
            </a:r>
          </a:p>
          <a:p>
            <a:pPr>
              <a:defRPr sz="2200"/>
            </a:pPr>
            <a:r>
              <a:t>                        self.z+other.z)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return "({}, {}, {})".format(self.x, self.y, self.z)</a:t>
            </a:r>
          </a:p>
          <a:p>
            <a:pPr>
              <a:defRPr sz="2200"/>
            </a:pPr>
            <a:r>
              <a:t>    def length(self):</a:t>
            </a:r>
          </a:p>
          <a:p>
            <a:pPr>
              <a:defRPr sz="2200"/>
            </a:pPr>
            <a:r>
              <a:t>        return math.sqrt(self.x**2+self.y**2+self.z**2)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31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200"/>
            </a:pPr>
            <a:r>
              <a:t>import math</a:t>
            </a:r>
          </a:p>
          <a:p>
            <a:pPr>
              <a:defRPr sz="2200"/>
            </a:pPr>
            <a:r>
              <a:t>class Vector3D:</a:t>
            </a:r>
          </a:p>
          <a:p>
            <a:pPr>
              <a:defRPr sz="2200"/>
            </a:pPr>
            <a:r>
              <a:t>    def __init__(self, x, y, z):</a:t>
            </a:r>
          </a:p>
          <a:p>
            <a:pPr>
              <a:defRPr sz="2200"/>
            </a:pPr>
            <a:r>
              <a:t>        self.x = x</a:t>
            </a:r>
          </a:p>
          <a:p>
            <a:pPr>
              <a:defRPr sz="2200"/>
            </a:pPr>
            <a:r>
              <a:t>        self.y = y</a:t>
            </a:r>
          </a:p>
          <a:p>
            <a:pPr>
              <a:defRPr sz="2200"/>
            </a:pPr>
            <a:r>
              <a:t>        self.z = z</a:t>
            </a:r>
          </a:p>
          <a:p>
            <a:pPr>
              <a:defRPr sz="2200"/>
            </a:pPr>
            <a:r>
              <a:t>    def zeroes():</a:t>
            </a:r>
          </a:p>
          <a:p>
            <a:pPr>
              <a:defRPr sz="2200"/>
            </a:pPr>
            <a:r>
              <a:t>        return Vector3D(0,0,0)</a:t>
            </a:r>
          </a:p>
          <a:p>
            <a:pPr>
              <a:defRPr sz="2200"/>
            </a:pPr>
            <a:r>
              <a:t>    def ones():</a:t>
            </a:r>
          </a:p>
          <a:p>
            <a:pPr>
              <a:defRPr sz="2200"/>
            </a:pPr>
            <a:r>
              <a:t>        return Vector3D(1,1,1)</a:t>
            </a:r>
          </a:p>
          <a:p>
            <a:pPr>
              <a:defRPr sz="2200"/>
            </a:pPr>
            <a:r>
              <a:t>    def __add__(self, other):</a:t>
            </a:r>
          </a:p>
          <a:p>
            <a:pPr>
              <a:defRPr sz="2200"/>
            </a:pPr>
            <a:r>
              <a:t>        return Vector3D(self.x+other.x,</a:t>
            </a:r>
          </a:p>
          <a:p>
            <a:pPr>
              <a:defRPr sz="2200"/>
            </a:pPr>
            <a:r>
              <a:t>                        self.y+other.y,</a:t>
            </a:r>
          </a:p>
          <a:p>
            <a:pPr>
              <a:defRPr sz="2200"/>
            </a:pPr>
            <a:r>
              <a:t>                        self.z+other.z)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return "({}, {}, {})".format(self.x, self.y, self.z)</a:t>
            </a:r>
          </a:p>
          <a:p>
            <a:pPr>
              <a:defRPr sz="2200"/>
            </a:pPr>
            <a:r>
              <a:t>    def length(self):</a:t>
            </a:r>
          </a:p>
          <a:p>
            <a:pPr>
              <a:defRPr sz="2200"/>
            </a:pPr>
            <a:r>
              <a:t>        return math.sqrt(self.x**2+self.y**2+self.z**2)</a:t>
            </a:r>
          </a:p>
        </p:txBody>
      </p:sp>
      <p:sp>
        <p:nvSpPr>
          <p:cNvPr id="332" name="Dunder (double under) method:…"/>
          <p:cNvSpPr/>
          <p:nvPr/>
        </p:nvSpPr>
        <p:spPr>
          <a:xfrm>
            <a:off x="6872578" y="2155052"/>
            <a:ext cx="5881689" cy="1362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915" y="0"/>
                </a:moveTo>
                <a:cubicBezTo>
                  <a:pt x="2786" y="0"/>
                  <a:pt x="2682" y="451"/>
                  <a:pt x="2682" y="1006"/>
                </a:cubicBezTo>
                <a:lnTo>
                  <a:pt x="2682" y="17298"/>
                </a:lnTo>
                <a:lnTo>
                  <a:pt x="0" y="21600"/>
                </a:lnTo>
                <a:lnTo>
                  <a:pt x="10185" y="20128"/>
                </a:lnTo>
                <a:lnTo>
                  <a:pt x="21367" y="20128"/>
                </a:lnTo>
                <a:cubicBezTo>
                  <a:pt x="21496" y="20128"/>
                  <a:pt x="21600" y="19678"/>
                  <a:pt x="21600" y="19122"/>
                </a:cubicBezTo>
                <a:lnTo>
                  <a:pt x="21600" y="1006"/>
                </a:lnTo>
                <a:cubicBezTo>
                  <a:pt x="21600" y="451"/>
                  <a:pt x="21496" y="0"/>
                  <a:pt x="21367" y="0"/>
                </a:cubicBezTo>
                <a:lnTo>
                  <a:pt x="2915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Dunder (double under) method:</a:t>
            </a:r>
          </a:p>
          <a:p>
            <a:pPr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Hard to tell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34" name="Each letter stands for a different digi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Each letter stands for a different digit. </a:t>
            </a:r>
          </a:p>
          <a:p>
            <a:pPr lvl="1"/>
            <a:r>
              <a:t>Solve:</a:t>
            </a:r>
          </a:p>
        </p:txBody>
      </p:sp>
      <p:sp>
        <p:nvSpPr>
          <p:cNvPr id="135" name="SEND…"/>
          <p:cNvSpPr txBox="1"/>
          <p:nvPr/>
        </p:nvSpPr>
        <p:spPr>
          <a:xfrm>
            <a:off x="5873656" y="3962399"/>
            <a:ext cx="1257488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SEND</a:t>
            </a:r>
          </a:p>
          <a:p>
            <a:pPr/>
            <a:r>
              <a:t>+MORE</a:t>
            </a:r>
          </a:p>
          <a:p>
            <a:pPr/>
            <a:r>
              <a:t>—————</a:t>
            </a:r>
          </a:p>
          <a:p>
            <a:pPr/>
            <a:r>
              <a:t>MONEY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35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200"/>
            </a:pPr>
            <a:r>
              <a:t>import math</a:t>
            </a:r>
          </a:p>
          <a:p>
            <a:pPr>
              <a:defRPr sz="2200"/>
            </a:pPr>
            <a:r>
              <a:t>class Vector3D:</a:t>
            </a:r>
          </a:p>
          <a:p>
            <a:pPr>
              <a:defRPr sz="2200"/>
            </a:pPr>
            <a:r>
              <a:t>    def __init__(self, x, y, z):</a:t>
            </a:r>
          </a:p>
          <a:p>
            <a:pPr>
              <a:defRPr sz="2200"/>
            </a:pPr>
            <a:r>
              <a:t>        self.x = x</a:t>
            </a:r>
          </a:p>
          <a:p>
            <a:pPr>
              <a:defRPr sz="2200"/>
            </a:pPr>
            <a:r>
              <a:t>        self.y = y</a:t>
            </a:r>
          </a:p>
          <a:p>
            <a:pPr>
              <a:defRPr sz="2200"/>
            </a:pPr>
            <a:r>
              <a:t>        self.z = z</a:t>
            </a:r>
          </a:p>
          <a:p>
            <a:pPr>
              <a:defRPr sz="2200"/>
            </a:pPr>
            <a:r>
              <a:t>    def zeroes():</a:t>
            </a:r>
          </a:p>
          <a:p>
            <a:pPr>
              <a:defRPr sz="2200"/>
            </a:pPr>
            <a:r>
              <a:t>        return Vector3D(0,0,0)</a:t>
            </a:r>
          </a:p>
          <a:p>
            <a:pPr>
              <a:defRPr sz="2200"/>
            </a:pPr>
            <a:r>
              <a:t>    def ones():</a:t>
            </a:r>
          </a:p>
          <a:p>
            <a:pPr>
              <a:defRPr sz="2200"/>
            </a:pPr>
            <a:r>
              <a:t>        return Vector3D(1,1,1)</a:t>
            </a:r>
          </a:p>
          <a:p>
            <a:pPr>
              <a:defRPr sz="2200"/>
            </a:pPr>
            <a:r>
              <a:t>    def __add__(self, other):</a:t>
            </a:r>
          </a:p>
          <a:p>
            <a:pPr>
              <a:defRPr sz="2200"/>
            </a:pPr>
            <a:r>
              <a:t>        return Vector3D(self.x+other.x,</a:t>
            </a:r>
          </a:p>
          <a:p>
            <a:pPr>
              <a:defRPr sz="2200"/>
            </a:pPr>
            <a:r>
              <a:t>                        self.y+other.y,</a:t>
            </a:r>
          </a:p>
          <a:p>
            <a:pPr>
              <a:defRPr sz="2200"/>
            </a:pPr>
            <a:r>
              <a:t>                        self.z+other.z)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return "({}, {}, {})".format(self.x, self.y, self.z)</a:t>
            </a:r>
          </a:p>
          <a:p>
            <a:pPr>
              <a:defRPr sz="2200"/>
            </a:pPr>
            <a:r>
              <a:t>    def length(self):</a:t>
            </a:r>
          </a:p>
          <a:p>
            <a:pPr>
              <a:defRPr sz="2200"/>
            </a:pPr>
            <a:r>
              <a:t>        return math.sqrt(self.x**2+self.y**2+self.z**2)</a:t>
            </a:r>
          </a:p>
        </p:txBody>
      </p:sp>
      <p:sp>
        <p:nvSpPr>
          <p:cNvPr id="336" name="Class Method, even though it generates an object"/>
          <p:cNvSpPr/>
          <p:nvPr/>
        </p:nvSpPr>
        <p:spPr>
          <a:xfrm>
            <a:off x="6516978" y="3691752"/>
            <a:ext cx="5881689" cy="1362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915" y="0"/>
                </a:moveTo>
                <a:cubicBezTo>
                  <a:pt x="2786" y="0"/>
                  <a:pt x="2682" y="451"/>
                  <a:pt x="2682" y="1006"/>
                </a:cubicBezTo>
                <a:lnTo>
                  <a:pt x="2682" y="17298"/>
                </a:lnTo>
                <a:lnTo>
                  <a:pt x="0" y="21600"/>
                </a:lnTo>
                <a:lnTo>
                  <a:pt x="10185" y="20128"/>
                </a:lnTo>
                <a:lnTo>
                  <a:pt x="21367" y="20128"/>
                </a:lnTo>
                <a:cubicBezTo>
                  <a:pt x="21496" y="20128"/>
                  <a:pt x="21600" y="19678"/>
                  <a:pt x="21600" y="19122"/>
                </a:cubicBezTo>
                <a:lnTo>
                  <a:pt x="21600" y="1006"/>
                </a:lnTo>
                <a:cubicBezTo>
                  <a:pt x="21600" y="451"/>
                  <a:pt x="21496" y="0"/>
                  <a:pt x="21367" y="0"/>
                </a:cubicBezTo>
                <a:lnTo>
                  <a:pt x="2915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Class Method, even though it generates an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6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39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200"/>
            </a:pPr>
            <a:r>
              <a:t>import math</a:t>
            </a:r>
          </a:p>
          <a:p>
            <a:pPr>
              <a:defRPr sz="2200"/>
            </a:pPr>
            <a:r>
              <a:t>class Vector3D:</a:t>
            </a:r>
          </a:p>
          <a:p>
            <a:pPr>
              <a:defRPr sz="2200"/>
            </a:pPr>
            <a:r>
              <a:t>    def __init__(self, x, y, z):</a:t>
            </a:r>
          </a:p>
          <a:p>
            <a:pPr>
              <a:defRPr sz="2200"/>
            </a:pPr>
            <a:r>
              <a:t>        self.x = x</a:t>
            </a:r>
          </a:p>
          <a:p>
            <a:pPr>
              <a:defRPr sz="2200"/>
            </a:pPr>
            <a:r>
              <a:t>        self.y = y</a:t>
            </a:r>
          </a:p>
          <a:p>
            <a:pPr>
              <a:defRPr sz="2200"/>
            </a:pPr>
            <a:r>
              <a:t>        self.z = z</a:t>
            </a:r>
          </a:p>
          <a:p>
            <a:pPr>
              <a:defRPr sz="2200"/>
            </a:pPr>
            <a:r>
              <a:t>    def zeroes():</a:t>
            </a:r>
          </a:p>
          <a:p>
            <a:pPr>
              <a:defRPr sz="2200"/>
            </a:pPr>
            <a:r>
              <a:t>        return Vector3D(0,0,0)</a:t>
            </a:r>
          </a:p>
          <a:p>
            <a:pPr>
              <a:defRPr sz="2200"/>
            </a:pPr>
            <a:r>
              <a:t>    def ones():</a:t>
            </a:r>
          </a:p>
          <a:p>
            <a:pPr>
              <a:defRPr sz="2200"/>
            </a:pPr>
            <a:r>
              <a:t>        return Vector3D(1,1,1)</a:t>
            </a:r>
          </a:p>
          <a:p>
            <a:pPr>
              <a:defRPr sz="2200"/>
            </a:pPr>
            <a:r>
              <a:t>    def __add__(self, other):</a:t>
            </a:r>
          </a:p>
          <a:p>
            <a:pPr>
              <a:defRPr sz="2200"/>
            </a:pPr>
            <a:r>
              <a:t>        return Vector3D(self.x+other.x,</a:t>
            </a:r>
          </a:p>
          <a:p>
            <a:pPr>
              <a:defRPr sz="2200"/>
            </a:pPr>
            <a:r>
              <a:t>                        self.y+other.y,</a:t>
            </a:r>
          </a:p>
          <a:p>
            <a:pPr>
              <a:defRPr sz="2200"/>
            </a:pPr>
            <a:r>
              <a:t>                        self.z+other.z)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return "({}, {}, {})".format(self.x, self.y, self.z)</a:t>
            </a:r>
          </a:p>
          <a:p>
            <a:pPr>
              <a:defRPr sz="2200"/>
            </a:pPr>
            <a:r>
              <a:t>    def length(self):</a:t>
            </a:r>
          </a:p>
          <a:p>
            <a:pPr>
              <a:defRPr sz="2200"/>
            </a:pPr>
            <a:r>
              <a:t>        return math.sqrt(self.x**2+self.y**2+self.z**2)</a:t>
            </a:r>
          </a:p>
        </p:txBody>
      </p:sp>
      <p:sp>
        <p:nvSpPr>
          <p:cNvPr id="340" name="Class Method, even though it generates an object"/>
          <p:cNvSpPr/>
          <p:nvPr/>
        </p:nvSpPr>
        <p:spPr>
          <a:xfrm>
            <a:off x="6516978" y="4377552"/>
            <a:ext cx="5881689" cy="1362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915" y="0"/>
                </a:moveTo>
                <a:cubicBezTo>
                  <a:pt x="2786" y="0"/>
                  <a:pt x="2682" y="451"/>
                  <a:pt x="2682" y="1006"/>
                </a:cubicBezTo>
                <a:lnTo>
                  <a:pt x="2682" y="17298"/>
                </a:lnTo>
                <a:lnTo>
                  <a:pt x="0" y="21600"/>
                </a:lnTo>
                <a:lnTo>
                  <a:pt x="10185" y="20128"/>
                </a:lnTo>
                <a:lnTo>
                  <a:pt x="21367" y="20128"/>
                </a:lnTo>
                <a:cubicBezTo>
                  <a:pt x="21496" y="20128"/>
                  <a:pt x="21600" y="19678"/>
                  <a:pt x="21600" y="19122"/>
                </a:cubicBezTo>
                <a:lnTo>
                  <a:pt x="21600" y="1006"/>
                </a:lnTo>
                <a:cubicBezTo>
                  <a:pt x="21600" y="451"/>
                  <a:pt x="21496" y="0"/>
                  <a:pt x="21367" y="0"/>
                </a:cubicBezTo>
                <a:lnTo>
                  <a:pt x="2915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Class Method, even though it generates an object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0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43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200"/>
            </a:pPr>
            <a:r>
              <a:t>import math</a:t>
            </a:r>
          </a:p>
          <a:p>
            <a:pPr>
              <a:defRPr sz="2200"/>
            </a:pPr>
            <a:r>
              <a:t>class Vector3D:</a:t>
            </a:r>
          </a:p>
          <a:p>
            <a:pPr>
              <a:defRPr sz="2200"/>
            </a:pPr>
            <a:r>
              <a:t>    def __init__(self, x, y, z):</a:t>
            </a:r>
          </a:p>
          <a:p>
            <a:pPr>
              <a:defRPr sz="2200"/>
            </a:pPr>
            <a:r>
              <a:t>        self.x = x</a:t>
            </a:r>
          </a:p>
          <a:p>
            <a:pPr>
              <a:defRPr sz="2200"/>
            </a:pPr>
            <a:r>
              <a:t>        self.y = y</a:t>
            </a:r>
          </a:p>
          <a:p>
            <a:pPr>
              <a:defRPr sz="2200"/>
            </a:pPr>
            <a:r>
              <a:t>        self.z = z</a:t>
            </a:r>
          </a:p>
          <a:p>
            <a:pPr>
              <a:defRPr sz="2200"/>
            </a:pPr>
            <a:r>
              <a:t>    def zeroes():</a:t>
            </a:r>
          </a:p>
          <a:p>
            <a:pPr>
              <a:defRPr sz="2200"/>
            </a:pPr>
            <a:r>
              <a:t>        return Vector3D(0,0,0)</a:t>
            </a:r>
          </a:p>
          <a:p>
            <a:pPr>
              <a:defRPr sz="2200"/>
            </a:pPr>
            <a:r>
              <a:t>    def ones():</a:t>
            </a:r>
          </a:p>
          <a:p>
            <a:pPr>
              <a:defRPr sz="2200"/>
            </a:pPr>
            <a:r>
              <a:t>        return Vector3D(1,1,1)</a:t>
            </a:r>
          </a:p>
          <a:p>
            <a:pPr>
              <a:defRPr sz="2200"/>
            </a:pPr>
            <a:r>
              <a:t>    def __add__(self, other):</a:t>
            </a:r>
          </a:p>
          <a:p>
            <a:pPr>
              <a:defRPr sz="2200"/>
            </a:pPr>
            <a:r>
              <a:t>        return Vector3D(self.x+other.x,</a:t>
            </a:r>
          </a:p>
          <a:p>
            <a:pPr>
              <a:defRPr sz="2200"/>
            </a:pPr>
            <a:r>
              <a:t>                        self.y+other.y,</a:t>
            </a:r>
          </a:p>
          <a:p>
            <a:pPr>
              <a:defRPr sz="2200"/>
            </a:pPr>
            <a:r>
              <a:t>                        self.z+other.z)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return "({}, {}, {})".format(self.x, self.y, self.z)</a:t>
            </a:r>
          </a:p>
          <a:p>
            <a:pPr>
              <a:defRPr sz="2200"/>
            </a:pPr>
            <a:r>
              <a:t>    def length(self):</a:t>
            </a:r>
          </a:p>
          <a:p>
            <a:pPr>
              <a:defRPr sz="2200"/>
            </a:pPr>
            <a:r>
              <a:t>        return math.sqrt(self.x**2+self.y**2+self.z**2)</a:t>
            </a:r>
          </a:p>
        </p:txBody>
      </p:sp>
      <p:sp>
        <p:nvSpPr>
          <p:cNvPr id="344" name="Instance method"/>
          <p:cNvSpPr/>
          <p:nvPr/>
        </p:nvSpPr>
        <p:spPr>
          <a:xfrm>
            <a:off x="6542378" y="5410079"/>
            <a:ext cx="3147220" cy="6607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5448" y="0"/>
                </a:moveTo>
                <a:cubicBezTo>
                  <a:pt x="5207" y="0"/>
                  <a:pt x="5012" y="929"/>
                  <a:pt x="5012" y="2076"/>
                </a:cubicBezTo>
                <a:lnTo>
                  <a:pt x="5012" y="13077"/>
                </a:lnTo>
                <a:lnTo>
                  <a:pt x="0" y="21600"/>
                </a:lnTo>
                <a:lnTo>
                  <a:pt x="13788" y="18551"/>
                </a:lnTo>
                <a:lnTo>
                  <a:pt x="21164" y="18551"/>
                </a:lnTo>
                <a:cubicBezTo>
                  <a:pt x="21405" y="18551"/>
                  <a:pt x="21600" y="17622"/>
                  <a:pt x="21600" y="16476"/>
                </a:cubicBezTo>
                <a:lnTo>
                  <a:pt x="21600" y="2076"/>
                </a:lnTo>
                <a:cubicBezTo>
                  <a:pt x="21600" y="929"/>
                  <a:pt x="21405" y="0"/>
                  <a:pt x="21164" y="0"/>
                </a:cubicBezTo>
                <a:lnTo>
                  <a:pt x="5448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Instance method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4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47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200"/>
            </a:pPr>
            <a:r>
              <a:t>import math</a:t>
            </a:r>
          </a:p>
          <a:p>
            <a:pPr>
              <a:defRPr sz="2200"/>
            </a:pPr>
            <a:r>
              <a:t>class Vector3D:</a:t>
            </a:r>
          </a:p>
          <a:p>
            <a:pPr>
              <a:defRPr sz="2200"/>
            </a:pPr>
            <a:r>
              <a:t>    def __init__(self, x, y, z):</a:t>
            </a:r>
          </a:p>
          <a:p>
            <a:pPr>
              <a:defRPr sz="2200"/>
            </a:pPr>
            <a:r>
              <a:t>        self.x = x</a:t>
            </a:r>
          </a:p>
          <a:p>
            <a:pPr>
              <a:defRPr sz="2200"/>
            </a:pPr>
            <a:r>
              <a:t>        self.y = y</a:t>
            </a:r>
          </a:p>
          <a:p>
            <a:pPr>
              <a:defRPr sz="2200"/>
            </a:pPr>
            <a:r>
              <a:t>        self.z = z</a:t>
            </a:r>
          </a:p>
          <a:p>
            <a:pPr>
              <a:defRPr sz="2200"/>
            </a:pPr>
            <a:r>
              <a:t>    def zeroes():</a:t>
            </a:r>
          </a:p>
          <a:p>
            <a:pPr>
              <a:defRPr sz="2200"/>
            </a:pPr>
            <a:r>
              <a:t>        return Vector3D(0,0,0)</a:t>
            </a:r>
          </a:p>
          <a:p>
            <a:pPr>
              <a:defRPr sz="2200"/>
            </a:pPr>
            <a:r>
              <a:t>    def ones():</a:t>
            </a:r>
          </a:p>
          <a:p>
            <a:pPr>
              <a:defRPr sz="2200"/>
            </a:pPr>
            <a:r>
              <a:t>        return Vector3D(1,1,1)</a:t>
            </a:r>
          </a:p>
          <a:p>
            <a:pPr>
              <a:defRPr sz="2200"/>
            </a:pPr>
            <a:r>
              <a:t>    def __add__(self, other):</a:t>
            </a:r>
          </a:p>
          <a:p>
            <a:pPr>
              <a:defRPr sz="2200"/>
            </a:pPr>
            <a:r>
              <a:t>        return Vector3D(self.x+other.x,</a:t>
            </a:r>
          </a:p>
          <a:p>
            <a:pPr>
              <a:defRPr sz="2200"/>
            </a:pPr>
            <a:r>
              <a:t>                        self.y+other.y,</a:t>
            </a:r>
          </a:p>
          <a:p>
            <a:pPr>
              <a:defRPr sz="2200"/>
            </a:pPr>
            <a:r>
              <a:t>                        self.z+other.z)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return "({}, {}, {})".format(self.x, self.y, self.z)</a:t>
            </a:r>
          </a:p>
          <a:p>
            <a:pPr>
              <a:defRPr sz="2200"/>
            </a:pPr>
            <a:r>
              <a:t>    def length(self):</a:t>
            </a:r>
          </a:p>
          <a:p>
            <a:pPr>
              <a:defRPr sz="2200"/>
            </a:pPr>
            <a:r>
              <a:t>        return math.sqrt(self.x**2+self.y**2+self.z**2)</a:t>
            </a:r>
          </a:p>
        </p:txBody>
      </p:sp>
      <p:sp>
        <p:nvSpPr>
          <p:cNvPr id="348" name="Dunder instance method"/>
          <p:cNvSpPr/>
          <p:nvPr/>
        </p:nvSpPr>
        <p:spPr>
          <a:xfrm>
            <a:off x="7532978" y="6750277"/>
            <a:ext cx="4778376" cy="6032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588" y="0"/>
                </a:moveTo>
                <a:cubicBezTo>
                  <a:pt x="3430" y="0"/>
                  <a:pt x="3301" y="1018"/>
                  <a:pt x="3301" y="2274"/>
                </a:cubicBezTo>
                <a:lnTo>
                  <a:pt x="3301" y="11979"/>
                </a:lnTo>
                <a:lnTo>
                  <a:pt x="0" y="21600"/>
                </a:lnTo>
                <a:lnTo>
                  <a:pt x="11392" y="18261"/>
                </a:lnTo>
                <a:lnTo>
                  <a:pt x="21313" y="18261"/>
                </a:lnTo>
                <a:cubicBezTo>
                  <a:pt x="21471" y="18261"/>
                  <a:pt x="21600" y="17243"/>
                  <a:pt x="21600" y="15987"/>
                </a:cubicBezTo>
                <a:lnTo>
                  <a:pt x="21600" y="2274"/>
                </a:lnTo>
                <a:cubicBezTo>
                  <a:pt x="21600" y="1018"/>
                  <a:pt x="21471" y="0"/>
                  <a:pt x="21313" y="0"/>
                </a:cubicBezTo>
                <a:lnTo>
                  <a:pt x="3588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Dunder instance method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8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351" name="import math…"/>
          <p:cNvSpPr txBox="1"/>
          <p:nvPr/>
        </p:nvSpPr>
        <p:spPr>
          <a:xfrm>
            <a:off x="1331397" y="2673350"/>
            <a:ext cx="10174338" cy="61341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sz="2200"/>
            </a:pPr>
            <a:r>
              <a:t>import math</a:t>
            </a:r>
          </a:p>
          <a:p>
            <a:pPr>
              <a:defRPr sz="2200"/>
            </a:pPr>
            <a:r>
              <a:t>class Vector3D:</a:t>
            </a:r>
          </a:p>
          <a:p>
            <a:pPr>
              <a:defRPr sz="2200"/>
            </a:pPr>
            <a:r>
              <a:t>    def __init__(self, x, y, z):</a:t>
            </a:r>
          </a:p>
          <a:p>
            <a:pPr>
              <a:defRPr sz="2200"/>
            </a:pPr>
            <a:r>
              <a:t>        self.x = x</a:t>
            </a:r>
          </a:p>
          <a:p>
            <a:pPr>
              <a:defRPr sz="2200"/>
            </a:pPr>
            <a:r>
              <a:t>        self.y = y</a:t>
            </a:r>
          </a:p>
          <a:p>
            <a:pPr>
              <a:defRPr sz="2200"/>
            </a:pPr>
            <a:r>
              <a:t>        self.z = z</a:t>
            </a:r>
          </a:p>
          <a:p>
            <a:pPr>
              <a:defRPr sz="2200"/>
            </a:pPr>
            <a:r>
              <a:t>    def zeroes():</a:t>
            </a:r>
          </a:p>
          <a:p>
            <a:pPr>
              <a:defRPr sz="2200"/>
            </a:pPr>
            <a:r>
              <a:t>        return Vector3D(0,0,0)</a:t>
            </a:r>
          </a:p>
          <a:p>
            <a:pPr>
              <a:defRPr sz="2200"/>
            </a:pPr>
            <a:r>
              <a:t>    def ones():</a:t>
            </a:r>
          </a:p>
          <a:p>
            <a:pPr>
              <a:defRPr sz="2200"/>
            </a:pPr>
            <a:r>
              <a:t>        return Vector3D(1,1,1)</a:t>
            </a:r>
          </a:p>
          <a:p>
            <a:pPr>
              <a:defRPr sz="2200"/>
            </a:pPr>
            <a:r>
              <a:t>    def __add__(self, other):</a:t>
            </a:r>
          </a:p>
          <a:p>
            <a:pPr>
              <a:defRPr sz="2200"/>
            </a:pPr>
            <a:r>
              <a:t>        return Vector3D(self.x+other.x,</a:t>
            </a:r>
          </a:p>
          <a:p>
            <a:pPr>
              <a:defRPr sz="2200"/>
            </a:pPr>
            <a:r>
              <a:t>                        self.y+other.y,</a:t>
            </a:r>
          </a:p>
          <a:p>
            <a:pPr>
              <a:defRPr sz="2200"/>
            </a:pPr>
            <a:r>
              <a:t>                        self.z+other.z)</a:t>
            </a:r>
          </a:p>
          <a:p>
            <a:pPr>
              <a:defRPr sz="2200"/>
            </a:pPr>
            <a:r>
              <a:t>    def __str__(self):</a:t>
            </a:r>
          </a:p>
          <a:p>
            <a:pPr>
              <a:defRPr sz="2200"/>
            </a:pPr>
            <a:r>
              <a:t>        return "({}, {}, {})".format(self.x, self.y, self.z)</a:t>
            </a:r>
          </a:p>
          <a:p>
            <a:pPr>
              <a:defRPr sz="2200"/>
            </a:pPr>
            <a:r>
              <a:t>    def length(self):</a:t>
            </a:r>
          </a:p>
          <a:p>
            <a:pPr>
              <a:defRPr sz="2200"/>
            </a:pPr>
            <a:r>
              <a:t>        return math.sqrt(self.x**2+self.y**2+self.z**2)</a:t>
            </a:r>
          </a:p>
        </p:txBody>
      </p:sp>
      <p:sp>
        <p:nvSpPr>
          <p:cNvPr id="352" name="Instance method"/>
          <p:cNvSpPr/>
          <p:nvPr/>
        </p:nvSpPr>
        <p:spPr>
          <a:xfrm>
            <a:off x="5111644" y="6572477"/>
            <a:ext cx="7364810" cy="1412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914" y="0"/>
                </a:moveTo>
                <a:cubicBezTo>
                  <a:pt x="9811" y="0"/>
                  <a:pt x="9727" y="435"/>
                  <a:pt x="9727" y="971"/>
                </a:cubicBezTo>
                <a:lnTo>
                  <a:pt x="9727" y="5066"/>
                </a:lnTo>
                <a:lnTo>
                  <a:pt x="0" y="21600"/>
                </a:lnTo>
                <a:lnTo>
                  <a:pt x="10746" y="7797"/>
                </a:lnTo>
                <a:lnTo>
                  <a:pt x="21414" y="7797"/>
                </a:lnTo>
                <a:cubicBezTo>
                  <a:pt x="21517" y="7797"/>
                  <a:pt x="21600" y="7362"/>
                  <a:pt x="21600" y="6826"/>
                </a:cubicBezTo>
                <a:lnTo>
                  <a:pt x="21600" y="971"/>
                </a:lnTo>
                <a:cubicBezTo>
                  <a:pt x="21600" y="435"/>
                  <a:pt x="21517" y="0"/>
                  <a:pt x="21414" y="0"/>
                </a:cubicBezTo>
                <a:lnTo>
                  <a:pt x="9914" y="0"/>
                </a:lnTo>
                <a:close/>
              </a:path>
            </a:pathLst>
          </a:custGeom>
          <a:gradFill>
            <a:gsLst>
              <a:gs pos="0">
                <a:srgbClr val="FDFFE9"/>
              </a:gs>
              <a:gs pos="100000">
                <a:srgbClr val="EEFFFB"/>
              </a:gs>
            </a:gsLst>
            <a:lin ang="5400000"/>
          </a:gradFill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Instance method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2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Dunder 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Methods</a:t>
            </a:r>
          </a:p>
        </p:txBody>
      </p:sp>
      <p:sp>
        <p:nvSpPr>
          <p:cNvPr id="355" name="Python reserves special names for functions that allows the programmer to emulate the behavior of built-in typ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reserves special names for functions that allows the programmer to emulate the behavior of built-in types</a:t>
            </a:r>
          </a:p>
          <a:p>
            <a:pPr lvl="1"/>
            <a:r>
              <a:t>For example, we can create number like objects that allow for operations such as addition and multiplication</a:t>
            </a:r>
          </a:p>
          <a:p>
            <a:pPr lvl="1"/>
            <a:r>
              <a:t>These methods have special names that start out with two underscores and end with two underscores</a:t>
            </a:r>
          </a:p>
          <a:p>
            <a:pPr lvl="1"/>
          </a:p>
          <a:p>
            <a:pPr/>
            <a:r>
              <a:t>Aside:  If you preface a variable / function / class with a single underscore, you indicate that it should be treated as reserved and not used outside of the module / class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58" name="A class for playing card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class for playing cards:</a:t>
            </a:r>
          </a:p>
          <a:p>
            <a:pPr lvl="1"/>
            <a:r>
              <a:t>A card has a suit and a rank</a:t>
            </a:r>
          </a:p>
          <a:p>
            <a:pPr lvl="2"/>
            <a:r>
              <a:t>We define this in the constructor __init__</a:t>
            </a:r>
          </a:p>
        </p:txBody>
      </p:sp>
      <p:sp>
        <p:nvSpPr>
          <p:cNvPr id="359" name="class Card:…"/>
          <p:cNvSpPr txBox="1"/>
          <p:nvPr/>
        </p:nvSpPr>
        <p:spPr>
          <a:xfrm>
            <a:off x="847030" y="5105399"/>
            <a:ext cx="8116603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Card:</a:t>
            </a:r>
          </a:p>
          <a:p>
            <a:pPr/>
            <a:r>
              <a:t>    def __init__(self, suit, rank):</a:t>
            </a:r>
          </a:p>
          <a:p>
            <a:pPr/>
            <a:r>
              <a:t>        self.suit = suit</a:t>
            </a:r>
          </a:p>
          <a:p>
            <a:pPr/>
            <a:r>
              <a:t>        self.rank = rank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62" name="We want to print i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want to print it</a:t>
            </a:r>
          </a:p>
          <a:p>
            <a:pPr lvl="1"/>
            <a:r>
              <a:t>Python likes to have two methods:</a:t>
            </a:r>
          </a:p>
          <a:p>
            <a:pPr lvl="2"/>
            <a:r>
              <a:t>__repr__   for more information, e.g. errors </a:t>
            </a:r>
          </a:p>
          <a:p>
            <a:pPr lvl="2"/>
            <a:r>
              <a:t>__str__  for the print-function</a:t>
            </a:r>
          </a:p>
          <a:p>
            <a:pPr lvl="2"/>
            <a:r>
              <a:t>Both return a string</a:t>
            </a:r>
          </a:p>
        </p:txBody>
      </p:sp>
      <p:sp>
        <p:nvSpPr>
          <p:cNvPr id="363" name="class Card:…"/>
          <p:cNvSpPr txBox="1"/>
          <p:nvPr/>
        </p:nvSpPr>
        <p:spPr>
          <a:xfrm>
            <a:off x="1558230" y="6438900"/>
            <a:ext cx="11774799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Card:</a:t>
            </a:r>
          </a:p>
          <a:p>
            <a:pPr/>
            <a:r>
              <a:t>     </a:t>
            </a:r>
          </a:p>
          <a:p>
            <a:pPr/>
            <a:r>
              <a:t>    def __str__(self):</a:t>
            </a:r>
          </a:p>
          <a:p>
            <a:pPr/>
            <a:r>
              <a:t>        return self.suit[0:2]+self.rank[0:2]</a:t>
            </a:r>
          </a:p>
          <a:p>
            <a:pPr/>
            <a:r>
              <a:t>    def __repr__(self):</a:t>
            </a:r>
          </a:p>
          <a:p>
            <a:pPr/>
            <a:r>
              <a:t>        return "{}-{}".format(self.suit, self.rank)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66" name="__repr__ is used when we create an object in the termina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__repr__ is used when we create an object in the terminal</a:t>
            </a:r>
          </a:p>
          <a:p>
            <a:pPr/>
          </a:p>
          <a:p>
            <a:pPr/>
          </a:p>
          <a:p>
            <a:pPr/>
          </a:p>
          <a:p>
            <a:pPr/>
            <a:r>
              <a:t>__str__  is used within print or when we say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str(card)</a:t>
            </a:r>
          </a:p>
        </p:txBody>
      </p:sp>
      <p:pic>
        <p:nvPicPr>
          <p:cNvPr id="367" name="Screen Shot 2018-11-01 at 11.13.07 PM.png" descr="Screen Shot 2018-11-01 at 11.13.07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17478" y="3519735"/>
            <a:ext cx="7569844" cy="1274515"/>
          </a:xfrm>
          <a:prstGeom prst="rect">
            <a:avLst/>
          </a:prstGeom>
          <a:ln w="12700">
            <a:miter lim="400000"/>
          </a:ln>
        </p:spPr>
      </p:pic>
      <p:pic>
        <p:nvPicPr>
          <p:cNvPr id="368" name="Screen Shot 2018-11-01 at 11.15.15 PM.png" descr="Screen Shot 2018-11-01 at 11.15.15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79951" y="6457950"/>
            <a:ext cx="8644898" cy="21163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71" name="We now create a carddeck cla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now create a carddeck class</a:t>
            </a:r>
          </a:p>
          <a:p>
            <a:pPr lvl="1"/>
            <a:r>
              <a:t>Consists of a set of cards</a:t>
            </a:r>
          </a:p>
          <a:p>
            <a:pPr lvl="1"/>
            <a:r>
              <a:t>Constructor uses a list of ranks and a list of suits</a:t>
            </a:r>
          </a:p>
        </p:txBody>
      </p:sp>
      <p:sp>
        <p:nvSpPr>
          <p:cNvPr id="372" name="class Deck:…"/>
          <p:cNvSpPr txBox="1"/>
          <p:nvPr/>
        </p:nvSpPr>
        <p:spPr>
          <a:xfrm>
            <a:off x="1415231" y="5168899"/>
            <a:ext cx="12689348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Deck:</a:t>
            </a:r>
          </a:p>
          <a:p>
            <a:pPr/>
            <a:r>
              <a:t>    def __init__(self, los, lov):</a:t>
            </a:r>
          </a:p>
          <a:p>
            <a:pPr/>
            <a:r>
              <a:t>        self.cards = [Card(suit, rank) for suit in los</a:t>
            </a:r>
          </a:p>
          <a:p>
            <a:pPr/>
            <a:r>
              <a:t>                                       for rank in lov]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38" name="Each letter stands for a different digi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Each letter stands for a different digit</a:t>
            </a:r>
          </a:p>
          <a:p>
            <a:pPr lvl="1"/>
            <a:r>
              <a:t>Solve</a:t>
            </a:r>
          </a:p>
        </p:txBody>
      </p:sp>
      <p:sp>
        <p:nvSpPr>
          <p:cNvPr id="139" name="six…"/>
          <p:cNvSpPr txBox="1"/>
          <p:nvPr/>
        </p:nvSpPr>
        <p:spPr>
          <a:xfrm>
            <a:off x="6502400" y="4654550"/>
            <a:ext cx="1257487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  six</a:t>
            </a:r>
          </a:p>
          <a:p>
            <a:pPr/>
            <a:r>
              <a:t>+ six</a:t>
            </a:r>
          </a:p>
          <a:p>
            <a:pPr/>
            <a:r>
              <a:t>+ six</a:t>
            </a:r>
          </a:p>
          <a:p>
            <a:pPr/>
            <a:r>
              <a:t>=</a:t>
            </a:r>
          </a:p>
          <a:p>
            <a:pPr/>
            <a:r>
              <a:t> nine</a:t>
            </a:r>
          </a:p>
          <a:p>
            <a:pPr/>
            <a:r>
              <a:t>+nine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75" name="We create the string method. Remember that it needs to return a string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create the string method. Remember that it needs to return a string.</a:t>
            </a:r>
          </a:p>
        </p:txBody>
      </p:sp>
      <p:sp>
        <p:nvSpPr>
          <p:cNvPr id="376" name="class Deck:…"/>
          <p:cNvSpPr txBox="1"/>
          <p:nvPr/>
        </p:nvSpPr>
        <p:spPr>
          <a:xfrm>
            <a:off x="1323776" y="3740149"/>
            <a:ext cx="12689347" cy="398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Deck:</a:t>
            </a:r>
          </a:p>
          <a:p>
            <a:pPr/>
            <a:r>
              <a:t>    def __init__(self, los, lov):</a:t>
            </a:r>
          </a:p>
          <a:p>
            <a:pPr/>
            <a:r>
              <a:t>        self.cards = [Card(suit, rank) for suit in los</a:t>
            </a:r>
          </a:p>
          <a:p>
            <a:pPr/>
            <a:r>
              <a:t>                                       for rank in lov]</a:t>
            </a:r>
          </a:p>
          <a:p>
            <a:pPr/>
            <a:r>
              <a:t>    def __str__(self):</a:t>
            </a:r>
          </a:p>
          <a:p>
            <a:pPr/>
            <a:r>
              <a:t>        result = []</a:t>
            </a:r>
          </a:p>
          <a:p>
            <a:pPr/>
            <a:r>
              <a:t>        for card in self.cards:</a:t>
            </a:r>
          </a:p>
          <a:p>
            <a:pPr/>
            <a:r>
              <a:t>            result.append(str(card))</a:t>
            </a:r>
          </a:p>
          <a:p>
            <a:pPr/>
            <a:r>
              <a:t>        return " ".join(result)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79" name="In order to allow python to check whether a deck exists, we want to have a length class. Besides, it is useful in itself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order to allow python to check whether a deck exists, we want to have a length class. Besides, it is useful in itself.</a:t>
            </a:r>
          </a:p>
          <a:p>
            <a:pPr lvl="1"/>
            <a:r>
              <a:rPr>
                <a:latin typeface="Courier New"/>
                <a:ea typeface="Courier New"/>
                <a:cs typeface="Courier New"/>
                <a:sym typeface="Courier New"/>
              </a:rPr>
              <a:t>if deck:</a:t>
            </a:r>
            <a:r>
              <a:t>  works by checking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len(deck)</a:t>
            </a:r>
          </a:p>
        </p:txBody>
      </p:sp>
      <p:sp>
        <p:nvSpPr>
          <p:cNvPr id="380" name="class Deck:…"/>
          <p:cNvSpPr txBox="1"/>
          <p:nvPr/>
        </p:nvSpPr>
        <p:spPr>
          <a:xfrm>
            <a:off x="3701603" y="5168899"/>
            <a:ext cx="6973417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Deck:</a:t>
            </a:r>
          </a:p>
          <a:p>
            <a:pPr/>
          </a:p>
          <a:p>
            <a:pPr/>
            <a:r>
              <a:t>    def __len__(self):</a:t>
            </a:r>
          </a:p>
          <a:p>
            <a:pPr/>
            <a:r>
              <a:t>        return len(self.cards)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83" name="Given a deck, we want to be able to access the i-th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Given a deck, we want to be able to access the i-th element.</a:t>
            </a:r>
          </a:p>
          <a:p>
            <a:pPr/>
            <a:r>
              <a:t>We do so by defining __getitem</a:t>
            </a:r>
          </a:p>
        </p:txBody>
      </p:sp>
      <p:sp>
        <p:nvSpPr>
          <p:cNvPr id="384" name="class Deck:…"/>
          <p:cNvSpPr txBox="1"/>
          <p:nvPr/>
        </p:nvSpPr>
        <p:spPr>
          <a:xfrm>
            <a:off x="3061419" y="5206999"/>
            <a:ext cx="8345240" cy="182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Deck:</a:t>
            </a:r>
          </a:p>
          <a:p>
            <a:pPr/>
            <a:r>
              <a:t>   </a:t>
            </a:r>
          </a:p>
          <a:p>
            <a:pPr/>
            <a:r>
              <a:t>    def __getitem__(self, position):</a:t>
            </a:r>
          </a:p>
          <a:p>
            <a:pPr/>
            <a:r>
              <a:t>        return self.cards[position]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87" name="This turns out to be very powerfu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turns out to be very powerful:</a:t>
            </a:r>
          </a:p>
          <a:p>
            <a:pPr/>
          </a:p>
          <a:p>
            <a:pPr/>
          </a:p>
          <a:p>
            <a:pPr lvl="1"/>
            <a:r>
              <a:t>We can print out the i-th element of the deck</a:t>
            </a:r>
          </a:p>
          <a:p>
            <a:pPr lvl="1"/>
          </a:p>
          <a:p>
            <a:pPr lvl="1"/>
          </a:p>
          <a:p>
            <a:pPr lvl="1"/>
            <a:r>
              <a:t>But we can also </a:t>
            </a:r>
            <a:r>
              <a:rPr b="1"/>
              <a:t>slice</a:t>
            </a:r>
            <a:r>
              <a:t> the deck</a:t>
            </a:r>
          </a:p>
        </p:txBody>
      </p:sp>
      <p:pic>
        <p:nvPicPr>
          <p:cNvPr id="388" name="Screen Shot 2018-11-01 at 11.21.46 PM.png" descr="Screen Shot 2018-11-01 at 11.21.4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15813" y="5413126"/>
            <a:ext cx="5173174" cy="1010148"/>
          </a:xfrm>
          <a:prstGeom prst="rect">
            <a:avLst/>
          </a:prstGeom>
          <a:ln w="12700">
            <a:miter lim="400000"/>
          </a:ln>
        </p:spPr>
      </p:pic>
      <p:pic>
        <p:nvPicPr>
          <p:cNvPr id="389" name="Screen Shot 2018-11-01 at 11.22.58 PM.png" descr="Screen Shot 2018-11-01 at 11.22.58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6357" y="7835900"/>
            <a:ext cx="12092086" cy="984598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french_deck = Deck(['Spade', 'Diamonds', 'Hearts', 'Clubs'],…"/>
          <p:cNvSpPr txBox="1"/>
          <p:nvPr/>
        </p:nvSpPr>
        <p:spPr>
          <a:xfrm>
            <a:off x="605060" y="3290763"/>
            <a:ext cx="12399740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french_deck = Deck(['Spade', 'Diamonds', 'Hearts', 'Clubs'],</a:t>
            </a:r>
          </a:p>
          <a:p>
            <a:pPr>
              <a:defRPr sz="2600"/>
            </a:pPr>
            <a:r>
              <a:t>                   ['Ace', 'King', 'Queen', 'Jack', '10', '9',</a:t>
            </a:r>
          </a:p>
          <a:p>
            <a:pPr>
              <a:defRPr sz="2600"/>
            </a:pPr>
            <a:r>
              <a:t>                    '8', '7', '6', '5', '4', '3', '2'])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Dunder Metho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Dunder Method</a:t>
            </a:r>
          </a:p>
        </p:txBody>
      </p:sp>
      <p:sp>
        <p:nvSpPr>
          <p:cNvPr id="393" name="We can use random.choice() to select a car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use random.choice() to select a card</a:t>
            </a:r>
          </a:p>
          <a:p>
            <a:pPr/>
          </a:p>
          <a:p>
            <a:pPr/>
          </a:p>
          <a:p>
            <a:pPr/>
            <a:r>
              <a:t>Only for random.sample do we need to go to the underlying instance field</a:t>
            </a:r>
          </a:p>
          <a:p>
            <a:pPr/>
          </a:p>
          <a:p>
            <a:pPr/>
          </a:p>
          <a:p>
            <a:pPr lvl="1"/>
            <a:r>
              <a:t>But this is ugly and we better write a class method for it.</a:t>
            </a:r>
          </a:p>
        </p:txBody>
      </p:sp>
      <p:pic>
        <p:nvPicPr>
          <p:cNvPr id="394" name="Screen Shot 2018-11-01 at 11.28.11 PM.png" descr="Screen Shot 2018-11-01 at 11.28.1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28725" y="3314700"/>
            <a:ext cx="5347350" cy="781348"/>
          </a:xfrm>
          <a:prstGeom prst="rect">
            <a:avLst/>
          </a:prstGeom>
          <a:ln w="12700">
            <a:miter lim="400000"/>
          </a:ln>
        </p:spPr>
      </p:pic>
      <p:pic>
        <p:nvPicPr>
          <p:cNvPr id="395" name="Screen Shot 2018-11-01 at 11.29.10 PM.png" descr="Screen Shot 2018-11-01 at 11.29.10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82755" y="6108700"/>
            <a:ext cx="9334490" cy="152950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Loop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Loops</a:t>
            </a:r>
          </a:p>
        </p:txBody>
      </p:sp>
      <p:sp>
        <p:nvSpPr>
          <p:cNvPr id="142" name="Solv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Solve:</a:t>
            </a:r>
          </a:p>
        </p:txBody>
      </p:sp>
      <p:sp>
        <p:nvSpPr>
          <p:cNvPr id="143" name="nine…"/>
          <p:cNvSpPr txBox="1"/>
          <p:nvPr/>
        </p:nvSpPr>
        <p:spPr>
          <a:xfrm>
            <a:off x="5987975" y="3530600"/>
            <a:ext cx="1714762" cy="269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   nine</a:t>
            </a:r>
          </a:p>
          <a:p>
            <a:pPr/>
            <a:r>
              <a:t> +seven</a:t>
            </a:r>
          </a:p>
          <a:p>
            <a:pPr/>
            <a:r>
              <a:t> +seven</a:t>
            </a:r>
          </a:p>
          <a:p>
            <a:pPr/>
            <a:r>
              <a:t> +seven</a:t>
            </a:r>
          </a:p>
          <a:p>
            <a:pPr/>
            <a:r>
              <a:t>———————</a:t>
            </a:r>
          </a:p>
          <a:p>
            <a:pPr/>
            <a:r>
              <a:t>thirty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lasses and Object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Classes and Object 1</a:t>
            </a:r>
          </a:p>
        </p:txBody>
      </p:sp>
      <p:sp>
        <p:nvSpPr>
          <p:cNvPr id="146" name="Thomas Schwarz, SJ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Thomas Schwarz, SJ</a:t>
            </a:r>
          </a:p>
          <a:p>
            <a:pPr defTabSz="537463">
              <a:defRPr sz="3404"/>
            </a:pPr>
            <a:r>
              <a:t>Marquette University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