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lass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xfrm>
            <a:off x="1270000" y="5035550"/>
            <a:ext cx="10464800" cy="1130300"/>
          </a:xfrm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Instances can be fields of clas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Instances can be fields of classes</a:t>
            </a:r>
          </a:p>
        </p:txBody>
      </p:sp>
      <p:sp>
        <p:nvSpPr>
          <p:cNvPr id="149" name="When we model processes (such as business processes), we will build up our entities from simpler entit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we model processes (such as business processes), we will build up our entities from simpler entities</a:t>
            </a:r>
          </a:p>
          <a:p>
            <a:pPr lvl="1"/>
            <a:r>
              <a:t>We can have a has-a relationship</a:t>
            </a:r>
          </a:p>
          <a:p>
            <a:pPr lvl="1"/>
            <a:r>
              <a:t>For example, each person has an address</a:t>
            </a:r>
          </a:p>
          <a:p>
            <a:pPr lvl="2"/>
            <a:r>
              <a:t>(With many sad exceptions: some have none, some have more than one)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odular programm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Modular programming</a:t>
            </a:r>
          </a:p>
        </p:txBody>
      </p:sp>
      <p:sp>
        <p:nvSpPr>
          <p:cNvPr id="152" name="Remember modul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Remember modules: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They are just py-files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They are imported using import statements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The form of the import statements determines how the names are being resolved</a:t>
            </a:r>
          </a:p>
          <a:p>
            <a:pPr lvl="2" marL="1066800" indent="-355600" defTabSz="467359">
              <a:spcBef>
                <a:spcPts val="1700"/>
              </a:spcBef>
              <a:defRPr sz="256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address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imports the module, names are prefixed with “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address.</a:t>
            </a:r>
            <a:r>
              <a:t>”</a:t>
            </a:r>
          </a:p>
          <a:p>
            <a:pPr lvl="2" marL="1066800" indent="-355600" defTabSz="467359">
              <a:spcBef>
                <a:spcPts val="1700"/>
              </a:spcBef>
              <a:defRPr sz="256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from address import *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Not recommended, just use names without prefix</a:t>
            </a:r>
          </a:p>
          <a:p>
            <a:pPr lvl="2" marL="1066800" indent="-355600" defTabSz="467359">
              <a:spcBef>
                <a:spcPts val="1700"/>
              </a:spcBef>
              <a:defRPr sz="256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from address import Address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Just as before, but only imports the class Address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lient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Client Example</a:t>
            </a:r>
          </a:p>
        </p:txBody>
      </p:sp>
      <p:sp>
        <p:nvSpPr>
          <p:cNvPr id="155" name="Clients have a name and an addres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Clients have a name and an address</a:t>
            </a:r>
          </a:p>
        </p:txBody>
      </p:sp>
      <p:sp>
        <p:nvSpPr>
          <p:cNvPr id="156" name="import address…"/>
          <p:cNvSpPr txBox="1"/>
          <p:nvPr/>
        </p:nvSpPr>
        <p:spPr>
          <a:xfrm>
            <a:off x="272045" y="3594099"/>
            <a:ext cx="9991429" cy="467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import address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class Client:</a:t>
            </a:r>
          </a:p>
          <a:p>
            <a:pPr>
              <a:defRPr sz="1800"/>
            </a:pPr>
            <a:r>
              <a:t>    def __init__(self, name, address):</a:t>
            </a:r>
          </a:p>
          <a:p>
            <a:pPr>
              <a:defRPr sz="1800"/>
            </a:pPr>
            <a:r>
              <a:t>        self.name = name</a:t>
            </a:r>
          </a:p>
          <a:p>
            <a:pPr>
              <a:defRPr sz="1800"/>
            </a:pPr>
            <a:r>
              <a:t>        self.address = address</a:t>
            </a:r>
          </a:p>
          <a:p>
            <a:pPr>
              <a:defRPr sz="1800"/>
            </a:pPr>
            <a:r>
              <a:t>    def __str__(self):</a:t>
            </a:r>
          </a:p>
          <a:p>
            <a:pPr>
              <a:defRPr sz="1800"/>
            </a:pPr>
            <a:r>
              <a:t>        return "{}\n{}".format(self.name, str(self.address))</a:t>
            </a:r>
          </a:p>
          <a:p>
            <a:pPr>
              <a:defRPr sz="1800"/>
            </a:pPr>
            <a:r>
              <a:t>    def __repr__(self):</a:t>
            </a:r>
          </a:p>
          <a:p>
            <a:pPr>
              <a:defRPr sz="1800"/>
            </a:pPr>
            <a:r>
              <a:t>        return "Name: {}\n {}".format(self.name, repr(self.address))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if __name__=="__main__":</a:t>
            </a:r>
          </a:p>
          <a:p>
            <a:pPr>
              <a:defRPr sz="1800"/>
            </a:pPr>
            <a:r>
              <a:t>    address4 = address.Address("Canada", "Ottawa", "Wellington Street", </a:t>
            </a:r>
          </a:p>
          <a:p>
            <a:pPr>
              <a:defRPr sz="1800"/>
            </a:pPr>
            <a:r>
              <a:t>                       80, "ON K1A 0A2", "Ontario",</a:t>
            </a:r>
          </a:p>
          <a:p>
            <a:pPr>
              <a:defRPr sz="1800"/>
            </a:pPr>
            <a:r>
              <a:t>                       "Office of the Prime Minister")</a:t>
            </a:r>
          </a:p>
          <a:p>
            <a:pPr>
              <a:defRPr sz="1800"/>
            </a:pPr>
            <a:r>
              <a:t>    trudy = Client("The Honorable Justin Trudeau", address4)</a:t>
            </a:r>
          </a:p>
          <a:p>
            <a:pPr>
              <a:defRPr sz="1800"/>
            </a:pPr>
            <a:r>
              <a:t>    print(trudy)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Doc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 Strings</a:t>
            </a:r>
          </a:p>
        </p:txBody>
      </p:sp>
      <p:sp>
        <p:nvSpPr>
          <p:cNvPr id="159" name="Classes are reus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Classes are reusable</a:t>
            </a:r>
          </a:p>
          <a:p>
            <a:pPr lvl="1"/>
            <a:r>
              <a:t>No need to reinvent a working name class</a:t>
            </a:r>
          </a:p>
          <a:p>
            <a:pPr lvl="1"/>
            <a:r>
              <a:t>But need to provide documentation</a:t>
            </a:r>
          </a:p>
          <a:p>
            <a:pPr lvl="1"/>
            <a:r>
              <a:t>In Python:</a:t>
            </a:r>
          </a:p>
          <a:p>
            <a:pPr lvl="2"/>
            <a:r>
              <a:t>This is done primarily with the so-called doc string</a:t>
            </a:r>
          </a:p>
          <a:p>
            <a:pPr lvl="3"/>
            <a:r>
              <a:t>Right after the definition of a class or function</a:t>
            </a:r>
          </a:p>
          <a:p>
            <a:pPr lvl="3"/>
            <a:r>
              <a:t>Included between triple quotes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Doc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 Strings</a:t>
            </a:r>
          </a:p>
        </p:txBody>
      </p:sp>
      <p:sp>
        <p:nvSpPr>
          <p:cNvPr id="162" name="The contents are made available to the help func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contents are made available to the help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65" name="A simple checking account clas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checking account class</a:t>
            </a:r>
          </a:p>
        </p:txBody>
      </p:sp>
      <p:sp>
        <p:nvSpPr>
          <p:cNvPr id="166" name="class Checking_Account:…"/>
          <p:cNvSpPr txBox="1"/>
          <p:nvPr/>
        </p:nvSpPr>
        <p:spPr>
          <a:xfrm>
            <a:off x="291098" y="3421278"/>
            <a:ext cx="12277800" cy="593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spcBef>
                <a:spcPts val="100"/>
              </a:spcBef>
              <a:defRPr sz="1900"/>
            </a:pPr>
            <a:r>
              <a:t>class Checking_Account:</a:t>
            </a:r>
          </a:p>
          <a:p>
            <a:pPr>
              <a:spcBef>
                <a:spcPts val="100"/>
              </a:spcBef>
              <a:defRPr sz="1900"/>
            </a:pPr>
            <a:r>
              <a:t>    """A class that models a checking account.</a:t>
            </a:r>
          </a:p>
          <a:p>
            <a:pPr>
              <a:spcBef>
                <a:spcPts val="100"/>
              </a:spcBef>
              <a:defRPr sz="1900"/>
            </a:pPr>
            <a:r>
              <a:t>        Attributes: a name -- string in this implementation</a:t>
            </a:r>
          </a:p>
          <a:p>
            <a:pPr>
              <a:spcBef>
                <a:spcPts val="100"/>
              </a:spcBef>
              <a:defRPr sz="1900"/>
            </a:pPr>
            <a:r>
              <a:t>        Balance: a balance in cents</a:t>
            </a:r>
          </a:p>
          <a:p>
            <a:pPr>
              <a:spcBef>
                <a:spcPts val="100"/>
              </a:spcBef>
              <a:defRPr sz="1900"/>
            </a:pPr>
            <a:r>
              <a:t>    """</a:t>
            </a:r>
          </a:p>
          <a:p>
            <a:pPr>
              <a:spcBef>
                <a:spcPts val="100"/>
              </a:spcBef>
              <a:defRPr sz="1900"/>
            </a:pPr>
            <a:r>
              <a:t>    def __init__(self, name, balance):</a:t>
            </a:r>
          </a:p>
          <a:p>
            <a:pPr>
              <a:spcBef>
                <a:spcPts val="100"/>
              </a:spcBef>
              <a:defRPr sz="1900"/>
            </a:pPr>
            <a:r>
              <a:t>        """Constructor. name is a string. balance is a floating point or integer."""</a:t>
            </a:r>
          </a:p>
          <a:p>
            <a:pPr>
              <a:spcBef>
                <a:spcPts val="100"/>
              </a:spcBef>
              <a:defRPr sz="1900"/>
            </a:pPr>
            <a:r>
              <a:t>        self.name = name</a:t>
            </a:r>
          </a:p>
          <a:p>
            <a:pPr>
              <a:spcBef>
                <a:spcPts val="100"/>
              </a:spcBef>
              <a:defRPr sz="1900"/>
            </a:pPr>
            <a:r>
              <a:t>        self.balance = round(balance*100)</a:t>
            </a:r>
          </a:p>
          <a:p>
            <a:pPr>
              <a:spcBef>
                <a:spcPts val="100"/>
              </a:spcBef>
              <a:defRPr sz="1900"/>
            </a:pPr>
            <a:r>
              <a:t>    def __str__(self):</a:t>
            </a:r>
          </a:p>
          <a:p>
            <a:pPr>
              <a:spcBef>
                <a:spcPts val="100"/>
              </a:spcBef>
              <a:defRPr sz="1900"/>
            </a:pPr>
            <a:r>
              <a:t>        """Returns balance as dollars and cents"""</a:t>
            </a:r>
          </a:p>
          <a:p>
            <a:pPr>
              <a:spcBef>
                <a:spcPts val="100"/>
              </a:spcBef>
              <a:defRPr sz="1900"/>
            </a:pPr>
            <a:r>
              <a:t>        return "Account for {} with balance US${:d}.{:02d}".format(</a:t>
            </a:r>
          </a:p>
          <a:p>
            <a:pPr>
              <a:spcBef>
                <a:spcPts val="100"/>
              </a:spcBef>
              <a:defRPr sz="1900"/>
            </a:pPr>
            <a:r>
              <a:t>            self.name,</a:t>
            </a:r>
          </a:p>
          <a:p>
            <a:pPr>
              <a:spcBef>
                <a:spcPts val="100"/>
              </a:spcBef>
              <a:defRPr sz="1900"/>
            </a:pPr>
            <a:r>
              <a:t>            self.balance//100,</a:t>
            </a:r>
          </a:p>
          <a:p>
            <a:pPr>
              <a:spcBef>
                <a:spcPts val="100"/>
              </a:spcBef>
              <a:defRPr sz="1900"/>
            </a:pPr>
            <a:r>
              <a:t>            self.balance%100)</a:t>
            </a:r>
          </a:p>
          <a:p>
            <a:pPr>
              <a:spcBef>
                <a:spcPts val="100"/>
              </a:spcBef>
              <a:defRPr sz="1900"/>
            </a:pPr>
            <a:r>
              <a:t>    def transfer(act1, act2, amount):</a:t>
            </a:r>
          </a:p>
          <a:p>
            <a:pPr>
              <a:spcBef>
                <a:spcPts val="100"/>
              </a:spcBef>
              <a:defRPr sz="1900"/>
            </a:pPr>
            <a:r>
              <a:t>        """transfers amount (floating pt) in dollars from act1 to act2"""</a:t>
            </a:r>
          </a:p>
          <a:p>
            <a:pPr>
              <a:spcBef>
                <a:spcPts val="100"/>
              </a:spcBef>
              <a:defRPr sz="1900"/>
            </a:pPr>
            <a:r>
              <a:t>        amount = round(amount*100)</a:t>
            </a:r>
          </a:p>
          <a:p>
            <a:pPr>
              <a:spcBef>
                <a:spcPts val="100"/>
              </a:spcBef>
              <a:defRPr sz="1900"/>
            </a:pPr>
            <a:r>
              <a:t>        act1.balance -= amount</a:t>
            </a:r>
          </a:p>
          <a:p>
            <a:pPr>
              <a:spcBef>
                <a:spcPts val="100"/>
              </a:spcBef>
              <a:defRPr sz="1900"/>
            </a:pPr>
            <a:r>
              <a:t>        act2.balance += amount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69" name="if __name__ == &quot;__main__&quot;:…"/>
          <p:cNvSpPr txBox="1"/>
          <p:nvPr/>
        </p:nvSpPr>
        <p:spPr>
          <a:xfrm>
            <a:off x="1918233" y="3054349"/>
            <a:ext cx="9000667" cy="316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spcBef>
                <a:spcPts val="200"/>
              </a:spcBef>
              <a:defRPr sz="2200"/>
            </a:pPr>
            <a:r>
              <a:t>if __name__ == "__main__":</a:t>
            </a:r>
          </a:p>
          <a:p>
            <a:pPr>
              <a:spcBef>
                <a:spcPts val="200"/>
              </a:spcBef>
              <a:defRPr sz="2200"/>
            </a:pPr>
            <a:r>
              <a:t>    a1 = Checking_Account("Thomas Schwarz", 1543.285)</a:t>
            </a:r>
          </a:p>
          <a:p>
            <a:pPr>
              <a:spcBef>
                <a:spcPts val="200"/>
              </a:spcBef>
              <a:defRPr sz="2200"/>
            </a:pPr>
            <a:r>
              <a:t>    a2 = Checking_Account("Joseph Cuelho", 1009)</a:t>
            </a:r>
          </a:p>
          <a:p>
            <a:pPr>
              <a:spcBef>
                <a:spcPts val="200"/>
              </a:spcBef>
              <a:defRPr sz="2200"/>
            </a:pPr>
            <a:r>
              <a:t>    print(a1)</a:t>
            </a:r>
          </a:p>
          <a:p>
            <a:pPr>
              <a:spcBef>
                <a:spcPts val="200"/>
              </a:spcBef>
              <a:defRPr sz="2200"/>
            </a:pPr>
            <a:r>
              <a:t>    print(a2)</a:t>
            </a:r>
          </a:p>
          <a:p>
            <a:pPr>
              <a:spcBef>
                <a:spcPts val="200"/>
              </a:spcBef>
              <a:defRPr sz="2200"/>
            </a:pPr>
            <a:r>
              <a:t>    print("Transferring")</a:t>
            </a:r>
          </a:p>
          <a:p>
            <a:pPr>
              <a:spcBef>
                <a:spcPts val="200"/>
              </a:spcBef>
              <a:defRPr sz="2200"/>
            </a:pPr>
            <a:r>
              <a:t>    Checking_Account.transfer(a1, a2, 500.01)</a:t>
            </a:r>
          </a:p>
          <a:p>
            <a:pPr>
              <a:spcBef>
                <a:spcPts val="200"/>
              </a:spcBef>
              <a:defRPr sz="2200"/>
            </a:pPr>
            <a:r>
              <a:t>    print(a1)</a:t>
            </a:r>
          </a:p>
          <a:p>
            <a:pPr>
              <a:spcBef>
                <a:spcPts val="200"/>
              </a:spcBef>
              <a:defRPr sz="2200"/>
            </a:pPr>
            <a:r>
              <a:t>    print(a2)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72" name="This is the result of typing help(Checking_Account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the result of typing help(Checking_Account)</a:t>
            </a:r>
          </a:p>
        </p:txBody>
      </p:sp>
      <p:pic>
        <p:nvPicPr>
          <p:cNvPr id="173" name="Screen Shot 2018-11-09 at 12.40.05 AM.png" descr="Screen Shot 2018-11-09 at 12.40.05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95600" y="3435350"/>
            <a:ext cx="7213600" cy="5930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76" name="As you can see, Python has automatically created a help file from the information you provided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 you can see, Python has automatically created a help file from the information you provided.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ricks with Currency Amou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Tricks with Currency Amounts</a:t>
            </a:r>
          </a:p>
        </p:txBody>
      </p:sp>
      <p:sp>
        <p:nvSpPr>
          <p:cNvPr id="179" name="Currency is usually a decimal number with exactly two digits precis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Currency is usually a decimal number with exactly two digits precision.</a:t>
            </a:r>
          </a:p>
          <a:p>
            <a:pPr lvl="1"/>
            <a:r>
              <a:t>Could use the decimal - class</a:t>
            </a:r>
          </a:p>
          <a:p>
            <a:pPr lvl="1"/>
            <a:r>
              <a:t>Could use third party classes</a:t>
            </a:r>
          </a:p>
          <a:p>
            <a:pPr lvl="1"/>
            <a:r>
              <a:t>We build our own</a:t>
            </a:r>
          </a:p>
          <a:p>
            <a:pPr/>
            <a:r>
              <a:t>Idea: Present currency as multiples of cents.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ddress Cla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Address Class</a:t>
            </a:r>
          </a:p>
        </p:txBody>
      </p:sp>
      <p:sp>
        <p:nvSpPr>
          <p:cNvPr id="123" name="How to generate addres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How to generate addresses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Each country has its own way of generating addresses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An address consists of 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an optional modifier (apartment, floor, neighborhood)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a street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a street number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a city 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a state (in most of the Americas)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a country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lass Checking_Account:…"/>
          <p:cNvSpPr txBox="1"/>
          <p:nvPr/>
        </p:nvSpPr>
        <p:spPr>
          <a:xfrm>
            <a:off x="1415231" y="3206750"/>
            <a:ext cx="10006671" cy="384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spcBef>
                <a:spcPts val="200"/>
              </a:spcBef>
              <a:defRPr sz="2200"/>
            </a:pPr>
            <a:r>
              <a:t>class Checking_Account:</a:t>
            </a:r>
          </a:p>
          <a:p>
            <a:pPr>
              <a:spcBef>
                <a:spcPts val="200"/>
              </a:spcBef>
              <a:defRPr sz="2200"/>
            </a:pPr>
            <a:r>
              <a:t>    """A class that models a checking account.</a:t>
            </a:r>
          </a:p>
          <a:p>
            <a:pPr>
              <a:spcBef>
                <a:spcPts val="200"/>
              </a:spcBef>
              <a:defRPr sz="2200"/>
            </a:pPr>
            <a:r>
              <a:t>        Attributes: a name -- string in this implementation</a:t>
            </a:r>
          </a:p>
          <a:p>
            <a:pPr>
              <a:spcBef>
                <a:spcPts val="200"/>
              </a:spcBef>
              <a:defRPr sz="2200"/>
            </a:pPr>
            <a:r>
              <a:t>        Balance: a balance in cents</a:t>
            </a:r>
          </a:p>
          <a:p>
            <a:pPr>
              <a:spcBef>
                <a:spcPts val="200"/>
              </a:spcBef>
              <a:defRPr sz="2200"/>
            </a:pPr>
            <a:r>
              <a:t>    """</a:t>
            </a:r>
          </a:p>
          <a:p>
            <a:pPr>
              <a:spcBef>
                <a:spcPts val="200"/>
              </a:spcBef>
              <a:defRPr sz="2200"/>
            </a:pPr>
            <a:r>
              <a:t>    def __init__(self, name, balance):</a:t>
            </a:r>
          </a:p>
          <a:p>
            <a:pPr>
              <a:spcBef>
                <a:spcPts val="200"/>
              </a:spcBef>
              <a:defRPr sz="2200"/>
            </a:pPr>
            <a:r>
              <a:t>        """Constructor. name is a string. balance is a </a:t>
            </a:r>
          </a:p>
          <a:p>
            <a:pPr>
              <a:spcBef>
                <a:spcPts val="200"/>
              </a:spcBef>
              <a:defRPr sz="2200"/>
            </a:pPr>
            <a:r>
              <a:t>           floating point or integer.</a:t>
            </a:r>
          </a:p>
          <a:p>
            <a:pPr>
              <a:spcBef>
                <a:spcPts val="200"/>
              </a:spcBef>
              <a:defRPr sz="2200"/>
            </a:pPr>
            <a:r>
              <a:t>        “""</a:t>
            </a:r>
          </a:p>
          <a:p>
            <a:pPr>
              <a:spcBef>
                <a:spcPts val="200"/>
              </a:spcBef>
              <a:defRPr sz="2200"/>
            </a:pPr>
            <a:r>
              <a:t>        self.name = name</a:t>
            </a:r>
          </a:p>
          <a:p>
            <a:pPr>
              <a:spcBef>
                <a:spcPts val="200"/>
              </a:spcBef>
              <a:defRPr sz="2200"/>
            </a:pPr>
            <a:r>
              <a:t>        self.balance = round(balance*100)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ricks with Currency Accou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Tricks with Currency Accounts</a:t>
            </a:r>
          </a:p>
        </p:txBody>
      </p:sp>
      <p:sp>
        <p:nvSpPr>
          <p:cNvPr id="184" name="To print out currencies, we break the cents apart into the dollars (displayed normally) and the cents amount proper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print out currencies, we break the cents apart into the dollars (displayed normally) and the cents amount proper.</a:t>
            </a:r>
          </a:p>
          <a:p>
            <a:pPr lvl="1"/>
            <a:r>
              <a:t>The format mini-language allow us to print out amounts with leading 0.</a:t>
            </a:r>
          </a:p>
          <a:p>
            <a:pPr lvl="1"/>
            <a:r>
              <a:t>Just stick a 0 in front of the width field</a:t>
            </a:r>
          </a:p>
        </p:txBody>
      </p:sp>
      <p:sp>
        <p:nvSpPr>
          <p:cNvPr id="185" name="def __str__(self):…"/>
          <p:cNvSpPr txBox="1"/>
          <p:nvPr/>
        </p:nvSpPr>
        <p:spPr>
          <a:xfrm>
            <a:off x="744562" y="5969000"/>
            <a:ext cx="11348009" cy="213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spcBef>
                <a:spcPts val="200"/>
              </a:spcBef>
              <a:defRPr sz="2200"/>
            </a:pPr>
            <a:r>
              <a:t>    def __str__(self):</a:t>
            </a:r>
          </a:p>
          <a:p>
            <a:pPr>
              <a:spcBef>
                <a:spcPts val="200"/>
              </a:spcBef>
              <a:defRPr sz="2200"/>
            </a:pPr>
            <a:r>
              <a:t>        """Returns balance as dollars and cents"""</a:t>
            </a:r>
          </a:p>
          <a:p>
            <a:pPr>
              <a:spcBef>
                <a:spcPts val="200"/>
              </a:spcBef>
              <a:defRPr sz="2200"/>
            </a:pPr>
            <a:r>
              <a:t>        return "Account for {} with balance US${:d}.{:02d}".format(</a:t>
            </a:r>
          </a:p>
          <a:p>
            <a:pPr>
              <a:spcBef>
                <a:spcPts val="200"/>
              </a:spcBef>
              <a:defRPr sz="2200"/>
            </a:pPr>
            <a:r>
              <a:t>            self.name,</a:t>
            </a:r>
          </a:p>
          <a:p>
            <a:pPr>
              <a:spcBef>
                <a:spcPts val="200"/>
              </a:spcBef>
              <a:defRPr sz="2200"/>
            </a:pPr>
            <a:r>
              <a:t>            self.balance//100,</a:t>
            </a:r>
          </a:p>
          <a:p>
            <a:pPr>
              <a:spcBef>
                <a:spcPts val="200"/>
              </a:spcBef>
              <a:defRPr sz="2200"/>
            </a:pPr>
            <a:r>
              <a:t>            self.balance%100)</a:t>
            </a:r>
          </a:p>
        </p:txBody>
      </p:sp>
      <p:sp>
        <p:nvSpPr>
          <p:cNvPr id="186" name="Specify leading zero in the format mini-language"/>
          <p:cNvSpPr/>
          <p:nvPr/>
        </p:nvSpPr>
        <p:spPr>
          <a:xfrm>
            <a:off x="7518400" y="7027068"/>
            <a:ext cx="4071144" cy="23201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586" y="0"/>
                </a:moveTo>
                <a:lnTo>
                  <a:pt x="12914" y="9777"/>
                </a:lnTo>
                <a:lnTo>
                  <a:pt x="337" y="9777"/>
                </a:lnTo>
                <a:cubicBezTo>
                  <a:pt x="151" y="9777"/>
                  <a:pt x="0" y="10041"/>
                  <a:pt x="0" y="10368"/>
                </a:cubicBezTo>
                <a:lnTo>
                  <a:pt x="0" y="21009"/>
                </a:lnTo>
                <a:cubicBezTo>
                  <a:pt x="0" y="21335"/>
                  <a:pt x="151" y="21600"/>
                  <a:pt x="337" y="21600"/>
                </a:cubicBezTo>
                <a:lnTo>
                  <a:pt x="21263" y="21600"/>
                </a:lnTo>
                <a:cubicBezTo>
                  <a:pt x="21449" y="21600"/>
                  <a:pt x="21600" y="21335"/>
                  <a:pt x="21600" y="21009"/>
                </a:cubicBezTo>
                <a:lnTo>
                  <a:pt x="21600" y="10368"/>
                </a:lnTo>
                <a:cubicBezTo>
                  <a:pt x="21600" y="10041"/>
                  <a:pt x="21449" y="9777"/>
                  <a:pt x="21263" y="9777"/>
                </a:cubicBezTo>
                <a:lnTo>
                  <a:pt x="14260" y="9777"/>
                </a:lnTo>
                <a:lnTo>
                  <a:pt x="13586" y="0"/>
                </a:lnTo>
                <a:close/>
              </a:path>
            </a:pathLst>
          </a:custGeom>
          <a:gradFill>
            <a:gsLst>
              <a:gs pos="0">
                <a:srgbClr val="D8F7FF"/>
              </a:gs>
              <a:gs pos="100000">
                <a:srgbClr val="ECFFF3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Specify leading zero in the format mini-language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EE6FF"/>
            </a:gs>
            <a:gs pos="62025">
              <a:srgbClr val="F3F5F8"/>
            </a:gs>
            <a:gs pos="100000">
              <a:srgbClr val="FFDCD3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189" name="Modify the __str__ function so that a negative amount is written in the for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2pPr>
              <a:defRPr>
                <a:latin typeface="Courier New"/>
                <a:ea typeface="Courier New"/>
                <a:cs typeface="Courier New"/>
                <a:sym typeface="Courier New"/>
              </a:defRPr>
            </a:lvl2pPr>
          </a:lstStyle>
          <a:p>
            <a:pPr/>
            <a:r>
              <a:t>Modify the __str__ function so that a negative amount is written in the form </a:t>
            </a:r>
          </a:p>
          <a:p>
            <a:pPr lvl="1"/>
            <a:r>
              <a:t>  -US$103.05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EAFFF1"/>
            </a:gs>
            <a:gs pos="100000">
              <a:srgbClr val="E0E4FF"/>
            </a:gs>
          </a:gsLst>
          <a:lin ang="1558318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92" name="Just make a case distinction, but make sure that you do not change the fiel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make a case distinction, but make sure that you do not change the field</a:t>
            </a:r>
          </a:p>
        </p:txBody>
      </p:sp>
      <p:sp>
        <p:nvSpPr>
          <p:cNvPr id="193" name="def __str__(self):…"/>
          <p:cNvSpPr txBox="1"/>
          <p:nvPr/>
        </p:nvSpPr>
        <p:spPr>
          <a:xfrm>
            <a:off x="322218" y="3902074"/>
            <a:ext cx="12192696" cy="4540251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spcBef>
                <a:spcPts val="200"/>
              </a:spcBef>
              <a:defRPr sz="2200"/>
            </a:pPr>
            <a:r>
              <a:t>    def __str__(self):</a:t>
            </a:r>
          </a:p>
          <a:p>
            <a:pPr>
              <a:spcBef>
                <a:spcPts val="200"/>
              </a:spcBef>
              <a:defRPr sz="2200"/>
            </a:pPr>
            <a:r>
              <a:t>        """Returns balance as dollars and cents"""</a:t>
            </a:r>
          </a:p>
          <a:p>
            <a:pPr>
              <a:spcBef>
                <a:spcPts val="200"/>
              </a:spcBef>
              <a:defRPr sz="2200"/>
            </a:pPr>
            <a:r>
              <a:t>        if self.balance &gt;= 0:</a:t>
            </a:r>
          </a:p>
          <a:p>
            <a:pPr>
              <a:spcBef>
                <a:spcPts val="200"/>
              </a:spcBef>
              <a:defRPr sz="2200"/>
            </a:pPr>
            <a:r>
              <a:t>            return "Account for {} with balance US${:d}.{:02d}".format(</a:t>
            </a:r>
          </a:p>
          <a:p>
            <a:pPr>
              <a:spcBef>
                <a:spcPts val="200"/>
              </a:spcBef>
              <a:defRPr sz="2200"/>
            </a:pPr>
            <a:r>
              <a:t>                self.name,</a:t>
            </a:r>
          </a:p>
          <a:p>
            <a:pPr>
              <a:spcBef>
                <a:spcPts val="200"/>
              </a:spcBef>
              <a:defRPr sz="2200"/>
            </a:pPr>
            <a:r>
              <a:t>                self.balance//100,</a:t>
            </a:r>
          </a:p>
          <a:p>
            <a:pPr>
              <a:spcBef>
                <a:spcPts val="200"/>
              </a:spcBef>
              <a:defRPr sz="2200"/>
            </a:pPr>
            <a:r>
              <a:t>                self.balance%100)</a:t>
            </a:r>
          </a:p>
          <a:p>
            <a:pPr>
              <a:spcBef>
                <a:spcPts val="200"/>
              </a:spcBef>
              <a:defRPr sz="2200"/>
            </a:pPr>
            <a:r>
              <a:t>        else:</a:t>
            </a:r>
          </a:p>
          <a:p>
            <a:pPr>
              <a:spcBef>
                <a:spcPts val="200"/>
              </a:spcBef>
              <a:defRPr sz="2200"/>
            </a:pPr>
            <a:r>
              <a:t>            balance = -self.balance</a:t>
            </a:r>
          </a:p>
          <a:p>
            <a:pPr>
              <a:spcBef>
                <a:spcPts val="200"/>
              </a:spcBef>
              <a:defRPr sz="2200"/>
            </a:pPr>
            <a:r>
              <a:t>            return "Account for {} with balance -US${:d}.{:02d}".format(</a:t>
            </a:r>
          </a:p>
          <a:p>
            <a:pPr>
              <a:spcBef>
                <a:spcPts val="200"/>
              </a:spcBef>
              <a:defRPr sz="2200"/>
            </a:pPr>
            <a:r>
              <a:t>                self.name,</a:t>
            </a:r>
          </a:p>
          <a:p>
            <a:pPr>
              <a:spcBef>
                <a:spcPts val="200"/>
              </a:spcBef>
              <a:defRPr sz="2200"/>
            </a:pPr>
            <a:r>
              <a:t>                balance//100,</a:t>
            </a:r>
          </a:p>
          <a:p>
            <a:pPr>
              <a:spcBef>
                <a:spcPts val="200"/>
              </a:spcBef>
              <a:defRPr sz="2200"/>
            </a:pPr>
            <a:r>
              <a:t>                balance%100)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K Nearest Neighb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Nearest Neighbor</a:t>
            </a:r>
          </a:p>
        </p:txBody>
      </p:sp>
      <p:sp>
        <p:nvSpPr>
          <p:cNvPr id="196" name="A simple classification syst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classification system</a:t>
            </a:r>
          </a:p>
          <a:p>
            <a:pPr lvl="1"/>
            <a:r>
              <a:t>Classify an unknown category by looking at the </a:t>
            </a:r>
            <a:r>
              <a:rPr i="1"/>
              <a:t>k</a:t>
            </a:r>
            <a:r>
              <a:t> nearest neighbors</a:t>
            </a:r>
          </a:p>
        </p:txBody>
      </p:sp>
      <p:pic>
        <p:nvPicPr>
          <p:cNvPr id="19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95800" y="5734050"/>
            <a:ext cx="4013200" cy="2019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K Nearest Neighb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Nearest Neighbor</a:t>
            </a:r>
          </a:p>
        </p:txBody>
      </p:sp>
      <p:sp>
        <p:nvSpPr>
          <p:cNvPr id="200" name="How do we define near-ne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do we define near-ness</a:t>
            </a:r>
          </a:p>
          <a:p>
            <a:pPr lvl="1"/>
            <a:r>
              <a:t>One possibility: Euclidean distance</a:t>
            </a:r>
          </a:p>
          <a:p>
            <a:pPr lvl="1"/>
            <a:r>
              <a:t>Data points with numerical values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: </a:t>
            </a:r>
            <a14:m>
              <m:oMath>
                <m:rad>
                  <m:ra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s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e>
                </m:rad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k Nearest Neighb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 Nearest Neighbor</a:t>
            </a:r>
          </a:p>
        </p:txBody>
      </p:sp>
      <p:sp>
        <p:nvSpPr>
          <p:cNvPr id="203" name="Usually need to normalize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Usually need to normalize values</a:t>
            </a:r>
          </a:p>
          <a:p>
            <a:pPr lvl="1"/>
            <a:r>
              <a:t>Otherwise dimension will matter</a:t>
            </a:r>
          </a:p>
          <a:p>
            <a:pPr lvl="2"/>
            <a:r>
              <a:t>(100000, 1) and (1000010, 5) are almost equally distant from (0,6)</a:t>
            </a:r>
          </a:p>
          <a:p>
            <a:pPr lvl="1"/>
            <a:r>
              <a:t>Normalize: 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↦</m:t>
                </m:r>
                <m:f>
                  <m:fPr>
                    <m:ctrl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min</m:t>
                    </m:r>
                  </m:num>
                  <m:den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max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min</m:t>
                    </m:r>
                  </m:den>
                </m:f>
              </m:oMath>
            </a14:m>
          </a:p>
          <a:p>
            <a:pPr lvl="1"/>
            <a:r>
              <a:t>Now all coordinates are between 0 and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k Nearest Neighb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 Nearest Neighbor</a:t>
            </a:r>
          </a:p>
        </p:txBody>
      </p:sp>
      <p:sp>
        <p:nvSpPr>
          <p:cNvPr id="206" name="Other distances are possi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Other distances are possible</a:t>
            </a:r>
          </a:p>
          <a:p>
            <a:pPr lvl="1"/>
            <a:r>
              <a:t>Angle between the two points 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arccos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/>
            <a:r>
              <a:t>Weighted euclidean distance</a:t>
            </a:r>
          </a:p>
          <a:p>
            <a:pPr lvl="1"/>
            <a:r>
              <a:t>Manhattan distance</a:t>
            </a:r>
          </a:p>
          <a:p>
            <a:pPr lvl="1"/>
            <a: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k Nearest Neighb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 Nearest Neighbor</a:t>
            </a:r>
          </a:p>
        </p:txBody>
      </p:sp>
      <p:sp>
        <p:nvSpPr>
          <p:cNvPr id="209" name="Parameter k has an influence on accurac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Parameter </a:t>
            </a:r>
            <a:r>
              <a:rPr i="1"/>
              <a:t>k</a:t>
            </a:r>
            <a:r>
              <a:t> has an influence on accuracy:</a:t>
            </a:r>
          </a:p>
          <a:p>
            <a:pPr lvl="1"/>
            <a:r>
              <a:t>Choose odd </a:t>
            </a:r>
            <a:r>
              <a:rPr i="1"/>
              <a:t>k</a:t>
            </a:r>
            <a:r>
              <a:t> to deal with ties when we have only two categories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12" name="Want to do something more gener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1165" indent="-431165" defTabSz="566674">
              <a:spcBef>
                <a:spcPts val="2100"/>
              </a:spcBef>
              <a:defRPr sz="3104"/>
            </a:pPr>
            <a:r>
              <a:t>Want to do something more generic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Assume a csv file: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First column might be an index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Then observable values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Finally category</a:t>
            </a:r>
          </a:p>
          <a:p>
            <a:pPr marL="431165" indent="-431165" defTabSz="566674">
              <a:spcBef>
                <a:spcPts val="2100"/>
              </a:spcBef>
              <a:defRPr sz="3104"/>
            </a:pPr>
            <a:r>
              <a:t>Want to normalize: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Need to find maximum and minimum for each coordinate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This goes into class variables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ddress Cla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Address Class</a:t>
            </a:r>
          </a:p>
        </p:txBody>
      </p:sp>
      <p:sp>
        <p:nvSpPr>
          <p:cNvPr id="126" name="To deal with optional argumen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deal with optional arguments:</a:t>
            </a:r>
          </a:p>
          <a:p>
            <a:pPr lvl="1"/>
            <a:r>
              <a:t>Use a default argument of none</a:t>
            </a:r>
          </a:p>
        </p:txBody>
      </p:sp>
      <p:sp>
        <p:nvSpPr>
          <p:cNvPr id="127" name="def __init__(self, country,  city, street, number,…"/>
          <p:cNvSpPr txBox="1"/>
          <p:nvPr/>
        </p:nvSpPr>
        <p:spPr>
          <a:xfrm>
            <a:off x="896986" y="4279900"/>
            <a:ext cx="10997432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spcBef>
                <a:spcPts val="3200"/>
              </a:spcBef>
              <a:defRPr sz="2800"/>
            </a:pPr>
            <a:r>
              <a:t>def __init__(self, country,  city, street, number, </a:t>
            </a:r>
          </a:p>
          <a:p>
            <a:pPr>
              <a:spcBef>
                <a:spcPts val="800"/>
              </a:spcBef>
              <a:defRPr sz="2800"/>
            </a:pPr>
            <a:r>
              <a:t>             postal,    state, apartment = None):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15" name="Create a class for data: Cat_Dat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class for data: Cat_Data</a:t>
            </a:r>
          </a:p>
        </p:txBody>
      </p:sp>
      <p:sp>
        <p:nvSpPr>
          <p:cNvPr id="216" name="class Cat_Data():…"/>
          <p:cNvSpPr txBox="1"/>
          <p:nvPr/>
        </p:nvSpPr>
        <p:spPr>
          <a:xfrm>
            <a:off x="1924456" y="3727450"/>
            <a:ext cx="3482889" cy="200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class Cat_Data():</a:t>
            </a:r>
          </a:p>
          <a:p>
            <a:pPr/>
            <a:r>
              <a:t>    nr_cols = 0</a:t>
            </a:r>
          </a:p>
          <a:p>
            <a:pPr/>
            <a:r>
              <a:t>    mins = []</a:t>
            </a:r>
          </a:p>
          <a:p>
            <a:pPr/>
            <a:r>
              <a:t>    maxs = []</a:t>
            </a:r>
          </a:p>
          <a:p>
            <a:pPr/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19" name="Whenever an object is created, we update the three class variabl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Whenever an object is created, we update the three class variables</a:t>
            </a:r>
          </a:p>
        </p:txBody>
      </p:sp>
      <p:sp>
        <p:nvSpPr>
          <p:cNvPr id="220" name="def __init__(self, data, cat):…"/>
          <p:cNvSpPr txBox="1"/>
          <p:nvPr/>
        </p:nvSpPr>
        <p:spPr>
          <a:xfrm>
            <a:off x="952500" y="4203700"/>
            <a:ext cx="11607131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__init__(self, data, cat):</a:t>
            </a:r>
          </a:p>
          <a:p>
            <a:pPr/>
            <a:r>
              <a:t>        self.values = data</a:t>
            </a:r>
          </a:p>
          <a:p>
            <a:pPr/>
            <a:r>
              <a:t>        self.cat = cat</a:t>
            </a:r>
          </a:p>
          <a:p>
            <a:pPr/>
            <a:r>
              <a:t>        if len(self.values) &gt; Cat_Data.nr_cols:</a:t>
            </a:r>
          </a:p>
          <a:p>
            <a:pPr/>
            <a:r>
              <a:t>            Cat_Data.mins.extend(data[Cat_Data.nr_cols: ])</a:t>
            </a:r>
          </a:p>
          <a:p>
            <a:pPr/>
            <a:r>
              <a:t>            Cat_Data.maxs.extend(data[Cat_Data.nr_cols: ])</a:t>
            </a:r>
          </a:p>
          <a:p>
            <a:pPr/>
            <a:r>
              <a:t>            Cat_Data.nr_cols = len(self.values)</a:t>
            </a:r>
          </a:p>
          <a:p>
            <a:pPr/>
            <a:r>
              <a:t>        for i, val in enumerate(self.values):</a:t>
            </a:r>
          </a:p>
          <a:p>
            <a:pPr/>
            <a:r>
              <a:t>            if val &lt; Cat_Data.mins[i]:</a:t>
            </a:r>
          </a:p>
          <a:p>
            <a:pPr/>
            <a:r>
              <a:t>                Cat_Data.mins[i] = val</a:t>
            </a:r>
          </a:p>
          <a:p>
            <a:pPr/>
            <a:r>
              <a:t>            if val &gt; Cat_Data.maxs[i]:</a:t>
            </a:r>
          </a:p>
          <a:p>
            <a:pPr/>
            <a:r>
              <a:t>                Cat_Data.maxs[i] = val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23" name="Need to create string dund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Need to create string dunder</a:t>
            </a:r>
          </a:p>
        </p:txBody>
      </p:sp>
      <p:sp>
        <p:nvSpPr>
          <p:cNvPr id="224" name="def __str__(self):…"/>
          <p:cNvSpPr txBox="1"/>
          <p:nvPr/>
        </p:nvSpPr>
        <p:spPr>
          <a:xfrm>
            <a:off x="1457417" y="4063363"/>
            <a:ext cx="9229305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__str__(self):</a:t>
            </a:r>
          </a:p>
          <a:p>
            <a:pPr/>
            <a:r>
              <a:t>        retVal = []</a:t>
            </a:r>
          </a:p>
          <a:p>
            <a:pPr/>
            <a:r>
              <a:t>        for val in self.values:</a:t>
            </a:r>
          </a:p>
          <a:p>
            <a:pPr/>
            <a:r>
              <a:t>            retVal.append(str(val))</a:t>
            </a:r>
          </a:p>
          <a:p>
            <a:pPr/>
            <a:r>
              <a:t>        retVal.append('cat: ' + str(self.cat))</a:t>
            </a:r>
          </a:p>
          <a:p>
            <a:pPr/>
            <a:r>
              <a:t>        return ', '.join(retVal)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27" name="The repr dunder is mainly the s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repr dunder is mainly the same</a:t>
            </a:r>
          </a:p>
        </p:txBody>
      </p:sp>
      <p:sp>
        <p:nvSpPr>
          <p:cNvPr id="228" name="def __repr__(self):…"/>
          <p:cNvSpPr txBox="1"/>
          <p:nvPr/>
        </p:nvSpPr>
        <p:spPr>
          <a:xfrm>
            <a:off x="2109469" y="3818844"/>
            <a:ext cx="9229304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__repr__(self):</a:t>
            </a:r>
          </a:p>
          <a:p>
            <a:pPr/>
            <a:r>
              <a:t>        retVal = ['Cat_Data']</a:t>
            </a:r>
          </a:p>
          <a:p>
            <a:pPr/>
            <a:r>
              <a:t>        for val in self.values:</a:t>
            </a:r>
          </a:p>
          <a:p>
            <a:pPr/>
            <a:r>
              <a:t>            retVal.append(str(val))</a:t>
            </a:r>
          </a:p>
          <a:p>
            <a:pPr/>
            <a:r>
              <a:t>        retVal.append('cat: ' + str(self.cat))</a:t>
            </a:r>
          </a:p>
          <a:p>
            <a:pPr/>
            <a:r>
              <a:t>        return ', '.join(retVal)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31" name="Create a class method 'load'…"/>
          <p:cNvSpPr txBox="1"/>
          <p:nvPr>
            <p:ph type="body" idx="1"/>
          </p:nvPr>
        </p:nvSpPr>
        <p:spPr>
          <a:xfrm>
            <a:off x="952500" y="2264774"/>
            <a:ext cx="11099800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Create a class method 'load'</a:t>
            </a:r>
          </a:p>
          <a:p>
            <a:pPr lvl="1"/>
            <a:r>
              <a:t>Takes file name and as optional parameter, whether the first column is an index column</a:t>
            </a:r>
          </a:p>
        </p:txBody>
      </p:sp>
      <p:sp>
        <p:nvSpPr>
          <p:cNvPr id="232" name="def load(file_name, index = True):…"/>
          <p:cNvSpPr txBox="1"/>
          <p:nvPr/>
        </p:nvSpPr>
        <p:spPr>
          <a:xfrm>
            <a:off x="952500" y="4087984"/>
            <a:ext cx="10021913" cy="543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load(file_name, index = True):</a:t>
            </a:r>
          </a:p>
          <a:p>
            <a:pPr/>
            <a:r>
              <a:t>        lista = []</a:t>
            </a:r>
          </a:p>
          <a:p>
            <a:pPr/>
            <a:r>
              <a:t>        with open(file_name) as infile:</a:t>
            </a:r>
          </a:p>
          <a:p>
            <a:pPr/>
            <a:r>
              <a:t>            infile.readline() # remove first line</a:t>
            </a:r>
          </a:p>
          <a:p>
            <a:pPr/>
            <a:r>
              <a:t>            for line in infile:</a:t>
            </a:r>
          </a:p>
          <a:p>
            <a:pPr/>
            <a:r>
              <a:t>                contents = line.strip().split(',')</a:t>
            </a:r>
          </a:p>
          <a:p>
            <a:pPr/>
            <a:r>
              <a:t>                data = []</a:t>
            </a:r>
          </a:p>
          <a:p>
            <a:pPr/>
            <a:r>
              <a:t>                if index:</a:t>
            </a:r>
          </a:p>
          <a:p>
            <a:pPr/>
            <a:r>
              <a:t>                    contents = contents[1:]</a:t>
            </a:r>
          </a:p>
          <a:p>
            <a:pPr/>
            <a:r>
              <a:t>                for val in contents[:-1]:</a:t>
            </a:r>
          </a:p>
          <a:p>
            <a:pPr/>
            <a:r>
              <a:t>                    data.append(float(val))</a:t>
            </a:r>
          </a:p>
          <a:p>
            <a:pPr/>
            <a:r>
              <a:t>                cat = contents[-1]</a:t>
            </a:r>
          </a:p>
          <a:p>
            <a:pPr/>
            <a:r>
              <a:t>                lista.append(Cat_Data(data, cat))</a:t>
            </a:r>
          </a:p>
          <a:p>
            <a:pPr/>
            <a:r>
              <a:t>        return lista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35" name="To normalize, need to know the value and the coordinat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normalize, need to know the value and the coordinate</a:t>
            </a:r>
          </a:p>
        </p:txBody>
      </p:sp>
      <p:sp>
        <p:nvSpPr>
          <p:cNvPr id="236" name="def normalize(val, i):…"/>
          <p:cNvSpPr txBox="1"/>
          <p:nvPr/>
        </p:nvSpPr>
        <p:spPr>
          <a:xfrm>
            <a:off x="479341" y="4145824"/>
            <a:ext cx="11210826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normalize(val, i):</a:t>
            </a:r>
          </a:p>
          <a:p>
            <a:pPr/>
            <a:r>
              <a:t>        return (val-Cat_Data.mins[i])/(Cat_Data.maxs[i]-Cat_Data.mins[i])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39" name="Distance between points is the Euclidean distance between normalized data poin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Distance between points is the Euclidean distance between </a:t>
            </a:r>
            <a:r>
              <a:rPr u="sng"/>
              <a:t>normalized</a:t>
            </a:r>
            <a:r>
              <a:t> data points</a:t>
            </a:r>
          </a:p>
        </p:txBody>
      </p:sp>
      <p:sp>
        <p:nvSpPr>
          <p:cNvPr id="240" name="def distance(self, other):…"/>
          <p:cNvSpPr txBox="1"/>
          <p:nvPr/>
        </p:nvSpPr>
        <p:spPr>
          <a:xfrm>
            <a:off x="599758" y="4456992"/>
            <a:ext cx="11805284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distance(self, other):</a:t>
            </a:r>
          </a:p>
          <a:p>
            <a:pPr/>
            <a:r>
              <a:t>        yog = 0</a:t>
            </a:r>
          </a:p>
          <a:p>
            <a:pPr/>
            <a:r>
              <a:t>        for i in range(min(len(self.values), len(other.values))):</a:t>
            </a:r>
          </a:p>
          <a:p>
            <a:pPr/>
            <a:r>
              <a:t>            yog += (Cat_Data.normalize(self.values[i], i)- Cat_Data.normalize(other.values[i], i))**2</a:t>
            </a:r>
          </a:p>
          <a:p>
            <a:pPr/>
            <a:r>
              <a:t>        return math.sqrt(yog)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43" name="Now can write a classifi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can write a classifier</a:t>
            </a:r>
          </a:p>
          <a:p>
            <a:pPr lvl="1"/>
            <a:r>
              <a:t>Needs to find the nearest </a:t>
            </a:r>
            <a:r>
              <a:rPr i="1"/>
              <a:t>k</a:t>
            </a:r>
            <a:r>
              <a:t> elements</a:t>
            </a:r>
          </a:p>
          <a:p>
            <a:pPr lvl="2"/>
            <a:r>
              <a:t>We can speed this up by limiting the number of elements that we need to look at</a:t>
            </a:r>
          </a:p>
          <a:p>
            <a:pPr lvl="3"/>
            <a:r>
              <a:t>E.g. using a kd-tree</a:t>
            </a:r>
          </a:p>
          <a:p>
            <a:pPr lvl="2"/>
            <a:r>
              <a:t>But here, we just order all data points by their distance</a:t>
            </a:r>
          </a:p>
          <a:p>
            <a:pPr lvl="2"/>
            <a:r>
              <a:t>Use Counter and sort with a key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knn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knn </a:t>
            </a:r>
            <a:r>
              <a:rPr i="0">
                <a:latin typeface="+mn-lt"/>
                <a:ea typeface="+mn-ea"/>
                <a:cs typeface="+mn-cs"/>
                <a:sym typeface="Helvetica Neue Medium"/>
              </a:rPr>
              <a:t>Implementation</a:t>
            </a:r>
          </a:p>
        </p:txBody>
      </p:sp>
      <p:sp>
        <p:nvSpPr>
          <p:cNvPr id="246" name="def classify(element, lista, k=5):…"/>
          <p:cNvSpPr txBox="1"/>
          <p:nvPr/>
        </p:nvSpPr>
        <p:spPr>
          <a:xfrm>
            <a:off x="302530" y="3873499"/>
            <a:ext cx="12399740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classify(element, lista, k=5):</a:t>
            </a:r>
          </a:p>
          <a:p>
            <a:pPr/>
            <a:r>
              <a:t>    distances = [ (el, element.distance(el)) for el in lista ]</a:t>
            </a:r>
          </a:p>
          <a:p>
            <a:pPr/>
            <a:r>
              <a:t>    distances.sort(key = lambda x:  x[1])</a:t>
            </a:r>
          </a:p>
          <a:p>
            <a:pPr/>
            <a:r>
              <a:t>    votes = Counter( [ x[0].cat for x in distances[:k]] )</a:t>
            </a:r>
          </a:p>
          <a:p>
            <a:pPr/>
            <a:r>
              <a:t>    return votes.most_common(1)[0][0]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side: How to deal with long lines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Aside: How to deal with long lines in Python</a:t>
            </a:r>
          </a:p>
        </p:txBody>
      </p:sp>
      <p:sp>
        <p:nvSpPr>
          <p:cNvPr id="130" name="Python statements ideally fit in a single li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2100"/>
              </a:spcBef>
              <a:defRPr sz="3136"/>
            </a:pPr>
            <a:r>
              <a:t>Python statements ideally fit in a single line</a:t>
            </a:r>
          </a:p>
          <a:p>
            <a:pPr marL="435609" indent="-435609" defTabSz="572516">
              <a:spcBef>
                <a:spcPts val="2100"/>
              </a:spcBef>
              <a:defRPr sz="3136"/>
            </a:pPr>
            <a:r>
              <a:t>In fact, if you want to write poorly readable code, you can put more than one statement in a line and separate with a semi-colon (  ;  )</a:t>
            </a:r>
          </a:p>
          <a:p>
            <a:pPr marL="435609" indent="-435609" defTabSz="572516">
              <a:spcBef>
                <a:spcPts val="2100"/>
              </a:spcBef>
              <a:defRPr sz="3136"/>
            </a:pPr>
            <a:r>
              <a:t>Python still allows to use a single forward slash as a continuation marker</a:t>
            </a:r>
          </a:p>
          <a:p>
            <a:pPr marL="435609" indent="-435609" defTabSz="572516">
              <a:spcBef>
                <a:spcPts val="2100"/>
              </a:spcBef>
              <a:defRPr sz="3136"/>
            </a:pPr>
            <a:r>
              <a:t>But this is not very readable</a:t>
            </a:r>
          </a:p>
          <a:p>
            <a:pPr marL="435609" indent="-435609" defTabSz="572516">
              <a:spcBef>
                <a:spcPts val="2100"/>
              </a:spcBef>
              <a:defRPr sz="3136"/>
            </a:pPr>
            <a:r>
              <a:t>Put expressions into parentheses (unless they already come with parentheses)</a:t>
            </a:r>
          </a:p>
          <a:p>
            <a:pPr marL="435609" indent="-435609" defTabSz="572516">
              <a:spcBef>
                <a:spcPts val="2100"/>
              </a:spcBef>
              <a:defRPr sz="3136"/>
            </a:pPr>
            <a:r>
              <a:t>Python interpreter will interpret correctly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he purpose of str and rep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/>
            <a:r>
              <a:t>The purpose of str and repr</a:t>
            </a:r>
          </a:p>
        </p:txBody>
      </p:sp>
      <p:sp>
        <p:nvSpPr>
          <p:cNvPr id="133" name="The dunder methods __str__ and __repr__ seem to do the same thing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dunder methods __str__ and __repr__ seem to do the same thing, </a:t>
            </a:r>
          </a:p>
          <a:p>
            <a:pPr lvl="1"/>
            <a:r>
              <a:t>But:</a:t>
            </a:r>
          </a:p>
          <a:p>
            <a:pPr lvl="2"/>
            <a:r>
              <a:t>__str__ is called by print with priority over __repr__</a:t>
            </a:r>
          </a:p>
          <a:p>
            <a:pPr lvl="3"/>
            <a:r>
              <a:t>This is how you want your output be displayed</a:t>
            </a:r>
          </a:p>
          <a:p>
            <a:pPr lvl="2"/>
            <a:r>
              <a:t>__repr__ should represent the internal structure of your class instances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ddres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Addresses</a:t>
            </a:r>
          </a:p>
        </p:txBody>
      </p:sp>
      <p:sp>
        <p:nvSpPr>
          <p:cNvPr id="136" name="We can use __repr__ to just give us the internal makeup of an Address instanc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__repr__ to just give us the internal makeup of an Address instance</a:t>
            </a:r>
          </a:p>
        </p:txBody>
      </p:sp>
      <p:sp>
        <p:nvSpPr>
          <p:cNvPr id="137" name="def __repr__(self):…"/>
          <p:cNvSpPr txBox="1"/>
          <p:nvPr/>
        </p:nvSpPr>
        <p:spPr>
          <a:xfrm>
            <a:off x="599758" y="4019550"/>
            <a:ext cx="11706208" cy="67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1300"/>
            </a:pPr>
            <a:r>
              <a:t> def __repr__(self):</a:t>
            </a:r>
          </a:p>
          <a:p>
            <a:pPr>
              <a:defRPr sz="1300"/>
            </a:pPr>
            <a:r>
              <a:t>        return "apartment: {0}\nstreet: {1}\nnumber: {2}\ncity: {3}\npostal: {4}\nstate: {5}, \ncountry: {6}".format(</a:t>
            </a:r>
          </a:p>
          <a:p>
            <a:pPr>
              <a:defRPr sz="1300"/>
            </a:pPr>
            <a:r>
              <a:t>            self.apartment, self.street, self.number, self.city, self.postal, self.state, self.country)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ddres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Addresses</a:t>
            </a:r>
          </a:p>
        </p:txBody>
      </p:sp>
      <p:sp>
        <p:nvSpPr>
          <p:cNvPr id="140" name="But for __str__, we will let the country code determine what to do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for __str__, we will let the country code determine what to do.</a:t>
            </a:r>
          </a:p>
          <a:p>
            <a:pPr/>
            <a:r>
              <a:t>The code is ugly, but that is the price for internationalization</a:t>
            </a:r>
          </a:p>
          <a:p>
            <a:pPr/>
            <a:r>
              <a:t>And we have not even discussed how to be able to use non-English keyboard letters in Python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5E9"/>
            </a:gs>
            <a:gs pos="100000">
              <a:srgbClr val="FEE0D1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143" name="Open up the file address.p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Open up the file address.py</a:t>
            </a:r>
          </a:p>
          <a:p>
            <a:pPr lvl="1"/>
            <a:r>
              <a:t>Edit the __str__ dunder method to allow for Indian addresses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Addres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Addresses</a:t>
            </a:r>
          </a:p>
        </p:txBody>
      </p:sp>
      <p:sp>
        <p:nvSpPr>
          <p:cNvPr id="146" name="When we use str(my_address) on an Address object, we get the result of __str__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we use str(my_address) on an Address object, we get the result of __str__</a:t>
            </a:r>
          </a:p>
          <a:p>
            <a:pPr/>
            <a:r>
              <a:t>When we use repr(my_address), we get the result of __repr__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