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inimization and Curve Fitting with SciPy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pPr/>
            <a:r>
              <a:t>Minimization and Curve Fitting with SciPy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155" name="Functions can be smooth and non-smooth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Functions can be smooth and non-smooth</a:t>
            </a:r>
          </a:p>
        </p:txBody>
      </p:sp>
      <p:pic>
        <p:nvPicPr>
          <p:cNvPr id="156" name="ex1.jpg" descr="ex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4876800"/>
            <a:ext cx="4572000" cy="288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ex1.jpg" descr="ex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500" y="4876800"/>
            <a:ext cx="4572000" cy="290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160" name="Given a function…"/>
          <p:cNvSpPr txBox="1"/>
          <p:nvPr>
            <p:ph type="body" idx="1"/>
          </p:nvPr>
        </p:nvSpPr>
        <p:spPr>
          <a:xfrm>
            <a:off x="952500" y="24130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Given a function </a:t>
            </a:r>
            <a14:m>
              <m:oMath>
                <m:sSup>
                  <m:e>
                    <m:r>
                      <m:rPr>
                        <m:scr m:val="script"/>
                      </m:rP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  <m:r>
                  <m:rPr>
                    <m:scr m:val="script"/>
                  </m:rP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</a:p>
          <a:p>
            <a:pPr lvl="1"/>
            <a:r>
              <a:t>Find a minimum</a:t>
            </a:r>
          </a:p>
          <a:p>
            <a:pPr lvl="1"/>
          </a:p>
          <a:p>
            <a:pPr/>
            <a:r>
              <a:t>Potential problems:</a:t>
            </a:r>
          </a:p>
          <a:p>
            <a:pPr lvl="1"/>
            <a:r>
              <a:t>Minimum might not exist</a:t>
            </a:r>
          </a:p>
          <a:p>
            <a:pPr lvl="1"/>
            <a:r>
              <a:t>Minimum might be local</a:t>
            </a:r>
          </a:p>
        </p:txBody>
      </p:sp>
      <p:pic>
        <p:nvPicPr>
          <p:cNvPr id="161" name="fig1.pdf" descr="fig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3127" y="3324397"/>
            <a:ext cx="5573305" cy="3386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164" name="Convex functions: For…"/>
          <p:cNvSpPr txBox="1"/>
          <p:nvPr>
            <p:ph type="body" idx="1"/>
          </p:nvPr>
        </p:nvSpPr>
        <p:spPr>
          <a:xfrm>
            <a:off x="741990" y="2413000"/>
            <a:ext cx="11099801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Convex functions: For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0,1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:</m:t>
                </m:r>
              </m:oMath>
            </a14:m>
          </a:p>
          <a:p>
            <a:pPr lvl="1"/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lim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lim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limUpp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lim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≤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lim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lim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lim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 </a:t>
            </a:r>
          </a:p>
          <a:p>
            <a:pPr lvl="1"/>
            <a:r>
              <a:t>Tends to be easy</a:t>
            </a:r>
          </a:p>
          <a:p>
            <a:pPr lvl="1"/>
            <a:r>
              <a:t>Relative minimum is unique</a:t>
            </a:r>
          </a:p>
        </p:txBody>
      </p:sp>
      <p:pic>
        <p:nvPicPr>
          <p:cNvPr id="165" name="ex1.jpg" descr="ex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2161" y="5740400"/>
            <a:ext cx="5850904" cy="37705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calar 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Scalar Minimization</a:t>
            </a:r>
          </a:p>
        </p:txBody>
      </p:sp>
      <p:sp>
        <p:nvSpPr>
          <p:cNvPr id="168" name="Minimum implies derivatives vanis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11150" indent="-311150" defTabSz="408940">
              <a:spcBef>
                <a:spcPts val="1500"/>
              </a:spcBef>
              <a:defRPr sz="2240"/>
            </a:pPr>
            <a:r>
              <a:t>Minimum implies derivatives vanish</a:t>
            </a:r>
          </a:p>
          <a:p>
            <a:pPr lvl="1" marL="622300" indent="-311150" defTabSz="408940">
              <a:spcBef>
                <a:spcPts val="1500"/>
              </a:spcBef>
              <a:defRPr sz="2240"/>
            </a:pPr>
            <a:r>
              <a:t>Can use the derivatives to guide us to the minimum</a:t>
            </a:r>
          </a:p>
          <a:p>
            <a:pPr lvl="1" marL="622300" indent="-311150" defTabSz="408940">
              <a:spcBef>
                <a:spcPts val="1500"/>
              </a:spcBef>
              <a:defRPr sz="2240"/>
            </a:pPr>
            <a:r>
              <a:t>Can be done by using bisection:</a:t>
            </a:r>
          </a:p>
          <a:p>
            <a:pPr lvl="3" marL="1244600" indent="-311150" defTabSz="408940">
              <a:spcBef>
                <a:spcPts val="1500"/>
              </a:spcBef>
              <a:defRPr sz="2240"/>
            </a:pPr>
            <a:r>
              <a:t>Find two points </a:t>
            </a:r>
            <a14:m>
              <m:oMath>
                <m:r>
                  <a:rPr xmlns:a="http://schemas.openxmlformats.org/drawingml/2006/main" sz="2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2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2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  <a:r>
              <a:t> such that </a:t>
            </a:r>
            <a14:m>
              <m:oMath>
                <m:r>
                  <a:rPr xmlns:a="http://schemas.openxmlformats.org/drawingml/2006/main" sz="2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2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2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and </a:t>
            </a:r>
            <a14:m>
              <m:oMath>
                <m:r>
                  <a:rPr xmlns:a="http://schemas.openxmlformats.org/drawingml/2006/main" sz="2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2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2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have different signs</a:t>
            </a:r>
          </a:p>
          <a:p>
            <a:pPr lvl="3" marL="1244600" indent="-311150" defTabSz="408940">
              <a:spcBef>
                <a:spcPts val="1500"/>
              </a:spcBef>
              <a:defRPr sz="2240"/>
            </a:pPr>
            <a:r>
              <a:t>Then there is a zero between </a:t>
            </a:r>
            <a14:m>
              <m:oMath>
                <m:r>
                  <a:rPr xmlns:a="http://schemas.openxmlformats.org/drawingml/2006/main" sz="2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2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2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</a:p>
          <a:p>
            <a:pPr lvl="3" marL="1244600" indent="-311150" defTabSz="408940">
              <a:spcBef>
                <a:spcPts val="1500"/>
              </a:spcBef>
              <a:defRPr sz="2240"/>
            </a:pPr>
            <a:r>
              <a:t>Can evaluate function at </a:t>
            </a:r>
            <a14:m>
              <m:oMath>
                <m:f>
                  <m:fPr>
                    <m:ctrlPr>
                      <a:rPr xmlns:a="http://schemas.openxmlformats.org/drawingml/2006/main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xmlns:a="http://schemas.openxmlformats.org/drawingml/2006/main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num>
                  <m:den>
                    <m:r>
                      <a:rPr xmlns:a="http://schemas.openxmlformats.org/drawingml/2006/main" sz="2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</m:oMath>
            </a14:m>
          </a:p>
          <a:p>
            <a:pPr lvl="2" marL="933450" indent="-311150" defTabSz="408940">
              <a:spcBef>
                <a:spcPts val="1500"/>
              </a:spcBef>
              <a:defRPr sz="2240"/>
            </a:pPr>
            <a:r>
              <a:t>Can be done using the secant method</a:t>
            </a:r>
          </a:p>
          <a:p>
            <a:pPr lvl="3" marL="1244600" indent="-311150" defTabSz="408940">
              <a:spcBef>
                <a:spcPts val="1500"/>
              </a:spcBef>
              <a:defRPr sz="2240"/>
            </a:pPr>
            <a:r>
              <a:t>Find two points </a:t>
            </a:r>
            <a14:m>
              <m:oMath>
                <m:r>
                  <a:rPr xmlns:a="http://schemas.openxmlformats.org/drawingml/2006/main" sz="2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2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2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</m:oMath>
            </a14:m>
            <a:r>
              <a:t> such that </a:t>
            </a:r>
            <a14:m>
              <m:oMath>
                <m:r>
                  <a:rPr xmlns:a="http://schemas.openxmlformats.org/drawingml/2006/main" sz="2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2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2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2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≠</m:t>
                </m:r>
                <m:r>
                  <a:rPr xmlns:a="http://schemas.openxmlformats.org/drawingml/2006/main" sz="2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2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2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, but both values have the same sign</a:t>
            </a:r>
          </a:p>
          <a:p>
            <a:pPr lvl="3" marL="1244600" indent="-311150" defTabSz="408940">
              <a:spcBef>
                <a:spcPts val="1500"/>
              </a:spcBef>
              <a:defRPr sz="2240"/>
            </a:pPr>
            <a:r>
              <a:t>Use the slope in order to guess a zero</a:t>
            </a:r>
          </a:p>
          <a:p>
            <a:pPr lvl="1" marL="622300" indent="-311150" defTabSz="408940">
              <a:spcBef>
                <a:spcPts val="1500"/>
              </a:spcBef>
              <a:defRPr sz="2240"/>
            </a:pPr>
            <a:r>
              <a:t>Brent's method combines both with quadratic interpolation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calar 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Scalar Minimization</a:t>
            </a:r>
          </a:p>
        </p:txBody>
      </p:sp>
      <p:sp>
        <p:nvSpPr>
          <p:cNvPr id="171" name="Brent's method is the default for scip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Brent's method is the default for scipy:</a:t>
            </a:r>
          </a:p>
          <a:p>
            <a:pPr lvl="1"/>
            <a:r>
              <a:t>Optimizing a curvy function</a:t>
            </a:r>
          </a:p>
        </p:txBody>
      </p:sp>
      <p:sp>
        <p:nvSpPr>
          <p:cNvPr id="172" name="from scipy import optimize…"/>
          <p:cNvSpPr txBox="1"/>
          <p:nvPr/>
        </p:nvSpPr>
        <p:spPr>
          <a:xfrm>
            <a:off x="1217079" y="4617546"/>
            <a:ext cx="10570642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from scipy import optimize</a:t>
            </a:r>
          </a:p>
          <a:p>
            <a:pPr>
              <a:defRPr sz="2800"/>
            </a:pPr>
            <a:r>
              <a:t>import numpy as np</a:t>
            </a:r>
          </a:p>
          <a:p>
            <a:pPr>
              <a:defRPr sz="2800"/>
            </a:pPr>
            <a:r>
              <a:t>from matplotlib import pyplot as plt</a:t>
            </a:r>
          </a:p>
          <a:p>
            <a:pPr>
              <a:defRPr sz="2800"/>
            </a:pPr>
          </a:p>
          <a:p>
            <a:pPr>
              <a:defRPr sz="2800"/>
            </a:pPr>
          </a:p>
          <a:p>
            <a:pPr>
              <a:defRPr sz="2800"/>
            </a:pPr>
            <a:r>
              <a:t>def f2(x):</a:t>
            </a:r>
          </a:p>
          <a:p>
            <a:pPr>
              <a:defRPr sz="2800"/>
            </a:pPr>
            <a:r>
              <a:t>    return -np.exp(-(x-.9)**2+0.1*x+np.cos(10*x))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calar 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Scalar Minimization</a:t>
            </a:r>
          </a:p>
        </p:txBody>
      </p:sp>
      <p:sp>
        <p:nvSpPr>
          <p:cNvPr id="175" name="Show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Show:</a:t>
            </a:r>
          </a:p>
        </p:txBody>
      </p:sp>
      <p:sp>
        <p:nvSpPr>
          <p:cNvPr id="176" name="def show(f):…"/>
          <p:cNvSpPr txBox="1"/>
          <p:nvPr/>
        </p:nvSpPr>
        <p:spPr>
          <a:xfrm>
            <a:off x="3118109" y="3663950"/>
            <a:ext cx="6089353" cy="207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def show(f):</a:t>
            </a:r>
          </a:p>
          <a:p>
            <a:pPr>
              <a:defRPr sz="2800"/>
            </a:pPr>
            <a:r>
              <a:t>    x = np.linspace(0,2,251)</a:t>
            </a:r>
          </a:p>
          <a:p>
            <a:pPr>
              <a:defRPr sz="2800"/>
            </a:pPr>
            <a:r>
              <a:t>    y = f(x)</a:t>
            </a:r>
          </a:p>
          <a:p>
            <a:pPr>
              <a:defRPr sz="2800"/>
            </a:pPr>
            <a:r>
              <a:t>    plt.plot(x,y)</a:t>
            </a:r>
          </a:p>
          <a:p>
            <a:pPr>
              <a:defRPr sz="2800"/>
            </a:pPr>
            <a:r>
              <a:t>    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calar 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Scalar Minimization</a:t>
            </a:r>
          </a:p>
        </p:txBody>
      </p:sp>
      <p:pic>
        <p:nvPicPr>
          <p:cNvPr id="179" name="x1.png" descr="x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5222" y="1885356"/>
            <a:ext cx="10280117" cy="7710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calar 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Scalar Minimization</a:t>
            </a:r>
          </a:p>
        </p:txBody>
      </p:sp>
      <p:sp>
        <p:nvSpPr>
          <p:cNvPr id="182" name="Brent’s method is the defaul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Brent’s method is the default</a:t>
            </a:r>
          </a:p>
        </p:txBody>
      </p:sp>
      <p:sp>
        <p:nvSpPr>
          <p:cNvPr id="183" name="from scipy import optimize…"/>
          <p:cNvSpPr txBox="1"/>
          <p:nvPr/>
        </p:nvSpPr>
        <p:spPr>
          <a:xfrm>
            <a:off x="2497447" y="3594100"/>
            <a:ext cx="8009906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from scipy import optimize</a:t>
            </a:r>
          </a:p>
          <a:p>
            <a:pPr>
              <a:defRPr sz="2800"/>
            </a:pPr>
          </a:p>
          <a:p>
            <a:pPr>
              <a:defRPr sz="2800"/>
            </a:pPr>
            <a:r>
              <a:t>result = optimize.minimize_scalar(f2)</a:t>
            </a:r>
          </a:p>
        </p:txBody>
      </p:sp>
      <p:sp>
        <p:nvSpPr>
          <p:cNvPr id="184" name="&gt;&gt;&gt; result&gt;&gt;&gt; result…"/>
          <p:cNvSpPr txBox="1"/>
          <p:nvPr/>
        </p:nvSpPr>
        <p:spPr>
          <a:xfrm>
            <a:off x="2497447" y="5387626"/>
            <a:ext cx="6302748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&gt;&gt;&gt; result&gt;&gt;&gt; result</a:t>
            </a:r>
          </a:p>
          <a:p>
            <a:pPr>
              <a:defRPr sz="2800"/>
            </a:pPr>
            <a:r>
              <a:t>     fun: -2.7191461357325406</a:t>
            </a:r>
          </a:p>
          <a:p>
            <a:pPr>
              <a:defRPr sz="2800"/>
            </a:pPr>
            <a:r>
              <a:t> message: 'Solution found.'</a:t>
            </a:r>
          </a:p>
          <a:p>
            <a:pPr>
              <a:defRPr sz="2800"/>
            </a:pPr>
            <a:r>
              <a:t>    nfev: 12</a:t>
            </a:r>
          </a:p>
          <a:p>
            <a:pPr>
              <a:defRPr sz="2800"/>
            </a:pPr>
            <a:r>
              <a:t>  status: 0</a:t>
            </a:r>
          </a:p>
          <a:p>
            <a:pPr>
              <a:defRPr sz="2800"/>
            </a:pPr>
            <a:r>
              <a:t> success: True</a:t>
            </a:r>
          </a:p>
          <a:p>
            <a:pPr>
              <a:defRPr sz="2800"/>
            </a:pPr>
            <a:r>
              <a:t>       x: 1.2506211193351628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calar 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Scalar Minimization</a:t>
            </a:r>
          </a:p>
        </p:txBody>
      </p:sp>
      <p:sp>
        <p:nvSpPr>
          <p:cNvPr id="187" name="Bounded Brent metho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Bounded Brent method</a:t>
            </a:r>
          </a:p>
        </p:txBody>
      </p:sp>
      <p:sp>
        <p:nvSpPr>
          <p:cNvPr id="188" name="result = optimize.minimize_scalar(f2, bounds=(0,2), method='bounded')"/>
          <p:cNvSpPr txBox="1"/>
          <p:nvPr/>
        </p:nvSpPr>
        <p:spPr>
          <a:xfrm>
            <a:off x="841473" y="3444121"/>
            <a:ext cx="11210827" cy="207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</a:p>
          <a:p>
            <a:pPr>
              <a:defRPr sz="2800"/>
            </a:pPr>
            <a:r>
              <a:t>result = optimize.minimize_scalar(f2, bounds=(0,2), method='bounded')</a:t>
            </a:r>
          </a:p>
          <a:p>
            <a:pPr>
              <a:defRPr sz="2800"/>
            </a:pPr>
          </a:p>
        </p:txBody>
      </p:sp>
      <p:sp>
        <p:nvSpPr>
          <p:cNvPr id="189" name="&gt;&gt;&gt; result…"/>
          <p:cNvSpPr txBox="1"/>
          <p:nvPr/>
        </p:nvSpPr>
        <p:spPr>
          <a:xfrm>
            <a:off x="3295513" y="5600699"/>
            <a:ext cx="7675171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&gt;&gt;&gt; result</a:t>
            </a:r>
          </a:p>
          <a:p>
            <a:pPr/>
            <a:r>
              <a:t>     fun: -2.7191461357325406</a:t>
            </a:r>
          </a:p>
          <a:p>
            <a:pPr/>
            <a:r>
              <a:t> message: 'Solution found.'</a:t>
            </a:r>
          </a:p>
          <a:p>
            <a:pPr/>
            <a:r>
              <a:t>    nfev: 12</a:t>
            </a:r>
          </a:p>
          <a:p>
            <a:pPr/>
            <a:r>
              <a:t>  status: 0</a:t>
            </a:r>
          </a:p>
          <a:p>
            <a:pPr/>
            <a:r>
              <a:t> success: True</a:t>
            </a:r>
          </a:p>
          <a:p>
            <a:pPr/>
            <a:r>
              <a:t>       x: 1.2506211193351628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192" name="Smooth functions are (usually) easier than non-smooth func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Smooth functions are (usually) easier than non-smooth functions</a:t>
            </a:r>
          </a:p>
          <a:p>
            <a:pPr lvl="1"/>
            <a:r>
              <a:t>Exception: Linear systems with constraints —&gt; Linear Programming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Why is this importa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is this important</a:t>
            </a:r>
          </a:p>
        </p:txBody>
      </p:sp>
      <p:sp>
        <p:nvSpPr>
          <p:cNvPr id="123" name="Mathematical optimization underlies many machine learning algorithm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Mathematical optimization underlies many machine learning algorithms</a:t>
            </a:r>
          </a:p>
          <a:p>
            <a:pPr lvl="1"/>
            <a:r>
              <a:t>Need to know how to do deal with exceptionally circumstances</a:t>
            </a:r>
          </a:p>
          <a:p>
            <a:pPr/>
            <a:r>
              <a:t>Provides techniques for data exploration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195" name="Minimization is easier for convex func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Minimization is easier for convex functions</a:t>
            </a:r>
          </a:p>
          <a:p>
            <a:pPr lvl="1"/>
            <a:r>
              <a:t>Take a line segment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</m:oMath>
            </a14:m>
          </a:p>
          <a:p>
            <a:pPr lvl="1"/>
            <a:r>
              <a:t>Values are higher on the end points</a:t>
            </a:r>
          </a:p>
          <a:p>
            <a:pPr lvl="1"/>
            <a:r>
              <a:t> Than on points in between</a:t>
            </a:r>
          </a:p>
        </p:txBody>
      </p:sp>
      <p:pic>
        <p:nvPicPr>
          <p:cNvPr id="196" name="Figure_1.pdf" descr="Figure_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73053" y="4719307"/>
            <a:ext cx="6506707" cy="4810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199" name="Gradient   is always in the direction of greatest increase of a func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Gradient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∇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sSub>
                      <m:e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den>
                </m:f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sSub>
                      <m:e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den>
                </m:f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sSub>
                      <m:e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den>
                </m:f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f>
                  <m:fPr>
                    <m:ctrl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num>
                  <m:den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sSub>
                      <m:e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den>
                </m:f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is always in the direction of greatest increase of a function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02" name="Example: Rosenbrock Function…"/>
          <p:cNvSpPr txBox="1"/>
          <p:nvPr>
            <p:ph type="body" sz="half" idx="1"/>
          </p:nvPr>
        </p:nvSpPr>
        <p:spPr>
          <a:xfrm>
            <a:off x="952500" y="2590800"/>
            <a:ext cx="11099800" cy="2923559"/>
          </a:xfrm>
          <a:prstGeom prst="rect">
            <a:avLst/>
          </a:prstGeom>
        </p:spPr>
        <p:txBody>
          <a:bodyPr anchor="t"/>
          <a:lstStyle/>
          <a:p>
            <a:pPr marL="422275" indent="-422275" defTabSz="554990">
              <a:spcBef>
                <a:spcPts val="2000"/>
              </a:spcBef>
              <a:defRPr sz="3040"/>
            </a:pPr>
            <a:r>
              <a:t>Example: Rosenbrock Function</a:t>
            </a:r>
          </a:p>
          <a:p>
            <a:pPr lvl="1" marL="844550" indent="-422275" defTabSz="554990">
              <a:spcBef>
                <a:spcPts val="2000"/>
              </a:spcBef>
              <a:defRPr sz="304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1.2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p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sSup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1.1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Gradient is </a:t>
            </a:r>
            <a14:m>
              <m:oMath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2.2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4.8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sSup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p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,2.4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sSup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p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844550" indent="-422275" defTabSz="554990">
              <a:spcBef>
                <a:spcPts val="2000"/>
              </a:spcBef>
              <a:defRPr sz="3040"/>
            </a:pPr>
            <a:r>
              <a:t>Contour graph is </a:t>
            </a:r>
          </a:p>
        </p:txBody>
      </p:sp>
      <p:pic>
        <p:nvPicPr>
          <p:cNvPr id="203" name="ex1.jpg" descr="ex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4927600"/>
            <a:ext cx="4839443" cy="482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06" name="Descent Method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Descent Methods:</a:t>
            </a:r>
          </a:p>
          <a:p>
            <a:pPr lvl="1" marL="673100" indent="-228600">
              <a:buSzPct val="100000"/>
              <a:buAutoNum type="arabicPeriod" startAt="1"/>
            </a:pPr>
            <a:r>
              <a:t>  Choose a starting point </a:t>
            </a:r>
            <a14:m>
              <m:oMath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b>
                </m:sSub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sSup>
                  <m:e>
                    <m:r>
                      <m:rPr>
                        <m:scr m:val="script"/>
                      </m:rP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</a:p>
          <a:p>
            <a:pPr lvl="1" marL="673100" indent="-228600">
              <a:buSzPct val="100000"/>
              <a:buAutoNum type="arabicPeriod" startAt="1"/>
            </a:pPr>
            <a:r>
              <a:t>  If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∥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∇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∥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ϵ</m:t>
                </m:r>
              </m:oMath>
            </a14:m>
            <a:r>
              <a:t> declare victory and return </a:t>
            </a:r>
            <a14:m>
              <m:oMath>
                <m:sSub>
                  <m:e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</m:oMath>
            </a14:m>
          </a:p>
          <a:p>
            <a:pPr lvl="1" marL="673100" indent="-228600">
              <a:buSzPct val="100000"/>
              <a:buAutoNum type="arabicPeriod" startAt="1"/>
            </a:pPr>
            <a:r>
              <a:t>  Pick a search direction </a:t>
            </a:r>
            <a14:m>
              <m:oMath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sSup>
                  <m:e>
                    <m:r>
                      <m:rPr>
                        <m:scr m:val="script"/>
                      </m:rP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  <a:r>
              <a:t> s.t. </a:t>
            </a:r>
            <a14:m>
              <m:oMath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∇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sSub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a:rPr xmlns:a="http://schemas.openxmlformats.org/drawingml/2006/main" sz="39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</a:p>
          <a:p>
            <a:pPr lvl="1" marL="673100" indent="-228600">
              <a:buSzPct val="100000"/>
              <a:buAutoNum type="arabicPeriod" startAt="1"/>
            </a:pPr>
            <a:r>
              <a:t>  Choose a step size </a:t>
            </a:r>
            <a14:m>
              <m:oMath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&gt;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 s.t. 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sSub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sSub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673100" indent="-228600">
              <a:buSzPct val="100000"/>
              <a:buAutoNum type="arabicPeriod" startAt="1"/>
            </a:pPr>
            <a:r>
              <a:t>  Set </a:t>
            </a:r>
            <a14:m>
              <m:oMath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sSub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</m:oMath>
            </a14:m>
            <a:r>
              <a:t>. Go to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09" name="This algorithm leaves two things ope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algorithm leaves two things open:</a:t>
            </a:r>
          </a:p>
          <a:p>
            <a:pPr lvl="1"/>
            <a:r>
              <a:t>Selecting the step length </a:t>
            </a:r>
            <a14:m>
              <m:oMath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</m:oMath>
            </a14:m>
          </a:p>
          <a:p>
            <a:pPr lvl="1"/>
            <a:r>
              <a:t>Selecting the search direction </a:t>
            </a:r>
            <a14:m>
              <m:oMath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12" name="Finding minimum along lin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Finding minimum along line:</a:t>
            </a:r>
          </a:p>
          <a:p>
            <a:pPr lvl="1"/>
            <a:r>
              <a:t>Finding minimum of function 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↦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sSub>
                  <m:e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b>
                    <m:r>
                      <a:rPr xmlns:a="http://schemas.openxmlformats.org/drawingml/2006/main" sz="3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/>
            <a:r>
              <a:t>Use derivative is usually dangerous:</a:t>
            </a:r>
          </a:p>
          <a:p>
            <a:pPr lvl="2"/>
            <a:r>
              <a:t>Often function too flat</a:t>
            </a:r>
          </a:p>
          <a:p>
            <a:pPr lvl="2"/>
            <a:r>
              <a:t>Better bracketing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15" name="Can use bracket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bracketing</a:t>
            </a:r>
          </a:p>
          <a:p>
            <a:pPr lvl="1"/>
            <a:r>
              <a:t>Three points A &lt; C &lt; B such that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&gt;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2"/>
            <a:r>
              <a:t>Thus, minimum guaranteed to exist</a:t>
            </a:r>
          </a:p>
          <a:p>
            <a:pPr lvl="2"/>
            <a:r>
              <a:t>Now find another point D between A and C or C and B</a:t>
            </a:r>
          </a:p>
          <a:p>
            <a:pPr lvl="2"/>
            <a:r>
              <a:t>Get a new bracket</a:t>
            </a:r>
          </a:p>
        </p:txBody>
      </p:sp>
      <p:pic>
        <p:nvPicPr>
          <p:cNvPr id="216" name="bracketing.pdf" descr="bracketing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9971" y="5308699"/>
            <a:ext cx="4572001" cy="2832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19" name="One possibility: golden ratio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One possibility: golden ratio: </a:t>
            </a:r>
            <a14:m>
              <m:oMath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</m:den>
                </m:f>
              </m:oMath>
            </a14:m>
          </a:p>
          <a:p>
            <a:pPr/>
            <a:r>
              <a:t>Other possibility: parabolic approximation</a:t>
            </a:r>
          </a:p>
          <a:p>
            <a:pPr/>
            <a:r>
              <a:t>Or a combination of both</a:t>
            </a:r>
          </a:p>
        </p:txBody>
      </p:sp>
      <p:pic>
        <p:nvPicPr>
          <p:cNvPr id="220" name="parabolic.pdf" descr="parabolic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401" y="5734050"/>
            <a:ext cx="5424063" cy="33599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23" name="Determining direc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Determining direction:</a:t>
            </a:r>
          </a:p>
          <a:p>
            <a:pPr lvl="1"/>
            <a:r>
              <a:t>Can use coordinates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pic>
        <p:nvPicPr>
          <p:cNvPr id="226" name="gras.pdf" descr="gras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300" y="2887712"/>
            <a:ext cx="4572001" cy="458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gras2.pdf" descr="gras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9550" y="7947124"/>
            <a:ext cx="9461501" cy="1181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rve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Curve Fitting</a:t>
            </a:r>
          </a:p>
        </p:txBody>
      </p:sp>
      <p:sp>
        <p:nvSpPr>
          <p:cNvPr id="126" name="Want to construct a curve (mathematical function) that best fits a series of data points…"/>
          <p:cNvSpPr txBox="1"/>
          <p:nvPr>
            <p:ph type="body" idx="1"/>
          </p:nvPr>
        </p:nvSpPr>
        <p:spPr>
          <a:xfrm>
            <a:off x="952500" y="2590800"/>
            <a:ext cx="8140131" cy="6299200"/>
          </a:xfrm>
          <a:prstGeom prst="rect">
            <a:avLst/>
          </a:prstGeom>
        </p:spPr>
        <p:txBody>
          <a:bodyPr anchor="t"/>
          <a:lstStyle/>
          <a:p>
            <a:pPr marL="395604" indent="-395604" defTabSz="519937">
              <a:spcBef>
                <a:spcPts val="1900"/>
              </a:spcBef>
              <a:defRPr sz="2848"/>
            </a:pPr>
            <a:r>
              <a:t>Want to construct a curve (mathematical function) that best fits a series of data points</a:t>
            </a:r>
          </a:p>
          <a:p>
            <a:pPr lvl="1" marL="791209" indent="-395604" defTabSz="519937">
              <a:spcBef>
                <a:spcPts val="1900"/>
              </a:spcBef>
              <a:defRPr sz="2848"/>
            </a:pPr>
            <a:r>
              <a:t>First, need to select a model: what type of curve?</a:t>
            </a:r>
          </a:p>
          <a:p>
            <a:pPr lvl="1" marL="791209" indent="-395604" defTabSz="519937">
              <a:spcBef>
                <a:spcPts val="1900"/>
              </a:spcBef>
              <a:defRPr sz="2848"/>
            </a:pPr>
            <a:r>
              <a:t>Then, need to determine how we measure fit</a:t>
            </a:r>
          </a:p>
          <a:p>
            <a:pPr lvl="2" marL="1186814" indent="-395604" defTabSz="519937">
              <a:spcBef>
                <a:spcPts val="1900"/>
              </a:spcBef>
              <a:defRPr sz="2848"/>
            </a:pPr>
            <a:r>
              <a:t>Examples: </a:t>
            </a:r>
          </a:p>
          <a:p>
            <a:pPr lvl="3" marL="1582419" indent="-395604" defTabSz="519937">
              <a:spcBef>
                <a:spcPts val="1900"/>
              </a:spcBef>
              <a:defRPr sz="2848"/>
            </a:pPr>
            <a:r>
              <a:t>y-values: </a:t>
            </a:r>
            <a14:m>
              <m:oMath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limUpp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Upp>
                  <m:e>
                    <m:limLow>
                      <m:e>
                        <m:r>
                          <a:rPr xmlns:a="http://schemas.openxmlformats.org/drawingml/2006/main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ν</m:t>
                        </m:r>
                        <m:r>
                          <a:rPr xmlns:a="http://schemas.openxmlformats.org/drawingml/2006/main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lim>
                </m:limUpp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limUpp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lim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sSup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min</m:t>
                </m:r>
              </m:oMath>
            </a14:m>
          </a:p>
          <a:p>
            <a:pPr lvl="3" marL="1582419" indent="-395604" defTabSz="519937">
              <a:spcBef>
                <a:spcPts val="1900"/>
              </a:spcBef>
              <a:defRPr sz="2848"/>
            </a:pPr>
            <a:r>
              <a:t>orthogonal least squares</a:t>
            </a:r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7250" y="6573004"/>
            <a:ext cx="4854679" cy="2662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92630" y="2413000"/>
            <a:ext cx="3603920" cy="2662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30" name="Using coordinates…"/>
          <p:cNvSpPr txBox="1"/>
          <p:nvPr>
            <p:ph type="body" sz="quarter" idx="1"/>
          </p:nvPr>
        </p:nvSpPr>
        <p:spPr>
          <a:xfrm>
            <a:off x="952500" y="2590800"/>
            <a:ext cx="38989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Using coordinates</a:t>
            </a:r>
          </a:p>
          <a:p>
            <a:pPr lvl="1"/>
            <a:r>
              <a:t>Make little progress per iteration</a:t>
            </a:r>
          </a:p>
        </p:txBody>
      </p:sp>
      <p:pic>
        <p:nvPicPr>
          <p:cNvPr id="231" name="example.pdf" descr="exampl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1400" y="2175678"/>
            <a:ext cx="7200900" cy="69793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34" name="Better use orthogonal direction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Better use orthogonal directions:</a:t>
            </a:r>
          </a:p>
          <a:p>
            <a:pPr lvl="1"/>
            <a:r>
              <a:t>otherwise we partially undo the previous steps</a:t>
            </a:r>
          </a:p>
          <a:p>
            <a:pPr/>
            <a:r>
              <a:t>Possibilities</a:t>
            </a:r>
          </a:p>
          <a:p>
            <a:pPr lvl="1"/>
            <a:r>
              <a:t>Canonical Directions</a:t>
            </a:r>
          </a:p>
          <a:p>
            <a:pPr lvl="1"/>
            <a:r>
              <a:t>Steepest Descent (Cauchy)</a:t>
            </a:r>
          </a:p>
          <a:p>
            <a:pPr lvl="2"/>
            <a:r>
              <a:t>badly affected by round-off errors and subject to zigzagging</a:t>
            </a:r>
          </a:p>
          <a:p>
            <a:pPr lvl="1"/>
            <a:r>
              <a:t>Powell: Change set of directions every so often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37" name="Selecting the step lengt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Selecting the step length</a:t>
            </a:r>
          </a:p>
          <a:p>
            <a:pPr lvl="1"/>
            <a:r>
              <a:t>Finding the best step length is laborious</a:t>
            </a:r>
          </a:p>
          <a:p>
            <a:pPr lvl="1"/>
            <a:r>
              <a:t>Often do better by guessing</a:t>
            </a:r>
          </a:p>
          <a:p>
            <a:pPr lvl="1"/>
            <a:r>
              <a:t>Many machine learning algorithms use a steadily declining </a:t>
            </a:r>
            <a14:m>
              <m:oMath>
                <m:r>
                  <a:rPr xmlns:a="http://schemas.openxmlformats.org/drawingml/2006/main" sz="4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α</m:t>
                </m:r>
              </m:oMath>
            </a14:m>
          </a:p>
          <a:p>
            <a:pPr lvl="2"/>
            <a:r>
              <a:t>Trying out several guesses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40" name="Newton Method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Newton Methods:</a:t>
            </a:r>
          </a:p>
          <a:p>
            <a:pPr lvl="1"/>
            <a:r>
              <a:t>Repeatedly replace condition</a:t>
            </a:r>
            <a14:m>
              <m:oMath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∇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  <a:r>
              <a:t> by a sequence of linear problems</a:t>
            </a:r>
          </a:p>
          <a:p>
            <a:pPr lvl="1"/>
            <a:r>
              <a:t>Newton-Raphson:</a:t>
            </a:r>
          </a:p>
          <a:p>
            <a:pPr lvl="2"/>
            <a:r>
              <a:t>apply </a:t>
            </a:r>
            <a:r>
              <a:rPr b="1"/>
              <a:t>exact</a:t>
            </a:r>
            <a:r>
              <a:t> Newton steps</a:t>
            </a:r>
          </a:p>
          <a:p>
            <a:pPr/>
            <a:r>
              <a:t>possibly does not converge</a:t>
            </a:r>
          </a:p>
          <a:p>
            <a:pPr/>
            <a:r>
              <a:t>works best for convex functions</a:t>
            </a:r>
          </a:p>
          <a:p>
            <a:pPr lvl="1"/>
            <a:r>
              <a:t>Use linear-search descent, then switch to Newton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43" name="Numerical minimization of a cost function of the paramet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Numerical minimization of a cost function of the parameters</a:t>
            </a:r>
          </a:p>
          <a:p>
            <a:pPr lvl="1"/>
            <a:r>
              <a:t>Various minimization methods</a:t>
            </a:r>
          </a:p>
          <a:p>
            <a:pPr lvl="2"/>
            <a:r>
              <a:t>Line methods</a:t>
            </a:r>
          </a:p>
          <a:p>
            <a:pPr lvl="3"/>
            <a:r>
              <a:t>Minimize along a particular line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Min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Minimization</a:t>
            </a:r>
          </a:p>
        </p:txBody>
      </p:sp>
      <p:sp>
        <p:nvSpPr>
          <p:cNvPr id="246" name="Instead of line searches: Trust Region Method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Instead of line searches: </a:t>
            </a:r>
            <a:r>
              <a:rPr b="1"/>
              <a:t>Trust Region Methods</a:t>
            </a:r>
            <a:endParaRPr b="1"/>
          </a:p>
          <a:p>
            <a:pPr lvl="1"/>
            <a:r>
              <a:rPr b="1"/>
              <a:t>Idea: </a:t>
            </a:r>
            <a:r>
              <a:t>for each iteration: replace </a:t>
            </a:r>
            <a14:m>
              <m:oMath>
                <m:r>
                  <a:rPr xmlns:a="http://schemas.openxmlformats.org/drawingml/2006/main" sz="1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</m:oMath>
            </a14:m>
            <a:r>
              <a:t> with a </a:t>
            </a:r>
            <a:r>
              <a:rPr b="1"/>
              <a:t>quadratic model function</a:t>
            </a:r>
            <a:r>
              <a:t> </a:t>
            </a:r>
          </a:p>
          <a:p>
            <a:pPr lvl="2"/>
            <a:r>
              <a:t>Quadratic model function approximates </a:t>
            </a:r>
            <a14:m>
              <m:oMath>
                <m:r>
                  <a:rPr xmlns:a="http://schemas.openxmlformats.org/drawingml/2006/main" sz="1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</m:oMath>
            </a14:m>
            <a:r>
              <a:t> in the "trust region"</a:t>
            </a:r>
          </a:p>
          <a:p>
            <a:pPr lvl="2"/>
            <a:r>
              <a:t>And quadratic model functions are easy to minimize!</a:t>
            </a:r>
          </a:p>
          <a:p>
            <a:pPr lvl="2"/>
            <a:r>
              <a:t>The proposed solution can or cannot have a smaller value for </a:t>
            </a:r>
            <a14:m>
              <m:oMath>
                <m:r>
                  <a:rPr xmlns:a="http://schemas.openxmlformats.org/drawingml/2006/main" sz="1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</m:oMath>
            </a14:m>
          </a:p>
          <a:p>
            <a:pPr lvl="2"/>
            <a:r>
              <a:t>Many different ways of defining the model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49" name="Can use a number of method for finding a local minimum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a number of method for finding a local minimum</a:t>
            </a:r>
          </a:p>
          <a:p>
            <a:pPr lvl="1"/>
            <a:r>
              <a:t>Some need the Jacobian and some need in addition the Hessian</a:t>
            </a:r>
          </a:p>
          <a:p>
            <a:pPr lvl="1"/>
            <a:r>
              <a:t>Can be calculated numerically but results are better with exact functions</a:t>
            </a:r>
          </a:p>
          <a:p>
            <a:pPr lvl="1"/>
            <a:r>
              <a:t>Jacobian </a:t>
            </a:r>
            <a14:m>
              <m:oMath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f>
                  <m:f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num>
                  <m:den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sSub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den>
                </m:f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/>
            <a:r>
              <a:t>Hessian </a:t>
            </a:r>
            <a14:m>
              <m:oMath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d>
                      <m:dPr>
                        <m:ctrlP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  <m:type m:val="bar"/>
                              </m:fPr>
                              <m:num>
                                <m:argPr>
                                  <m:scrLvl m:val="0"/>
                                </m:argPr>
                                <m:sSup>
                                  <m:e>
                                    <m:argPr>
                                      <m:scrLvl m:val="0"/>
                                    </m:argPr>
                                    <m:r>
                                      <a:rPr xmlns:a="http://schemas.openxmlformats.org/drawingml/2006/main" sz="38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p>
                                    <m:argPr>
                                      <m:scrLvl m:val="0"/>
                                    </m:argPr>
                                    <m:r>
                                      <a:rPr xmlns:a="http://schemas.openxmlformats.org/drawingml/2006/main" sz="38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num>
                              <m:den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e>
                                    <m:argPr>
                                      <m:scrLvl m:val="0"/>
                                    </m:argPr>
                                    <m:r>
                                      <a:rPr xmlns:a="http://schemas.openxmlformats.org/drawingml/2006/main" sz="38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argPr>
                                      <m:scrLvl m:val="0"/>
                                    </m:argPr>
                                    <m:r>
                                      <a:rPr xmlns:a="http://schemas.openxmlformats.org/drawingml/2006/main" sz="38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sSub>
                                  <m:e>
                                    <m:argPr>
                                      <m:scrLvl m:val="0"/>
                                    </m:argPr>
                                    <m:r>
                                      <a:rPr xmlns:a="http://schemas.openxmlformats.org/drawingml/2006/main" sz="38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argPr>
                                      <m:scrLvl m:val="0"/>
                                    </m:argPr>
                                    <m:r>
                                      <a:rPr xmlns:a="http://schemas.openxmlformats.org/drawingml/2006/main" sz="385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j</m:t>
                                    </m:r>
                                  </m:sub>
                                </m:sSub>
                              </m:den>
                            </m:f>
                          </m:e>
                        </m:eqArr>
                      </m:e>
                    </m:d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52" name="Use scipy.optimize.minimiz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scipy.optimize.minimize</a:t>
            </a:r>
          </a:p>
          <a:p>
            <a:pPr lvl="1"/>
            <a:r>
              <a:t>Needs a function that is a one-dimensional np.array </a:t>
            </a:r>
          </a:p>
          <a:p>
            <a:pPr lvl="1"/>
            <a:r>
              <a:t>Specify a starting point, options, and method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55" name="Importing the optimizer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Importing the optimizer:</a:t>
            </a:r>
          </a:p>
        </p:txBody>
      </p:sp>
      <p:sp>
        <p:nvSpPr>
          <p:cNvPr id="256" name="import numpy as np…"/>
          <p:cNvSpPr txBox="1"/>
          <p:nvPr/>
        </p:nvSpPr>
        <p:spPr>
          <a:xfrm>
            <a:off x="2198653" y="3662351"/>
            <a:ext cx="7583116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800"/>
            </a:pPr>
            <a:r>
              <a:t>import numpy as np</a:t>
            </a:r>
          </a:p>
          <a:p>
            <a:pPr>
              <a:defRPr sz="2800"/>
            </a:pPr>
            <a:r>
              <a:t>from scipy.optimize import minimize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59" name="Defining a function to be minimiz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Defining a function to be minimized</a:t>
            </a:r>
          </a:p>
          <a:p>
            <a:pPr lvl="1"/>
            <a:r>
              <a:t>Needs to be in "standard form", i.e. numpy array of one dimension</a:t>
            </a:r>
          </a:p>
        </p:txBody>
      </p:sp>
      <p:sp>
        <p:nvSpPr>
          <p:cNvPr id="260" name="def func(x):…"/>
          <p:cNvSpPr txBox="1"/>
          <p:nvPr/>
        </p:nvSpPr>
        <p:spPr>
          <a:xfrm>
            <a:off x="0" y="4876799"/>
            <a:ext cx="1300480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700"/>
            </a:pPr>
            <a:r>
              <a:t>def func(x):</a:t>
            </a:r>
          </a:p>
          <a:p>
            <a:pPr>
              <a:defRPr sz="2700"/>
            </a:pPr>
            <a:r>
              <a:t>    return np.sin(x[0]*x[1])+(x[0]+x[1]-1)**2+(x[0]-x[1]+1)**4</a:t>
            </a:r>
          </a:p>
        </p:txBody>
      </p:sp>
      <p:pic>
        <p:nvPicPr>
          <p:cNvPr id="261" name="Figure_1.pdf" descr="Figure_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81861" y="6210300"/>
            <a:ext cx="4572001" cy="3543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rve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Curve Fitting</a:t>
            </a:r>
          </a:p>
        </p:txBody>
      </p:sp>
      <p:sp>
        <p:nvSpPr>
          <p:cNvPr id="131" name="Example:  Fit a sine curve to meteorological data…"/>
          <p:cNvSpPr txBox="1"/>
          <p:nvPr>
            <p:ph type="body" sz="quarter" idx="1"/>
          </p:nvPr>
        </p:nvSpPr>
        <p:spPr>
          <a:xfrm>
            <a:off x="952500" y="2590800"/>
            <a:ext cx="11099800" cy="1597459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Example:  Fit a sine curve to meteorological data</a:t>
            </a:r>
          </a:p>
          <a:p>
            <a:pPr lvl="1"/>
            <a:r>
              <a:t>Minimum daily temperatures in Melbourne  </a:t>
            </a:r>
          </a:p>
        </p:txBody>
      </p:sp>
      <p:pic>
        <p:nvPicPr>
          <p:cNvPr id="132" name="Figure_1.pdf" descr="Figure_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3889391"/>
            <a:ext cx="7818946" cy="5864209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"/>
          <p:cNvSpPr txBox="1"/>
          <p:nvPr/>
        </p:nvSpPr>
        <p:spPr>
          <a:xfrm>
            <a:off x="8077244" y="4889626"/>
            <a:ext cx="3975057" cy="53807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sub>
                  </m:sSub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α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m:rPr>
                      <m:sty m:val="p"/>
                    </m:rP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sin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γ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64" name="Sometimes need to give Jacobia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Sometimes need to give Jacobian</a:t>
            </a:r>
          </a:p>
        </p:txBody>
      </p:sp>
      <p:sp>
        <p:nvSpPr>
          <p:cNvPr id="265" name="def jacob(x):…"/>
          <p:cNvSpPr txBox="1"/>
          <p:nvPr/>
        </p:nvSpPr>
        <p:spPr>
          <a:xfrm>
            <a:off x="2288961" y="3714749"/>
            <a:ext cx="6729538" cy="403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def jacob(x):</a:t>
            </a:r>
          </a:p>
          <a:p>
            <a:pPr>
              <a:defRPr sz="2800"/>
            </a:pPr>
            <a:r>
              <a:t>   return np.array( </a:t>
            </a:r>
          </a:p>
          <a:p>
            <a:pPr>
              <a:defRPr sz="2800"/>
            </a:pPr>
            <a:r>
              <a:t>     (4*(1+x[0]-x[1])**3 + </a:t>
            </a:r>
          </a:p>
          <a:p>
            <a:pPr>
              <a:defRPr sz="2800"/>
            </a:pPr>
            <a:r>
              <a:t>      2*(x[0]+x[1]-1)+</a:t>
            </a:r>
          </a:p>
          <a:p>
            <a:pPr>
              <a:defRPr sz="2800"/>
            </a:pPr>
            <a:r>
              <a:t>      x[1]*np.cos(x[0]*x[1]),</a:t>
            </a:r>
          </a:p>
          <a:p>
            <a:pPr>
              <a:defRPr sz="2800"/>
            </a:pPr>
            <a:r>
              <a:t>      -4*(1+x[0]-x[1])**3 + </a:t>
            </a:r>
          </a:p>
          <a:p>
            <a:pPr>
              <a:defRPr sz="2800"/>
            </a:pPr>
            <a:r>
              <a:t>      2*(x[0]+x[1]-1)+</a:t>
            </a:r>
          </a:p>
          <a:p>
            <a:pPr>
              <a:defRPr sz="2800"/>
            </a:pPr>
            <a:r>
              <a:t>      x[0]*np.cos(x[0]*x[1])) )</a:t>
            </a:r>
          </a:p>
          <a:p>
            <a:pPr>
              <a:defRPr sz="2800"/>
            </a:pPr>
            <a:r>
              <a:t>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68" name="We pick (5,5) as the starting poin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pick (5,5) as the starting point</a:t>
            </a:r>
          </a:p>
        </p:txBody>
      </p:sp>
      <p:sp>
        <p:nvSpPr>
          <p:cNvPr id="269" name="res = minimize(func,…"/>
          <p:cNvSpPr txBox="1"/>
          <p:nvPr/>
        </p:nvSpPr>
        <p:spPr>
          <a:xfrm>
            <a:off x="952500" y="4108450"/>
            <a:ext cx="11424221" cy="325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res = minimize(func,</a:t>
            </a:r>
          </a:p>
          <a:p>
            <a:pPr>
              <a:defRPr sz="2800"/>
            </a:pPr>
            <a:r>
              <a:t>               [5,5],</a:t>
            </a:r>
          </a:p>
          <a:p>
            <a:pPr>
              <a:defRPr sz="2800"/>
            </a:pPr>
            <a:r>
              <a:t>               method = 'nelder-mead',</a:t>
            </a:r>
          </a:p>
          <a:p>
            <a:pPr>
              <a:defRPr sz="2800"/>
            </a:pPr>
            <a:r>
              <a:t>               options = {'xatol': 1e-9, 'disp':True}</a:t>
            </a:r>
          </a:p>
          <a:p>
            <a:pPr>
              <a:defRPr sz="2800"/>
            </a:pPr>
            <a:r>
              <a:t>               )</a:t>
            </a:r>
          </a:p>
          <a:p>
            <a:pPr>
              <a:defRPr sz="2800"/>
            </a:pPr>
          </a:p>
          <a:p>
            <a:pPr>
              <a:defRPr sz="2800"/>
            </a:pPr>
            <a:r>
              <a:t>print(res.x)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72" name="Success: (but with lots of function evaluations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Success: (but with lots of function evaluations)</a:t>
            </a:r>
          </a:p>
        </p:txBody>
      </p:sp>
      <p:sp>
        <p:nvSpPr>
          <p:cNvPr id="273" name="Optimization terminated successfully.…"/>
          <p:cNvSpPr txBox="1"/>
          <p:nvPr/>
        </p:nvSpPr>
        <p:spPr>
          <a:xfrm>
            <a:off x="1963960" y="3841750"/>
            <a:ext cx="9076880" cy="207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Optimization terminated successfully.</a:t>
            </a:r>
          </a:p>
          <a:p>
            <a:pPr>
              <a:defRPr sz="2800"/>
            </a:pPr>
            <a:r>
              <a:t>         Current function value: -0.295490</a:t>
            </a:r>
          </a:p>
          <a:p>
            <a:pPr>
              <a:defRPr sz="2800"/>
            </a:pPr>
            <a:r>
              <a:t>         Iterations: 84</a:t>
            </a:r>
          </a:p>
          <a:p>
            <a:pPr>
              <a:defRPr sz="2800"/>
            </a:pPr>
            <a:r>
              <a:t>         Function evaluations: 164</a:t>
            </a:r>
          </a:p>
          <a:p>
            <a:pPr>
              <a:defRPr sz="2800"/>
            </a:pPr>
            <a:r>
              <a:t>[-0.37249737  1.18821832]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76" name="res = minimize(func,…"/>
          <p:cNvSpPr txBox="1"/>
          <p:nvPr/>
        </p:nvSpPr>
        <p:spPr>
          <a:xfrm>
            <a:off x="1901833" y="2882900"/>
            <a:ext cx="8223300" cy="285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res = minimize(func,</a:t>
            </a:r>
          </a:p>
          <a:p>
            <a:pPr>
              <a:defRPr sz="2800"/>
            </a:pPr>
            <a:r>
              <a:t>               [5,5],</a:t>
            </a:r>
          </a:p>
          <a:p>
            <a:pPr>
              <a:defRPr sz="2800"/>
            </a:pPr>
            <a:r>
              <a:t>               method = 'Newton-CG',</a:t>
            </a:r>
          </a:p>
          <a:p>
            <a:pPr>
              <a:defRPr sz="2800"/>
            </a:pPr>
            <a:r>
              <a:t>               jac = jacob,</a:t>
            </a:r>
          </a:p>
          <a:p>
            <a:pPr>
              <a:defRPr sz="2800"/>
            </a:pPr>
            <a:r>
              <a:t>               options = {'disp':True}</a:t>
            </a:r>
          </a:p>
          <a:p>
            <a:pPr>
              <a:defRPr sz="2800"/>
            </a:pPr>
            <a:r>
              <a:t>               )</a:t>
            </a:r>
          </a:p>
          <a:p>
            <a:pPr>
              <a:defRPr sz="2800"/>
            </a:pPr>
            <a:r>
              <a:t>print(res.x)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79" name="Optimization terminated successfully.…"/>
          <p:cNvSpPr txBox="1"/>
          <p:nvPr/>
        </p:nvSpPr>
        <p:spPr>
          <a:xfrm>
            <a:off x="1963960" y="3448050"/>
            <a:ext cx="9076880" cy="285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Optimization terminated successfully.</a:t>
            </a:r>
          </a:p>
          <a:p>
            <a:pPr>
              <a:defRPr sz="2800"/>
            </a:pPr>
            <a:r>
              <a:t>         Current function value: -0.295490</a:t>
            </a:r>
          </a:p>
          <a:p>
            <a:pPr>
              <a:defRPr sz="2800"/>
            </a:pPr>
            <a:r>
              <a:t>         Iterations: 10</a:t>
            </a:r>
          </a:p>
          <a:p>
            <a:pPr>
              <a:defRPr sz="2800"/>
            </a:pPr>
            <a:r>
              <a:t>         Function evaluations: 12</a:t>
            </a:r>
          </a:p>
          <a:p>
            <a:pPr>
              <a:defRPr sz="2800"/>
            </a:pPr>
            <a:r>
              <a:t>         Gradient evaluations: 47</a:t>
            </a:r>
          </a:p>
          <a:p>
            <a:pPr>
              <a:defRPr sz="2800"/>
            </a:pPr>
            <a:r>
              <a:t>         Hessian evaluations: 0</a:t>
            </a:r>
          </a:p>
          <a:p>
            <a:pPr>
              <a:defRPr sz="2800"/>
            </a:pPr>
            <a:r>
              <a:t>[-0.37249737  1.18821832]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82" name="res = minimize(func,…"/>
          <p:cNvSpPr txBox="1"/>
          <p:nvPr/>
        </p:nvSpPr>
        <p:spPr>
          <a:xfrm>
            <a:off x="2390750" y="3644899"/>
            <a:ext cx="8223300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res = minimize(func,</a:t>
            </a:r>
          </a:p>
          <a:p>
            <a:pPr>
              <a:defRPr sz="2800"/>
            </a:pPr>
            <a:r>
              <a:t>               [5,5],</a:t>
            </a:r>
          </a:p>
          <a:p>
            <a:pPr>
              <a:defRPr sz="2800"/>
            </a:pPr>
            <a:r>
              <a:t>               method = 'Powell',</a:t>
            </a:r>
          </a:p>
          <a:p>
            <a:pPr>
              <a:defRPr sz="2800"/>
            </a:pPr>
            <a:r>
              <a:t>               options = {'disp':True}</a:t>
            </a:r>
          </a:p>
          <a:p>
            <a:pPr>
              <a:defRPr sz="2800"/>
            </a:pPr>
            <a:r>
              <a:t>               )</a:t>
            </a:r>
          </a:p>
          <a:p>
            <a:pPr>
              <a:defRPr sz="2800"/>
            </a:pPr>
            <a:r>
              <a:t>print(res.x)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85" name="Optimization terminated successfully.…"/>
          <p:cNvSpPr txBox="1"/>
          <p:nvPr/>
        </p:nvSpPr>
        <p:spPr>
          <a:xfrm>
            <a:off x="1963960" y="3841750"/>
            <a:ext cx="9076880" cy="207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Optimization terminated successfully.</a:t>
            </a:r>
          </a:p>
          <a:p>
            <a:pPr>
              <a:defRPr sz="2800"/>
            </a:pPr>
            <a:r>
              <a:t>         Current function value: -0.295490</a:t>
            </a:r>
          </a:p>
          <a:p>
            <a:pPr>
              <a:defRPr sz="2800"/>
            </a:pPr>
            <a:r>
              <a:t>         Iterations: 5</a:t>
            </a:r>
          </a:p>
          <a:p>
            <a:pPr>
              <a:defRPr sz="2800"/>
            </a:pPr>
            <a:r>
              <a:t>         Function evaluations: 139</a:t>
            </a:r>
          </a:p>
          <a:p>
            <a:pPr>
              <a:defRPr sz="2800"/>
            </a:pPr>
            <a:r>
              <a:t>[-0.37249969  1.18821518]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88" name="res = minimize(func,…"/>
          <p:cNvSpPr txBox="1"/>
          <p:nvPr/>
        </p:nvSpPr>
        <p:spPr>
          <a:xfrm>
            <a:off x="2390750" y="3644899"/>
            <a:ext cx="8223300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res = minimize(func,</a:t>
            </a:r>
          </a:p>
          <a:p>
            <a:pPr>
              <a:defRPr sz="2800"/>
            </a:pPr>
            <a:r>
              <a:t>               [5,5],</a:t>
            </a:r>
          </a:p>
          <a:p>
            <a:pPr>
              <a:defRPr sz="2800"/>
            </a:pPr>
            <a:r>
              <a:t>               method = 'BFGS',</a:t>
            </a:r>
          </a:p>
          <a:p>
            <a:pPr>
              <a:defRPr sz="2800"/>
            </a:pPr>
            <a:r>
              <a:t>               options = {'disp':True}</a:t>
            </a:r>
          </a:p>
          <a:p>
            <a:pPr>
              <a:defRPr sz="2800"/>
            </a:pPr>
            <a:r>
              <a:t>               )</a:t>
            </a:r>
          </a:p>
          <a:p>
            <a:pPr>
              <a:defRPr sz="2800"/>
            </a:pPr>
            <a:r>
              <a:t>print(res.x)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Minimization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Minimization with SciPy</a:t>
            </a:r>
          </a:p>
        </p:txBody>
      </p:sp>
      <p:sp>
        <p:nvSpPr>
          <p:cNvPr id="291" name="Optimization terminated successfully.…"/>
          <p:cNvSpPr txBox="1"/>
          <p:nvPr/>
        </p:nvSpPr>
        <p:spPr>
          <a:xfrm>
            <a:off x="1963960" y="3644899"/>
            <a:ext cx="9076880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Optimization terminated successfully.</a:t>
            </a:r>
          </a:p>
          <a:p>
            <a:pPr>
              <a:defRPr sz="2800"/>
            </a:pPr>
            <a:r>
              <a:t>         Current function value: -0.295490</a:t>
            </a:r>
          </a:p>
          <a:p>
            <a:pPr>
              <a:defRPr sz="2800"/>
            </a:pPr>
            <a:r>
              <a:t>         Iterations: 15</a:t>
            </a:r>
          </a:p>
          <a:p>
            <a:pPr>
              <a:defRPr sz="2800"/>
            </a:pPr>
            <a:r>
              <a:t>         Function evaluations: 84</a:t>
            </a:r>
          </a:p>
          <a:p>
            <a:pPr>
              <a:defRPr sz="2800"/>
            </a:pPr>
            <a:r>
              <a:t>         Gradient evaluations: 21</a:t>
            </a:r>
          </a:p>
          <a:p>
            <a:pPr>
              <a:defRPr sz="2800"/>
            </a:pPr>
            <a:r>
              <a:t>[-0.37249848  1.18821848]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Least Square Opt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Least Square Optimization</a:t>
            </a:r>
          </a:p>
        </p:txBody>
      </p:sp>
      <p:sp>
        <p:nvSpPr>
          <p:cNvPr id="294" name="For curve fitting, we want to optimize polynomials of degree 2 in several variab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For curve fitting, we want to optimize polynomials of degree 2 in several variables</a:t>
            </a:r>
          </a:p>
          <a:p>
            <a:pPr lvl="1"/>
            <a:r>
              <a:t>Allows using special methods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rve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Curve Fitting</a:t>
            </a:r>
          </a:p>
        </p:txBody>
      </p:sp>
      <p:sp>
        <p:nvSpPr>
          <p:cNvPr id="136" name="The data after removing the sine curve shows a seemingly random time series with just a little bit of seasonalit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data after removing the sine curve shows a seemingly random time series with just a little bit of seasonality</a:t>
            </a:r>
          </a:p>
        </p:txBody>
      </p:sp>
      <p:pic>
        <p:nvPicPr>
          <p:cNvPr id="137" name="Figure_1.pdf" descr="Figure_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4290" y="3726371"/>
            <a:ext cx="7456220" cy="5592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Least Square Opt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Least Square Optimization</a:t>
            </a:r>
          </a:p>
        </p:txBody>
      </p:sp>
      <p:sp>
        <p:nvSpPr>
          <p:cNvPr id="297" name="Want to minimize a sum of squar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Want to minimize a sum of squares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sSup>
                    <m:e>
                      <m:r>
                        <m:rPr>
                          <m:scr m:val="script"/>
                        </m:r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sup>
                  </m:sSup>
                  <m:r>
                    <a:rPr xmlns:a="http://schemas.openxmlformats.org/drawingml/2006/main" sz="3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sSup>
                    <m:e>
                      <m:r>
                        <m:rPr>
                          <m:scr m:val="script"/>
                        </m:rP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p>
                      <m:r>
                        <a:rPr xmlns:a="http://schemas.openxmlformats.org/drawingml/2006/main" sz="3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sup>
                  </m:sSup>
                </m:oMath>
              </m:oMathPara>
            </a14:m>
          </a:p>
          <a:p>
            <a:pPr lvl="3" marL="0" indent="0">
              <a:buSzTx/>
              <a:buNone/>
            </a:pPr>
            <a:r>
              <a:t>                         </a:t>
            </a:r>
            <a14:m>
              <m:oMath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lim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den>
                </m:f>
                <m:limUpp>
                  <m:e>
                    <m:limLow>
                      <m:e>
                        <m:r>
                          <a:rPr xmlns:a="http://schemas.openxmlformats.org/drawingml/2006/main" sz="3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xmlns:a="http://schemas.openxmlformats.org/drawingml/2006/main" sz="3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  <m:r>
                          <a:rPr xmlns:a="http://schemas.openxmlformats.org/drawingml/2006/main" sz="3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xmlns:a="http://schemas.openxmlformats.org/drawingml/2006/main" sz="37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lim>
                    </m:limLow>
                  </m:e>
                  <m:lim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lim>
                </m:limUpp>
                <m:sSubSup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b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  <m:sup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lim>
                    <m:r>
                      <a:rPr xmlns:a="http://schemas.openxmlformats.org/drawingml/2006/main" sz="37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/>
            <a:r>
              <a:t>(Factor of 1/2 to make derivatives look nicer)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Least Square Opt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Least Square Optimization</a:t>
            </a:r>
          </a:p>
        </p:txBody>
      </p:sp>
      <p:sp>
        <p:nvSpPr>
          <p:cNvPr id="300" name="With this special form, we can calculate the Jacobian of   more easil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this special form, we can calculate the Jacobian of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…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m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</m:oMath>
            </a14:m>
            <a:r>
              <a:t> more easily</a:t>
            </a:r>
          </a:p>
          <a:p>
            <a:pPr marL="0" indent="0">
              <a:buSzTx/>
              <a:buNone/>
            </a:pPr>
            <a:r>
              <a:t>              </a:t>
            </a:r>
            <a14:m>
              <m:oMath>
                <m:sSup>
                  <m:e>
                    <m:r>
                      <m:rPr>
                        <m:sty m:val="b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m>
                      <m:mPr>
                        <m:ctrlP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baseJc m:val="center"/>
                        <m:plcHide m:val="on"/>
                        <m:mcs>
                          <m:mc>
                            <m:mcPr>
                              <m:count m:val="4"/>
                              <m:mcJc m:val="center"/>
                            </m:mcPr>
                          </m:mc>
                        </m:mcs>
                      </m:mPr>
                      <m:mr>
                        <m:e>
                          <m:f>
                            <m:fPr>
                              <m:ctrlP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  <m:e>
                          <m:f>
                            <m:fPr>
                              <m:ctrlP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  <m:e>
                          <m:f>
                            <m:fPr>
                              <m:ctrlP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num>
                            <m:den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mr>
                      <m:mr>
                        <m:e>
                          <m:f>
                            <m:fPr>
                              <m:ctrlP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  <m:e>
                          <m:f>
                            <m:fPr>
                              <m:ctrlP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  <m:e>
                          <m:f>
                            <m:fPr>
                              <m:ctrlP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num>
                            <m:den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mr>
                      <m:mr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⋮</m:t>
                          </m:r>
                        </m:e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⋮</m:t>
                          </m:r>
                        </m:e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⋱</m:t>
                          </m:r>
                        </m:e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⋮</m:t>
                          </m:r>
                        </m:e>
                      </m:mr>
                      <m:mr>
                        <m:e>
                          <m:f>
                            <m:fPr>
                              <m:ctrlP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den>
                          </m:f>
                        </m:e>
                        <m:e>
                          <m:f>
                            <m:fPr>
                              <m:ctrlP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den>
                          </m:f>
                        </m:e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  <m:e>
                          <m:f>
                            <m:fPr>
                              <m:ctrlP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</m:num>
                            <m:den>
                              <m:argPr>
                                <m:scrLvl m:val="0"/>
                              </m:argPr>
                              <m:r>
                                <a:rPr xmlns:a="http://schemas.openxmlformats.org/drawingml/2006/main" sz="38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e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argPr>
                                    <m:scrLvl m:val="0"/>
                                  </m:argPr>
                                  <m:r>
                                    <a:rPr xmlns:a="http://schemas.openxmlformats.org/drawingml/2006/main" sz="38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den>
                          </m:f>
                        </m:e>
                      </m:mr>
                    </m:m>
                  </m:e>
                </m:d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d>
                  <m:dPr>
                    <m:ctrl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</m:dPr>
                  <m:e>
                    <m:eqArr>
                      <m:eqArrPr>
                        <m:ctrlP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f>
                          <m:fPr>
                            <m:ctrlP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type m:val="bar"/>
                          </m:fPr>
                          <m:num>
                            <m:argPr>
                              <m:scrLvl m:val="0"/>
                            </m:argPr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num>
                          <m:den>
                            <m:argPr>
                              <m:scrLvl m:val="0"/>
                            </m:argPr>
                            <m:r>
                              <a:rPr xmlns:a="http://schemas.openxmlformats.org/drawingml/2006/main" sz="38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sSub>
                              <m:e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argPr>
                                  <m:scrLvl m:val="0"/>
                                </m:argPr>
                                <m:r>
                                  <a:rPr xmlns:a="http://schemas.openxmlformats.org/drawingml/2006/main" sz="38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den>
                        </m:f>
                      </m:e>
                    </m:eqArr>
                  </m:e>
                </m:d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Least Square Opt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Least Square Optimization</a:t>
            </a:r>
          </a:p>
        </p:txBody>
      </p:sp>
      <p:sp>
        <p:nvSpPr>
          <p:cNvPr id="303" name="The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Then</a:t>
            </a:r>
          </a:p>
          <a:p>
            <a:pPr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∇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b"/>
                    </m:rP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sSup>
                    <m:e>
                      <m:r>
                        <a:rPr xmlns:a="http://schemas.openxmlformats.org/drawingml/2006/main" sz="3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3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p>
                  <m:r>
                    <m:rPr>
                      <m:sty m:val="b"/>
                    </m:rP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0" indent="0">
              <a:buSzTx/>
              <a:buNone/>
            </a:pPr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s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p>
                  <m:r>
                    <m:rPr>
                      <m:sty m:val="b"/>
                    </m:rP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limUpp>
                    <m:e>
                      <m:limLow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lim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lim>
                  </m:limUpp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Least Square Opt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Least Square Optimization</a:t>
            </a:r>
          </a:p>
        </p:txBody>
      </p:sp>
      <p:sp>
        <p:nvSpPr>
          <p:cNvPr id="306" name="Now we assume that   is linea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Now we assume that </a:t>
            </a:r>
            <a14:m>
              <m:oMath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m:rPr>
                    <m:sty m:val="b"/>
                  </m:rP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lim>
                    <m:r>
                      <a:rPr xmlns:a="http://schemas.openxmlformats.org/drawingml/2006/main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</m:oMath>
            </a14:m>
            <a:r>
              <a:t> is linear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Then </a:t>
            </a:r>
            <a14:m>
              <m:oMath>
                <m:r>
                  <m:rPr>
                    <m:sty m:val="b"/>
                  </m:rPr>
                  <a:rPr xmlns:a="http://schemas.openxmlformats.org/drawingml/2006/main" sz="37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</m:oMath>
            </a14:m>
            <a:r>
              <a:t> is a constant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</m:e>
                    <m:sup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sub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7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7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Taylor expansion is</a:t>
            </a:r>
          </a:p>
          <a:p>
            <a:pPr marL="0" indent="0" defTabSz="543305">
              <a:spcBef>
                <a:spcPts val="2000"/>
              </a:spcBef>
              <a:buSzTx/>
              <a:buNone/>
              <a:defRPr sz="2976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m:rPr>
                      <m:sty m:val="b"/>
                    </m:rP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e>
                    <m:sub>
                      <m:sSub>
                        <m:e>
                          <m:limUpp>
                            <m:e>
                              <m:r>
                                <a:rPr xmlns:a="http://schemas.openxmlformats.org/drawingml/2006/main" sz="27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lim>
                              <m:r>
                                <a:rPr xmlns:a="http://schemas.openxmlformats.org/drawingml/2006/main" sz="27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⃗</m:t>
                              </m:r>
                            </m:lim>
                          </m:limUpp>
                        </m:e>
                        <m:sub>
                          <m:r>
                            <a:rPr xmlns:a="http://schemas.openxmlformats.org/drawingml/2006/main" sz="2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sub>
                  </m:sSub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limUpp>
                        <m:e>
                          <m:r>
                            <a:rPr xmlns:a="http://schemas.openxmlformats.org/drawingml/2006/main" sz="2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lim>
                          <m:r>
                            <a:rPr xmlns:a="http://schemas.openxmlformats.org/drawingml/2006/main" sz="2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⃗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num>
                    <m:den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limUpp>
                        <m:e>
                          <m:r>
                            <a:rPr xmlns:a="http://schemas.openxmlformats.org/drawingml/2006/main" sz="2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lim>
                          <m:r>
                            <a:rPr xmlns:a="http://schemas.openxmlformats.org/drawingml/2006/main" sz="2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⃗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sSup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e>
                    <m:sup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p>
                  <m:r>
                    <m:rPr>
                      <m:sty m:val="b"/>
                    </m:rP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sSub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e>
                    <m:sub>
                      <m:sSub>
                        <m:e>
                          <m:limUpp>
                            <m:e>
                              <m:r>
                                <a:rPr xmlns:a="http://schemas.openxmlformats.org/drawingml/2006/main" sz="27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lim>
                              <m:r>
                                <a:rPr xmlns:a="http://schemas.openxmlformats.org/drawingml/2006/main" sz="27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⃗</m:t>
                              </m:r>
                            </m:lim>
                          </m:limUpp>
                        </m:e>
                        <m:sub>
                          <m:r>
                            <a:rPr xmlns:a="http://schemas.openxmlformats.org/drawingml/2006/main" sz="2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sub>
                  </m:sSub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limUpp>
                        <m:e>
                          <m:r>
                            <a:rPr xmlns:a="http://schemas.openxmlformats.org/drawingml/2006/main" sz="2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lim>
                          <m:r>
                            <a:rPr xmlns:a="http://schemas.openxmlformats.org/drawingml/2006/main" sz="27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⃗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</m:sSub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…</m:t>
                  </m:r>
                </m:oMath>
              </m:oMathPara>
            </a14:m>
          </a:p>
          <a:p>
            <a:pPr marL="625983" indent="-212597" defTabSz="543305">
              <a:spcBef>
                <a:spcPts val="2000"/>
              </a:spcBef>
              <a:buSzPct val="100000"/>
              <a:defRPr sz="2976"/>
            </a:pPr>
            <a:r>
              <a:t>Taking derivatives gives</a:t>
            </a:r>
          </a:p>
          <a:p>
            <a:pPr marL="625983" indent="-212597" defTabSz="543305">
              <a:spcBef>
                <a:spcPts val="2000"/>
              </a:spcBef>
              <a:buSzPct val="100000"/>
              <a:defRPr sz="2976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∇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limUpp>
                    <m:e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p>
                    <m:e>
                      <m:r>
                        <m:rPr>
                          <m:sty m:val="b"/>
                        </m:rP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e>
                    <m:sup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p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m:rPr>
                      <m:sty m:val="b"/>
                    </m:rP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  <m:limUpp>
                    <m:e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lim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limUpp>
                    <m:e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</m:e>
                    <m:lim>
                      <m:r>
                        <a:rPr xmlns:a="http://schemas.openxmlformats.org/drawingml/2006/main" sz="36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⃗</m:t>
                      </m:r>
                    </m:lim>
                  </m:limUpp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6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</m:t>
                  </m:r>
                </m:oMath>
              </m:oMathPara>
            </a14:m>
          </a:p>
          <a:p>
            <a:pPr marL="625983" indent="-212597" defTabSz="543305">
              <a:spcBef>
                <a:spcPts val="2000"/>
              </a:spcBef>
              <a:buSzPct val="100000"/>
              <a:defRPr sz="2976"/>
            </a:pPr>
            <a:r>
              <a:t>at a minimum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Least Square Opt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Least Square Optimization</a:t>
            </a:r>
          </a:p>
        </p:txBody>
      </p:sp>
      <p:sp>
        <p:nvSpPr>
          <p:cNvPr id="309" name="This means we can solve for the minimum since the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/>
            <a:r>
              <a:t>This means we can solve for the minimum since then</a:t>
            </a:r>
            <a14:m>
              <m:oMath>
                <m:sSup>
                  <m:e>
                    <m:r>
                      <m:rPr>
                        <m:sty m:val="b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  <m:limUp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sSup>
                  <m:e>
                    <m:r>
                      <m:rPr>
                        <m:sty m:val="b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/>
            <a:r>
              <a:t>and so we could solve </a:t>
            </a:r>
            <a14:m>
              <m:oMath>
                <m:limUp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m:rPr>
                        <m:sty m:val="b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J</m:t>
                </m:r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p>
                </m:sSup>
                <m:sSup>
                  <m:e>
                    <m:r>
                      <m:rPr>
                        <m:sty m:val="b"/>
                      </m:rP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m:rPr>
                    <m:sty m:val="b"/>
                  </m:rP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Least Square Opt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Least Square Optimization</a:t>
            </a:r>
          </a:p>
        </p:txBody>
      </p:sp>
      <p:sp>
        <p:nvSpPr>
          <p:cNvPr id="312" name="However, calculating the inverse 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However, calculating the inverse is</a:t>
            </a:r>
          </a:p>
          <a:p>
            <a:pPr lvl="1"/>
            <a:r>
              <a:t>computationally expensive</a:t>
            </a:r>
          </a:p>
          <a:p>
            <a:pPr lvl="1"/>
            <a:r>
              <a:t>numerically unstable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Least Square Opt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Least Square Optimization</a:t>
            </a:r>
          </a:p>
        </p:txBody>
      </p:sp>
      <p:sp>
        <p:nvSpPr>
          <p:cNvPr id="315" name="Can us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use </a:t>
            </a:r>
          </a:p>
          <a:p>
            <a:pPr lvl="1"/>
            <a:r>
              <a:t>Cholesky factorization </a:t>
            </a:r>
          </a:p>
          <a:p>
            <a:pPr lvl="1"/>
            <a:r>
              <a:t>QR factorisation</a:t>
            </a:r>
          </a:p>
          <a:p>
            <a:pPr lvl="1"/>
            <a:r>
              <a:t>Singular value decomposition of </a:t>
            </a:r>
          </a:p>
          <a:p>
            <a:pPr lvl="3"/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m:rPr>
                          <m:sty m:val="b"/>
                        </m:r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e>
                    <m:sup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p>
                  <m:r>
                    <m:rPr>
                      <m:sty m:val="b"/>
                    </m:rP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J</m:t>
                  </m:r>
                </m:oMath>
              </m:oMathPara>
            </a14:m>
          </a:p>
          <a:p>
            <a:pPr lvl="1"/>
            <a:r>
              <a:t>which are all implemented in np.linalg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97440" y="4146321"/>
            <a:ext cx="7476372" cy="5607279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Curve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Curve Fitting</a:t>
            </a:r>
          </a:p>
        </p:txBody>
      </p:sp>
      <p:sp>
        <p:nvSpPr>
          <p:cNvPr id="319" name="Number of numerical methods for minimization problem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Number of numerical methods for minimization problems</a:t>
            </a:r>
          </a:p>
          <a:p>
            <a:pPr/>
            <a:r>
              <a:t>Curve fitting:</a:t>
            </a:r>
          </a:p>
          <a:p>
            <a:pPr lvl="1"/>
            <a:r>
              <a:t>Given a number of points, find a smooth curve going through 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rve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Curve Fitting</a:t>
            </a:r>
          </a:p>
        </p:txBody>
      </p:sp>
      <p:sp>
        <p:nvSpPr>
          <p:cNvPr id="322" name="Use a cosine as the test funct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a cosine as the test function</a:t>
            </a:r>
          </a:p>
        </p:txBody>
      </p:sp>
      <p:sp>
        <p:nvSpPr>
          <p:cNvPr id="323" name="def f(t, omega, phi):…"/>
          <p:cNvSpPr txBox="1"/>
          <p:nvPr/>
        </p:nvSpPr>
        <p:spPr>
          <a:xfrm>
            <a:off x="2817539" y="3350561"/>
            <a:ext cx="7369722" cy="207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</a:p>
          <a:p>
            <a:pPr>
              <a:defRPr sz="2800"/>
            </a:pPr>
            <a:r>
              <a:t>def f(t, omega, phi):</a:t>
            </a:r>
          </a:p>
          <a:p>
            <a:pPr>
              <a:defRPr sz="2800"/>
            </a:pPr>
            <a:r>
              <a:t>    return np.cos(omega * t + phi)</a:t>
            </a:r>
          </a:p>
          <a:p>
            <a:pPr>
              <a:defRPr sz="28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Fitting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Fitting with scipy</a:t>
            </a:r>
          </a:p>
        </p:txBody>
      </p:sp>
      <p:sp>
        <p:nvSpPr>
          <p:cNvPr id="326" name="Create sample data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Create sample data</a:t>
            </a:r>
          </a:p>
        </p:txBody>
      </p:sp>
      <p:sp>
        <p:nvSpPr>
          <p:cNvPr id="327" name="x = np.linspace(0, 3, 50)…"/>
          <p:cNvSpPr txBox="1"/>
          <p:nvPr/>
        </p:nvSpPr>
        <p:spPr>
          <a:xfrm>
            <a:off x="1738103" y="3987800"/>
            <a:ext cx="10143853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x = np.linspace(0, 3, 50)</a:t>
            </a:r>
          </a:p>
          <a:p>
            <a:pPr>
              <a:defRPr sz="2800"/>
            </a:pPr>
            <a:r>
              <a:t>y = f(x, 1.5, 1) + .1*np.random.normal(size=50)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fig1.pdf" descr="fig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0039" y="3051408"/>
            <a:ext cx="8382001" cy="628650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Curve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Curve Fitting</a:t>
            </a:r>
          </a:p>
        </p:txBody>
      </p:sp>
      <p:sp>
        <p:nvSpPr>
          <p:cNvPr id="141" name="We can do better by including a cos (which is just a second sine)"/>
          <p:cNvSpPr txBox="1"/>
          <p:nvPr>
            <p:ph type="body" idx="1"/>
          </p:nvPr>
        </p:nvSpPr>
        <p:spPr>
          <a:xfrm>
            <a:off x="952500" y="2282080"/>
            <a:ext cx="11099800" cy="6286501"/>
          </a:xfrm>
          <a:prstGeom prst="rect">
            <a:avLst/>
          </a:prstGeom>
        </p:spPr>
        <p:txBody>
          <a:bodyPr anchor="t"/>
          <a:lstStyle/>
          <a:p>
            <a:pPr/>
            <a:r>
              <a:t>We can do better by including a cos (which is just a second sine)</a:t>
            </a:r>
          </a:p>
        </p:txBody>
      </p:sp>
      <p:sp>
        <p:nvSpPr>
          <p:cNvPr id="142" name="Text"/>
          <p:cNvSpPr txBox="1"/>
          <p:nvPr/>
        </p:nvSpPr>
        <p:spPr>
          <a:xfrm>
            <a:off x="2713232" y="3421040"/>
            <a:ext cx="6314090" cy="5380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700"/>
            </a:lvl1pPr>
          </a:lstStyle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sz="27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ϵ</m:t>
                      </m:r>
                    </m:sub>
                  </m:sSub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α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β</m:t>
                  </m:r>
                  <m:r>
                    <m:rPr>
                      <m:sty m:val="p"/>
                    </m:rP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sin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γ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ϵ</m:t>
                  </m:r>
                  <m:r>
                    <m:rPr>
                      <m:sty m:val="p"/>
                    </m:rP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cos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γ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δ</m:t>
                  </m:r>
                  <m:r>
                    <a:rPr xmlns:a="http://schemas.openxmlformats.org/drawingml/2006/main" sz="2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Fitting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Fitting with scipy</a:t>
            </a:r>
          </a:p>
        </p:txBody>
      </p:sp>
      <p:sp>
        <p:nvSpPr>
          <p:cNvPr id="330" name="Now fit using scipy.optimiz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fit using scipy.optimize</a:t>
            </a:r>
          </a:p>
        </p:txBody>
      </p:sp>
      <p:sp>
        <p:nvSpPr>
          <p:cNvPr id="331" name="params, params_cov = optimize.curve_fit(f, x, y)…"/>
          <p:cNvSpPr txBox="1"/>
          <p:nvPr/>
        </p:nvSpPr>
        <p:spPr>
          <a:xfrm>
            <a:off x="1695053" y="3613652"/>
            <a:ext cx="10357247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params, params_cov = optimize.curve_fit(f, x, y)</a:t>
            </a:r>
          </a:p>
          <a:p>
            <a:pPr>
              <a:defRPr sz="2800"/>
            </a:pPr>
            <a:r>
              <a:t>print(params)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Fitting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Fitting with scipy</a:t>
            </a:r>
          </a:p>
        </p:txBody>
      </p:sp>
      <p:sp>
        <p:nvSpPr>
          <p:cNvPr id="334" name="Can almost recover parameter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Can almost recover parameters</a:t>
            </a:r>
          </a:p>
        </p:txBody>
      </p:sp>
      <p:sp>
        <p:nvSpPr>
          <p:cNvPr id="335" name="[1.51854577 0.92665541]"/>
          <p:cNvSpPr txBox="1"/>
          <p:nvPr/>
        </p:nvSpPr>
        <p:spPr>
          <a:xfrm>
            <a:off x="2814040" y="5238750"/>
            <a:ext cx="5022380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[1.51854577 0.92665541]</a:t>
            </a:r>
          </a:p>
        </p:txBody>
      </p:sp>
      <p:sp>
        <p:nvSpPr>
          <p:cNvPr id="336" name="y = f(x, 1.5, 1) + .1*np.random.normal(size=50)"/>
          <p:cNvSpPr txBox="1"/>
          <p:nvPr/>
        </p:nvSpPr>
        <p:spPr>
          <a:xfrm>
            <a:off x="1680089" y="4032706"/>
            <a:ext cx="1014385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y = f(x, 1.5, 1) + .1*np.random.normal(size=50)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615" y="891923"/>
            <a:ext cx="11815570" cy="8861677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Fitting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Fitting with scipy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Fitting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Fitting with scipy</a:t>
            </a:r>
          </a:p>
        </p:txBody>
      </p:sp>
      <p:sp>
        <p:nvSpPr>
          <p:cNvPr id="342" name="Could also fit with a quadratic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Could also fit with a quadratic</a:t>
            </a:r>
          </a:p>
        </p:txBody>
      </p:sp>
      <p:sp>
        <p:nvSpPr>
          <p:cNvPr id="343" name="def g(t, a, b, c):…"/>
          <p:cNvSpPr txBox="1"/>
          <p:nvPr/>
        </p:nvSpPr>
        <p:spPr>
          <a:xfrm>
            <a:off x="1323776" y="4038599"/>
            <a:ext cx="10357248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def g(t, a, b, c):</a:t>
            </a:r>
          </a:p>
          <a:p>
            <a:pPr>
              <a:defRPr sz="2800"/>
            </a:pPr>
            <a:r>
              <a:t>    return a*t**2+b*t+c</a:t>
            </a:r>
          </a:p>
          <a:p>
            <a:pPr>
              <a:defRPr sz="2800"/>
            </a:pPr>
          </a:p>
          <a:p>
            <a:pPr>
              <a:defRPr sz="2800"/>
            </a:pPr>
            <a:r>
              <a:t>params, params_cov = optimize.curve_fit(g, x, y)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3366" y="1549400"/>
            <a:ext cx="10938934" cy="8204200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Fitting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Fitting with scipy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6174" y="1104262"/>
            <a:ext cx="11532452" cy="8649338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Fitting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Fitting with scipy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Figure_1.png" descr="Figur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8666" y="2413000"/>
            <a:ext cx="9787468" cy="7340600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Fitting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Fitting with scipy</a:t>
            </a:r>
          </a:p>
        </p:txBody>
      </p:sp>
      <p:sp>
        <p:nvSpPr>
          <p:cNvPr id="353" name="Could also try a higher level polynomial"/>
          <p:cNvSpPr txBox="1"/>
          <p:nvPr>
            <p:ph type="body" idx="1"/>
          </p:nvPr>
        </p:nvSpPr>
        <p:spPr>
          <a:xfrm>
            <a:off x="952500" y="2162621"/>
            <a:ext cx="11099800" cy="7155558"/>
          </a:xfrm>
          <a:prstGeom prst="rect">
            <a:avLst/>
          </a:prstGeom>
        </p:spPr>
        <p:txBody>
          <a:bodyPr anchor="t"/>
          <a:lstStyle/>
          <a:p>
            <a:pPr/>
            <a:r>
              <a:t>Could also try a higher level polynomial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Fitting with scip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Fitting with scipy</a:t>
            </a:r>
          </a:p>
        </p:txBody>
      </p:sp>
      <p:sp>
        <p:nvSpPr>
          <p:cNvPr id="356" name="And if we try with a polynomial with as many degrees as there are points, we would get perfect fit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And if we try with a polynomial with as many degrees as there are points, we would get perfect fit</a:t>
            </a:r>
          </a:p>
          <a:p>
            <a:pPr lvl="1"/>
            <a:r>
              <a:t>And absolutely no insights!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359" name="Macro-economic data from Longle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82270" indent="-382270" defTabSz="502412">
              <a:spcBef>
                <a:spcPts val="1800"/>
              </a:spcBef>
              <a:defRPr sz="2752"/>
            </a:pPr>
            <a:r>
              <a:t>Macro-economic data from Longley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Can download from jbrownlee's github site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GNP.deflator: GNP implicit price deflator (1954=100)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GNP: Gross National Product.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Unemployed: number of unemployed.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Armed.Forces: number of people in the armed forces.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Population: ‘noninstitutionalized’ population ≥ 14 years of age.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Year: the year (time). 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Employed: number of people employed.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362" name="import scipy.optimize as opt…"/>
          <p:cNvSpPr txBox="1"/>
          <p:nvPr/>
        </p:nvSpPr>
        <p:spPr>
          <a:xfrm>
            <a:off x="952500" y="2758352"/>
            <a:ext cx="11774798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import scipy.optimize as opt</a:t>
            </a:r>
          </a:p>
          <a:p>
            <a:pPr/>
            <a:r>
              <a:t>import numpy as np</a:t>
            </a:r>
          </a:p>
          <a:p>
            <a:pPr/>
            <a:r>
              <a:t>import pandas as pd</a:t>
            </a:r>
          </a:p>
          <a:p>
            <a:pPr/>
            <a:r>
              <a:t>import matplotlib.pyplot as plt</a:t>
            </a:r>
          </a:p>
          <a:p>
            <a:pPr/>
          </a:p>
          <a:p>
            <a:pPr/>
            <a:r>
              <a:t>url = 'https://raw.githubusercontent.com/jbrownlee/Datasets/master/longley.csv'</a:t>
            </a:r>
          </a:p>
          <a:p>
            <a:pPr/>
            <a:r>
              <a:t>dataframe = pd.read_csv(url, header = None)</a:t>
            </a:r>
          </a:p>
          <a:p>
            <a:pPr/>
            <a:r>
              <a:t>data = dataframe.values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fig1.pdf" descr="fig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3907" y="3685814"/>
            <a:ext cx="7302093" cy="5476569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Curve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Curve Fitting</a:t>
            </a:r>
          </a:p>
        </p:txBody>
      </p:sp>
      <p:sp>
        <p:nvSpPr>
          <p:cNvPr id="146" name="Residual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Residual:</a:t>
            </a:r>
          </a:p>
          <a:p>
            <a:pPr lvl="1"/>
            <a:r>
              <a:t>Looks slightly better?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365" name="x, y = data[:,4], data[ :,-1]…"/>
          <p:cNvSpPr txBox="1"/>
          <p:nvPr/>
        </p:nvSpPr>
        <p:spPr>
          <a:xfrm>
            <a:off x="2321201" y="3300318"/>
            <a:ext cx="6744780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x, y = data[:,4], data[ :,-1]</a:t>
            </a:r>
          </a:p>
          <a:p>
            <a:pPr/>
            <a:r>
              <a:t>plt.scatter(x,y)</a:t>
            </a:r>
          </a:p>
          <a:p>
            <a:pPr/>
            <a:r>
              <a:t>plt.show()</a:t>
            </a:r>
          </a:p>
        </p:txBody>
      </p:sp>
      <p:sp>
        <p:nvSpPr>
          <p:cNvPr id="366" name="Employment dependent on population"/>
          <p:cNvSpPr txBox="1"/>
          <p:nvPr>
            <p:ph type="body" sz="quarter" idx="1"/>
          </p:nvPr>
        </p:nvSpPr>
        <p:spPr>
          <a:xfrm>
            <a:off x="952500" y="2413000"/>
            <a:ext cx="11099800" cy="887319"/>
          </a:xfrm>
          <a:prstGeom prst="rect">
            <a:avLst/>
          </a:prstGeom>
        </p:spPr>
        <p:txBody>
          <a:bodyPr anchor="t"/>
          <a:lstStyle/>
          <a:p>
            <a:pPr/>
            <a:r>
              <a:t>Employment dependent on population</a:t>
            </a:r>
          </a:p>
        </p:txBody>
      </p:sp>
      <p:pic>
        <p:nvPicPr>
          <p:cNvPr id="367" name="Screen Shot 2021-08-10 at 8.04.16 PM.png" descr="Screen Shot 2021-08-10 at 8.04.1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1055" y="4697318"/>
            <a:ext cx="6821426" cy="5056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370" name="Define a model fun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Define a </a:t>
            </a:r>
            <a:r>
              <a:rPr i="1"/>
              <a:t>model function</a:t>
            </a:r>
            <a:endParaRPr i="1"/>
          </a:p>
          <a:p>
            <a:pPr lvl="1"/>
            <a:r>
              <a:t>What is the proposed dependence:</a:t>
            </a:r>
          </a:p>
          <a:p>
            <a:pPr lvl="2"/>
            <a:r>
              <a:t>Linear Regression:</a:t>
            </a:r>
          </a:p>
          <a:p>
            <a:pPr lvl="3"/>
            <a14:m>
              <m:oMathPara>
                <m:oMathParaPr>
                  <m:jc m:val="left"/>
                </m:oMathParaPr>
                <m:oMath>
                  <m:r>
                    <m:rPr>
                      <m:nor/>
                    </m:rP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emp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α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m:rPr>
                      <m:nor/>
                    </m:rP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pop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5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β</m:t>
                  </m:r>
                </m:oMath>
              </m:oMathPara>
            </a14:m>
          </a:p>
        </p:txBody>
      </p:sp>
      <p:sp>
        <p:nvSpPr>
          <p:cNvPr id="371" name="def model(x, alpha, beta):…"/>
          <p:cNvSpPr txBox="1"/>
          <p:nvPr/>
        </p:nvSpPr>
        <p:spPr>
          <a:xfrm>
            <a:off x="3306134" y="6288516"/>
            <a:ext cx="6058869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model(x, alpha, beta):</a:t>
            </a:r>
          </a:p>
          <a:p>
            <a:pPr/>
            <a:r>
              <a:t>    return alpha*x+beta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374" name="Now we can use curve-fitt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we can use curve-fitting</a:t>
            </a:r>
          </a:p>
          <a:p>
            <a:pPr lvl="1"/>
            <a:r>
              <a:t>scipy.optimize.curve_fit(model, xvals, yvals) returns</a:t>
            </a:r>
          </a:p>
          <a:p>
            <a:pPr lvl="2"/>
            <a:r>
              <a:t>popt: optimal parameters</a:t>
            </a:r>
          </a:p>
          <a:p>
            <a:pPr lvl="2"/>
            <a:r>
              <a:t>pcov: covariance matrix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377" name="popt, pcov = opt.curve_fit(model, x, y)…"/>
          <p:cNvSpPr txBox="1"/>
          <p:nvPr/>
        </p:nvSpPr>
        <p:spPr>
          <a:xfrm>
            <a:off x="1649325" y="2412999"/>
            <a:ext cx="10402975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popt, pcov = opt.curve_fit(model, x, y)</a:t>
            </a:r>
          </a:p>
          <a:p>
            <a:pPr/>
            <a:r>
              <a:t>print(popt)</a:t>
            </a:r>
          </a:p>
          <a:p>
            <a:pPr/>
          </a:p>
          <a:p>
            <a:pPr/>
            <a:r>
              <a:t>a, b = popt</a:t>
            </a:r>
          </a:p>
          <a:p>
            <a:pPr/>
          </a:p>
          <a:p>
            <a:pPr/>
            <a:r>
              <a:t>plt.scatter(x,y)</a:t>
            </a:r>
          </a:p>
          <a:p>
            <a:pPr/>
            <a:r>
              <a:t>xrange = np.linspace(np.min(x), np.max(x), 3)</a:t>
            </a:r>
          </a:p>
          <a:p>
            <a:pPr/>
            <a:r>
              <a:t>plt.plot(xrange, model(xrange, a, b))</a:t>
            </a:r>
          </a:p>
          <a:p>
            <a:pPr/>
            <a:r>
              <a:t>plt.show()</a:t>
            </a:r>
          </a:p>
        </p:txBody>
      </p:sp>
      <p:sp>
        <p:nvSpPr>
          <p:cNvPr id="378" name="[0.48487809 8.38067476]"/>
          <p:cNvSpPr txBox="1"/>
          <p:nvPr/>
        </p:nvSpPr>
        <p:spPr>
          <a:xfrm>
            <a:off x="1649325" y="8182832"/>
            <a:ext cx="5372957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pPr/>
            <a:r>
              <a:t>[0.48487809 8.38067476]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pic>
        <p:nvPicPr>
          <p:cNvPr id="381" name="Screen Shot 2021-08-10 at 8.14.18 PM.png" descr="Screen Shot 2021-08-10 at 8.14.1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5898" y="2030164"/>
            <a:ext cx="9793004" cy="74204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384" name="Change the model by adding a quadratic componen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Change the model by adding a quadratic component</a:t>
            </a:r>
          </a:p>
        </p:txBody>
      </p:sp>
      <p:sp>
        <p:nvSpPr>
          <p:cNvPr id="385" name="def model(x, alpha, beta, gamma):…"/>
          <p:cNvSpPr txBox="1"/>
          <p:nvPr/>
        </p:nvSpPr>
        <p:spPr>
          <a:xfrm>
            <a:off x="1192050" y="3810000"/>
            <a:ext cx="10860250" cy="485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model(x, alpha, beta, gamma):</a:t>
            </a:r>
          </a:p>
          <a:p>
            <a:pPr/>
            <a:r>
              <a:t>    return alpha*x**2+beta*x+gamma</a:t>
            </a:r>
          </a:p>
          <a:p>
            <a:pPr/>
          </a:p>
          <a:p>
            <a:pPr/>
            <a:r>
              <a:t>popt, pcov = opt.curve_fit(model, x, y)</a:t>
            </a:r>
          </a:p>
          <a:p>
            <a:pPr/>
            <a:r>
              <a:t>print(popt)</a:t>
            </a:r>
          </a:p>
          <a:p>
            <a:pPr/>
            <a:r>
              <a:t>a, b, c = popt</a:t>
            </a:r>
          </a:p>
          <a:p>
            <a:pPr/>
          </a:p>
          <a:p>
            <a:pPr/>
            <a:r>
              <a:t>plt.scatter(x,y)</a:t>
            </a:r>
          </a:p>
          <a:p>
            <a:pPr/>
            <a:r>
              <a:t>xrange = np.linspace(np.min(x), np.max(x), 101)</a:t>
            </a:r>
          </a:p>
          <a:p>
            <a:pPr/>
            <a:r>
              <a:t>plt.plot(xrange, model(xrange, a, b, c))</a:t>
            </a:r>
          </a:p>
          <a:p>
            <a:pPr/>
            <a:r>
              <a:t>plt.show()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pic>
        <p:nvPicPr>
          <p:cNvPr id="388" name="Screen Shot 2021-08-10 at 8.20.03 PM.png" descr="Screen Shot 2021-08-10 at 8.20.0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7945" y="1905467"/>
            <a:ext cx="9868910" cy="73929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Optimiz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Optimization</a:t>
            </a:r>
          </a:p>
        </p:txBody>
      </p:sp>
      <p:sp>
        <p:nvSpPr>
          <p:cNvPr id="391" name="Global optimizer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Global optimizers:</a:t>
            </a:r>
          </a:p>
          <a:p>
            <a:pPr lvl="1"/>
            <a:r>
              <a:t>Grid search: Start out at a large number of starting positions</a:t>
            </a:r>
          </a:p>
          <a:p>
            <a:pPr lvl="1"/>
            <a:r>
              <a:t>Try out several methods</a:t>
            </a:r>
          </a:p>
          <a:p>
            <a:pPr lvl="2"/>
            <a:r>
              <a:t>If possible, calculate the gradient and the Hessian yourself</a:t>
            </a:r>
          </a:p>
          <a:p>
            <a:pPr lvl="2"/>
            <a:r>
              <a:t>Can use scipy.optimize.check_grad( ) to see whether you calculated correctly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rve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Curve Fitting</a:t>
            </a:r>
          </a:p>
        </p:txBody>
      </p:sp>
      <p:sp>
        <p:nvSpPr>
          <p:cNvPr id="394" name="Need to have a good model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Need to have a good model:</a:t>
            </a:r>
          </a:p>
          <a:p>
            <a:pPr lvl="1"/>
            <a:r>
              <a:t>Avoids under- and over-fitting</a:t>
            </a:r>
          </a:p>
          <a:p>
            <a:pPr lvl="1"/>
            <a:r>
              <a:t>Find a way to measure success</a:t>
            </a:r>
          </a:p>
          <a:p>
            <a:pPr lvl="2"/>
            <a:r>
              <a:t>E.g. time series: You want to remove trends and have white noise left over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onstrai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Constraints</a:t>
            </a:r>
          </a:p>
        </p:txBody>
      </p:sp>
      <p:sp>
        <p:nvSpPr>
          <p:cNvPr id="397" name="Often need to optimize under constrai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Often need to optimize under constraints</a:t>
            </a:r>
          </a:p>
          <a:p>
            <a:pPr lvl="1"/>
            <a:r>
              <a:t>Easiest constraints are for box bounds:</a:t>
            </a:r>
          </a:p>
          <a:p>
            <a:pPr lvl="2"/>
            <a:r>
              <a:t>Variables need to be within a certain range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rve Fit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Curve Fitting</a:t>
            </a:r>
          </a:p>
        </p:txBody>
      </p:sp>
      <p:sp>
        <p:nvSpPr>
          <p:cNvPr id="149" name="Find the parameters that minimize the squared difference between function and mode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Find the parameters that minimize the squared difference between function and model </a:t>
            </a:r>
          </a:p>
          <a:p>
            <a:pPr lvl="1"/>
            <a:r>
              <a:t>This is a minimization problem</a:t>
            </a:r>
          </a:p>
          <a:p>
            <a:pPr/>
            <a:r>
              <a:t>Too general a model:</a:t>
            </a:r>
          </a:p>
          <a:p>
            <a:pPr lvl="1"/>
            <a:r>
              <a:t>Optimization can be very difficult and lengthy</a:t>
            </a:r>
          </a:p>
          <a:p>
            <a:pPr lvl="1"/>
            <a:r>
              <a:t>Overfit: The result matches the test set, but not the future</a:t>
            </a:r>
          </a:p>
          <a:p>
            <a:pPr/>
            <a:r>
              <a:t>Not general a model</a:t>
            </a:r>
          </a:p>
          <a:p>
            <a:pPr lvl="1"/>
            <a:r>
              <a:t>Fit is not good, therefore no strong predictions either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onstrai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Constraints</a:t>
            </a:r>
          </a:p>
        </p:txBody>
      </p:sp>
      <p:sp>
        <p:nvSpPr>
          <p:cNvPr id="400" name="Function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Function:</a:t>
            </a:r>
          </a:p>
        </p:txBody>
      </p:sp>
      <p:sp>
        <p:nvSpPr>
          <p:cNvPr id="401" name="def f(x):…"/>
          <p:cNvSpPr txBox="1"/>
          <p:nvPr/>
        </p:nvSpPr>
        <p:spPr>
          <a:xfrm>
            <a:off x="1855053" y="3730602"/>
            <a:ext cx="971706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def f(x):</a:t>
            </a:r>
          </a:p>
          <a:p>
            <a:pPr>
              <a:defRPr sz="2800"/>
            </a:pPr>
            <a:r>
              <a:t>    return np.sqrt((x[0]-3)**2 + (x[1]-2)**2)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onstrai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Constraints</a:t>
            </a:r>
          </a:p>
        </p:txBody>
      </p:sp>
      <p:pic>
        <p:nvPicPr>
          <p:cNvPr id="404" name="x2.png" descr="x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1466" y="1727200"/>
            <a:ext cx="10701868" cy="802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onstrai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Constraints</a:t>
            </a:r>
          </a:p>
        </p:txBody>
      </p:sp>
      <p:sp>
        <p:nvSpPr>
          <p:cNvPr id="407" name="Optimization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Optimization:</a:t>
            </a:r>
          </a:p>
        </p:txBody>
      </p:sp>
      <p:sp>
        <p:nvSpPr>
          <p:cNvPr id="408" name="result = optimize.minimize(f, np.array([0, 0]), bounds=((-1.5, 1.5), (-1.5, 1.5)))"/>
          <p:cNvSpPr txBox="1"/>
          <p:nvPr/>
        </p:nvSpPr>
        <p:spPr>
          <a:xfrm>
            <a:off x="2205902" y="3416802"/>
            <a:ext cx="10357248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result = optimize.minimize(f, np.array([0, 0]), bounds=((-1.5, 1.5), (-1.5, 1.5)))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onstrai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Constraints</a:t>
            </a:r>
          </a:p>
        </p:txBody>
      </p:sp>
      <p:sp>
        <p:nvSpPr>
          <p:cNvPr id="411" name="Result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Result:</a:t>
            </a:r>
          </a:p>
        </p:txBody>
      </p:sp>
      <p:sp>
        <p:nvSpPr>
          <p:cNvPr id="412" name="&gt;&gt;&gt; result…"/>
          <p:cNvSpPr txBox="1"/>
          <p:nvPr/>
        </p:nvSpPr>
        <p:spPr>
          <a:xfrm>
            <a:off x="576895" y="3268788"/>
            <a:ext cx="11851010" cy="443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&gt;&gt;&gt; result</a:t>
            </a:r>
          </a:p>
          <a:p>
            <a:pPr>
              <a:defRPr sz="2800"/>
            </a:pPr>
            <a:r>
              <a:t>      fun: 1.5811388300841898</a:t>
            </a:r>
          </a:p>
          <a:p>
            <a:pPr>
              <a:defRPr sz="2800"/>
            </a:pPr>
            <a:r>
              <a:t> hess_inv: &lt;2x2 LbfgsInvHessProduct with dtype=float64&gt;</a:t>
            </a:r>
          </a:p>
          <a:p>
            <a:pPr>
              <a:defRPr sz="2800"/>
            </a:pPr>
            <a:r>
              <a:t>      jac: array([-0.94868331, -0.31622778])</a:t>
            </a:r>
          </a:p>
          <a:p>
            <a:pPr>
              <a:defRPr sz="2800"/>
            </a:pPr>
            <a:r>
              <a:t>  message: b'CONVERGENCE: NORM_OF_PROJECTED_GRADIENT_&lt;=_PGTOL'</a:t>
            </a:r>
          </a:p>
          <a:p>
            <a:pPr>
              <a:defRPr sz="2800"/>
            </a:pPr>
            <a:r>
              <a:t>     nfev: 9</a:t>
            </a:r>
          </a:p>
          <a:p>
            <a:pPr>
              <a:defRPr sz="2800"/>
            </a:pPr>
            <a:r>
              <a:t>      nit: 2</a:t>
            </a:r>
          </a:p>
          <a:p>
            <a:pPr>
              <a:defRPr sz="2800"/>
            </a:pPr>
            <a:r>
              <a:t>   status: 0</a:t>
            </a:r>
          </a:p>
          <a:p>
            <a:pPr>
              <a:defRPr sz="2800"/>
            </a:pPr>
            <a:r>
              <a:t>  success: True</a:t>
            </a:r>
          </a:p>
          <a:p>
            <a:pPr>
              <a:defRPr sz="2800"/>
            </a:pPr>
            <a:r>
              <a:t>        x: array([1.5, 1.5])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onstrai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Constraints</a:t>
            </a:r>
          </a:p>
        </p:txBody>
      </p:sp>
      <p:sp>
        <p:nvSpPr>
          <p:cNvPr id="415" name="We can use minimize with a tuple of constrai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use minimize with a tuple of constraints</a:t>
            </a:r>
          </a:p>
          <a:p>
            <a:pPr lvl="1"/>
            <a:r>
              <a:t>Assume we want to optimize a sum of Gaussian functions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By looking at the function, we know that the optimum of -3 is reached at x[0]=1, x[1]=0.3, x[2]=2.1</a:t>
            </a:r>
          </a:p>
        </p:txBody>
      </p:sp>
      <p:sp>
        <p:nvSpPr>
          <p:cNvPr id="416" name="def f(x):…"/>
          <p:cNvSpPr txBox="1"/>
          <p:nvPr/>
        </p:nvSpPr>
        <p:spPr>
          <a:xfrm>
            <a:off x="1300912" y="4876799"/>
            <a:ext cx="10402976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f(x):</a:t>
            </a:r>
          </a:p>
          <a:p>
            <a:pPr/>
            <a:r>
              <a:t>    return -(np.exp(-(x[0]+1)**2/(2.1**2))+</a:t>
            </a:r>
          </a:p>
          <a:p>
            <a:pPr/>
            <a:r>
              <a:t>             np.exp(-(x[1]-0.3)**2/(0.8**2))+</a:t>
            </a:r>
          </a:p>
          <a:p>
            <a:pPr/>
            <a:r>
              <a:t>             np.exp(-(x[2]-2.1)**2/(1.7**2)))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Constrai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Constraints</a:t>
            </a:r>
          </a:p>
        </p:txBody>
      </p:sp>
      <p:sp>
        <p:nvSpPr>
          <p:cNvPr id="419" name="result = opt.minimize(f,…"/>
          <p:cNvSpPr txBox="1"/>
          <p:nvPr/>
        </p:nvSpPr>
        <p:spPr>
          <a:xfrm>
            <a:off x="500682" y="2876061"/>
            <a:ext cx="12003436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result = opt.minimize(f,</a:t>
            </a:r>
          </a:p>
          <a:p>
            <a:pPr/>
            <a:r>
              <a:t>                      x0=np.array([0,0,0]),</a:t>
            </a:r>
          </a:p>
          <a:p>
            <a:pPr/>
            <a:r>
              <a:t>                      method='SLSQP',</a:t>
            </a:r>
          </a:p>
          <a:p>
            <a:pPr/>
            <a:r>
              <a:t>                      #constraints = my_constraints,</a:t>
            </a:r>
          </a:p>
          <a:p>
            <a:pPr/>
            <a:r>
              <a:t>                      options={'maxiter':1000})</a:t>
            </a:r>
          </a:p>
          <a:p>
            <a:pPr/>
          </a:p>
          <a:p>
            <a:pPr/>
            <a:r>
              <a:t>print(result)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Constrai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Constraints</a:t>
            </a:r>
          </a:p>
        </p:txBody>
      </p:sp>
      <p:sp>
        <p:nvSpPr>
          <p:cNvPr id="422" name="With resul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With result</a:t>
            </a:r>
          </a:p>
        </p:txBody>
      </p:sp>
      <p:sp>
        <p:nvSpPr>
          <p:cNvPr id="423" name="fun: -2.9999996182639146…"/>
          <p:cNvSpPr txBox="1"/>
          <p:nvPr/>
        </p:nvSpPr>
        <p:spPr>
          <a:xfrm>
            <a:off x="414684" y="3778250"/>
            <a:ext cx="11637616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700"/>
            </a:pPr>
            <a:r>
              <a:t>     fun: -2.9999996182639146</a:t>
            </a:r>
          </a:p>
          <a:p>
            <a:pPr>
              <a:defRPr sz="2700"/>
            </a:pPr>
            <a:r>
              <a:t>     jac: array([-8.09729099e-05, -2.40176916e-04,  7.11053610e-04])</a:t>
            </a:r>
          </a:p>
          <a:p>
            <a:pPr>
              <a:defRPr sz="2700"/>
            </a:pPr>
            <a:r>
              <a:t> message: 'Optimization terminated successfully'</a:t>
            </a:r>
          </a:p>
          <a:p>
            <a:pPr>
              <a:defRPr sz="2700"/>
            </a:pPr>
            <a:r>
              <a:t>    nfev: 34</a:t>
            </a:r>
          </a:p>
          <a:p>
            <a:pPr>
              <a:defRPr sz="2700"/>
            </a:pPr>
            <a:r>
              <a:t>     nit: 8</a:t>
            </a:r>
          </a:p>
          <a:p>
            <a:pPr>
              <a:defRPr sz="2700"/>
            </a:pPr>
            <a:r>
              <a:t>    njev: 8</a:t>
            </a:r>
          </a:p>
          <a:p>
            <a:pPr>
              <a:defRPr sz="2700"/>
            </a:pPr>
            <a:r>
              <a:t>  status: 0</a:t>
            </a:r>
          </a:p>
          <a:p>
            <a:pPr>
              <a:defRPr sz="2700"/>
            </a:pPr>
            <a:r>
              <a:t> success: True</a:t>
            </a:r>
          </a:p>
          <a:p>
            <a:pPr>
              <a:defRPr sz="2700"/>
            </a:pPr>
            <a:r>
              <a:t>       x: array([-1.00017856,  0.29992313,  2.10102744])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onstrai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Constraints</a:t>
            </a:r>
          </a:p>
        </p:txBody>
      </p:sp>
      <p:sp>
        <p:nvSpPr>
          <p:cNvPr id="426" name="SLSQP allows constrai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SLSQP allows constraints</a:t>
            </a:r>
          </a:p>
          <a:p>
            <a:pPr lvl="1"/>
            <a:r>
              <a:t>Define constraints as functions</a:t>
            </a:r>
          </a:p>
          <a:p>
            <a:pPr lvl="1"/>
          </a:p>
          <a:p>
            <a:pPr lvl="1"/>
          </a:p>
          <a:p>
            <a:pPr lvl="1"/>
            <a:r>
              <a:t>Put them into a dictionary, and make a tuple of them</a:t>
            </a:r>
          </a:p>
          <a:p>
            <a:pPr lvl="1"/>
          </a:p>
          <a:p>
            <a:pPr lvl="1"/>
            <a:r>
              <a:t>Read: </a:t>
            </a:r>
            <a14:m>
              <m:oMath>
                <m:sSub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sub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2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sSub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3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⋅</m:t>
                </m:r>
                <m:sSub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bSu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</a:p>
        </p:txBody>
      </p:sp>
      <p:sp>
        <p:nvSpPr>
          <p:cNvPr id="427" name="def constraint(x):…"/>
          <p:cNvSpPr txBox="1"/>
          <p:nvPr/>
        </p:nvSpPr>
        <p:spPr>
          <a:xfrm>
            <a:off x="2135489" y="4394200"/>
            <a:ext cx="971706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constraint(x):</a:t>
            </a:r>
          </a:p>
          <a:p>
            <a:pPr/>
            <a:r>
              <a:t>    return 1-(x[0]**2+2*x[1]**2+3*x[2]**2)</a:t>
            </a:r>
          </a:p>
        </p:txBody>
      </p:sp>
      <p:sp>
        <p:nvSpPr>
          <p:cNvPr id="428" name="my_constraints = ({'type': 'ineq','fun': constraint})"/>
          <p:cNvSpPr txBox="1"/>
          <p:nvPr/>
        </p:nvSpPr>
        <p:spPr>
          <a:xfrm>
            <a:off x="952500" y="6546984"/>
            <a:ext cx="1223207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my_constraints = ({'type': 'ineq','fun': constraint})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onstrai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Constraints</a:t>
            </a:r>
          </a:p>
        </p:txBody>
      </p:sp>
      <p:sp>
        <p:nvSpPr>
          <p:cNvPr id="431" name="def constraint(x):…"/>
          <p:cNvSpPr txBox="1"/>
          <p:nvPr/>
        </p:nvSpPr>
        <p:spPr>
          <a:xfrm>
            <a:off x="539155" y="3189944"/>
            <a:ext cx="12232073" cy="571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constraint(x):</a:t>
            </a:r>
          </a:p>
          <a:p>
            <a:pPr/>
            <a:r>
              <a:t>    return 1-(x[0]**2+2*x[1]**2+3*x[2]**2)</a:t>
            </a:r>
          </a:p>
          <a:p>
            <a:pPr/>
          </a:p>
          <a:p>
            <a:pPr/>
            <a:r>
              <a:t>my_constraints = ({'type': 'ineq','fun': constraint})</a:t>
            </a:r>
          </a:p>
          <a:p>
            <a:pPr/>
          </a:p>
          <a:p>
            <a:pPr/>
            <a:r>
              <a:t>result = opt.minimize(f,</a:t>
            </a:r>
          </a:p>
          <a:p>
            <a:pPr/>
            <a:r>
              <a:t>                      x0=np.array([0,0,0]),</a:t>
            </a:r>
          </a:p>
          <a:p>
            <a:pPr/>
            <a:r>
              <a:t>                      method='SLSQP',</a:t>
            </a:r>
          </a:p>
          <a:p>
            <a:pPr/>
            <a:r>
              <a:t>                      constraints = my_constraints,</a:t>
            </a:r>
          </a:p>
          <a:p>
            <a:pPr/>
            <a:r>
              <a:t>                      options={'maxiter':1000})</a:t>
            </a:r>
          </a:p>
          <a:p>
            <a:pPr/>
          </a:p>
          <a:p>
            <a:pPr/>
            <a:r>
              <a:t>print(result)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Constrai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Constraints</a:t>
            </a:r>
          </a:p>
        </p:txBody>
      </p:sp>
      <p:sp>
        <p:nvSpPr>
          <p:cNvPr id="434" name="Result: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Result:</a:t>
            </a:r>
          </a:p>
        </p:txBody>
      </p:sp>
      <p:sp>
        <p:nvSpPr>
          <p:cNvPr id="435" name="fun: -2.3352953005679837…"/>
          <p:cNvSpPr txBox="1"/>
          <p:nvPr/>
        </p:nvSpPr>
        <p:spPr>
          <a:xfrm>
            <a:off x="86816" y="4159966"/>
            <a:ext cx="12917985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 fun: -2.3352953005679837</a:t>
            </a:r>
          </a:p>
          <a:p>
            <a:pPr/>
            <a:r>
              <a:t>     jac: array([ 0.19044936, -0.16718537, -0.44114104])</a:t>
            </a:r>
          </a:p>
          <a:p>
            <a:pPr/>
            <a:r>
              <a:t> message: 'Optimization terminated successfully'</a:t>
            </a:r>
          </a:p>
          <a:p>
            <a:pPr/>
            <a:r>
              <a:t>    nfev: 33</a:t>
            </a:r>
          </a:p>
          <a:p>
            <a:pPr/>
            <a:r>
              <a:t>     nit: 8</a:t>
            </a:r>
          </a:p>
          <a:p>
            <a:pPr/>
            <a:r>
              <a:t>    njev: 8</a:t>
            </a:r>
          </a:p>
          <a:p>
            <a:pPr/>
            <a:r>
              <a:t>  status: 0</a:t>
            </a:r>
          </a:p>
          <a:p>
            <a:pPr/>
            <a:r>
              <a:t> success: True</a:t>
            </a:r>
          </a:p>
          <a:p>
            <a:pPr/>
            <a:r>
              <a:t>       x: array([-0.56132919,  0.2462587 ,  0.43344502])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rogra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Program</a:t>
            </a:r>
          </a:p>
        </p:txBody>
      </p:sp>
      <p:sp>
        <p:nvSpPr>
          <p:cNvPr id="152" name="Need to learn about minimiz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Need to learn about minimization</a:t>
            </a:r>
          </a:p>
          <a:p>
            <a:pPr lvl="1"/>
            <a:r>
              <a:t>One dimensional methods: Minimization along a line</a:t>
            </a:r>
          </a:p>
          <a:p>
            <a:pPr lvl="1"/>
            <a:r>
              <a:t>Gradient Descent Methods</a:t>
            </a:r>
          </a:p>
          <a:p>
            <a:pPr lvl="1"/>
            <a:r>
              <a:t>Minimization for Sums of Squares</a:t>
            </a:r>
          </a:p>
          <a:p>
            <a:pPr lvl="1"/>
            <a:r>
              <a:t>Curve-fitting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HELP!!!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HELP!!!!</a:t>
            </a:r>
          </a:p>
        </p:txBody>
      </p:sp>
      <p:sp>
        <p:nvSpPr>
          <p:cNvPr id="438" name="Get Scipy Lecture notes (for fre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 Scipy Lecture notes (for free)</a:t>
            </a:r>
          </a:p>
          <a:p>
            <a:pPr lvl="1"/>
            <a:r>
              <a:t>www.scipy-lectures.org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