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py Array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155" name="Calculate average along of al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average along of all values</a:t>
            </a:r>
          </a:p>
          <a:p>
            <a:pPr/>
          </a:p>
          <a:p>
            <a:pPr/>
          </a:p>
          <a:p>
            <a:pPr/>
            <a:r>
              <a:t>Much more important: calculate average </a:t>
            </a:r>
            <a:r>
              <a:rPr b="1"/>
              <a:t>along an axis</a:t>
            </a:r>
          </a:p>
        </p:txBody>
      </p:sp>
      <p:sp>
        <p:nvSpPr>
          <p:cNvPr id="156" name="&gt;&gt;&gt; np.mean(iris)…"/>
          <p:cNvSpPr txBox="1"/>
          <p:nvPr/>
        </p:nvSpPr>
        <p:spPr>
          <a:xfrm>
            <a:off x="4318923" y="3423022"/>
            <a:ext cx="436695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np.mean(iris)</a:t>
            </a:r>
          </a:p>
          <a:p>
            <a:pPr>
              <a:defRPr sz="3100"/>
            </a:pPr>
            <a:r>
              <a:t>0.4483046924042686</a:t>
            </a:r>
          </a:p>
        </p:txBody>
      </p:sp>
      <p:sp>
        <p:nvSpPr>
          <p:cNvPr id="157" name="&gt;&gt;&gt; np.mean(iris, axis=0)…"/>
          <p:cNvSpPr txBox="1"/>
          <p:nvPr/>
        </p:nvSpPr>
        <p:spPr>
          <a:xfrm>
            <a:off x="1778886" y="5734050"/>
            <a:ext cx="10273414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np.mean(iris, axis=0)</a:t>
            </a:r>
          </a:p>
          <a:p>
            <a:pPr>
              <a:defRPr sz="3100"/>
            </a:pPr>
            <a:r>
              <a:t>array([0.4287037 , 0.43916667, 0.46757062, 0.45777778])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160" name="Simularly: np.min, np.max, np.medi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Simularly: np.min, np.max, np.median</a:t>
            </a:r>
          </a:p>
          <a:p>
            <a:pPr lvl="1"/>
            <a:r>
              <a:t>With version in case nan (not a value) is present</a:t>
            </a:r>
          </a:p>
          <a:p>
            <a:pPr/>
            <a:r>
              <a:t>Example: Normalizing the iris data set</a:t>
            </a:r>
          </a:p>
        </p:txBody>
      </p:sp>
      <p:sp>
        <p:nvSpPr>
          <p:cNvPr id="161" name="def normalize(array):…"/>
          <p:cNvSpPr txBox="1"/>
          <p:nvPr/>
        </p:nvSpPr>
        <p:spPr>
          <a:xfrm>
            <a:off x="2310727" y="5113313"/>
            <a:ext cx="838334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normalize(array):</a:t>
            </a:r>
          </a:p>
          <a:p>
            <a:pPr>
              <a:defRPr sz="3100"/>
            </a:pPr>
            <a:r>
              <a:t>    maxs = np.max(array, axis = 0)</a:t>
            </a:r>
          </a:p>
          <a:p>
            <a:pPr>
              <a:defRPr sz="3100"/>
            </a:pPr>
            <a:r>
              <a:t>    mins = np.min(array, axis = 0)</a:t>
            </a:r>
          </a:p>
          <a:p>
            <a:pPr>
              <a:defRPr sz="3100"/>
            </a:pPr>
            <a:r>
              <a:t>    return (array-mins)/(maxs-mins)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164" name="Or normalize to have mean 0 and standard deviation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normalize to have mean 0 and standard deviation 1</a:t>
            </a:r>
          </a:p>
        </p:txBody>
      </p:sp>
      <p:sp>
        <p:nvSpPr>
          <p:cNvPr id="165" name="def normalizeS(array):…"/>
          <p:cNvSpPr txBox="1"/>
          <p:nvPr/>
        </p:nvSpPr>
        <p:spPr>
          <a:xfrm>
            <a:off x="2835896" y="3936999"/>
            <a:ext cx="861960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normalizeS(array):</a:t>
            </a:r>
          </a:p>
          <a:p>
            <a:pPr>
              <a:defRPr sz="3100"/>
            </a:pPr>
            <a:r>
              <a:t>    means = np.mean(array, axis = 0)</a:t>
            </a:r>
          </a:p>
          <a:p>
            <a:pPr>
              <a:defRPr sz="3100"/>
            </a:pPr>
            <a:r>
              <a:t>    stdevs = np.std(array, axis = 0)</a:t>
            </a:r>
          </a:p>
          <a:p>
            <a:pPr>
              <a:defRPr sz="3100"/>
            </a:pPr>
            <a:r>
              <a:t>    return (array - means)/stdevs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168" name="Can determine percentiles and quanti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determine percentiles and quantiles</a:t>
            </a:r>
          </a:p>
        </p:txBody>
      </p:sp>
      <p:sp>
        <p:nvSpPr>
          <p:cNvPr id="169" name="&gt;&gt;&gt; iris[:5,:]…"/>
          <p:cNvSpPr txBox="1"/>
          <p:nvPr/>
        </p:nvSpPr>
        <p:spPr>
          <a:xfrm>
            <a:off x="1778886" y="3797182"/>
            <a:ext cx="8383347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iris[:5,:]</a:t>
            </a:r>
          </a:p>
          <a:p>
            <a:pPr>
              <a:defRPr sz="3100"/>
            </a:pPr>
            <a:r>
              <a:t>array([[5.1, 3.5, 1.4, 0.2],</a:t>
            </a:r>
          </a:p>
          <a:p>
            <a:pPr>
              <a:defRPr sz="3100"/>
            </a:pPr>
            <a:r>
              <a:t>       [4.9, 3. , 1.4, 0.2],</a:t>
            </a:r>
          </a:p>
          <a:p>
            <a:pPr>
              <a:defRPr sz="3100"/>
            </a:pPr>
            <a:r>
              <a:t>       [4.7, 3.2, 1.3, 0.2],</a:t>
            </a:r>
          </a:p>
          <a:p>
            <a:pPr>
              <a:defRPr sz="3100"/>
            </a:pPr>
            <a:r>
              <a:t>       [4.6, 3.1, 1.5, 0.2],</a:t>
            </a:r>
          </a:p>
          <a:p>
            <a:pPr>
              <a:defRPr sz="3100"/>
            </a:pPr>
            <a:r>
              <a:t>       [5. , 3.6, 1.4, 0.2]])</a:t>
            </a:r>
          </a:p>
          <a:p>
            <a:pPr>
              <a:defRPr sz="3100"/>
            </a:pPr>
            <a:r>
              <a:t>   ])</a:t>
            </a:r>
          </a:p>
          <a:p>
            <a:pPr>
              <a:defRPr sz="3100"/>
            </a:pPr>
            <a:r>
              <a:t>&gt;&gt;&gt; np.percentile(iris, 5, axis=0)</a:t>
            </a:r>
          </a:p>
          <a:p>
            <a:pPr>
              <a:defRPr sz="3100"/>
            </a:pPr>
            <a:r>
              <a:t>array([4.6  , 2.345, 1.3  , 0.2  ])</a:t>
            </a:r>
          </a:p>
          <a:p>
            <a:pPr>
              <a:defRPr sz="3100"/>
            </a:pPr>
            <a:r>
              <a:t>np.percentile(iris, 95, axis=0)</a:t>
            </a:r>
          </a:p>
          <a:p>
            <a:pPr>
              <a:defRPr sz="3100"/>
            </a:pPr>
            <a:r>
              <a:t>array([7.255, 3.8  , 6.1  , 2.3 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172" name="Getting the difference matrix of a vec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Getting the difference matrix of a vector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sSub>
                            <m:e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e>
                </m:d>
              </m:oMath>
            </a14:m>
          </a:p>
          <a:p>
            <a:pPr marL="0" indent="0">
              <a:buSzTx/>
              <a:buNone/>
            </a:pPr>
          </a:p>
          <a:p>
            <a:pPr lvl="1" marL="0" indent="444500">
              <a:buSzTx/>
              <a:buNone/>
            </a:pPr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175" name="Because of broadcast rules, this will not wor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of broadcast rules, this will not work</a:t>
            </a:r>
          </a:p>
        </p:txBody>
      </p:sp>
      <p:sp>
        <p:nvSpPr>
          <p:cNvPr id="176" name="&gt;&gt;&gt; v = np.array([1,2,3,4,5,6,7])…"/>
          <p:cNvSpPr txBox="1"/>
          <p:nvPr/>
        </p:nvSpPr>
        <p:spPr>
          <a:xfrm>
            <a:off x="2546985" y="4159250"/>
            <a:ext cx="79108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 = np.array([1,2,3,4,5,6,7])</a:t>
            </a:r>
          </a:p>
          <a:p>
            <a:pPr>
              <a:defRPr sz="3100"/>
            </a:pPr>
            <a:r>
              <a:t>&gt;&gt;&gt; v - v.T</a:t>
            </a:r>
          </a:p>
          <a:p>
            <a:pPr>
              <a:defRPr sz="3100"/>
            </a:pPr>
            <a:r>
              <a:t>array([0, 0, 0, 0, 0, 0, 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179" name="But we can embed the vector into a two-dimensional vector in two different way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we can embed the vector into a two-dimensional vector in two different ways</a:t>
            </a:r>
          </a:p>
        </p:txBody>
      </p:sp>
      <p:sp>
        <p:nvSpPr>
          <p:cNvPr id="180" name="&gt;&gt;&gt; v[None,:]…"/>
          <p:cNvSpPr txBox="1"/>
          <p:nvPr/>
        </p:nvSpPr>
        <p:spPr>
          <a:xfrm>
            <a:off x="2901373" y="4330700"/>
            <a:ext cx="7202054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v[None,:]</a:t>
            </a:r>
          </a:p>
          <a:p>
            <a:pPr>
              <a:defRPr sz="3100"/>
            </a:pPr>
            <a:r>
              <a:t>array([[1, 2, 3, 4, 5, 6, 7]])</a:t>
            </a:r>
          </a:p>
          <a:p>
            <a:pPr>
              <a:defRPr sz="3100"/>
            </a:pPr>
            <a:r>
              <a:t>&gt;&gt;&gt; v[:,None]</a:t>
            </a:r>
          </a:p>
          <a:p>
            <a:pPr>
              <a:defRPr sz="3100"/>
            </a:pPr>
            <a:r>
              <a:t>array([[1],</a:t>
            </a:r>
          </a:p>
          <a:p>
            <a:pPr>
              <a:defRPr sz="3100"/>
            </a:pPr>
            <a:r>
              <a:t>       [2],</a:t>
            </a:r>
          </a:p>
          <a:p>
            <a:pPr>
              <a:defRPr sz="3100"/>
            </a:pPr>
            <a:r>
              <a:t>       [3],</a:t>
            </a:r>
          </a:p>
          <a:p>
            <a:pPr>
              <a:defRPr sz="3100"/>
            </a:pPr>
            <a:r>
              <a:t>       [4],</a:t>
            </a:r>
          </a:p>
          <a:p>
            <a:pPr>
              <a:defRPr sz="3100"/>
            </a:pPr>
            <a:r>
              <a:t>       [5],</a:t>
            </a:r>
          </a:p>
          <a:p>
            <a:pPr>
              <a:defRPr sz="3100"/>
            </a:pPr>
            <a:r>
              <a:t>       [6],</a:t>
            </a:r>
          </a:p>
          <a:p>
            <a:pPr>
              <a:defRPr sz="3100"/>
            </a:pPr>
            <a:r>
              <a:t>       [7]])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Broadcast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Broadcast Application</a:t>
            </a:r>
          </a:p>
        </p:txBody>
      </p:sp>
      <p:sp>
        <p:nvSpPr>
          <p:cNvPr id="183" name="Now we can use broadcas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use broadcasting</a:t>
            </a:r>
          </a:p>
        </p:txBody>
      </p:sp>
      <p:sp>
        <p:nvSpPr>
          <p:cNvPr id="184" name="&gt;&gt;&gt; v[:,None]-v[None,:]…"/>
          <p:cNvSpPr txBox="1"/>
          <p:nvPr/>
        </p:nvSpPr>
        <p:spPr>
          <a:xfrm>
            <a:off x="2074468" y="3905249"/>
            <a:ext cx="885586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v[:,None]-v[None,:]</a:t>
            </a:r>
          </a:p>
          <a:p>
            <a:pPr>
              <a:defRPr sz="3100"/>
            </a:pPr>
            <a:r>
              <a:t>array([[ 0, -1, -2, -3, -4, -5, -6],</a:t>
            </a:r>
          </a:p>
          <a:p>
            <a:pPr>
              <a:defRPr sz="3100"/>
            </a:pPr>
            <a:r>
              <a:t>       [ 1,  0, -1, -2, -3, -4, -5],</a:t>
            </a:r>
          </a:p>
          <a:p>
            <a:pPr>
              <a:defRPr sz="3100"/>
            </a:pPr>
            <a:r>
              <a:t>       [ 2,  1,  0, -1, -2, -3, -4],</a:t>
            </a:r>
          </a:p>
          <a:p>
            <a:pPr>
              <a:defRPr sz="3100"/>
            </a:pPr>
            <a:r>
              <a:t>       [ 3,  2,  1,  0, -1, -2, -3],</a:t>
            </a:r>
          </a:p>
          <a:p>
            <a:pPr>
              <a:defRPr sz="3100"/>
            </a:pPr>
            <a:r>
              <a:t>       [ 4,  3,  2,  1,  0, -1, -2],</a:t>
            </a:r>
          </a:p>
          <a:p>
            <a:pPr>
              <a:defRPr sz="3100"/>
            </a:pPr>
            <a:r>
              <a:t>       [ 5,  4,  3,  2,  1,  0, -1],</a:t>
            </a:r>
          </a:p>
          <a:p>
            <a:pPr>
              <a:defRPr sz="3100"/>
            </a:pPr>
            <a:r>
              <a:t>       [ 6,  5,  4,  3,  2,  1,  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ata.png" descr="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830" y="3002745"/>
            <a:ext cx="9001140" cy="67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188" name="Given a set of data, can we cluster it even if we do not know its structure?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Given a set of data, can we cluster it even if we do not know its structure?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535" y="2574802"/>
            <a:ext cx="9571730" cy="717879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192" name="Guess a number of clusters and pick k arbitrary points"/>
          <p:cNvSpPr txBox="1"/>
          <p:nvPr>
            <p:ph type="body" idx="1"/>
          </p:nvPr>
        </p:nvSpPr>
        <p:spPr>
          <a:xfrm>
            <a:off x="952500" y="2413000"/>
            <a:ext cx="11099800" cy="6464300"/>
          </a:xfrm>
          <a:prstGeom prst="rect">
            <a:avLst/>
          </a:prstGeom>
        </p:spPr>
        <p:txBody>
          <a:bodyPr anchor="t"/>
          <a:lstStyle/>
          <a:p>
            <a:pPr/>
            <a:r>
              <a:t>Guess a number of clusters and pick </a:t>
            </a:r>
            <a:r>
              <a:rPr i="1"/>
              <a:t>k</a:t>
            </a:r>
            <a:r>
              <a:t> arbitrary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123" name="Fancy index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Fancy indexing:</a:t>
            </a:r>
          </a:p>
          <a:p>
            <a:pPr lvl="1"/>
            <a:r>
              <a:t>Use an array of indices in order to access a number of array elements at once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760" y="2845140"/>
            <a:ext cx="9211280" cy="690846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196" name="Classify all points according to which of the points they are close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Classify all points according to which of the points they are closest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00" name="Calculate the mean of all the data points and set it as the new center"/>
          <p:cNvSpPr txBox="1"/>
          <p:nvPr>
            <p:ph type="body" idx="1"/>
          </p:nvPr>
        </p:nvSpPr>
        <p:spPr>
          <a:xfrm>
            <a:off x="952500" y="2205045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Calculate the mean of all the data points and set it as the new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3157" y="2974735"/>
            <a:ext cx="9038486" cy="677886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04" name="Reclassify all the points according to their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Reclassify all the points according to their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191" y="2287786"/>
            <a:ext cx="9954418" cy="746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08" name="Now calculate the new centers of the grou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calculate the new centers of the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12" name="Repeat: Classify according to closeness to the new cen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Repeat: Classify according to closeness to the new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15" name="Contin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Continue</a:t>
            </a:r>
          </a:p>
          <a:p>
            <a:pPr lvl="1"/>
            <a:r>
              <a:t>The centers no longer move when points are no longer moved between different categories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18" name="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</a:t>
            </a:r>
          </a:p>
          <a:p>
            <a:pPr lvl="1"/>
            <a:r>
              <a:t>Find starting points by random selection</a:t>
            </a:r>
          </a:p>
        </p:txBody>
      </p:sp>
      <p:sp>
        <p:nvSpPr>
          <p:cNvPr id="219" name="def cluster(data, k, limit):…"/>
          <p:cNvSpPr txBox="1"/>
          <p:nvPr/>
        </p:nvSpPr>
        <p:spPr>
          <a:xfrm>
            <a:off x="86816" y="4286250"/>
            <a:ext cx="12917985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def cluster(data, k, limit):</a:t>
            </a:r>
          </a:p>
          <a:p>
            <a:pPr>
              <a:defRPr sz="2100"/>
            </a:pPr>
            <a:r>
              <a:t>    </a:t>
            </a:r>
            <a:r>
              <a:rPr b="1"/>
              <a:t>centers = data[ np.random.choice(np.arange(data.shape[0]), k, replace=False),: ]</a:t>
            </a:r>
            <a:endParaRPr b="1"/>
          </a:p>
          <a:p>
            <a:pPr>
              <a:defRPr sz="2100"/>
            </a:pPr>
            <a:r>
              <a:t>    for _ in range(limit):</a:t>
            </a:r>
          </a:p>
          <a:p>
            <a:pPr>
              <a:defRPr sz="2100"/>
            </a:pPr>
            <a:r>
              <a:t>        distances = ((data[:,:,None] - centers.T[None, :, :])**2).sum(axis=1)</a:t>
            </a:r>
          </a:p>
          <a:p>
            <a:pPr>
              <a:defRPr sz="2100"/>
            </a:pPr>
            <a:r>
              <a:t>        classification = np.argmin( distances, axis=1)</a:t>
            </a:r>
          </a:p>
          <a:p>
            <a:pPr>
              <a:defRPr sz="2100"/>
            </a:pPr>
            <a:r>
              <a:t>        new_centers = np.array([data[classification==j,:].mean(axis=0) for j in range(k)])</a:t>
            </a:r>
          </a:p>
          <a:p>
            <a:pPr>
              <a:defRPr sz="2100"/>
            </a:pPr>
            <a:r>
              <a:t>        if np.max(np.abs(new_centers - centers)) &lt; 0.01:</a:t>
            </a:r>
          </a:p>
          <a:p>
            <a:pPr>
              <a:defRPr sz="2100"/>
            </a:pPr>
            <a:r>
              <a:t>            break</a:t>
            </a:r>
          </a:p>
          <a:p>
            <a:pPr>
              <a:defRPr sz="2100"/>
            </a:pPr>
            <a:r>
              <a:t>        else:</a:t>
            </a:r>
          </a:p>
          <a:p>
            <a:pPr>
              <a:defRPr sz="2100"/>
            </a:pPr>
            <a:r>
              <a:t>            centers = new_centers</a:t>
            </a:r>
          </a:p>
          <a:p>
            <a:pPr>
              <a:defRPr sz="2100"/>
            </a:pPr>
            <a:r>
              <a:t>    else:  #loop did not end</a:t>
            </a:r>
          </a:p>
          <a:p>
            <a:pPr>
              <a:defRPr sz="2100"/>
            </a:pPr>
            <a:r>
              <a:t>        print('No convergence')</a:t>
            </a:r>
          </a:p>
          <a:p>
            <a:pPr>
              <a:defRPr sz="2100"/>
            </a:pPr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22" name="Enter a limited loop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Enter a limited loop:</a:t>
            </a:r>
          </a:p>
        </p:txBody>
      </p:sp>
      <p:sp>
        <p:nvSpPr>
          <p:cNvPr id="223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</a:t>
            </a:r>
            <a:r>
              <a:rPr b="1"/>
              <a:t>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Use the previous trick to calculate the difference between all points and the centers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Use the previous trick to calculate the difference between all points and the centers</a:t>
            </a:r>
          </a:p>
        </p:txBody>
      </p:sp>
      <p:sp>
        <p:nvSpPr>
          <p:cNvPr id="226" name="def cluster(data, k, limit):…"/>
          <p:cNvSpPr txBox="1"/>
          <p:nvPr/>
        </p:nvSpPr>
        <p:spPr>
          <a:xfrm>
            <a:off x="0" y="1962150"/>
            <a:ext cx="12491195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</a:t>
            </a:r>
            <a:r>
              <a:rPr b="1"/>
              <a:t>distances = ((data[:,:,None] - centers.T[None, :, :])**2).sum(axis=1)</a:t>
            </a:r>
            <a:endParaRPr b="1"/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or each point, find the closest distanc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For each point, find the closest distance</a:t>
            </a:r>
          </a:p>
        </p:txBody>
      </p:sp>
      <p:sp>
        <p:nvSpPr>
          <p:cNvPr id="229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</a:t>
            </a:r>
            <a:r>
              <a:rPr b="1"/>
              <a:t>classification = np.argmin( distances, axis=1)</a:t>
            </a:r>
            <a:endParaRPr b="1"/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12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Create matrix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Fancy Indexing:</a:t>
            </a:r>
          </a:p>
        </p:txBody>
      </p:sp>
      <p:sp>
        <p:nvSpPr>
          <p:cNvPr id="127" name="&gt;&gt;&gt; mat = np.random.randint(0,10,(3,5))…"/>
          <p:cNvSpPr txBox="1"/>
          <p:nvPr/>
        </p:nvSpPr>
        <p:spPr>
          <a:xfrm>
            <a:off x="2463355" y="3968749"/>
            <a:ext cx="932838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 = np.random.randint(0,10,(3,5))</a:t>
            </a:r>
          </a:p>
          <a:p>
            <a:pPr>
              <a:defRPr sz="3100"/>
            </a:pPr>
            <a:r>
              <a:t>&gt;&gt;&gt; mat</a:t>
            </a:r>
          </a:p>
          <a:p>
            <a:pPr>
              <a:defRPr sz="3100"/>
            </a:pPr>
            <a:r>
              <a:t>array([[3, 2, 3, 3, 0],</a:t>
            </a:r>
          </a:p>
          <a:p>
            <a:pPr>
              <a:defRPr sz="3100"/>
            </a:pPr>
            <a:r>
              <a:t>       [9, 5, 8, 3, 4],</a:t>
            </a:r>
          </a:p>
          <a:p>
            <a:pPr>
              <a:defRPr sz="3100"/>
            </a:pPr>
            <a:r>
              <a:t>       [7, 5, 2, 4, 6]])</a:t>
            </a:r>
          </a:p>
        </p:txBody>
      </p:sp>
      <p:sp>
        <p:nvSpPr>
          <p:cNvPr id="128" name="&gt;&gt;&gt; mat[(1,2),(2,3)]…"/>
          <p:cNvSpPr txBox="1"/>
          <p:nvPr/>
        </p:nvSpPr>
        <p:spPr>
          <a:xfrm>
            <a:off x="2463355" y="7239000"/>
            <a:ext cx="483947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mat[(1,2),(2,3)]</a:t>
            </a:r>
          </a:p>
          <a:p>
            <a:pPr>
              <a:defRPr sz="3100"/>
            </a:pPr>
            <a:r>
              <a:t>array([8, 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he new centers are obtained by taking the mean of the points with a given classification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new centers are obtained by taking the mean of the points with a given classification</a:t>
            </a:r>
          </a:p>
        </p:txBody>
      </p:sp>
      <p:sp>
        <p:nvSpPr>
          <p:cNvPr id="232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</a:t>
            </a:r>
            <a:r>
              <a:rPr b="1"/>
              <a:t>new_centers = np.array([data[classification==j,:].mean(axis=0) for j in range(k)])</a:t>
            </a:r>
            <a:endParaRPr b="1"/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f the centers do not move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If the centers do not move, we are done</a:t>
            </a:r>
          </a:p>
        </p:txBody>
      </p:sp>
      <p:sp>
        <p:nvSpPr>
          <p:cNvPr id="235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  <a:endParaRPr b="1"/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</a:t>
            </a:r>
            <a:r>
              <a:rPr b="1"/>
              <a:t>if np.max(np.abs(new_centers - centers)) &lt; 0.01:</a:t>
            </a:r>
            <a:endParaRPr b="1"/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ossible to not have convergence…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Possible to not have convergence</a:t>
            </a:r>
          </a:p>
          <a:p>
            <a:pPr lvl="1"/>
            <a:r>
              <a:t>For production quality code: consider raising an exception</a:t>
            </a:r>
          </a:p>
        </p:txBody>
      </p:sp>
      <p:sp>
        <p:nvSpPr>
          <p:cNvPr id="238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</a:t>
            </a:r>
            <a:r>
              <a:rPr b="1"/>
              <a:t>else:  #loop did not end</a:t>
            </a:r>
            <a:endParaRPr b="1"/>
          </a:p>
          <a:p>
            <a:pPr/>
            <a:r>
              <a:t>        print('No convergence')</a:t>
            </a:r>
          </a:p>
          <a:p>
            <a:pPr/>
            <a:r>
              <a:t>    return centers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he loop stabilized, we are done"/>
          <p:cNvSpPr txBox="1"/>
          <p:nvPr>
            <p:ph type="body" idx="1"/>
          </p:nvPr>
        </p:nvSpPr>
        <p:spPr>
          <a:xfrm>
            <a:off x="952500" y="443670"/>
            <a:ext cx="11099800" cy="8433630"/>
          </a:xfrm>
          <a:prstGeom prst="rect">
            <a:avLst/>
          </a:prstGeom>
        </p:spPr>
        <p:txBody>
          <a:bodyPr anchor="t"/>
          <a:lstStyle/>
          <a:p>
            <a:pPr/>
            <a:r>
              <a:t>The loop stabilized, we are done</a:t>
            </a:r>
          </a:p>
        </p:txBody>
      </p:sp>
      <p:sp>
        <p:nvSpPr>
          <p:cNvPr id="241" name="def cluster(data, k, limit):…"/>
          <p:cNvSpPr txBox="1"/>
          <p:nvPr/>
        </p:nvSpPr>
        <p:spPr>
          <a:xfrm>
            <a:off x="-1" y="2997200"/>
            <a:ext cx="12491196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cluster(data, k, limit):</a:t>
            </a:r>
          </a:p>
          <a:p>
            <a:pPr/>
            <a:r>
              <a:t>    centers = data[ np.random.choice(np.arange(data.shape[0]), k, replace=False),: ]</a:t>
            </a:r>
          </a:p>
          <a:p>
            <a:pPr/>
            <a:r>
              <a:t>    for _ in range(limit):</a:t>
            </a:r>
            <a:endParaRPr b="1"/>
          </a:p>
          <a:p>
            <a:pPr/>
            <a:r>
              <a:t>        distances = ((data[:,:,None] - centers.T[None, :, :])**2).sum(axis=1)</a:t>
            </a:r>
          </a:p>
          <a:p>
            <a:pPr/>
            <a:r>
              <a:t>        classification = np.argmin( distances, axis=1)</a:t>
            </a:r>
          </a:p>
          <a:p>
            <a:pPr/>
            <a:r>
              <a:t>        new_centers = np.array([data[classification==j,:].mean(axis=0) for j in range(k)])</a:t>
            </a:r>
          </a:p>
          <a:p>
            <a:pPr/>
            <a:r>
              <a:t>        if np.max(np.abs(new_centers - centers)) &lt; 0.01: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centers = new_centers</a:t>
            </a:r>
          </a:p>
          <a:p>
            <a:pPr/>
            <a:r>
              <a:t>    else:  #loop did not end</a:t>
            </a:r>
          </a:p>
          <a:p>
            <a:pPr/>
            <a:r>
              <a:t>        print('No convergence')</a:t>
            </a:r>
          </a:p>
          <a:p>
            <a:pPr/>
            <a:r>
              <a:t>   </a:t>
            </a:r>
            <a:r>
              <a:rPr b="1"/>
              <a:t> return centers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44" name="Final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</a:t>
            </a:r>
          </a:p>
        </p:txBody>
      </p:sp>
      <p:pic>
        <p:nvPicPr>
          <p:cNvPr id="24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251" y="3142877"/>
            <a:ext cx="8814298" cy="6610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48" name="This worked because I used normalvariate to generate points around (2,4), (8,1), and (6,6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worked because I used normalvariate to generate points around (2,4), (8,1), and (6,6)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595" y="3236393"/>
            <a:ext cx="8689610" cy="651720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52" name="What happens if we use a different k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we use a different </a:t>
            </a:r>
            <a:r>
              <a:rPr i="1"/>
              <a:t>k?</a:t>
            </a:r>
            <a:endParaRPr i="1"/>
          </a:p>
          <a:p>
            <a:pPr/>
            <a:r>
              <a:rPr i="1"/>
              <a:t>k</a:t>
            </a:r>
            <a:r>
              <a:t>=5:  A cluster gets arbitrarily 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387" y="2693080"/>
            <a:ext cx="9414026" cy="706052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56" name="k=2 Two clusters get merg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i="1"/>
            </a:pPr>
            <a:r>
              <a:t>k=2</a:t>
            </a:r>
            <a:r>
              <a:rPr i="0"/>
              <a:t> Two clusters get merged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59" name="Let's try this out on the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try this out on the Iris data set</a:t>
            </a:r>
          </a:p>
          <a:p>
            <a:pPr lvl="1"/>
            <a:r>
              <a:t>We only keep the measurements</a:t>
            </a:r>
          </a:p>
          <a:p>
            <a:pPr lvl="1"/>
            <a:r>
              <a:t>We can normalize data using the min-max method</a:t>
            </a:r>
          </a:p>
        </p:txBody>
      </p:sp>
      <p:sp>
        <p:nvSpPr>
          <p:cNvPr id="260" name="def normalize(array):…"/>
          <p:cNvSpPr txBox="1"/>
          <p:nvPr/>
        </p:nvSpPr>
        <p:spPr>
          <a:xfrm>
            <a:off x="2310727" y="5734049"/>
            <a:ext cx="8383346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def normalize(array):</a:t>
            </a:r>
          </a:p>
          <a:p>
            <a:pPr>
              <a:defRPr sz="3100"/>
            </a:pPr>
            <a:r>
              <a:t>    maxs = np.max(array, axis = 0)</a:t>
            </a:r>
          </a:p>
          <a:p>
            <a:pPr>
              <a:defRPr sz="3100"/>
            </a:pPr>
            <a:r>
              <a:t>    mins = np.min(array, axis = 0)</a:t>
            </a:r>
          </a:p>
          <a:p>
            <a:pPr>
              <a:defRPr sz="3100"/>
            </a:pPr>
            <a:r>
              <a:t>    return (array-mins)/(maxs-mins)</a:t>
            </a:r>
          </a:p>
          <a:p>
            <a:pPr>
              <a:defRPr sz="3100"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63" name="Now we try clustering without normaliz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try clustering without normalizing</a:t>
            </a:r>
          </a:p>
          <a:p>
            <a:pPr lvl="1"/>
            <a:r>
              <a:t>The first 50 are 'Setosa', the next 50 are 'Virginica', then 'Variegata'</a:t>
            </a:r>
          </a:p>
          <a:p>
            <a:pPr lvl="1"/>
            <a:r>
              <a:t>Sample with </a:t>
            </a:r>
            <a:r>
              <a:rPr i="1"/>
              <a:t>k</a:t>
            </a:r>
            <a:r>
              <a:t> = 5:</a:t>
            </a:r>
          </a:p>
          <a:p>
            <a:pPr lvl="2"/>
            <a:r>
              <a:t>Recognizes 'Setosa' cluster, but not the other two</a:t>
            </a:r>
          </a:p>
        </p:txBody>
      </p:sp>
      <p:sp>
        <p:nvSpPr>
          <p:cNvPr id="264" name="[1 1 1 1 1 1 1 1 1 1 1 1 1 1 1 1 1 1 1 1 1 1 1 1 1 1 1 1 1 1 1 1 1 1 1 1 1…"/>
          <p:cNvSpPr txBox="1"/>
          <p:nvPr/>
        </p:nvSpPr>
        <p:spPr>
          <a:xfrm>
            <a:off x="241560" y="6537362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1 1 1 1 1 1 1 1 1 1 1 1 1 0 0 0 4 0 4 0 2 0 4 2 4 4 0 4 0 4 4 0 4 0 4 0 0</a:t>
            </a:r>
          </a:p>
          <a:p>
            <a:pPr>
              <a:defRPr sz="2200"/>
            </a:pPr>
            <a:r>
              <a:t> 0 0 0 0 0 4 4 4 4 0 4 0 0 0 4 4 4 0 4 2 4 4 4 0 2 4 3 0 3 3 3 3 4 3 3 3 0</a:t>
            </a:r>
          </a:p>
          <a:p>
            <a:pPr>
              <a:defRPr sz="2200"/>
            </a:pPr>
            <a:r>
              <a:t> 0 3 0 0 3 3 3 3 0 3 0 3 0 3 3 0 0 3 3 3 3 3 0 0 3 3 3 0 3 3 3 0 3 3 3 0 0</a:t>
            </a:r>
          </a:p>
          <a:p>
            <a:pPr>
              <a:defRPr sz="2200"/>
            </a:pPr>
            <a:r>
              <a:t> 3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131" name="Applic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Application:</a:t>
            </a:r>
          </a:p>
          <a:p>
            <a:pPr lvl="1"/>
            <a:r>
              <a:t>Creating a sample of a number of points</a:t>
            </a:r>
          </a:p>
          <a:p>
            <a:pPr/>
            <a:r>
              <a:t>Create a large random array representing data points</a:t>
            </a:r>
          </a:p>
          <a:p>
            <a:pPr/>
          </a:p>
          <a:p>
            <a:pPr/>
            <a:r>
              <a:t>Select the x and y coordinates by slicing</a:t>
            </a:r>
          </a:p>
        </p:txBody>
      </p:sp>
      <p:sp>
        <p:nvSpPr>
          <p:cNvPr id="132" name="&gt;&gt;&gt; mat = np.random.normal(100,20, (200,2))"/>
          <p:cNvSpPr txBox="1"/>
          <p:nvPr/>
        </p:nvSpPr>
        <p:spPr>
          <a:xfrm>
            <a:off x="2338421" y="5017637"/>
            <a:ext cx="1027341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&gt;&gt;&gt; mat = np.random.normal(100,20, (200,2))</a:t>
            </a:r>
          </a:p>
        </p:txBody>
      </p:sp>
      <p:sp>
        <p:nvSpPr>
          <p:cNvPr id="133" name="&gt;&gt;&gt; x=mat[:,0]…"/>
          <p:cNvSpPr txBox="1"/>
          <p:nvPr/>
        </p:nvSpPr>
        <p:spPr>
          <a:xfrm>
            <a:off x="2136601" y="6276671"/>
            <a:ext cx="34219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x=mat[:,0]</a:t>
            </a:r>
          </a:p>
          <a:p>
            <a:pPr>
              <a:defRPr sz="3100"/>
            </a:pPr>
            <a:r>
              <a:t>&gt;&gt;&gt; y=mat[:,1]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67" name="With k = 3: looks a bit better, but still cannot recognize Virginia and Varieg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3: looks a bit better, but still cannot recognize Virginia and Variegata</a:t>
            </a:r>
          </a:p>
        </p:txBody>
      </p:sp>
      <p:sp>
        <p:nvSpPr>
          <p:cNvPr id="268" name="[2 2 2 2 2 2 2 2 2 2 2 2 2 2 2 2 2 2 2 2 2 2 2 2 2 2 2 2 2 2 2 2 2 2 2 2 2…"/>
          <p:cNvSpPr txBox="1"/>
          <p:nvPr/>
        </p:nvSpPr>
        <p:spPr>
          <a:xfrm>
            <a:off x="241560" y="4032249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2 2 2 2 2 2 2 2 2 2 2 2 2 1 0 1 0 0 0 0 0 0 0 0 0 0 0 0 0 0 0 0 0 0 0 0 0</a:t>
            </a:r>
          </a:p>
          <a:p>
            <a:pPr>
              <a:defRPr sz="2200"/>
            </a:pPr>
            <a:r>
              <a:t> 0 0 0 1 0 0 0 0 0 0 0 0 0 0 0 0 0 0 0 0 0 0 0 0 0 0 1 0 1 1 1 1 0 1 1 1 1</a:t>
            </a:r>
          </a:p>
          <a:p>
            <a:pPr>
              <a:defRPr sz="2200"/>
            </a:pPr>
            <a:r>
              <a:t> 1 1 0 0 1 1 1 1 0 1 0 1 0 1 1 0 0 1 1 1 1 1 0 1 1 1 1 0 1 1 1 0 1 1 1 0 1</a:t>
            </a:r>
          </a:p>
          <a:p>
            <a:pPr>
              <a:defRPr sz="2200"/>
            </a:pPr>
            <a:r>
              <a:t> 1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71" name="Best results with k = 2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Best results with </a:t>
            </a:r>
            <a:r>
              <a:rPr i="1"/>
              <a:t>k</a:t>
            </a:r>
            <a:r>
              <a:t> = 2: </a:t>
            </a:r>
          </a:p>
        </p:txBody>
      </p:sp>
      <p:sp>
        <p:nvSpPr>
          <p:cNvPr id="272" name="[1 1 1 1 1 1 1 1 1 1 1 1 1 1 1 1 1 1 1 1 1 1 1 1 1 1 1 1 1 1 1 1 1 1 1 1 1…"/>
          <p:cNvSpPr txBox="1"/>
          <p:nvPr/>
        </p:nvSpPr>
        <p:spPr>
          <a:xfrm>
            <a:off x="241560" y="3444093"/>
            <a:ext cx="1252168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1 1 1 1 1 1 1 1 1 1 1 1 1 0 0 0 0 0 0 0 1 0 0 0 0 0 0 0 0 0 0 0 0 0 0 0 0</a:t>
            </a:r>
          </a:p>
          <a:p>
            <a:pPr>
              <a:defRPr sz="2200"/>
            </a:pPr>
            <a:r>
              <a:t> 0 0 0 0 0 0 0 0 0 0 0 0 0 0 0 0 0 0 0 1 0 0 0 0 1 0 0 0 0 0 0 0 0 0 0 0 0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75" name="With mean-std normalization, results are more encouraging, but still not satisfacto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mean-std normalization, results are more encouraging, but still not satisfactory</a:t>
            </a:r>
          </a:p>
        </p:txBody>
      </p:sp>
      <p:sp>
        <p:nvSpPr>
          <p:cNvPr id="276" name="[2 2 2 2 2 2 2 2 2 2 2 2 2 2 2 2 2 2 2 2 2 2 2 2 2 2 2 2 2 2 2 2 2 2 2 2 2…"/>
          <p:cNvSpPr txBox="1"/>
          <p:nvPr/>
        </p:nvSpPr>
        <p:spPr>
          <a:xfrm>
            <a:off x="241560" y="4361705"/>
            <a:ext cx="12521680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[2 2 2 2 2 2 2 2 2 2 2 2 2 2 2 2 2 2 2 2 2 2 2 2 2 2 2 2 2 2 2 2 2 2 2 2 2</a:t>
            </a:r>
          </a:p>
          <a:p>
            <a:pPr>
              <a:defRPr sz="2200"/>
            </a:pPr>
            <a:r>
              <a:t> 2 2 2 2 0 2 2 2 2 2 2 2 2 1 1 1 0 1 0 1 0 1 0 0 0 0 0 0 1 0 0 0 0 1 0 0 0</a:t>
            </a:r>
          </a:p>
          <a:p>
            <a:pPr>
              <a:defRPr sz="2200"/>
            </a:pPr>
            <a:r>
              <a:t> 0 1 1 1 0 0 0 0 0 0 0 1 1 0 0 0 0 0 0 0 0 0 0 0 0 0 1 0 1 1 1 1 0 1 1 1 1</a:t>
            </a:r>
          </a:p>
          <a:p>
            <a:pPr>
              <a:defRPr sz="2200"/>
            </a:pPr>
            <a:r>
              <a:t> 1 1 0 1 1 1 1 1 0 1 0 1 1 1 1 1 1 1 1 1 1 1 1 0 1 1 1 1 1 1 1 0 1 1 1 0 1</a:t>
            </a:r>
          </a:p>
          <a:p>
            <a:pPr>
              <a:defRPr sz="2200"/>
            </a:pPr>
            <a:r>
              <a:t> 1 1]</a:t>
            </a:r>
          </a:p>
          <a:p>
            <a:pPr>
              <a:defRPr sz="2200"/>
            </a:pPr>
            <a:r>
              <a:t>[1 1 1 1 1 1 1 1 1 1 1 1 1 1 1 1 1 1 1 1 1 1 1 1 1 1 1 1 1 1 1 1 1 1 1 1 1</a:t>
            </a:r>
          </a:p>
          <a:p>
            <a:pPr>
              <a:defRPr sz="2200"/>
            </a:pPr>
            <a:r>
              <a:t> 1 1 1 1 1 1 1 1 1 1 1 1 1 2 2 2 0 0 0 2 0 0 0 0 0 0 0 0 2 0 0 0 0 2 0 0 0</a:t>
            </a:r>
          </a:p>
          <a:p>
            <a:pPr>
              <a:defRPr sz="2200"/>
            </a:pPr>
            <a:r>
              <a:t> 0 2 2 2 0 0 0 0 0 0 0 2 2 0 0 0 0 0 0 0 0 0 0 0 0 0 2 0 2 2 2 2 0 2 0 2 2</a:t>
            </a:r>
          </a:p>
          <a:p>
            <a:pPr>
              <a:defRPr sz="2200"/>
            </a:pPr>
            <a:r>
              <a:t> 0 2 0 0 2 2 2 2 0 2 0 2 0 2 2 0 0 2 2 2 2 2 0 0 2 2 2 0 2 2 2 0 2 2 2 0 2</a:t>
            </a:r>
          </a:p>
          <a:p>
            <a:pPr>
              <a:defRPr sz="2200"/>
            </a:pPr>
            <a:r>
              <a:t> 2 0]</a:t>
            </a:r>
          </a:p>
          <a:p>
            <a:pPr>
              <a:defRPr sz="2200"/>
            </a:pPr>
            <a:r>
              <a:t>[1 2 2 2 1 1 2 2 2 2 1 2 2 2 1 1 1 1 1 1 2 1 2 2 2 2 2 1 2 2 2 2 1 1 2 2 1</a:t>
            </a:r>
          </a:p>
          <a:p>
            <a:pPr>
              <a:defRPr sz="2200"/>
            </a:pPr>
            <a:r>
              <a:t> 2 2 2 2 2 2 2 1 2 1 2 1 2 0 0 0 0 0 0 0 0 0 0 0 0 0 0 0 0 0 0 0 0 0 0 0 0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0 0 0 0 0 0 0 0 0 0 0 0 0 0 0 0 0 0 0 0 0 0 0 0 0 0 0 0 0 0 0 0 0 0 0 0 0</a:t>
            </a:r>
          </a:p>
          <a:p>
            <a:pPr>
              <a:defRPr sz="22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79" name="With k = 2, we cluster into Setosa and not-Setos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</a:t>
            </a:r>
            <a:r>
              <a:t> = 2, we cluster into Setosa and not-Setosa</a:t>
            </a:r>
          </a:p>
        </p:txBody>
      </p:sp>
      <p:sp>
        <p:nvSpPr>
          <p:cNvPr id="280" name="[1 1 1 1 1 1 1 1 1 1 1 1 1 1 1 1 1 1 1 1 1 1 1 1 1 1 1 1 1 1 1 1 1 1 1 1 1…"/>
          <p:cNvSpPr txBox="1"/>
          <p:nvPr/>
        </p:nvSpPr>
        <p:spPr>
          <a:xfrm>
            <a:off x="952500" y="3920481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[1 1 1 1 1 1 1 1 1 1 1 1 1 1 1 1 1 1 1 1 1 1 1 1 1 1 1 1 1 1 1 1 1 1 1 1 1</a:t>
            </a:r>
          </a:p>
          <a:p>
            <a:pPr>
              <a:defRPr sz="2000"/>
            </a:pPr>
            <a:r>
              <a:t> 1 1 1 1 1 1 1 1 1 1 1 1 1 0 0 0 0 0 0 0 0 0 0 0 0 0 0 0 0 0 0 0 0 0 0 0 0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[0 0 0 0 0 0 0 0 0 0 0 0 0 0 0 0 0 0 0 0 0 0 0 0 0 0 0 0 0 0 0 0 0 0 0 0 0</a:t>
            </a:r>
          </a:p>
          <a:p>
            <a:pPr>
              <a:defRPr sz="2000"/>
            </a:pPr>
            <a:r>
              <a:t> 0 0 0 0 0 0 0 0 0 0 0 0 0 1 1 1 1 1 1 1 1 1 1 1 1 1 1 1 1 1 1 1 1 1 1 1 1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1 1 1 1 1 1 1 1 1 1 1 1 1 1 1 1 1 1 1 1 1 1 1 1 1 1 1 1 1 1 1 1 1 1 1 1 1</a:t>
            </a:r>
          </a:p>
          <a:p>
            <a:pPr>
              <a:defRPr sz="2000"/>
            </a:pPr>
            <a:r>
              <a:t> 1 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83" name="With k=4: still no separ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</a:t>
            </a:r>
            <a:r>
              <a:rPr i="1"/>
              <a:t>k=</a:t>
            </a:r>
            <a:r>
              <a:t>4: still no separation</a:t>
            </a:r>
          </a:p>
        </p:txBody>
      </p:sp>
      <p:sp>
        <p:nvSpPr>
          <p:cNvPr id="284" name="[0 3 3 3 0 0 3 0 3 3 0 3 3 3 0 0 0 0 0 0 0 0 0 3 3 3 0 0 0 3 3 0 0 0 3 3 0…"/>
          <p:cNvSpPr txBox="1"/>
          <p:nvPr/>
        </p:nvSpPr>
        <p:spPr>
          <a:xfrm>
            <a:off x="952500" y="4203668"/>
            <a:ext cx="113937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[0 3 3 3 0 0 3 0 3 3 0 3 3 3 0 0 0 0 0 0 0 0 0 3 3 3 0 0 0 3 3 0 0 0 3 3 0</a:t>
            </a:r>
          </a:p>
          <a:p>
            <a:pPr>
              <a:defRPr sz="2000"/>
            </a:pPr>
            <a:r>
              <a:t> 3 3 0 0 3 3 0 0 3 0 3 0 3 2 2 2 1 1 1 2 1 1 1 1 1 1 1 1 2 1 1 1 1 2 1 1 1</a:t>
            </a:r>
          </a:p>
          <a:p>
            <a:pPr>
              <a:defRPr sz="2000"/>
            </a:pPr>
            <a:r>
              <a:t> 1 2 2 2 1 1 1 1 1 1 1 2 2 1 1 1 1 1 1 1 1 1 1 1 1 1 2 1 2 2 2 2 1 2 2 2 2</a:t>
            </a:r>
          </a:p>
          <a:p>
            <a:pPr>
              <a:defRPr sz="2000"/>
            </a:pPr>
            <a:r>
              <a:t> 2 2 1 1 2 2 2 2 1 2 1 2 1 2 2 1 2 2 2 2 2 2 1 1 2 2 2 1 2 2 2 1 2 2 2 1 2</a:t>
            </a:r>
          </a:p>
          <a:p>
            <a:pPr>
              <a:defRPr sz="2000"/>
            </a:pPr>
            <a:r>
              <a:t> 2 1]</a:t>
            </a:r>
          </a:p>
          <a:p>
            <a:pPr>
              <a:defRPr sz="2000"/>
            </a:pPr>
            <a:r>
              <a:t>[2 2 2 2 2 2 2 2 2 2 2 2 2 2 2 2 2 2 2 2 2 2 2 2 2 2 2 2 2 2 2 2 2 2 2 2 2</a:t>
            </a:r>
          </a:p>
          <a:p>
            <a:pPr>
              <a:defRPr sz="2000"/>
            </a:pPr>
            <a:r>
              <a:t> 2 2 2 2 2 2 2 2 2 2 2 2 2 0 0 0 1 0 1 0 1 0 1 1 1 1 0 1 0 1 1 1 1 0 1 1 1</a:t>
            </a:r>
          </a:p>
          <a:p>
            <a:pPr>
              <a:defRPr sz="2000"/>
            </a:pPr>
            <a:r>
              <a:t> 0 0 0 0 1 1 1 1 1 1 1 0 0 1 1 1 1 0 1 1 1 1 1 1 1 1 0 1 3 0 0 3 1 3 0 3 0</a:t>
            </a:r>
          </a:p>
          <a:p>
            <a:pPr>
              <a:defRPr sz="2000"/>
            </a:pPr>
            <a:r>
              <a:t> 0 0 1 0 0 0 3 3 1 3 1 3 0 0 3 0 0 0 3 3 3 0 0 1 3 0 0 0 0 0 0 1 3 3 0 1 0</a:t>
            </a:r>
          </a:p>
          <a:p>
            <a:pPr>
              <a:defRPr sz="2000"/>
            </a:pPr>
            <a:r>
              <a:t> 0 0]</a:t>
            </a:r>
          </a:p>
          <a:p>
            <a:pPr>
              <a:defRPr sz="2000"/>
            </a:pPr>
            <a:r>
              <a:t>[2 1 1 1 2 3 2 2 1 1 2 2 1 1 3 3 3 2 3 2 2 2 2 2 2 1 2 2 2 1 1 2 3 3 1 2 2</a:t>
            </a:r>
          </a:p>
          <a:p>
            <a:pPr>
              <a:defRPr sz="2000"/>
            </a:pPr>
            <a:r>
              <a:t> 1 1 2 2 1 1 2 2 1 2 1 2 2 0 0 0 0 0 0 0 1 0 0 1 0 0 0 0 0 0 0 0 0 0 0 0 0</a:t>
            </a:r>
          </a:p>
          <a:p>
            <a:pPr>
              <a:defRPr sz="2000"/>
            </a:pPr>
            <a:r>
              <a:t> 0 0 0 0 0 0 0 0 0 0 0 0 0 0 0 0 0 0 0 1 0 0 0 0 1 0 0 0 0 0 0 0 0 0 0 0 0</a:t>
            </a:r>
          </a:p>
          <a:p>
            <a:pPr>
              <a:defRPr sz="2000"/>
            </a:pPr>
            <a:r>
              <a:t> 0 0 0 0 0 0 0 0 0 0 0 0 0 0 0 0 0 0 0 0 0 0 0 0 0 0 0 0 0 0 0 0 0 0 0 0 0</a:t>
            </a:r>
          </a:p>
          <a:p>
            <a:pPr>
              <a:defRPr sz="2000"/>
            </a:pPr>
            <a:r>
              <a:t> 0 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k-means 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k-means clustering</a:t>
            </a:r>
          </a:p>
        </p:txBody>
      </p:sp>
      <p:sp>
        <p:nvSpPr>
          <p:cNvPr id="287" name="Mora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Morale:</a:t>
            </a:r>
          </a:p>
          <a:p>
            <a:pPr lvl="1"/>
            <a:r>
              <a:t>With k-means clustering</a:t>
            </a:r>
          </a:p>
          <a:p>
            <a:pPr lvl="2"/>
            <a:r>
              <a:t>Definitely need to normalize data set</a:t>
            </a:r>
          </a:p>
          <a:p>
            <a:pPr lvl="2"/>
            <a:r>
              <a:t>Need to repeat method many times</a:t>
            </a:r>
          </a:p>
          <a:p>
            <a:pPr lvl="3"/>
            <a:r>
              <a:t>Pick the one with the lowest sum of Euclidean distances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Decision Trees"/>
          <p:cNvSpPr txBox="1"/>
          <p:nvPr>
            <p:ph type="ctrTitle"/>
          </p:nvPr>
        </p:nvSpPr>
        <p:spPr>
          <a:xfrm>
            <a:off x="1270000" y="1638300"/>
            <a:ext cx="10464800" cy="4239014"/>
          </a:xfrm>
          <a:prstGeom prst="rect">
            <a:avLst/>
          </a:prstGeom>
        </p:spPr>
        <p:txBody>
          <a:bodyPr/>
          <a:lstStyle/>
          <a:p>
            <a:pPr/>
            <a:r>
              <a:t>Decision Trees </a:t>
            </a:r>
          </a:p>
        </p:txBody>
      </p:sp>
      <p:sp>
        <p:nvSpPr>
          <p:cNvPr id="290" name="Thomas Schwarz, SJ"/>
          <p:cNvSpPr txBox="1"/>
          <p:nvPr>
            <p:ph type="subTitle" sz="quarter" idx="1"/>
          </p:nvPr>
        </p:nvSpPr>
        <p:spPr>
          <a:xfrm>
            <a:off x="1270000" y="6433396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ecision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Decision Trees</a:t>
            </a:r>
          </a:p>
        </p:txBody>
      </p:sp>
      <p:sp>
        <p:nvSpPr>
          <p:cNvPr id="293" name="One of many machine learning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of many machine learning methods</a:t>
            </a:r>
          </a:p>
          <a:p>
            <a:pPr lvl="1"/>
            <a:r>
              <a:t>Used to learn categories</a:t>
            </a:r>
          </a:p>
          <a:p>
            <a:pPr/>
            <a:r>
              <a:t>Example:</a:t>
            </a:r>
          </a:p>
          <a:p>
            <a:pPr lvl="1"/>
            <a:r>
              <a:t>The Iris Data Set</a:t>
            </a:r>
          </a:p>
          <a:p>
            <a:pPr lvl="2"/>
            <a:r>
              <a:t>Four measurements of flowers</a:t>
            </a:r>
          </a:p>
          <a:p>
            <a:pPr lvl="2"/>
            <a:r>
              <a:t>Learn how to predict species from measurement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Iris Data 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Iris Data Set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098" y="2397202"/>
            <a:ext cx="3228811" cy="322881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Iris Setosa"/>
          <p:cNvSpPr txBox="1"/>
          <p:nvPr/>
        </p:nvSpPr>
        <p:spPr>
          <a:xfrm>
            <a:off x="1541349" y="5721350"/>
            <a:ext cx="22939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Iris Setosa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4767" y="2366958"/>
            <a:ext cx="2463801" cy="3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Iris Virginica"/>
          <p:cNvSpPr txBox="1"/>
          <p:nvPr/>
        </p:nvSpPr>
        <p:spPr>
          <a:xfrm>
            <a:off x="4459149" y="5721350"/>
            <a:ext cx="288843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Iris Virginica</a:t>
            </a:r>
          </a:p>
        </p:txBody>
      </p:sp>
      <p:sp>
        <p:nvSpPr>
          <p:cNvPr id="300" name="Iris Versicolor"/>
          <p:cNvSpPr txBox="1"/>
          <p:nvPr/>
        </p:nvSpPr>
        <p:spPr>
          <a:xfrm>
            <a:off x="8100766" y="5721350"/>
            <a:ext cx="308658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Iris Versicolor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4425" y="2404660"/>
            <a:ext cx="4310630" cy="3228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ris Data 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Iris Data Set</a:t>
            </a:r>
          </a:p>
        </p:txBody>
      </p:sp>
      <p:sp>
        <p:nvSpPr>
          <p:cNvPr id="304" name="Data in a .csv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in a .csv file</a:t>
            </a:r>
          </a:p>
          <a:p>
            <a:pPr lvl="1"/>
            <a:r>
              <a:t>Collected by Fisher</a:t>
            </a:r>
          </a:p>
          <a:p>
            <a:pPr lvl="1"/>
            <a:r>
              <a:t>One of the most famous datasets</a:t>
            </a:r>
          </a:p>
          <a:p>
            <a:pPr lvl="2"/>
            <a:r>
              <a:t>Look it up on Kaggle or at UC Irvine Machine Learning Repository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136" name="Create a matplotlib figure with a plot inside 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2"/>
            <a:r>
              <a:t>Create a matplotlib figure with a plot inside it</a:t>
            </a:r>
          </a:p>
        </p:txBody>
      </p:sp>
      <p:sp>
        <p:nvSpPr>
          <p:cNvPr id="137" name="&gt;&gt;&gt; fig = plt.figure()…"/>
          <p:cNvSpPr txBox="1"/>
          <p:nvPr/>
        </p:nvSpPr>
        <p:spPr>
          <a:xfrm>
            <a:off x="843638" y="3936999"/>
            <a:ext cx="743831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fig = plt.figure()</a:t>
            </a:r>
          </a:p>
          <a:p>
            <a:pPr>
              <a:defRPr sz="3100"/>
            </a:pPr>
            <a:r>
              <a:t>&gt;&gt;&gt; ax = fig.add_subplot(1,1,1)</a:t>
            </a:r>
          </a:p>
          <a:p>
            <a:pPr>
              <a:defRPr sz="3100"/>
            </a:pPr>
            <a:r>
              <a:t>&gt;&gt;&gt; ax.scatter(x,y)</a:t>
            </a:r>
          </a:p>
          <a:p>
            <a:pPr>
              <a:defRPr sz="3100"/>
            </a:pPr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307" name="Entro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Entropy</a:t>
            </a:r>
          </a:p>
          <a:p>
            <a:pPr lvl="1"/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categories with proportions </a:t>
            </a:r>
            <a14:m>
              <m:oMath>
                <m:sSub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= (nr in Cat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)/(total nr)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Entropy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2"/>
            <a:r>
              <a:t>Unless one of the proportions is zero, in which case the entropy is zero. </a:t>
            </a:r>
          </a:p>
          <a:p>
            <a:pPr lvl="1"/>
            <a:r>
              <a:t>High entropy means low purity, low entropy means high purity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310" name="Gini 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Gini index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Gini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/>
            <a:r>
              <a:t>Best calculated as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Measuring P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Purity</a:t>
            </a:r>
          </a:p>
        </p:txBody>
      </p:sp>
      <p:sp>
        <p:nvSpPr>
          <p:cNvPr id="313" name="Assume two categories with proportions   and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Assume two categories with proportions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</a:p>
        </p:txBody>
      </p:sp>
      <p:pic>
        <p:nvPicPr>
          <p:cNvPr id="314" name="fig.pdf" descr="fi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494" y="3978638"/>
            <a:ext cx="9655812" cy="4886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17" name="A decision tree…"/>
          <p:cNvSpPr txBox="1"/>
          <p:nvPr>
            <p:ph type="body" idx="1"/>
          </p:nvPr>
        </p:nvSpPr>
        <p:spPr>
          <a:xfrm>
            <a:off x="952500" y="1969841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 decision tree</a:t>
            </a:r>
          </a:p>
          <a:p>
            <a:pPr lvl="1"/>
            <a:r>
              <a:t>Can we predict the category (red vs blue) of the data from its coordinates? 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5542" y="3903779"/>
            <a:ext cx="5973716" cy="512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21" name="Introduce a single bounda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Introduce a single boundary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8165" y="3340100"/>
            <a:ext cx="6168471" cy="528136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Almost all points above the line are blue"/>
          <p:cNvSpPr txBox="1"/>
          <p:nvPr/>
        </p:nvSpPr>
        <p:spPr>
          <a:xfrm>
            <a:off x="2826749" y="8858250"/>
            <a:ext cx="823854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Almost all points above the line are blue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26" name="Subdivide the area below the li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Subdivide the area below the line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7642" y="3330376"/>
            <a:ext cx="6229516" cy="553304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Defines three almost homogeneous regions"/>
          <p:cNvSpPr txBox="1"/>
          <p:nvPr/>
        </p:nvSpPr>
        <p:spPr>
          <a:xfrm>
            <a:off x="3387642" y="8858250"/>
            <a:ext cx="804039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Defines three almost homogeneous regions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31" name="Express as a decision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Express as a decision tree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357" y="3803650"/>
            <a:ext cx="5295901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2879" y="3705096"/>
            <a:ext cx="4501754" cy="386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36" name="Decision trees are easy to expl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Decision trees are easy to explain</a:t>
            </a:r>
          </a:p>
          <a:p>
            <a:pPr/>
            <a:r>
              <a:t>Might more closely mirror human decision making</a:t>
            </a:r>
          </a:p>
          <a:p>
            <a:pPr/>
            <a:r>
              <a:t>Can be displayed graphically and are easily interpreted by a non-expert</a:t>
            </a:r>
          </a:p>
          <a:p>
            <a:pPr/>
            <a:r>
              <a:t>Can easily extend to non-numeric variables</a:t>
            </a:r>
          </a:p>
          <a:p>
            <a:pPr/>
          </a:p>
          <a:p>
            <a:pPr/>
            <a:r>
              <a:t>Tend do not be as accurate as other simple methods</a:t>
            </a:r>
          </a:p>
          <a:p>
            <a:pPr/>
            <a:r>
              <a:t>Non-robust: Small changes in data sets give rise to completely different final trees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39" name="If a new point with coordinates (x, y) is conside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a new point with coordinates (x, y) is considered</a:t>
            </a:r>
          </a:p>
          <a:p>
            <a:pPr lvl="1"/>
            <a:r>
              <a:t>Use the decision tree to predict the color of the point</a:t>
            </a:r>
          </a:p>
          <a:p>
            <a:pPr/>
            <a:r>
              <a:t>Decision tree is not always correct even on the points used to develop it</a:t>
            </a:r>
          </a:p>
          <a:p>
            <a:pPr lvl="1"/>
            <a:r>
              <a:t>But it is mostly right</a:t>
            </a:r>
          </a:p>
          <a:p>
            <a:pPr/>
            <a:r>
              <a:t>If new points behave like the old ones</a:t>
            </a:r>
          </a:p>
          <a:p>
            <a:pPr lvl="1"/>
            <a:r>
              <a:t>Expect the rules to be mostly 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42" name="How do we build decision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build decision trees</a:t>
            </a:r>
          </a:p>
          <a:p>
            <a:pPr lvl="1"/>
            <a:r>
              <a:t>Many algorithms were tried out and compared</a:t>
            </a:r>
          </a:p>
          <a:p>
            <a:pPr lvl="1"/>
            <a:r>
              <a:t>First rule:  Decisions should be simple, involving only one coordinate</a:t>
            </a:r>
          </a:p>
          <a:p>
            <a:pPr lvl="1"/>
            <a:r>
              <a:t>Second rule: If decision rules are complex they are likely to not generalize</a:t>
            </a:r>
          </a:p>
          <a:p>
            <a:pPr lvl="2"/>
            <a:r>
              <a:t>E.g.: the lone red point in the upper region is probably an outlier and not indicative of general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140" name="Screen Shot 2019-12-27 at 9.32.00 PM.png" descr="Screen Shot 2019-12-27 at 9.32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574" y="2279650"/>
            <a:ext cx="8128001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45" name="How do we build decision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build decision trees</a:t>
            </a:r>
          </a:p>
          <a:p>
            <a:pPr lvl="1"/>
            <a:r>
              <a:t>Third rule:</a:t>
            </a:r>
          </a:p>
          <a:p>
            <a:pPr lvl="2"/>
            <a:r>
              <a:t>Don't get carried away</a:t>
            </a:r>
          </a:p>
          <a:p>
            <a:pPr lvl="3"/>
            <a:r>
              <a:t>Prune trees to avoid overfitting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48" name="Algorithm for decision tre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Algorithm for decision trees:</a:t>
            </a:r>
          </a:p>
          <a:p>
            <a:pPr lvl="1"/>
            <a:r>
              <a:t>Find a simple rule:  </a:t>
            </a:r>
          </a:p>
          <a:p>
            <a:pPr lvl="2"/>
            <a:r>
              <a:t>Maximizes the </a:t>
            </a:r>
            <a:r>
              <a:rPr i="1"/>
              <a:t>information gain</a:t>
            </a:r>
            <a:endParaRPr i="1"/>
          </a:p>
          <a:p>
            <a:pPr lvl="1"/>
            <a:r>
              <a:t>Continue sub-diving the regions</a:t>
            </a:r>
          </a:p>
          <a:p>
            <a:pPr lvl="2"/>
            <a:r>
              <a:t>Stop when a region is homogeneous or almost homogeneous</a:t>
            </a:r>
          </a:p>
          <a:p>
            <a:pPr lvl="2"/>
            <a:r>
              <a:t>Stop when a region becomes too small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Building a Decision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Building a Decision Tree</a:t>
            </a:r>
          </a:p>
        </p:txBody>
      </p:sp>
      <p:sp>
        <p:nvSpPr>
          <p:cNvPr id="351" name="Information Gain from a spli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Information Gain from a split:</a:t>
            </a:r>
          </a:p>
          <a:p>
            <a:pPr lvl="1" marL="0" indent="444500">
              <a:buSzTx/>
              <a:buNone/>
            </a:pP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 information measure before</a:t>
            </a:r>
          </a:p>
          <a:p>
            <a:pPr lvl="1" marL="0" indent="444500">
              <a:buSzTx/>
              <a:buNone/>
            </a:pP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μ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μ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information measures in the split parts</a:t>
            </a:r>
          </a:p>
          <a:p>
            <a:pPr lvl="1" marL="0" indent="44450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Information gain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μ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ρ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ρ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6674" y="2305545"/>
            <a:ext cx="46101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55" name="We need to read in iris.cs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read in iris.csv </a:t>
            </a:r>
          </a:p>
          <a:p>
            <a:pPr lvl="1"/>
            <a:r>
              <a:t>The last component is a string, which </a:t>
            </a:r>
            <a:r>
              <a:rPr b="1"/>
              <a:t>now</a:t>
            </a:r>
            <a:r>
              <a:t> needs an encoding (but we can pick the encoding to be None for the default)</a:t>
            </a:r>
          </a:p>
          <a:p>
            <a:pPr lvl="1"/>
            <a:r>
              <a:t>We cannot use the default float type for the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58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59" name="np.genfromtxt('../Classes2/Iris.csv',…"/>
          <p:cNvSpPr txBox="1"/>
          <p:nvPr/>
        </p:nvSpPr>
        <p:spPr>
          <a:xfrm>
            <a:off x="1099812" y="3844488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60" name="Skip first column"/>
          <p:cNvSpPr/>
          <p:nvPr/>
        </p:nvSpPr>
        <p:spPr>
          <a:xfrm>
            <a:off x="10176691" y="3844488"/>
            <a:ext cx="1524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Skip first column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63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64" name="np.genfromtxt('../Classes2/Iris.csv',…"/>
          <p:cNvSpPr txBox="1"/>
          <p:nvPr/>
        </p:nvSpPr>
        <p:spPr>
          <a:xfrm>
            <a:off x="1099812" y="3844488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65" name="We allow all data-types"/>
          <p:cNvSpPr/>
          <p:nvPr/>
        </p:nvSpPr>
        <p:spPr>
          <a:xfrm>
            <a:off x="8235677" y="4241799"/>
            <a:ext cx="3816748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780" y="0"/>
                </a:moveTo>
                <a:cubicBezTo>
                  <a:pt x="11582" y="0"/>
                  <a:pt x="11421" y="484"/>
                  <a:pt x="11421" y="1080"/>
                </a:cubicBezTo>
                <a:lnTo>
                  <a:pt x="11421" y="8235"/>
                </a:lnTo>
                <a:lnTo>
                  <a:pt x="0" y="10395"/>
                </a:lnTo>
                <a:lnTo>
                  <a:pt x="11421" y="12555"/>
                </a:lnTo>
                <a:lnTo>
                  <a:pt x="11421" y="20520"/>
                </a:lnTo>
                <a:cubicBezTo>
                  <a:pt x="11421" y="21116"/>
                  <a:pt x="11582" y="21600"/>
                  <a:pt x="11780" y="21600"/>
                </a:cubicBezTo>
                <a:lnTo>
                  <a:pt x="21241" y="21600"/>
                </a:lnTo>
                <a:cubicBezTo>
                  <a:pt x="21439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39" y="0"/>
                  <a:pt x="21241" y="0"/>
                </a:cubicBezTo>
                <a:lnTo>
                  <a:pt x="117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 allow all data-types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68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69" name="np.genfromtxt('../Classes2/Iris.csv',…"/>
          <p:cNvSpPr txBox="1"/>
          <p:nvPr/>
        </p:nvSpPr>
        <p:spPr>
          <a:xfrm>
            <a:off x="1099812" y="3844488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70" name="We use the default encoding"/>
          <p:cNvSpPr/>
          <p:nvPr/>
        </p:nvSpPr>
        <p:spPr>
          <a:xfrm>
            <a:off x="8663598" y="4638238"/>
            <a:ext cx="392628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86" y="0"/>
                </a:moveTo>
                <a:cubicBezTo>
                  <a:pt x="6693" y="0"/>
                  <a:pt x="6537" y="484"/>
                  <a:pt x="6537" y="1080"/>
                </a:cubicBezTo>
                <a:lnTo>
                  <a:pt x="6537" y="8708"/>
                </a:lnTo>
                <a:lnTo>
                  <a:pt x="0" y="10868"/>
                </a:lnTo>
                <a:lnTo>
                  <a:pt x="6537" y="13034"/>
                </a:lnTo>
                <a:lnTo>
                  <a:pt x="6537" y="20520"/>
                </a:lnTo>
                <a:cubicBezTo>
                  <a:pt x="6537" y="21116"/>
                  <a:pt x="6693" y="21600"/>
                  <a:pt x="6886" y="21600"/>
                </a:cubicBezTo>
                <a:lnTo>
                  <a:pt x="21251" y="21600"/>
                </a:lnTo>
                <a:cubicBezTo>
                  <a:pt x="21444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44" y="0"/>
                  <a:pt x="21251" y="0"/>
                </a:cubicBezTo>
                <a:lnTo>
                  <a:pt x="688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 use the default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73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74" name="np.genfromtxt('../Classes2/Iris.csv',…"/>
          <p:cNvSpPr txBox="1"/>
          <p:nvPr/>
        </p:nvSpPr>
        <p:spPr>
          <a:xfrm>
            <a:off x="1099812" y="3844488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75" name="It is comma separated"/>
          <p:cNvSpPr/>
          <p:nvPr/>
        </p:nvSpPr>
        <p:spPr>
          <a:xfrm>
            <a:off x="9078515" y="4966843"/>
            <a:ext cx="3926285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86" y="0"/>
                </a:moveTo>
                <a:cubicBezTo>
                  <a:pt x="6693" y="0"/>
                  <a:pt x="6537" y="484"/>
                  <a:pt x="6537" y="1080"/>
                </a:cubicBezTo>
                <a:lnTo>
                  <a:pt x="6537" y="8708"/>
                </a:lnTo>
                <a:lnTo>
                  <a:pt x="0" y="10868"/>
                </a:lnTo>
                <a:lnTo>
                  <a:pt x="6537" y="13034"/>
                </a:lnTo>
                <a:lnTo>
                  <a:pt x="6537" y="20520"/>
                </a:lnTo>
                <a:cubicBezTo>
                  <a:pt x="6537" y="21116"/>
                  <a:pt x="6693" y="21600"/>
                  <a:pt x="6886" y="21600"/>
                </a:cubicBezTo>
                <a:lnTo>
                  <a:pt x="21251" y="21600"/>
                </a:lnTo>
                <a:cubicBezTo>
                  <a:pt x="21444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44" y="0"/>
                  <a:pt x="21251" y="0"/>
                </a:cubicBezTo>
                <a:lnTo>
                  <a:pt x="688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It is comma separated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78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79" name="np.genfromtxt('../Classes2/Iris.csv',…"/>
          <p:cNvSpPr txBox="1"/>
          <p:nvPr/>
        </p:nvSpPr>
        <p:spPr>
          <a:xfrm>
            <a:off x="1099812" y="3844488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80" name="The first line is the header and we skip it"/>
          <p:cNvSpPr/>
          <p:nvPr/>
        </p:nvSpPr>
        <p:spPr>
          <a:xfrm>
            <a:off x="8985181" y="5950295"/>
            <a:ext cx="392628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86" y="0"/>
                </a:moveTo>
                <a:cubicBezTo>
                  <a:pt x="6693" y="0"/>
                  <a:pt x="6537" y="484"/>
                  <a:pt x="6537" y="1080"/>
                </a:cubicBezTo>
                <a:lnTo>
                  <a:pt x="6537" y="8708"/>
                </a:lnTo>
                <a:lnTo>
                  <a:pt x="0" y="10868"/>
                </a:lnTo>
                <a:lnTo>
                  <a:pt x="6537" y="13034"/>
                </a:lnTo>
                <a:lnTo>
                  <a:pt x="6537" y="20520"/>
                </a:lnTo>
                <a:cubicBezTo>
                  <a:pt x="6537" y="21116"/>
                  <a:pt x="6693" y="21600"/>
                  <a:pt x="6886" y="21600"/>
                </a:cubicBezTo>
                <a:lnTo>
                  <a:pt x="21251" y="21600"/>
                </a:lnTo>
                <a:cubicBezTo>
                  <a:pt x="21444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44" y="0"/>
                  <a:pt x="21251" y="0"/>
                </a:cubicBezTo>
                <a:lnTo>
                  <a:pt x="688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first line is the header and we skip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83" name="Using genfromt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genfromtxt</a:t>
            </a:r>
          </a:p>
        </p:txBody>
      </p:sp>
      <p:sp>
        <p:nvSpPr>
          <p:cNvPr id="384" name="np.genfromtxt('../Classes2/Iris.csv',…"/>
          <p:cNvSpPr txBox="1"/>
          <p:nvPr/>
        </p:nvSpPr>
        <p:spPr>
          <a:xfrm>
            <a:off x="1099812" y="3448049"/>
            <a:ext cx="9076879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np.genfromtxt('../Classes2/Iris.csv',</a:t>
            </a:r>
          </a:p>
          <a:p>
            <a:pPr/>
            <a:r>
              <a:t>                  usecols=(1,2,3,4,5),</a:t>
            </a:r>
          </a:p>
          <a:p>
            <a:pPr/>
            <a:r>
              <a:t>                  dtype = None,</a:t>
            </a:r>
          </a:p>
          <a:p>
            <a:pPr/>
            <a:r>
              <a:t>                  encoding = None,</a:t>
            </a:r>
          </a:p>
          <a:p>
            <a:pPr/>
            <a:r>
              <a:t>                  delimiter = ',',</a:t>
            </a:r>
          </a:p>
          <a:p>
            <a:pPr/>
            <a:r>
              <a:t>                  converters = converters,</a:t>
            </a:r>
          </a:p>
          <a:p>
            <a:pPr/>
            <a:r>
              <a:t>                  skip_header=1)</a:t>
            </a:r>
          </a:p>
        </p:txBody>
      </p:sp>
      <p:sp>
        <p:nvSpPr>
          <p:cNvPr id="385" name="Here we can process the data per column"/>
          <p:cNvSpPr/>
          <p:nvPr/>
        </p:nvSpPr>
        <p:spPr>
          <a:xfrm>
            <a:off x="9038224" y="3930756"/>
            <a:ext cx="3706020" cy="1584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12" y="0"/>
                </a:moveTo>
                <a:cubicBezTo>
                  <a:pt x="5807" y="0"/>
                  <a:pt x="5642" y="388"/>
                  <a:pt x="5642" y="866"/>
                </a:cubicBezTo>
                <a:lnTo>
                  <a:pt x="5642" y="14842"/>
                </a:lnTo>
                <a:lnTo>
                  <a:pt x="0" y="21600"/>
                </a:lnTo>
                <a:lnTo>
                  <a:pt x="7862" y="17315"/>
                </a:lnTo>
                <a:lnTo>
                  <a:pt x="21230" y="17315"/>
                </a:lnTo>
                <a:cubicBezTo>
                  <a:pt x="21434" y="17315"/>
                  <a:pt x="21600" y="16927"/>
                  <a:pt x="21600" y="16449"/>
                </a:cubicBezTo>
                <a:lnTo>
                  <a:pt x="21600" y="866"/>
                </a:lnTo>
                <a:cubicBezTo>
                  <a:pt x="21600" y="388"/>
                  <a:pt x="21434" y="0"/>
                  <a:pt x="21230" y="0"/>
                </a:cubicBezTo>
                <a:lnTo>
                  <a:pt x="601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Here we can process the data per column</a:t>
            </a:r>
          </a:p>
        </p:txBody>
      </p:sp>
      <p:sp>
        <p:nvSpPr>
          <p:cNvPr id="386" name="converters={5: lambda astring:…"/>
          <p:cNvSpPr txBox="1"/>
          <p:nvPr/>
        </p:nvSpPr>
        <p:spPr>
          <a:xfrm>
            <a:off x="1099812" y="7032838"/>
            <a:ext cx="10143853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converters={5: lambda astring: </a:t>
            </a:r>
          </a:p>
          <a:p>
            <a:pPr/>
            <a:r>
              <a:t>      (0 if astring == 'Iris-setosa'</a:t>
            </a:r>
          </a:p>
          <a:p>
            <a:pPr/>
            <a:r>
              <a:t>         else 1 if astring == 'Iris-versicolor'</a:t>
            </a:r>
          </a:p>
          <a:p>
            <a:pPr/>
            <a:r>
              <a:t>         else 2)}</a:t>
            </a:r>
          </a:p>
        </p:txBody>
      </p:sp>
      <p:sp>
        <p:nvSpPr>
          <p:cNvPr id="387" name="Column 5 gets encoded"/>
          <p:cNvSpPr/>
          <p:nvPr/>
        </p:nvSpPr>
        <p:spPr>
          <a:xfrm>
            <a:off x="8064302" y="6397838"/>
            <a:ext cx="371356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43" y="0"/>
                </a:moveTo>
                <a:cubicBezTo>
                  <a:pt x="5839" y="0"/>
                  <a:pt x="5674" y="484"/>
                  <a:pt x="5674" y="1080"/>
                </a:cubicBezTo>
                <a:lnTo>
                  <a:pt x="5674" y="10786"/>
                </a:lnTo>
                <a:lnTo>
                  <a:pt x="0" y="12946"/>
                </a:lnTo>
                <a:lnTo>
                  <a:pt x="5674" y="15106"/>
                </a:lnTo>
                <a:lnTo>
                  <a:pt x="5674" y="20520"/>
                </a:lnTo>
                <a:cubicBezTo>
                  <a:pt x="5674" y="21116"/>
                  <a:pt x="5839" y="21600"/>
                  <a:pt x="6043" y="21600"/>
                </a:cubicBezTo>
                <a:lnTo>
                  <a:pt x="21231" y="21600"/>
                </a:lnTo>
                <a:cubicBezTo>
                  <a:pt x="2143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35" y="0"/>
                  <a:pt x="21231" y="0"/>
                </a:cubicBezTo>
                <a:lnTo>
                  <a:pt x="604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Column 5 gets encoded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sp>
        <p:nvSpPr>
          <p:cNvPr id="143" name="Create a list of potential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list of potential indices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fancy indexing to create the subset of points</a:t>
            </a:r>
          </a:p>
        </p:txBody>
      </p:sp>
      <p:sp>
        <p:nvSpPr>
          <p:cNvPr id="144" name="&gt;&gt;&gt; indices = np.random.choice(np.arange(0,200,1),10)…"/>
          <p:cNvSpPr txBox="1"/>
          <p:nvPr/>
        </p:nvSpPr>
        <p:spPr>
          <a:xfrm>
            <a:off x="386364" y="3479544"/>
            <a:ext cx="1263599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&gt;&gt;&gt; indices = np.random.choice(np.arange(0,200,1),10)</a:t>
            </a:r>
          </a:p>
          <a:p>
            <a:pPr>
              <a:defRPr sz="3100"/>
            </a:pPr>
            <a:r>
              <a:t>&gt;&gt;&gt; indices</a:t>
            </a:r>
          </a:p>
          <a:p>
            <a:pPr>
              <a:defRPr sz="3100"/>
            </a:pPr>
            <a:r>
              <a:t>array([ 32,  93, 172, 134,  90,  66, 109, 158, 188,  30])</a:t>
            </a:r>
          </a:p>
        </p:txBody>
      </p:sp>
      <p:sp>
        <p:nvSpPr>
          <p:cNvPr id="145" name="&gt;&gt;&gt; subset = mat[indices]"/>
          <p:cNvSpPr txBox="1"/>
          <p:nvPr/>
        </p:nvSpPr>
        <p:spPr>
          <a:xfrm>
            <a:off x="459265" y="6673190"/>
            <a:ext cx="602076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&gt;&gt;&gt; subset = mat[indices]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90" name="The result of genfromtxt is a &quot;structured array&quo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of genfromtxt is a "structured array"</a:t>
            </a:r>
          </a:p>
          <a:p>
            <a:pPr lvl="1"/>
            <a:r>
              <a:t>Superseded by Pandas, so we do not look at it</a:t>
            </a:r>
          </a:p>
          <a:p>
            <a:pPr lvl="1"/>
            <a:r>
              <a:t>After websearch, find a function that converts a structured array into a normal np.array</a:t>
            </a:r>
          </a:p>
        </p:txBody>
      </p:sp>
      <p:sp>
        <p:nvSpPr>
          <p:cNvPr id="391" name="from numpy.lib.recfunctions import structured_to_unstructured…"/>
          <p:cNvSpPr txBox="1"/>
          <p:nvPr/>
        </p:nvSpPr>
        <p:spPr>
          <a:xfrm>
            <a:off x="634054" y="5524173"/>
            <a:ext cx="11736692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from numpy.lib.recfunctions import structured_to_unstructured</a:t>
            </a:r>
          </a:p>
          <a:p>
            <a:pPr/>
          </a:p>
          <a:p>
            <a:pPr/>
            <a:r>
              <a:t>iris = structured_to_unstructured(</a:t>
            </a:r>
          </a:p>
          <a:p>
            <a:pPr/>
            <a:r>
              <a:t>     np.genfromtxt('../Classes2/Iris.csv',</a:t>
            </a:r>
          </a:p>
          <a:p>
            <a:pPr/>
            <a:r>
              <a:t>     usecols=(1,2,3,4,5),</a:t>
            </a:r>
          </a:p>
          <a:p>
            <a:pPr/>
            <a:r>
              <a:t>     dtype = None,</a:t>
            </a:r>
          </a:p>
          <a:p>
            <a:pPr/>
            <a:r>
              <a:t>     encoding = None,</a:t>
            </a:r>
          </a:p>
          <a:p>
            <a:pPr/>
            <a:r>
              <a:t>     delimiter = ',',</a:t>
            </a:r>
          </a:p>
          <a:p>
            <a:pPr/>
            <a:r>
              <a:t>     converters = converters,</a:t>
            </a:r>
          </a:p>
          <a:p>
            <a:pPr/>
            <a:r>
              <a:t>     skip_header=1))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94" name="Here is the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Here is the result</a:t>
            </a:r>
          </a:p>
        </p:txBody>
      </p:sp>
      <p:sp>
        <p:nvSpPr>
          <p:cNvPr id="395" name="array([[5.1, 3.5, 1.4, 0.2, 0. ],…"/>
          <p:cNvSpPr txBox="1"/>
          <p:nvPr/>
        </p:nvSpPr>
        <p:spPr>
          <a:xfrm>
            <a:off x="3458663" y="3500212"/>
            <a:ext cx="7369721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array([[5.1, 3.5, 1.4, 0.2, 0. ],</a:t>
            </a:r>
          </a:p>
          <a:p>
            <a:pPr/>
            <a:r>
              <a:t>       [4.9, 3. , 1.4, 0.2, 0. ],</a:t>
            </a:r>
          </a:p>
          <a:p>
            <a:pPr/>
            <a:r>
              <a:t>       [4.7, 3.2, 1.3, 0.2, 0. ],</a:t>
            </a:r>
          </a:p>
          <a:p>
            <a:pPr/>
            <a:r>
              <a:t>       [4.6, 3.1, 1.5, 0.2, 0. ],</a:t>
            </a:r>
          </a:p>
          <a:p>
            <a:pPr/>
            <a:r>
              <a:t>       [5. , 3.6, 1.4, 0.2, 0. ],</a:t>
            </a:r>
          </a:p>
          <a:p>
            <a:pPr/>
          </a:p>
          <a:p>
            <a:pPr lvl="8"/>
            <a:r>
              <a:t>      …</a:t>
            </a:r>
          </a:p>
          <a:p>
            <a:pPr lvl="8"/>
          </a:p>
          <a:p>
            <a:pPr/>
            <a:r>
              <a:t>       [6.7, 3.3, 5.7, 2.5, 2. ],</a:t>
            </a:r>
          </a:p>
          <a:p>
            <a:pPr/>
            <a:r>
              <a:t>       [6.7, 3. , 5.2, 2.3, 2. ],</a:t>
            </a:r>
          </a:p>
          <a:p>
            <a:pPr/>
            <a:r>
              <a:t>       [6.3, 2.5, 5. , 1.9, 2. ],</a:t>
            </a:r>
          </a:p>
          <a:p>
            <a:pPr/>
            <a:r>
              <a:t>       [6.5, 3. , 5.2, 2. , 2. ],</a:t>
            </a:r>
          </a:p>
          <a:p>
            <a:pPr/>
            <a:r>
              <a:t>       [6.2, 3.4, 5.4, 2.3, 2. ],</a:t>
            </a:r>
          </a:p>
          <a:p>
            <a:pPr/>
            <a:r>
              <a:t>       [5.9, 3. , 5.1, 1.8, 2. 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398" name="For any slice of Iris, we need to count the types of Iris represen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any slice of Iris, we need to count the types of Iris represented</a:t>
            </a:r>
          </a:p>
          <a:p>
            <a:pPr lvl="1"/>
            <a:r>
              <a:t>As can be expected, there is a np.function that does it for us</a:t>
            </a:r>
          </a:p>
        </p:txBody>
      </p:sp>
      <p:sp>
        <p:nvSpPr>
          <p:cNvPr id="399" name="def counts(iris):…"/>
          <p:cNvSpPr txBox="1"/>
          <p:nvPr/>
        </p:nvSpPr>
        <p:spPr>
          <a:xfrm>
            <a:off x="952500" y="5533029"/>
            <a:ext cx="10143853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counts(iris):</a:t>
            </a:r>
          </a:p>
          <a:p>
            <a:pPr/>
            <a:r>
              <a:t>    return np.array(</a:t>
            </a:r>
          </a:p>
          <a:p>
            <a:pPr/>
            <a:r>
              <a:t>           [np.count_nonzero(iris[:,-1]==0.0),</a:t>
            </a:r>
          </a:p>
          <a:p>
            <a:pPr/>
            <a:r>
              <a:t>            np.count_nonzero(iris[:,-1]==1.0),</a:t>
            </a:r>
          </a:p>
          <a:p>
            <a:pPr/>
            <a:r>
              <a:t>            np.count_nonzero(iris[:,-1]==2.0)])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02" name="Given a count, we need to calculate the Gini and the Entropy 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count, we need to calculate the Gini and the Entropy values</a:t>
            </a:r>
          </a:p>
        </p:txBody>
      </p:sp>
      <p:sp>
        <p:nvSpPr>
          <p:cNvPr id="403" name="def gini(array):…"/>
          <p:cNvSpPr txBox="1"/>
          <p:nvPr/>
        </p:nvSpPr>
        <p:spPr>
          <a:xfrm>
            <a:off x="2390750" y="4444999"/>
            <a:ext cx="8223300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gini(array):</a:t>
            </a:r>
          </a:p>
          <a:p>
            <a:pPr/>
            <a:r>
              <a:t>    cts = counts(array)/array.shape[0]</a:t>
            </a:r>
          </a:p>
          <a:p>
            <a:pPr/>
            <a:r>
              <a:t>    return 1-np.sum(cts**2)</a:t>
            </a:r>
          </a:p>
          <a:p>
            <a:pPr/>
          </a:p>
          <a:p>
            <a:pPr/>
            <a:r>
              <a:t>def entropy(array):</a:t>
            </a:r>
          </a:p>
          <a:p>
            <a:pPr/>
            <a:r>
              <a:t>    cts = counts(array)/array.shape[0]</a:t>
            </a:r>
          </a:p>
          <a:p>
            <a:pPr/>
            <a:r>
              <a:t>    entropy = 0</a:t>
            </a:r>
          </a:p>
          <a:p>
            <a:pPr/>
            <a:r>
              <a:t>    for ct in cts:</a:t>
            </a:r>
          </a:p>
          <a:p>
            <a:pPr/>
            <a:r>
              <a:t>        if ct != 0:</a:t>
            </a:r>
          </a:p>
          <a:p>
            <a:pPr/>
            <a:r>
              <a:t>            entropy -= ct*log(ct,2)</a:t>
            </a:r>
          </a:p>
          <a:p>
            <a:pPr/>
            <a:r>
              <a:t>    return entropy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0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Gini and Entropy for the iris data set and for the subset without 'Iris-setosa'</a:t>
            </a:r>
          </a:p>
        </p:txBody>
      </p:sp>
      <p:sp>
        <p:nvSpPr>
          <p:cNvPr id="407" name="&gt;&gt;&gt; gini(iris)…"/>
          <p:cNvSpPr txBox="1"/>
          <p:nvPr/>
        </p:nvSpPr>
        <p:spPr>
          <a:xfrm>
            <a:off x="3842942" y="5373645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gini(iris)</a:t>
            </a:r>
          </a:p>
          <a:p>
            <a:pPr/>
            <a:r>
              <a:t>0.6666666666666667</a:t>
            </a:r>
          </a:p>
          <a:p>
            <a:pPr/>
            <a:r>
              <a:t>&gt;&gt;&gt; entropy(iris)</a:t>
            </a:r>
          </a:p>
          <a:p>
            <a:pPr/>
            <a:r>
              <a:t>1.584962500721156</a:t>
            </a:r>
          </a:p>
          <a:p>
            <a:pPr/>
            <a:r>
              <a:t>&gt;&gt;&gt; gini(iris[iris[:,-1]!=0])</a:t>
            </a:r>
          </a:p>
          <a:p>
            <a:pPr/>
            <a:r>
              <a:t>0.5</a:t>
            </a:r>
          </a:p>
          <a:p>
            <a:pPr/>
            <a:r>
              <a:t>&gt;&gt;&gt; entropy(iris[iris[:,-1]!=0])</a:t>
            </a:r>
          </a:p>
          <a:p>
            <a:pPr/>
            <a:r>
              <a:t>1.0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10" name="Now we need to find the candidates for the cu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need to find the candidates for the cuts</a:t>
            </a:r>
          </a:p>
          <a:p>
            <a:pPr lvl="1"/>
            <a:r>
              <a:t>np has a function that generates an array of unique, ordered values</a:t>
            </a:r>
          </a:p>
          <a:p>
            <a:pPr lvl="2"/>
            <a:r>
              <a:t>We generate this array for each column</a:t>
            </a:r>
          </a:p>
          <a:p>
            <a:pPr lvl="2"/>
            <a:r>
              <a:t>And then calculates the midpoints by hand</a:t>
            </a:r>
          </a:p>
        </p:txBody>
      </p:sp>
      <p:sp>
        <p:nvSpPr>
          <p:cNvPr id="411" name="def candidates(array, column):…"/>
          <p:cNvSpPr txBox="1"/>
          <p:nvPr/>
        </p:nvSpPr>
        <p:spPr>
          <a:xfrm>
            <a:off x="1537171" y="6626209"/>
            <a:ext cx="9930458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candidates(array, column):</a:t>
            </a:r>
          </a:p>
          <a:p>
            <a:pPr/>
            <a:r>
              <a:t>    values = np.unique(array[:,column])</a:t>
            </a:r>
          </a:p>
          <a:p>
            <a:pPr/>
            <a:r>
              <a:t>    return [(values[i]+values[i+1])/2 for i in</a:t>
            </a:r>
          </a:p>
          <a:p>
            <a:pPr/>
            <a:r>
              <a:t>                        range(values.size-1)]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14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15" name="&gt;&gt;&gt; np.unique(iris[:,1])…"/>
          <p:cNvSpPr txBox="1"/>
          <p:nvPr/>
        </p:nvSpPr>
        <p:spPr>
          <a:xfrm>
            <a:off x="952499" y="3517899"/>
            <a:ext cx="11210827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np.unique(iris[:,1])</a:t>
            </a:r>
          </a:p>
          <a:p>
            <a:pPr/>
            <a:r>
              <a:t>array([2. , 2.2, 2.3, 2.4, 2.5, 2.6, 2.7, 2.8, </a:t>
            </a:r>
          </a:p>
          <a:p>
            <a:pPr/>
            <a:r>
              <a:t>       2.9, 3. , 3.1, 3.2, 3.3, 3.4, 3.5, 3.6, </a:t>
            </a:r>
          </a:p>
          <a:p>
            <a:pPr/>
            <a:r>
              <a:t>       3.7, 3.8, 3.9, 4. , 4.1, 4.2, 4.4])</a:t>
            </a:r>
          </a:p>
          <a:p>
            <a:pPr/>
            <a:r>
              <a:t>&gt;&gt;&gt; candidates(iris,1)</a:t>
            </a:r>
          </a:p>
          <a:p>
            <a:pPr/>
            <a:r>
              <a:t>[2.1, 2.25, 2.3499999999999996, 2.45, 2.55, 2.6500000000000004, 2.75, 2.8499999999999996, </a:t>
            </a:r>
          </a:p>
          <a:p>
            <a:pPr/>
            <a:r>
              <a:t>2.95, 3.05, 3.1500000000000004, 3.25, </a:t>
            </a:r>
          </a:p>
          <a:p>
            <a:pPr/>
            <a:r>
              <a:t>3.3499999999999996, 3.45, 3.55, 3.6500000000000004, </a:t>
            </a:r>
          </a:p>
          <a:p>
            <a:pPr/>
            <a:r>
              <a:t>3.75, 3.8499999999999996, 3.95, 4.05, 4.15, 4.300000000000001]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18" name="Remember how to split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Remember how to split?</a:t>
            </a:r>
          </a:p>
        </p:txBody>
      </p:sp>
      <p:sp>
        <p:nvSpPr>
          <p:cNvPr id="419" name="&gt;&gt;&gt; iris[iris[:,1]&lt;2.45]…"/>
          <p:cNvSpPr txBox="1"/>
          <p:nvPr/>
        </p:nvSpPr>
        <p:spPr>
          <a:xfrm>
            <a:off x="2817539" y="3608634"/>
            <a:ext cx="7369722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</a:t>
            </a:r>
            <a:r>
              <a:rPr b="1"/>
              <a:t>iris[iris[:,1]&lt;2.45]</a:t>
            </a:r>
            <a:endParaRPr b="1"/>
          </a:p>
          <a:p>
            <a:pPr/>
            <a:r>
              <a:t>array([[4.5, 2.3, 1.3, 0.3, 0. ],</a:t>
            </a:r>
          </a:p>
          <a:p>
            <a:pPr/>
            <a:r>
              <a:t>       [5.5, 2.3, 4. , 1.3, 1. ],</a:t>
            </a:r>
          </a:p>
          <a:p>
            <a:pPr/>
            <a:r>
              <a:t>       [4.9, 2.4, 3.3, 1. , 1. ],</a:t>
            </a:r>
          </a:p>
          <a:p>
            <a:pPr/>
            <a:r>
              <a:t>       [5. , 2. , 3.5, 1. , 1. ],</a:t>
            </a:r>
          </a:p>
          <a:p>
            <a:pPr/>
            <a:r>
              <a:t>       [6. , 2.2, 4. , 1. , 1. ],</a:t>
            </a:r>
          </a:p>
          <a:p>
            <a:pPr/>
            <a:r>
              <a:t>       [6.2, 2.2, 4.5, 1.5, 1. ],</a:t>
            </a:r>
          </a:p>
          <a:p>
            <a:pPr/>
            <a:r>
              <a:t>       [5.5, 2.4, 3.8, 1.1, 1. ],</a:t>
            </a:r>
          </a:p>
          <a:p>
            <a:pPr/>
            <a:r>
              <a:t>       [5.5, 2.4, 3.7, 1. , 1. ],</a:t>
            </a:r>
          </a:p>
          <a:p>
            <a:pPr/>
            <a:r>
              <a:t>       [6.3, 2.3, 4.4, 1.3, 1. ],</a:t>
            </a:r>
          </a:p>
          <a:p>
            <a:pPr/>
            <a:r>
              <a:t>       [5. , 2.3, 3.3, 1. , 1. ],</a:t>
            </a:r>
          </a:p>
          <a:p>
            <a:pPr/>
            <a:r>
              <a:t>       [6. , 2.2, 5. , 1.5, 2. 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22" name="And how to count row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how to count rows?</a:t>
            </a:r>
          </a:p>
        </p:txBody>
      </p:sp>
      <p:sp>
        <p:nvSpPr>
          <p:cNvPr id="423" name="&gt;&gt;&gt; iris[iris[:,1]&lt;2.45].shape…"/>
          <p:cNvSpPr txBox="1"/>
          <p:nvPr/>
        </p:nvSpPr>
        <p:spPr>
          <a:xfrm>
            <a:off x="3244329" y="4084990"/>
            <a:ext cx="651614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iris[iris[:,1]&lt;2.45].shape</a:t>
            </a:r>
          </a:p>
          <a:p>
            <a:pPr/>
            <a:r>
              <a:t>(11, 5)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26" name="Now we want to figure out the values for a spl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want to figure out the values for a split</a:t>
            </a:r>
          </a:p>
          <a:p>
            <a:pPr lvl="1"/>
            <a:r>
              <a:t>We introduce a threshold so that we do not create splits that are too small</a:t>
            </a:r>
          </a:p>
        </p:txBody>
      </p:sp>
      <p:sp>
        <p:nvSpPr>
          <p:cNvPr id="427" name="def evaluate(array, column, split_value, thrd=3):…"/>
          <p:cNvSpPr txBox="1"/>
          <p:nvPr/>
        </p:nvSpPr>
        <p:spPr>
          <a:xfrm>
            <a:off x="821685" y="5073650"/>
            <a:ext cx="11424222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evaluate(array, column, split_value, thrd=3):</a:t>
            </a:r>
          </a:p>
          <a:p>
            <a:pPr/>
            <a:r>
              <a:t>    left = array[array[:,column] &lt; split_value]</a:t>
            </a:r>
          </a:p>
          <a:p>
            <a:pPr/>
            <a:r>
              <a:t>    right = array[array[:,column] &gt; split_value]</a:t>
            </a:r>
          </a:p>
          <a:p>
            <a:pPr/>
            <a:r>
              <a:t>    if left.shape[0] &lt; thrd or right.shape[0] &lt; thrd:</a:t>
            </a:r>
          </a:p>
          <a:p>
            <a:pPr/>
            <a:r>
              <a:t>        return 0</a:t>
            </a:r>
          </a:p>
          <a:p>
            <a:pPr/>
            <a:r>
              <a:t>    return gini(array)-</a:t>
            </a:r>
          </a:p>
          <a:p>
            <a:pPr/>
            <a:r>
              <a:t>        left.shape[0]/array.shape[0]*gini(left) </a:t>
            </a:r>
          </a:p>
          <a:p>
            <a:pPr/>
            <a:r>
              <a:t>       - right.shape[0]/array.shape[0]*gini(right)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umPy: Fanc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NumPy: Fancy Indexing</a:t>
            </a:r>
          </a:p>
        </p:txBody>
      </p:sp>
      <p:pic>
        <p:nvPicPr>
          <p:cNvPr id="148" name="Screen Shot 2019-12-27 at 9.41.36 PM.png" descr="Screen Shot 2019-12-27 at 9.41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50" y="2336800"/>
            <a:ext cx="8115300" cy="680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30" name="Evaluate for each column and each candidate split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Evaluate for each column and each candidate split point</a:t>
            </a:r>
          </a:p>
        </p:txBody>
      </p:sp>
      <p:sp>
        <p:nvSpPr>
          <p:cNvPr id="431" name="&gt;&gt;&gt; for x in candidates(iris, 2):…"/>
          <p:cNvSpPr txBox="1"/>
          <p:nvPr/>
        </p:nvSpPr>
        <p:spPr>
          <a:xfrm>
            <a:off x="2497447" y="3403983"/>
            <a:ext cx="8009906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for x in candidates(iris, 2):</a:t>
            </a:r>
          </a:p>
          <a:p>
            <a:pPr/>
            <a:r>
              <a:t>	print(x, evaluate(iris, 2, x))</a:t>
            </a:r>
          </a:p>
          <a:p>
            <a:pPr/>
          </a:p>
          <a:p>
            <a:pPr/>
            <a:r>
              <a:t>1.05 0</a:t>
            </a:r>
          </a:p>
          <a:p>
            <a:pPr/>
            <a:r>
              <a:t>1.15 0</a:t>
            </a:r>
          </a:p>
          <a:p>
            <a:pPr/>
            <a:r>
              <a:t>1.25 0.0182648401826484</a:t>
            </a:r>
          </a:p>
          <a:p>
            <a:pPr/>
            <a:r>
              <a:t>1.35 0.052757793764988126</a:t>
            </a:r>
          </a:p>
          <a:p>
            <a:pPr/>
            <a:r>
              <a:t>1.45 0.12073490813648302</a:t>
            </a:r>
          </a:p>
          <a:p>
            <a:pPr/>
            <a:r>
              <a:t>1.55 0.2182890855457228</a:t>
            </a:r>
          </a:p>
          <a:p>
            <a:pPr/>
            <a:r>
              <a:t>1.65 0.2767295597484277</a:t>
            </a:r>
          </a:p>
          <a:p>
            <a:pPr/>
            <a:r>
              <a:t>1.7999999999999998 0.3137254901960784</a:t>
            </a:r>
          </a:p>
          <a:p>
            <a:pPr/>
            <a:r>
              <a:t>2.45 0.3333333333333334</a:t>
            </a:r>
          </a:p>
          <a:p>
            <a:pPr/>
            <a:r>
              <a:t>3.15 0.3236284412755001</a:t>
            </a:r>
          </a:p>
          <a:p>
            <a:pPr/>
            <a:r>
              <a:t>3.4 0.3059067626272451</a:t>
            </a:r>
          </a:p>
          <a:p>
            <a:pPr/>
            <a:r>
              <a:t>3.6500000000000004 0.2831813576494428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34" name="To find the best value, use np.argmax / np.argm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find the best value, use np.argmax / np.argmin</a:t>
            </a:r>
          </a:p>
          <a:p>
            <a:pPr lvl="1"/>
            <a:r>
              <a:t>Returns the index of the largest / smallest element</a:t>
            </a:r>
          </a:p>
        </p:txBody>
      </p:sp>
      <p:sp>
        <p:nvSpPr>
          <p:cNvPr id="435" name="def best(array, column):…"/>
          <p:cNvSpPr txBox="1"/>
          <p:nvPr/>
        </p:nvSpPr>
        <p:spPr>
          <a:xfrm>
            <a:off x="1284764" y="4876799"/>
            <a:ext cx="11424222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best(array, column):</a:t>
            </a:r>
          </a:p>
          <a:p>
            <a:pPr/>
            <a:r>
              <a:t>    mps = candidates(array, column)</a:t>
            </a:r>
          </a:p>
          <a:p>
            <a:pPr/>
            <a:r>
              <a:t>    best_index = np.argmax(</a:t>
            </a:r>
          </a:p>
          <a:p>
            <a:pPr/>
            <a:r>
              <a:t>        [evaluate(array, column, x) for x in mps])</a:t>
            </a:r>
          </a:p>
          <a:p>
            <a:pPr/>
            <a:r>
              <a:t>    return (mps[best_index], </a:t>
            </a:r>
          </a:p>
          <a:p>
            <a:pPr/>
            <a:r>
              <a:t>            evaluate(array, column, mps[best_index]))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38" name="To find the best split, we need to find the best one for all four colum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find the best split, we need to find the best one for all four columns</a:t>
            </a:r>
          </a:p>
        </p:txBody>
      </p:sp>
      <p:sp>
        <p:nvSpPr>
          <p:cNvPr id="439" name="def overall_best(array):…"/>
          <p:cNvSpPr txBox="1"/>
          <p:nvPr/>
        </p:nvSpPr>
        <p:spPr>
          <a:xfrm>
            <a:off x="86816" y="4347319"/>
            <a:ext cx="1291798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overall_best(array):</a:t>
            </a:r>
          </a:p>
          <a:p>
            <a:pPr/>
            <a:r>
              <a:t>    values = [best(array, column)[1] for column in range(4)]</a:t>
            </a:r>
          </a:p>
          <a:p>
            <a:pPr/>
            <a:r>
              <a:t>    col = np.argmax(values)</a:t>
            </a:r>
          </a:p>
          <a:p>
            <a:pPr/>
            <a:r>
              <a:t>    return col, best(array,col)[0], best(array,col)[1]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42" name="Now that we have found good split points, we need to actually do the spl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that we have found good split points, we need to actually do the split</a:t>
            </a:r>
          </a:p>
          <a:p>
            <a:pPr lvl="1"/>
            <a:r>
              <a:t>Here, we are using slices, so we do </a:t>
            </a:r>
            <a:r>
              <a:rPr b="1"/>
              <a:t>not</a:t>
            </a:r>
            <a:r>
              <a:t> create new np.arrays</a:t>
            </a:r>
          </a:p>
        </p:txBody>
      </p:sp>
      <p:sp>
        <p:nvSpPr>
          <p:cNvPr id="443" name="def split(array, column, value):…"/>
          <p:cNvSpPr txBox="1"/>
          <p:nvPr/>
        </p:nvSpPr>
        <p:spPr>
          <a:xfrm>
            <a:off x="1750566" y="5734050"/>
            <a:ext cx="950366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split(array, column, value):</a:t>
            </a:r>
          </a:p>
          <a:p>
            <a:pPr/>
            <a:r>
              <a:t>    return array[array[:,column] &lt; value],  </a:t>
            </a:r>
          </a:p>
          <a:p>
            <a:pPr/>
            <a:r>
              <a:t>           array[array[:,column] &gt; value]</a:t>
            </a:r>
          </a:p>
          <a:p>
            <a:pPr/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46" name="At this point, we can interactively use our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 this point, we can interactively use our function</a:t>
            </a:r>
          </a:p>
          <a:p>
            <a:pPr lvl="1"/>
            <a:r>
              <a:t>Best split point:</a:t>
            </a:r>
          </a:p>
          <a:p>
            <a:pPr lvl="1"/>
          </a:p>
          <a:p>
            <a:pPr lvl="1"/>
          </a:p>
          <a:p>
            <a:pPr lvl="1"/>
            <a:r>
              <a:t>We split:</a:t>
            </a:r>
          </a:p>
          <a:p>
            <a:pPr lvl="1"/>
          </a:p>
          <a:p>
            <a:pPr lvl="1"/>
            <a:r>
              <a:t>And have achieved partial purity</a:t>
            </a:r>
          </a:p>
          <a:p>
            <a:pPr lvl="2"/>
            <a:r>
              <a:t>Because everything in l is setosa</a:t>
            </a:r>
          </a:p>
        </p:txBody>
      </p:sp>
      <p:sp>
        <p:nvSpPr>
          <p:cNvPr id="447" name="&gt;&gt;&gt; overall_best(iris)…"/>
          <p:cNvSpPr txBox="1"/>
          <p:nvPr/>
        </p:nvSpPr>
        <p:spPr>
          <a:xfrm>
            <a:off x="4011785" y="4175033"/>
            <a:ext cx="63027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overall_best(iris)</a:t>
            </a:r>
          </a:p>
          <a:p>
            <a:pPr/>
            <a:r>
              <a:t>(2, 2.45, 0.3333333333333334)</a:t>
            </a:r>
          </a:p>
        </p:txBody>
      </p:sp>
      <p:sp>
        <p:nvSpPr>
          <p:cNvPr id="448" name="&gt;&gt;&gt; l, r = split(iris, 2, 2.45)"/>
          <p:cNvSpPr txBox="1"/>
          <p:nvPr/>
        </p:nvSpPr>
        <p:spPr>
          <a:xfrm>
            <a:off x="4011785" y="6339969"/>
            <a:ext cx="672953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l, r = split(iris, 2, 2.45)</a:t>
            </a:r>
          </a:p>
        </p:txBody>
      </p:sp>
      <p:sp>
        <p:nvSpPr>
          <p:cNvPr id="449" name="&gt;&gt;&gt; gini(l)…"/>
          <p:cNvSpPr txBox="1"/>
          <p:nvPr/>
        </p:nvSpPr>
        <p:spPr>
          <a:xfrm>
            <a:off x="9221423" y="7447375"/>
            <a:ext cx="2461643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gini(l)</a:t>
            </a:r>
          </a:p>
          <a:p>
            <a:pPr/>
            <a:r>
              <a:t>0.0</a:t>
            </a:r>
          </a:p>
          <a:p>
            <a:pPr/>
            <a:r>
              <a:t>&gt;&gt;&gt; gini(r)</a:t>
            </a:r>
          </a:p>
          <a:p>
            <a:pPr/>
            <a:r>
              <a:t>0.5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52" name="Now we try to split 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try to split r</a:t>
            </a:r>
          </a:p>
          <a:p>
            <a:pPr/>
          </a:p>
          <a:p>
            <a:pPr/>
          </a:p>
          <a:p>
            <a:pPr/>
            <a:r>
              <a:t>Which gives somewhat impure components</a:t>
            </a:r>
          </a:p>
        </p:txBody>
      </p:sp>
      <p:sp>
        <p:nvSpPr>
          <p:cNvPr id="453" name="&gt;&gt;&gt; overall_best(r)…"/>
          <p:cNvSpPr txBox="1"/>
          <p:nvPr/>
        </p:nvSpPr>
        <p:spPr>
          <a:xfrm>
            <a:off x="2931267" y="3428962"/>
            <a:ext cx="63027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overall_best(r)</a:t>
            </a:r>
          </a:p>
          <a:p>
            <a:pPr/>
            <a:r>
              <a:t>(3, 1.75, 0.3896940418679548)</a:t>
            </a:r>
          </a:p>
        </p:txBody>
      </p:sp>
      <p:sp>
        <p:nvSpPr>
          <p:cNvPr id="454" name="&gt;&gt;&gt; rl, rr = split(r, 3, 1.75)…"/>
          <p:cNvSpPr txBox="1"/>
          <p:nvPr/>
        </p:nvSpPr>
        <p:spPr>
          <a:xfrm>
            <a:off x="2931267" y="5601284"/>
            <a:ext cx="6516143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rl, rr = split(r, 3, 1.75)</a:t>
            </a:r>
          </a:p>
          <a:p>
            <a:pPr/>
            <a:r>
              <a:t>&gt;&gt;&gt; gini(rl)</a:t>
            </a:r>
          </a:p>
          <a:p>
            <a:pPr/>
            <a:r>
              <a:t>0.16803840877914955</a:t>
            </a:r>
          </a:p>
          <a:p>
            <a:pPr/>
            <a:r>
              <a:t>&gt;&gt;&gt; gini(rr)</a:t>
            </a:r>
          </a:p>
          <a:p>
            <a:pPr/>
            <a:r>
              <a:t>0.04253308128544431</a:t>
            </a:r>
          </a:p>
          <a:p>
            <a:pPr/>
            <a:r>
              <a:t>&gt;&gt;&gt; rl.shape</a:t>
            </a:r>
          </a:p>
          <a:p>
            <a:pPr/>
            <a:r>
              <a:t>(54, 5)</a:t>
            </a:r>
          </a:p>
          <a:p>
            <a:pPr/>
            <a:r>
              <a:t>&gt;&gt;&gt; rr.shape</a:t>
            </a:r>
          </a:p>
          <a:p>
            <a:pPr/>
            <a:r>
              <a:t>(46, 5)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57" name="We split r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split rl:</a:t>
            </a:r>
          </a:p>
          <a:p>
            <a:pPr/>
          </a:p>
          <a:p>
            <a:pPr/>
          </a:p>
          <a:p>
            <a:pPr/>
            <a:r>
              <a:t>We inspect and see that there is not much hope for further division</a:t>
            </a:r>
          </a:p>
        </p:txBody>
      </p:sp>
      <p:sp>
        <p:nvSpPr>
          <p:cNvPr id="458" name="&gt;&gt;&gt; overall_best(rl)…"/>
          <p:cNvSpPr txBox="1"/>
          <p:nvPr/>
        </p:nvSpPr>
        <p:spPr>
          <a:xfrm>
            <a:off x="3034174" y="3412198"/>
            <a:ext cx="715632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overall_best(rl)</a:t>
            </a:r>
          </a:p>
          <a:p>
            <a:pPr/>
            <a:r>
              <a:t>(2, 4.95, 0.08239026063100136)</a:t>
            </a:r>
          </a:p>
          <a:p>
            <a:pPr/>
            <a:r>
              <a:t>&gt;&gt;&gt; rll, rlr = split(rl, 2, 4.95)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sp>
        <p:nvSpPr>
          <p:cNvPr id="461" name="We look at rr and find it almost pure so we sto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look at rr and find it almost pure so we 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rocessing I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Iris</a:t>
            </a: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001" y="2200058"/>
            <a:ext cx="7099301" cy="681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</a:t>
            </a:r>
          </a:p>
        </p:txBody>
      </p:sp>
      <p:sp>
        <p:nvSpPr>
          <p:cNvPr id="467" name="Petal length and width are best at separating typ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Petal length and width are best at separating types</a:t>
            </a:r>
          </a:p>
        </p:txBody>
      </p:sp>
      <p:pic>
        <p:nvPicPr>
          <p:cNvPr id="468" name="scatter.pdf" descr="scatt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86" y="3170843"/>
            <a:ext cx="523875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from matplotlib import pyplot as plt…"/>
          <p:cNvSpPr txBox="1"/>
          <p:nvPr/>
        </p:nvSpPr>
        <p:spPr>
          <a:xfrm>
            <a:off x="5295149" y="3887721"/>
            <a:ext cx="7583117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from matplotlib import pyplot as plt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plt.figure(figsize = (5,6))</a:t>
            </a:r>
          </a:p>
          <a:p>
            <a:pPr>
              <a:defRPr sz="2000"/>
            </a:pPr>
            <a:r>
              <a:t>plt.scatter( [el[2] for el in Iris if el[-1]==0],</a:t>
            </a:r>
          </a:p>
          <a:p>
            <a:pPr>
              <a:defRPr sz="2000"/>
            </a:pPr>
            <a:r>
              <a:t>             [el[3] for el in Iris if el[-1]==0],</a:t>
            </a:r>
          </a:p>
          <a:p>
            <a:pPr>
              <a:defRPr sz="2000"/>
            </a:pPr>
            <a:r>
              <a:t>             c='red' )</a:t>
            </a:r>
          </a:p>
          <a:p>
            <a:pPr>
              <a:defRPr sz="2000"/>
            </a:pPr>
            <a:r>
              <a:t>plt.scatter( [el[2] for el in Iris if el[-1]==1],</a:t>
            </a:r>
          </a:p>
          <a:p>
            <a:pPr>
              <a:defRPr sz="2000"/>
            </a:pPr>
            <a:r>
              <a:t>             [el[3] for el in Iris if el[-1]==1],</a:t>
            </a:r>
          </a:p>
          <a:p>
            <a:pPr>
              <a:defRPr sz="2000"/>
            </a:pPr>
            <a:r>
              <a:t>             c='blue' )</a:t>
            </a:r>
          </a:p>
          <a:p>
            <a:pPr>
              <a:defRPr sz="2000"/>
            </a:pPr>
            <a:r>
              <a:t>plt.scatter( [el[2] for el in Iris if el[-1]==2],</a:t>
            </a:r>
          </a:p>
          <a:p>
            <a:pPr>
              <a:defRPr sz="2000"/>
            </a:pPr>
            <a:r>
              <a:t>             [el[3] for el in Iris if el[-1]==2],</a:t>
            </a:r>
          </a:p>
          <a:p>
            <a:pPr>
              <a:defRPr sz="2000"/>
            </a:pPr>
            <a:r>
              <a:t>             c='green' )</a:t>
            </a:r>
          </a:p>
          <a:p>
            <a:pPr>
              <a:defRPr sz="2000"/>
            </a:pPr>
            <a:r>
              <a:t>plt.show()</a:t>
            </a:r>
          </a:p>
          <a:p>
            <a:pPr>
              <a:defRPr sz="2000"/>
            </a:pPr>
            <a:r>
              <a:t>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imple Sta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Stats</a:t>
            </a:r>
          </a:p>
        </p:txBody>
      </p:sp>
      <p:sp>
        <p:nvSpPr>
          <p:cNvPr id="151" name="Recall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Recall iris data set</a:t>
            </a:r>
          </a:p>
          <a:p>
            <a:pPr lvl="1"/>
            <a:r>
              <a:t>After normalization</a:t>
            </a:r>
          </a:p>
        </p:txBody>
      </p:sp>
      <p:sp>
        <p:nvSpPr>
          <p:cNvPr id="152" name="&gt;&gt;&gt; iris…"/>
          <p:cNvSpPr txBox="1"/>
          <p:nvPr/>
        </p:nvSpPr>
        <p:spPr>
          <a:xfrm>
            <a:off x="256803" y="4584699"/>
            <a:ext cx="12491195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&gt;&gt;&gt; iris</a:t>
            </a:r>
          </a:p>
          <a:p>
            <a:pPr>
              <a:defRPr sz="2900"/>
            </a:pPr>
            <a:r>
              <a:t>array([[0.22222222, 0.625     , 0.06779661, 0.04166667],</a:t>
            </a:r>
          </a:p>
          <a:p>
            <a:pPr>
              <a:defRPr sz="2900"/>
            </a:pPr>
            <a:r>
              <a:t>       [0.16666667, 0.41666667, 0.06779661, 0.04166667],</a:t>
            </a:r>
          </a:p>
          <a:p>
            <a:pPr>
              <a:defRPr sz="2900"/>
            </a:pPr>
            <a:r>
              <a:t>       [0.11111111, 0.5       , 0.05084746, 0.04166667],</a:t>
            </a:r>
          </a:p>
          <a:p>
            <a:pPr>
              <a:defRPr sz="2900"/>
            </a:pPr>
            <a:r>
              <a:t>       [0.08333333, 0.45833333, 0.08474576, 0.04166667],</a:t>
            </a:r>
          </a:p>
          <a:p>
            <a:pPr>
              <a:defRPr sz="2900"/>
            </a:pPr>
            <a:r>
              <a:t>       [0.19444444, 0.66666667, 0.06779661, 0.04166667],</a:t>
            </a:r>
          </a:p>
          <a:p>
            <a:pPr>
              <a:defRPr sz="2900"/>
            </a:pPr>
            <a:r>
              <a:t>       [0.30555556, 0.79166667, 0.11864407, 0.125     ],</a:t>
            </a:r>
          </a:p>
          <a:p>
            <a:pPr>
              <a:defRPr sz="2900"/>
            </a:pPr>
            <a:r>
              <a:t>       [0.08333333, 0.58333333, 0.06779661, 0.08333333],</a:t>
            </a:r>
          </a:p>
          <a:p>
            <a:pPr>
              <a:defRPr sz="2900"/>
            </a:pPr>
            <a:r>
              <a:t>       [0.19444444, 0.58333333, 0.08474576, 0.04166667],</a:t>
            </a:r>
          </a:p>
          <a:p>
            <a:pPr>
              <a:defRPr sz="2900"/>
            </a:pPr>
            <a:r>
              <a:t>       [0.02777778, 0.375     , 0.06779661, 0.04166667],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</a:t>
            </a:r>
          </a:p>
        </p:txBody>
      </p:sp>
      <p:sp>
        <p:nvSpPr>
          <p:cNvPr id="472" name="Let's implement the decision tre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implement the decision tree:</a:t>
            </a:r>
          </a:p>
        </p:txBody>
      </p:sp>
      <p:sp>
        <p:nvSpPr>
          <p:cNvPr id="473" name="def predict(element):…"/>
          <p:cNvSpPr txBox="1"/>
          <p:nvPr/>
        </p:nvSpPr>
        <p:spPr>
          <a:xfrm>
            <a:off x="3843555" y="3760840"/>
            <a:ext cx="6653325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predict(element):</a:t>
            </a:r>
          </a:p>
          <a:p>
            <a:pPr>
              <a:defRPr sz="2600"/>
            </a:pPr>
            <a:r>
              <a:t>    if element[2] &lt; 2.45:</a:t>
            </a:r>
          </a:p>
          <a:p>
            <a:pPr>
              <a:defRPr sz="2600"/>
            </a:pPr>
            <a:r>
              <a:t>        return 1</a:t>
            </a:r>
          </a:p>
          <a:p>
            <a:pPr>
              <a:defRPr sz="2600"/>
            </a:pPr>
            <a:r>
              <a:t>    else:</a:t>
            </a:r>
          </a:p>
          <a:p>
            <a:pPr>
              <a:defRPr sz="2600"/>
            </a:pPr>
            <a:r>
              <a:t>        if element[3] &lt; 1.75:</a:t>
            </a:r>
          </a:p>
          <a:p>
            <a:pPr>
              <a:defRPr sz="2600"/>
            </a:pPr>
            <a:r>
              <a:t>            if element[2] &lt; 4.95:</a:t>
            </a:r>
          </a:p>
          <a:p>
            <a:pPr>
              <a:defRPr sz="2600"/>
            </a:pPr>
            <a:r>
              <a:t>                return 2</a:t>
            </a:r>
          </a:p>
          <a:p>
            <a:pPr>
              <a:defRPr sz="2600"/>
            </a:pPr>
            <a:r>
              <a:t>            else:</a:t>
            </a:r>
          </a:p>
          <a:p>
            <a:pPr>
              <a:defRPr sz="2600"/>
            </a:pPr>
            <a:r>
              <a:t>                return 0</a:t>
            </a:r>
          </a:p>
          <a:p>
            <a:pPr>
              <a:defRPr sz="2600"/>
            </a:pPr>
            <a:r>
              <a:t>        else:</a:t>
            </a:r>
          </a:p>
          <a:p>
            <a:pPr>
              <a:defRPr sz="2600"/>
            </a:pPr>
            <a:r>
              <a:t>            return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</a:t>
            </a:r>
          </a:p>
        </p:txBody>
      </p:sp>
      <p:sp>
        <p:nvSpPr>
          <p:cNvPr id="476" name="And see how it works on the test data, taken randomly from the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see how it works on the test data, taken randomly from the set</a:t>
            </a:r>
          </a:p>
          <a:p>
            <a:pPr lvl="1"/>
            <a:r>
              <a:t>One confused element or 1/36 error rate</a:t>
            </a:r>
          </a:p>
          <a:p>
            <a:pPr/>
            <a:r>
              <a:t>Total:</a:t>
            </a:r>
          </a:p>
          <a:p>
            <a:pPr lvl="1"/>
            <a:r>
              <a:t>Four confused elements out of 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