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Relationship Id="rId93" Type="http://schemas.openxmlformats.org/officeDocument/2006/relationships/slide" Target="slides/slide86.xml"/><Relationship Id="rId94" Type="http://schemas.openxmlformats.org/officeDocument/2006/relationships/slide" Target="slides/slide87.xml"/><Relationship Id="rId95" Type="http://schemas.openxmlformats.org/officeDocument/2006/relationships/slide" Target="slides/slide88.xml"/><Relationship Id="rId96" Type="http://schemas.openxmlformats.org/officeDocument/2006/relationships/slide" Target="slides/slide8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/>
          <a:lstStyle>
            <a:lvl1pPr>
              <a:spcBef>
                <a:spcPts val="2000"/>
              </a:spcBef>
              <a:buSzPct val="75000"/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>
              <a:spcBef>
                <a:spcPts val="2000"/>
              </a:spcBef>
              <a:buSzPct val="75000"/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>
              <a:spcBef>
                <a:spcPts val="2000"/>
              </a:spcBef>
              <a:buSzPct val="75000"/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>
              <a:spcBef>
                <a:spcPts val="2000"/>
              </a:spcBef>
              <a:buSzPct val="75000"/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>
              <a:spcBef>
                <a:spcPts val="2000"/>
              </a:spcBef>
              <a:buSzPct val="75000"/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tif"/><Relationship Id="rId3" Type="http://schemas.openxmlformats.org/officeDocument/2006/relationships/image" Target="../media/image6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tif"/><Relationship Id="rId3" Type="http://schemas.openxmlformats.org/officeDocument/2006/relationships/image" Target="../media/image7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tif"/><Relationship Id="rId3" Type="http://schemas.openxmlformats.org/officeDocument/2006/relationships/image" Target="../media/image8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tif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tif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tif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Relationship Id="rId3" Type="http://schemas.openxmlformats.org/officeDocument/2006/relationships/image" Target="../media/image1.tif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1.tif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tif"/><Relationship Id="rId3" Type="http://schemas.openxmlformats.org/officeDocument/2006/relationships/image" Target="../media/image3.png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tif"/><Relationship Id="rId3" Type="http://schemas.openxmlformats.org/officeDocument/2006/relationships/image" Target="../media/image4.png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tif"/><Relationship Id="rId3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tring Format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String Formatting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add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Padding</a:t>
            </a:r>
          </a:p>
          <a:p>
            <a:pPr lvl="1"/>
            <a:r>
              <a:t>If the variable needs more space to print out, it will be provided automatically</a:t>
            </a:r>
          </a:p>
          <a:p>
            <a:pPr lvl="1"/>
          </a:p>
          <a:p>
            <a:pPr lvl="1"/>
          </a:p>
          <a:p>
            <a:pPr lvl="1"/>
            <a:r>
              <a:t>This is actually the longest officially recognized word in English</a:t>
            </a:r>
          </a:p>
        </p:txBody>
      </p:sp>
      <p:sp>
        <p:nvSpPr>
          <p:cNvPr id="178" name="Formatting Strings"/>
          <p:cNvSpPr txBox="1"/>
          <p:nvPr>
            <p:ph type="title"/>
          </p:nvPr>
        </p:nvSpPr>
        <p:spPr>
          <a:xfrm>
            <a:off x="3231108" y="330200"/>
            <a:ext cx="8821192" cy="2159000"/>
          </a:xfrm>
          <a:prstGeom prst="rect">
            <a:avLst/>
          </a:prstGeom>
        </p:spPr>
        <p:txBody>
          <a:bodyPr/>
          <a:lstStyle/>
          <a:p>
            <a:pPr/>
            <a:r>
              <a:t>Formatting Strings</a:t>
            </a:r>
          </a:p>
        </p:txBody>
      </p:sp>
      <p:pic>
        <p:nvPicPr>
          <p:cNvPr id="17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3600" y="571500"/>
            <a:ext cx="2235200" cy="167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Screen Shot 2017-02-12 at 22.05.51.png" descr="Screen Shot 2017-02-12 at 22.05.5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5557" y="5258643"/>
            <a:ext cx="12700001" cy="685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addin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1900"/>
              </a:spcBef>
              <a:defRPr sz="3420"/>
            </a:pPr>
            <a:r>
              <a:t>Padding:</a:t>
            </a:r>
          </a:p>
          <a:p>
            <a:pPr lvl="1" marL="844550" indent="-422275" defTabSz="554990">
              <a:spcBef>
                <a:spcPts val="1900"/>
              </a:spcBef>
              <a:defRPr sz="3420"/>
            </a:pPr>
            <a:r>
              <a:t>On the reverse, we can give the number of significant digits after a period</a:t>
            </a:r>
          </a:p>
          <a:p>
            <a:pPr lvl="1" marL="844550" indent="-422275" defTabSz="554990">
              <a:spcBef>
                <a:spcPts val="1900"/>
              </a:spcBef>
              <a:defRPr sz="3420"/>
            </a:pPr>
          </a:p>
          <a:p>
            <a:pPr lvl="1" marL="844550" indent="-422275" defTabSz="554990">
              <a:spcBef>
                <a:spcPts val="1900"/>
              </a:spcBef>
              <a:defRPr sz="3420"/>
            </a:pPr>
          </a:p>
          <a:p>
            <a:pPr lvl="1" marL="844550" indent="-422275" defTabSz="554990">
              <a:spcBef>
                <a:spcPts val="1900"/>
              </a:spcBef>
              <a:defRPr sz="3420"/>
            </a:pPr>
          </a:p>
          <a:p>
            <a:pPr lvl="1" marL="844550" indent="-422275" defTabSz="554990">
              <a:spcBef>
                <a:spcPts val="1900"/>
              </a:spcBef>
              <a:defRPr sz="3420"/>
            </a:pPr>
            <a:r>
              <a:t>We only want to keep two decimal digits after the period</a:t>
            </a:r>
          </a:p>
          <a:p>
            <a:pPr lvl="1" marL="844550" indent="-422275" defTabSz="554990">
              <a:spcBef>
                <a:spcPts val="1900"/>
              </a:spcBef>
              <a:defRPr sz="3420"/>
            </a:pPr>
            <a:r>
              <a:t>But use a total of 8 spaces for the number.</a:t>
            </a:r>
          </a:p>
        </p:txBody>
      </p:sp>
      <p:sp>
        <p:nvSpPr>
          <p:cNvPr id="183" name="Formatting Strings"/>
          <p:cNvSpPr txBox="1"/>
          <p:nvPr>
            <p:ph type="title"/>
          </p:nvPr>
        </p:nvSpPr>
        <p:spPr>
          <a:xfrm>
            <a:off x="3231108" y="330200"/>
            <a:ext cx="8821192" cy="2159000"/>
          </a:xfrm>
          <a:prstGeom prst="rect">
            <a:avLst/>
          </a:prstGeom>
        </p:spPr>
        <p:txBody>
          <a:bodyPr/>
          <a:lstStyle/>
          <a:p>
            <a:pPr/>
            <a:r>
              <a:t>Formatting Strings</a:t>
            </a:r>
          </a:p>
        </p:txBody>
      </p:sp>
      <p:pic>
        <p:nvPicPr>
          <p:cNvPr id="18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3600" y="571500"/>
            <a:ext cx="2235200" cy="167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Screen Shot 2017-02-12 at 22.10.06.png" descr="Screen Shot 2017-02-12 at 22.10.06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9692" y="5107572"/>
            <a:ext cx="13004801" cy="12783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Escaping curly bracke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5609" indent="-435609" defTabSz="572516">
              <a:spcBef>
                <a:spcPts val="1900"/>
              </a:spcBef>
              <a:defRPr sz="3528"/>
            </a:pPr>
            <a:r>
              <a:t>Escaping curly brackets:</a:t>
            </a:r>
          </a:p>
          <a:p>
            <a:pPr lvl="1" marL="871219" indent="-435609" defTabSz="572516">
              <a:spcBef>
                <a:spcPts val="1900"/>
              </a:spcBef>
              <a:defRPr sz="3528"/>
            </a:pPr>
            <a:r>
              <a:t>If we want to write strings with format containing the curly brackets “{“  and “}”, we just have to write “{{“ and “}}”</a:t>
            </a:r>
          </a:p>
          <a:p>
            <a:pPr lvl="1" marL="871219" indent="-435609" defTabSz="572516">
              <a:spcBef>
                <a:spcPts val="1900"/>
              </a:spcBef>
              <a:defRPr sz="3528"/>
            </a:pPr>
          </a:p>
          <a:p>
            <a:pPr lvl="2" marL="1306830" indent="-435609" defTabSz="572516">
              <a:spcBef>
                <a:spcPts val="1900"/>
              </a:spcBef>
              <a:defRPr sz="3528"/>
            </a:pPr>
          </a:p>
          <a:p>
            <a:pPr lvl="2" marL="1306830" indent="-435609" defTabSz="572516">
              <a:spcBef>
                <a:spcPts val="1900"/>
              </a:spcBef>
              <a:defRPr sz="3528"/>
            </a:pPr>
          </a:p>
          <a:p>
            <a:pPr lvl="2" marL="1306830" indent="-435609" defTabSz="572516">
              <a:spcBef>
                <a:spcPts val="1900"/>
              </a:spcBef>
              <a:defRPr sz="3528"/>
            </a:pPr>
            <a:r>
              <a:t>A single bracket is a placeholder, a double curly bracket is a single one in the resulting string.</a:t>
            </a:r>
          </a:p>
        </p:txBody>
      </p:sp>
      <p:sp>
        <p:nvSpPr>
          <p:cNvPr id="188" name="Formatting Strings"/>
          <p:cNvSpPr txBox="1"/>
          <p:nvPr>
            <p:ph type="title"/>
          </p:nvPr>
        </p:nvSpPr>
        <p:spPr>
          <a:xfrm>
            <a:off x="3231108" y="330200"/>
            <a:ext cx="8821192" cy="2159000"/>
          </a:xfrm>
          <a:prstGeom prst="rect">
            <a:avLst/>
          </a:prstGeom>
        </p:spPr>
        <p:txBody>
          <a:bodyPr/>
          <a:lstStyle/>
          <a:p>
            <a:pPr/>
            <a:r>
              <a:t>Formatting Strings</a:t>
            </a:r>
          </a:p>
        </p:txBody>
      </p:sp>
      <p:pic>
        <p:nvPicPr>
          <p:cNvPr id="18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3600" y="571500"/>
            <a:ext cx="2235200" cy="167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Screen Shot 2018-08-30 at 7.24.51 PM.png" descr="Screen Shot 2018-08-30 at 7.24.51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71694" y="5805437"/>
            <a:ext cx="8061412" cy="10748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i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Opening and Reading Text Fi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Opening and Reading Text Files </a:t>
            </a:r>
          </a:p>
        </p:txBody>
      </p:sp>
      <p:sp>
        <p:nvSpPr>
          <p:cNvPr id="195" name="Python follows the posix conven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follows the posix conventions:</a:t>
            </a:r>
          </a:p>
          <a:p>
            <a:pPr lvl="1"/>
            <a:r>
              <a:t>You can open a file</a:t>
            </a:r>
          </a:p>
          <a:p>
            <a:pPr lvl="1"/>
            <a:r>
              <a:t>You can interact with a file</a:t>
            </a:r>
          </a:p>
          <a:p>
            <a:pPr lvl="1"/>
            <a:r>
              <a:t>You then close the file</a:t>
            </a:r>
          </a:p>
          <a:p>
            <a:pPr/>
            <a:r>
              <a:t>Easiest done with a </a:t>
            </a:r>
            <a:r>
              <a:rPr b="1"/>
              <a:t>Python context</a:t>
            </a:r>
            <a:endParaRPr b="1"/>
          </a:p>
          <a:p>
            <a:pPr lvl="1"/>
            <a:r>
              <a:t>The context automatically closes the file after use</a:t>
            </a:r>
          </a:p>
        </p:txBody>
      </p:sp>
      <p:sp>
        <p:nvSpPr>
          <p:cNvPr id="196" name="with open(filename) as infile:…"/>
          <p:cNvSpPr txBox="1"/>
          <p:nvPr/>
        </p:nvSpPr>
        <p:spPr>
          <a:xfrm>
            <a:off x="3257056" y="7252965"/>
            <a:ext cx="5601594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open(filename) as infile:</a:t>
            </a:r>
          </a:p>
          <a:p>
            <a:pPr/>
            <a:r>
              <a:t>     |— statement block  —|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Opening and Reading Text Fi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Opening and Reading Text Files </a:t>
            </a:r>
          </a:p>
        </p:txBody>
      </p:sp>
      <p:sp>
        <p:nvSpPr>
          <p:cNvPr id="199" name="To read from a file, we can use a for loo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read from a file, we can use a for loop</a:t>
            </a:r>
          </a:p>
          <a:p>
            <a:pPr/>
          </a:p>
          <a:p>
            <a:pPr/>
          </a:p>
          <a:p>
            <a:pPr lvl="2"/>
            <a:r>
              <a:t>Within the for loop, we can use strip( ) in order to break the line apart at white spaces</a:t>
            </a:r>
          </a:p>
        </p:txBody>
      </p:sp>
      <p:sp>
        <p:nvSpPr>
          <p:cNvPr id="200" name="with open(filename) as infile:…"/>
          <p:cNvSpPr txBox="1"/>
          <p:nvPr/>
        </p:nvSpPr>
        <p:spPr>
          <a:xfrm>
            <a:off x="2878509" y="3427310"/>
            <a:ext cx="7247782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open(filename) as infile:</a:t>
            </a:r>
          </a:p>
          <a:p>
            <a:pPr/>
            <a:r>
              <a:t>     for line in infile:</a:t>
            </a:r>
          </a:p>
          <a:p>
            <a:pPr/>
            <a:r>
              <a:t>         |— do something with each line</a:t>
            </a:r>
          </a:p>
        </p:txBody>
      </p:sp>
      <p:sp>
        <p:nvSpPr>
          <p:cNvPr id="201" name="with open(filename) as infile:…"/>
          <p:cNvSpPr txBox="1"/>
          <p:nvPr/>
        </p:nvSpPr>
        <p:spPr>
          <a:xfrm>
            <a:off x="2878509" y="6121762"/>
            <a:ext cx="6516143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open(filename) as infile:</a:t>
            </a:r>
          </a:p>
          <a:p>
            <a:pPr/>
            <a:r>
              <a:t>     for line in infile:</a:t>
            </a:r>
          </a:p>
          <a:p>
            <a:pPr/>
            <a:r>
              <a:t>         for words in line.split(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tandard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Standard Example</a:t>
            </a:r>
          </a:p>
        </p:txBody>
      </p:sp>
      <p:sp>
        <p:nvSpPr>
          <p:cNvPr id="204" name="Use a text file from project Gutenber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a text file from project Gutenberg</a:t>
            </a:r>
          </a:p>
          <a:p>
            <a:pPr lvl="1"/>
            <a:r>
              <a:t>Gutenberg is a good source of free books, but on occasion, German characters force you to use special encodings</a:t>
            </a:r>
          </a:p>
          <a:p>
            <a:pPr/>
            <a:r>
              <a:t>Read the text line for line</a:t>
            </a:r>
          </a:p>
          <a:p>
            <a:pPr/>
            <a:r>
              <a:t>Count the number of lines and the number of symbols in a line.</a:t>
            </a:r>
          </a:p>
        </p:txBody>
      </p:sp>
      <p:sp>
        <p:nvSpPr>
          <p:cNvPr id="205" name="with open('alice.txt') as inputfile:…"/>
          <p:cNvSpPr txBox="1"/>
          <p:nvPr/>
        </p:nvSpPr>
        <p:spPr>
          <a:xfrm>
            <a:off x="3973848" y="6538059"/>
            <a:ext cx="6699052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open('alice.txt') as inputfile:</a:t>
            </a:r>
          </a:p>
          <a:p>
            <a:pPr/>
            <a:r>
              <a:t>    count_symbols = 0</a:t>
            </a:r>
          </a:p>
          <a:p>
            <a:pPr/>
            <a:r>
              <a:t>    count_lines = 0</a:t>
            </a:r>
          </a:p>
          <a:p>
            <a:pPr/>
            <a:r>
              <a:t>    for line in inputfile:</a:t>
            </a:r>
          </a:p>
          <a:p>
            <a:pPr/>
            <a:r>
              <a:t>        count_symbols += len(line)</a:t>
            </a:r>
          </a:p>
          <a:p>
            <a:pPr/>
            <a:r>
              <a:t>        count_lines += 1</a:t>
            </a:r>
          </a:p>
          <a:p>
            <a:pPr/>
            <a:r>
              <a:t>print(count_symbols, count_lines)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tandard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Standard Example</a:t>
            </a:r>
          </a:p>
        </p:txBody>
      </p:sp>
      <p:sp>
        <p:nvSpPr>
          <p:cNvPr id="208" name="with open('alice.txt') as inputfile:…"/>
          <p:cNvSpPr txBox="1"/>
          <p:nvPr/>
        </p:nvSpPr>
        <p:spPr>
          <a:xfrm>
            <a:off x="435993" y="2412999"/>
            <a:ext cx="8893970" cy="339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200"/>
            </a:pPr>
            <a:r>
              <a:t>with open('alice.txt') as inputfile:</a:t>
            </a:r>
          </a:p>
          <a:p>
            <a:pPr>
              <a:defRPr sz="3200"/>
            </a:pPr>
            <a:r>
              <a:t>    count_symbols = 0</a:t>
            </a:r>
          </a:p>
          <a:p>
            <a:pPr>
              <a:defRPr sz="3200"/>
            </a:pPr>
            <a:r>
              <a:t>    count_lines = 0</a:t>
            </a:r>
          </a:p>
          <a:p>
            <a:pPr>
              <a:defRPr sz="3200"/>
            </a:pPr>
            <a:r>
              <a:t>    for line in inputfile:</a:t>
            </a:r>
          </a:p>
          <a:p>
            <a:pPr>
              <a:defRPr sz="3200"/>
            </a:pPr>
            <a:r>
              <a:t>        count_symbols += len(line)</a:t>
            </a:r>
          </a:p>
          <a:p>
            <a:pPr>
              <a:defRPr sz="3200"/>
            </a:pPr>
            <a:r>
              <a:t>        count_lines += 1</a:t>
            </a:r>
          </a:p>
          <a:p>
            <a:pPr>
              <a:defRPr sz="3200"/>
            </a:pPr>
            <a:r>
              <a:t>print(count_symbols, count_lines)</a:t>
            </a:r>
          </a:p>
        </p:txBody>
      </p:sp>
      <p:sp>
        <p:nvSpPr>
          <p:cNvPr id="209" name="8pen file in default mode: text, read, utf8"/>
          <p:cNvSpPr/>
          <p:nvPr/>
        </p:nvSpPr>
        <p:spPr>
          <a:xfrm>
            <a:off x="9607213" y="2109048"/>
            <a:ext cx="3242470" cy="12442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15" y="0"/>
                </a:moveTo>
                <a:cubicBezTo>
                  <a:pt x="1881" y="0"/>
                  <a:pt x="1692" y="494"/>
                  <a:pt x="1692" y="1102"/>
                </a:cubicBezTo>
                <a:lnTo>
                  <a:pt x="1692" y="8819"/>
                </a:lnTo>
                <a:lnTo>
                  <a:pt x="0" y="11024"/>
                </a:lnTo>
                <a:lnTo>
                  <a:pt x="1692" y="13229"/>
                </a:lnTo>
                <a:lnTo>
                  <a:pt x="1692" y="20498"/>
                </a:lnTo>
                <a:cubicBezTo>
                  <a:pt x="1692" y="21106"/>
                  <a:pt x="1881" y="21600"/>
                  <a:pt x="2115" y="21600"/>
                </a:cubicBezTo>
                <a:lnTo>
                  <a:pt x="21177" y="21600"/>
                </a:lnTo>
                <a:cubicBezTo>
                  <a:pt x="21411" y="21600"/>
                  <a:pt x="21600" y="21106"/>
                  <a:pt x="21600" y="20498"/>
                </a:cubicBezTo>
                <a:lnTo>
                  <a:pt x="21600" y="1102"/>
                </a:lnTo>
                <a:cubicBezTo>
                  <a:pt x="21600" y="494"/>
                  <a:pt x="21411" y="0"/>
                  <a:pt x="21177" y="0"/>
                </a:cubicBezTo>
                <a:lnTo>
                  <a:pt x="2115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8pen file in default mode: text, read, utf8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tandard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Standard Example</a:t>
            </a:r>
          </a:p>
        </p:txBody>
      </p:sp>
      <p:sp>
        <p:nvSpPr>
          <p:cNvPr id="212" name="with open('alice.txt') as inputfile:…"/>
          <p:cNvSpPr txBox="1"/>
          <p:nvPr/>
        </p:nvSpPr>
        <p:spPr>
          <a:xfrm>
            <a:off x="435993" y="2412999"/>
            <a:ext cx="8893970" cy="339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200"/>
            </a:pPr>
            <a:r>
              <a:t>with open('alice.txt') as inputfile:</a:t>
            </a:r>
          </a:p>
          <a:p>
            <a:pPr>
              <a:defRPr sz="3200"/>
            </a:pPr>
            <a:r>
              <a:t>   </a:t>
            </a:r>
            <a:r>
              <a:rPr b="1">
                <a:solidFill>
                  <a:schemeClr val="accent1">
                    <a:hueOff val="114395"/>
                    <a:lumOff val="-24975"/>
                  </a:schemeClr>
                </a:solidFill>
              </a:rPr>
              <a:t> count_symbols = 0</a:t>
            </a:r>
            <a:endParaRPr b="1">
              <a:solidFill>
                <a:schemeClr val="accent1">
                  <a:hueOff val="114395"/>
                  <a:lumOff val="-24975"/>
                </a:schemeClr>
              </a:solidFill>
            </a:endParaRPr>
          </a:p>
          <a:p>
            <a:pPr>
              <a:defRPr b="1" sz="3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    count_lines = 0</a:t>
            </a:r>
          </a:p>
          <a:p>
            <a:pPr>
              <a:defRPr b="1" sz="3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    for line in inputfile:</a:t>
            </a:r>
          </a:p>
          <a:p>
            <a:pPr>
              <a:defRPr b="1" sz="3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        count_symbols += len(line)</a:t>
            </a:r>
          </a:p>
          <a:p>
            <a:pPr>
              <a:defRPr b="1" sz="3200">
                <a:solidFill>
                  <a:schemeClr val="accent1">
                    <a:hueOff val="114395"/>
                    <a:lumOff val="-24975"/>
                  </a:schemeClr>
                </a:solidFill>
              </a:defRPr>
            </a:pPr>
            <a:r>
              <a:t>        count_lines += 1</a:t>
            </a:r>
          </a:p>
          <a:p>
            <a:pPr>
              <a:defRPr sz="3200"/>
            </a:pPr>
            <a:r>
              <a:t>print(count_symbols, count_lines)</a:t>
            </a:r>
          </a:p>
        </p:txBody>
      </p:sp>
      <p:sp>
        <p:nvSpPr>
          <p:cNvPr id="213" name="File is open in this part of code"/>
          <p:cNvSpPr/>
          <p:nvPr/>
        </p:nvSpPr>
        <p:spPr>
          <a:xfrm>
            <a:off x="9566460" y="3632596"/>
            <a:ext cx="3242470" cy="1244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15" y="0"/>
                </a:moveTo>
                <a:cubicBezTo>
                  <a:pt x="1881" y="0"/>
                  <a:pt x="1692" y="494"/>
                  <a:pt x="1692" y="1102"/>
                </a:cubicBezTo>
                <a:lnTo>
                  <a:pt x="1692" y="8819"/>
                </a:lnTo>
                <a:lnTo>
                  <a:pt x="0" y="11024"/>
                </a:lnTo>
                <a:lnTo>
                  <a:pt x="1692" y="13229"/>
                </a:lnTo>
                <a:lnTo>
                  <a:pt x="1692" y="20498"/>
                </a:lnTo>
                <a:cubicBezTo>
                  <a:pt x="1692" y="21106"/>
                  <a:pt x="1881" y="21600"/>
                  <a:pt x="2115" y="21600"/>
                </a:cubicBezTo>
                <a:lnTo>
                  <a:pt x="21177" y="21600"/>
                </a:lnTo>
                <a:cubicBezTo>
                  <a:pt x="21411" y="21600"/>
                  <a:pt x="21600" y="21106"/>
                  <a:pt x="21600" y="20498"/>
                </a:cubicBezTo>
                <a:lnTo>
                  <a:pt x="21600" y="1102"/>
                </a:lnTo>
                <a:cubicBezTo>
                  <a:pt x="21600" y="494"/>
                  <a:pt x="21411" y="0"/>
                  <a:pt x="21177" y="0"/>
                </a:cubicBezTo>
                <a:lnTo>
                  <a:pt x="2115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File is open in this part of code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tandard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Standard Example</a:t>
            </a:r>
          </a:p>
        </p:txBody>
      </p:sp>
      <p:sp>
        <p:nvSpPr>
          <p:cNvPr id="216" name="with open('alice.txt') as inputfile:…"/>
          <p:cNvSpPr txBox="1"/>
          <p:nvPr/>
        </p:nvSpPr>
        <p:spPr>
          <a:xfrm>
            <a:off x="435993" y="2412999"/>
            <a:ext cx="8893970" cy="339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200"/>
            </a:pPr>
            <a:r>
              <a:t>with open('alice.txt') as inputfile:</a:t>
            </a:r>
          </a:p>
          <a:p>
            <a:pPr>
              <a:defRPr sz="3200"/>
            </a:pPr>
            <a:r>
              <a:t>    count_symbols = 0</a:t>
            </a:r>
          </a:p>
          <a:p>
            <a:pPr>
              <a:defRPr sz="3200"/>
            </a:pPr>
            <a:r>
              <a:t>    count_lines = 0</a:t>
            </a:r>
          </a:p>
          <a:p>
            <a:pPr>
              <a:defRPr sz="3200"/>
            </a:pPr>
            <a:r>
              <a:t>    for line in inputfile:</a:t>
            </a:r>
          </a:p>
          <a:p>
            <a:pPr>
              <a:defRPr sz="3200"/>
            </a:pPr>
            <a:r>
              <a:t>        count_symbols += len(line)</a:t>
            </a:r>
          </a:p>
          <a:p>
            <a:pPr>
              <a:defRPr sz="3200"/>
            </a:pPr>
            <a:r>
              <a:t>        count_lines += 1</a:t>
            </a:r>
          </a:p>
          <a:p>
            <a:pPr>
              <a:defRPr sz="3200"/>
            </a:pPr>
            <a:r>
              <a:t>print(count_symbols, count_lines)</a:t>
            </a:r>
          </a:p>
        </p:txBody>
      </p:sp>
      <p:sp>
        <p:nvSpPr>
          <p:cNvPr id="217" name="reading the text line for line"/>
          <p:cNvSpPr/>
          <p:nvPr/>
        </p:nvSpPr>
        <p:spPr>
          <a:xfrm>
            <a:off x="9023084" y="3486348"/>
            <a:ext cx="3242469" cy="1244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15" y="0"/>
                </a:moveTo>
                <a:cubicBezTo>
                  <a:pt x="1881" y="0"/>
                  <a:pt x="1692" y="494"/>
                  <a:pt x="1692" y="1102"/>
                </a:cubicBezTo>
                <a:lnTo>
                  <a:pt x="1692" y="8819"/>
                </a:lnTo>
                <a:lnTo>
                  <a:pt x="0" y="11024"/>
                </a:lnTo>
                <a:lnTo>
                  <a:pt x="1692" y="13229"/>
                </a:lnTo>
                <a:lnTo>
                  <a:pt x="1692" y="20498"/>
                </a:lnTo>
                <a:cubicBezTo>
                  <a:pt x="1692" y="21106"/>
                  <a:pt x="1881" y="21600"/>
                  <a:pt x="2115" y="21600"/>
                </a:cubicBezTo>
                <a:lnTo>
                  <a:pt x="21177" y="21600"/>
                </a:lnTo>
                <a:cubicBezTo>
                  <a:pt x="21411" y="21600"/>
                  <a:pt x="21600" y="21106"/>
                  <a:pt x="21600" y="20498"/>
                </a:cubicBezTo>
                <a:lnTo>
                  <a:pt x="21600" y="1102"/>
                </a:lnTo>
                <a:cubicBezTo>
                  <a:pt x="21600" y="494"/>
                  <a:pt x="21411" y="0"/>
                  <a:pt x="21177" y="0"/>
                </a:cubicBezTo>
                <a:lnTo>
                  <a:pt x="2115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reading the text line for line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 simple way to format is the use of f-string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simple way to format is the use of f-strings</a:t>
            </a:r>
          </a:p>
          <a:p>
            <a:pPr lvl="1"/>
            <a:r>
              <a:t>A string preceded with an f-character</a:t>
            </a:r>
          </a:p>
          <a:p>
            <a:pPr lvl="1"/>
            <a:r>
              <a:t>Can put variables into braces {  }</a:t>
            </a:r>
          </a:p>
          <a:p>
            <a:pPr lvl="1"/>
            <a:r>
              <a:t>Example</a:t>
            </a:r>
          </a:p>
        </p:txBody>
      </p:sp>
      <p:sp>
        <p:nvSpPr>
          <p:cNvPr id="131" name="Formatting Strings"/>
          <p:cNvSpPr txBox="1"/>
          <p:nvPr>
            <p:ph type="title"/>
          </p:nvPr>
        </p:nvSpPr>
        <p:spPr>
          <a:xfrm>
            <a:off x="3231108" y="330200"/>
            <a:ext cx="8821192" cy="2159000"/>
          </a:xfrm>
          <a:prstGeom prst="rect">
            <a:avLst/>
          </a:prstGeom>
        </p:spPr>
        <p:txBody>
          <a:bodyPr/>
          <a:lstStyle/>
          <a:p>
            <a:pPr/>
            <a:r>
              <a:t>Formatting Strings</a:t>
            </a:r>
          </a:p>
        </p:txBody>
      </p:sp>
      <p:pic>
        <p:nvPicPr>
          <p:cNvPr id="13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3600" y="571500"/>
            <a:ext cx="2235200" cy="1676400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f'This is pi: {math.pi}'"/>
          <p:cNvSpPr txBox="1"/>
          <p:nvPr/>
        </p:nvSpPr>
        <p:spPr>
          <a:xfrm>
            <a:off x="3702160" y="5926018"/>
            <a:ext cx="4869955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/>
            <a:r>
              <a:t>f'This is pi: {math.pi}'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tandard 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Standard Example</a:t>
            </a:r>
          </a:p>
        </p:txBody>
      </p:sp>
      <p:sp>
        <p:nvSpPr>
          <p:cNvPr id="220" name="with open('alice.txt') as inputfile:…"/>
          <p:cNvSpPr txBox="1"/>
          <p:nvPr/>
        </p:nvSpPr>
        <p:spPr>
          <a:xfrm>
            <a:off x="435993" y="2412999"/>
            <a:ext cx="8893970" cy="339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200"/>
            </a:pPr>
            <a:r>
              <a:t>with open('alice.txt') as inputfile:</a:t>
            </a:r>
          </a:p>
          <a:p>
            <a:pPr>
              <a:defRPr sz="3200"/>
            </a:pPr>
            <a:r>
              <a:t>    count_symbols = 0</a:t>
            </a:r>
          </a:p>
          <a:p>
            <a:pPr>
              <a:defRPr sz="3200"/>
            </a:pPr>
            <a:r>
              <a:t>    count_lines = 0</a:t>
            </a:r>
          </a:p>
          <a:p>
            <a:pPr>
              <a:defRPr sz="3200"/>
            </a:pPr>
            <a:r>
              <a:t>    for line in inputfile:</a:t>
            </a:r>
          </a:p>
          <a:p>
            <a:pPr>
              <a:defRPr sz="3200"/>
            </a:pPr>
            <a:r>
              <a:t>        count_symbols += len(line)</a:t>
            </a:r>
          </a:p>
          <a:p>
            <a:pPr>
              <a:defRPr sz="3200"/>
            </a:pPr>
            <a:r>
              <a:t>        count_lines += 1</a:t>
            </a:r>
          </a:p>
          <a:p>
            <a:pPr>
              <a:defRPr sz="3200"/>
            </a:pPr>
            <a:r>
              <a:t>print(count_symbols, count_lines)</a:t>
            </a:r>
          </a:p>
        </p:txBody>
      </p:sp>
      <p:sp>
        <p:nvSpPr>
          <p:cNvPr id="221" name="counting"/>
          <p:cNvSpPr/>
          <p:nvPr/>
        </p:nvSpPr>
        <p:spPr>
          <a:xfrm>
            <a:off x="9199681" y="4254698"/>
            <a:ext cx="3242469" cy="1244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15" y="0"/>
                </a:moveTo>
                <a:cubicBezTo>
                  <a:pt x="1881" y="0"/>
                  <a:pt x="1692" y="494"/>
                  <a:pt x="1692" y="1102"/>
                </a:cubicBezTo>
                <a:lnTo>
                  <a:pt x="1692" y="8819"/>
                </a:lnTo>
                <a:lnTo>
                  <a:pt x="0" y="11024"/>
                </a:lnTo>
                <a:lnTo>
                  <a:pt x="1692" y="13229"/>
                </a:lnTo>
                <a:lnTo>
                  <a:pt x="1692" y="20498"/>
                </a:lnTo>
                <a:cubicBezTo>
                  <a:pt x="1692" y="21106"/>
                  <a:pt x="1881" y="21600"/>
                  <a:pt x="2115" y="21600"/>
                </a:cubicBezTo>
                <a:lnTo>
                  <a:pt x="21177" y="21600"/>
                </a:lnTo>
                <a:cubicBezTo>
                  <a:pt x="21411" y="21600"/>
                  <a:pt x="21600" y="21106"/>
                  <a:pt x="21600" y="20498"/>
                </a:cubicBezTo>
                <a:lnTo>
                  <a:pt x="21600" y="1102"/>
                </a:lnTo>
                <a:cubicBezTo>
                  <a:pt x="21600" y="494"/>
                  <a:pt x="21411" y="0"/>
                  <a:pt x="21177" y="0"/>
                </a:cubicBezTo>
                <a:lnTo>
                  <a:pt x="2115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counting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Dictionari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224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227" name="Python has a efficient association data structure — the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5111" indent="-395111">
              <a:defRPr sz="3000"/>
            </a:pPr>
            <a:r>
              <a:t>Python has a efficient association data structure — the dictionary</a:t>
            </a:r>
          </a:p>
          <a:p>
            <a:pPr lvl="1" marL="839611" indent="-395111">
              <a:defRPr sz="3000"/>
            </a:pPr>
            <a:r>
              <a:t>Dictionary pairs keys with values</a:t>
            </a:r>
          </a:p>
          <a:p>
            <a:pPr lvl="2" marL="1284111" indent="-395111">
              <a:defRPr sz="3000"/>
            </a:pPr>
            <a:r>
              <a:t>Useful for: indices</a:t>
            </a:r>
          </a:p>
          <a:p>
            <a:pPr lvl="2" marL="1284111" indent="-395111">
              <a:defRPr sz="3000"/>
            </a:pPr>
            <a:r>
              <a:t>Useful for: translations </a:t>
            </a:r>
          </a:p>
          <a:p>
            <a:pPr lvl="2" marL="1284111" indent="-395111">
              <a:defRPr sz="3000"/>
            </a:pPr>
            <a:r>
              <a:t>Useful for: quick lookups</a:t>
            </a:r>
          </a:p>
          <a:p>
            <a:pPr lvl="3" marL="1728611" indent="-395111">
              <a:defRPr sz="3000"/>
            </a:pPr>
            <a:r>
              <a:t>E.g.: first letters —&gt; full email address</a:t>
            </a:r>
          </a:p>
          <a:p>
            <a:pPr lvl="3" marL="1728611" indent="-395111">
              <a:defRPr sz="3000"/>
            </a:pPr>
            <a:r>
              <a:t>E.g.: human-readable URL —&gt; IP address</a:t>
            </a:r>
          </a:p>
          <a:p>
            <a:pPr lvl="3" marL="1728611" indent="-395111">
              <a:defRPr sz="3000"/>
            </a:pPr>
            <a:r>
              <a:t>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230" name="Dictionaries are key-value stor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6718" indent="-416718">
              <a:defRPr sz="3000"/>
            </a:pPr>
            <a:r>
              <a:t>Dictionaries are key-value stores</a:t>
            </a:r>
          </a:p>
          <a:p>
            <a:pPr lvl="1" marL="861218" indent="-416718">
              <a:defRPr sz="3000"/>
            </a:pPr>
            <a:r>
              <a:t>Keys — anything, but needs to be immutable</a:t>
            </a:r>
          </a:p>
          <a:p>
            <a:pPr lvl="2" marL="1305718" indent="-416718">
              <a:defRPr sz="3000"/>
            </a:pPr>
            <a:r>
              <a:t>Remember: Lists are mutable, strings are immutable</a:t>
            </a:r>
          </a:p>
          <a:p>
            <a:pPr lvl="1" marL="861218" indent="-416718">
              <a:defRPr sz="3000"/>
            </a:pPr>
            <a:r>
              <a:t>Value — anything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233" name="Dictionaries are created by using curly brack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2551" indent="-412551" defTabSz="578358">
              <a:spcBef>
                <a:spcPts val="2100"/>
              </a:spcBef>
              <a:defRPr sz="2970"/>
            </a:pPr>
            <a:r>
              <a:t>Dictionaries are created by using curly brackets</a:t>
            </a:r>
          </a:p>
          <a:p>
            <a:pPr lvl="1" marL="852606" indent="-412551" defTabSz="578358">
              <a:spcBef>
                <a:spcPts val="2100"/>
              </a:spcBef>
              <a:defRPr sz="2970"/>
            </a:pPr>
            <a:r>
              <a:t>Can use lists</a:t>
            </a:r>
          </a:p>
          <a:p>
            <a:pPr lvl="5" marL="0" indent="1131569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 = {1: ‘uno’, 2: ‘dos’, 3: ‘tres’} </a:t>
            </a:r>
          </a:p>
          <a:p>
            <a:pPr lvl="1" marL="852606" indent="-412551" defTabSz="578358">
              <a:spcBef>
                <a:spcPts val="2100"/>
              </a:spcBef>
              <a:defRPr sz="2970"/>
            </a:pPr>
            <a:r>
              <a:t>Or can use assignment</a:t>
            </a:r>
          </a:p>
          <a:p>
            <a:pPr lvl="3" marL="0" indent="0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dicc = {}</a:t>
            </a:r>
          </a:p>
          <a:p>
            <a:pPr lvl="5" marL="0" indent="0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dicc[1] = “uno”</a:t>
            </a:r>
          </a:p>
          <a:p>
            <a:pPr lvl="6" marL="0" indent="0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dicc[2] = “dos”</a:t>
            </a:r>
          </a:p>
          <a:p>
            <a:pPr lvl="6" marL="0" indent="0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dicc[3] = “tres”</a:t>
            </a:r>
          </a:p>
          <a:p>
            <a:pPr marL="412551" indent="-412551" defTabSz="578358">
              <a:spcBef>
                <a:spcPts val="2100"/>
              </a:spcBef>
              <a:defRPr sz="2970"/>
            </a:pPr>
            <a:r>
              <a:t>Values are assigned / retrieved using the bracket notation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Diction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Dictionary</a:t>
            </a:r>
          </a:p>
        </p:txBody>
      </p:sp>
      <p:sp>
        <p:nvSpPr>
          <p:cNvPr id="236" name="Dictionary dicc={}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08384" indent="-408384" defTabSz="572516">
              <a:spcBef>
                <a:spcPts val="2100"/>
              </a:spcBef>
              <a:defRPr sz="2940"/>
            </a:pPr>
            <a:r>
              <a:t>Dictionary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dicc={}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408384" indent="-408384" defTabSz="572516">
              <a:spcBef>
                <a:spcPts val="2100"/>
              </a:spcBef>
              <a:defRPr sz="2940"/>
            </a:pPr>
            <a:r>
              <a:t>Accessing values:</a:t>
            </a:r>
          </a:p>
          <a:p>
            <a:pPr lvl="6" marL="0" indent="1344168" defTabSz="572516">
              <a:spcBef>
                <a:spcPts val="2100"/>
              </a:spcBef>
              <a:buSzTx/>
              <a:buNone/>
              <a:defRPr sz="29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dicc['key']</a:t>
            </a:r>
          </a:p>
          <a:p>
            <a:pPr lvl="1" marL="843994" indent="-408384" defTabSz="572516">
              <a:spcBef>
                <a:spcPts val="2100"/>
              </a:spcBef>
              <a:defRPr sz="2940"/>
            </a:pPr>
            <a:r>
              <a:t>With default value</a:t>
            </a:r>
          </a:p>
          <a:p>
            <a:pPr lvl="6" marL="0" indent="1344168" defTabSz="572516">
              <a:spcBef>
                <a:spcPts val="2100"/>
              </a:spcBef>
              <a:buSzTx/>
              <a:buNone/>
              <a:defRPr sz="29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dicc.get(key, default_value)</a:t>
            </a:r>
          </a:p>
          <a:p>
            <a:pPr lvl="1" marL="843994" indent="-408384" defTabSz="572516">
              <a:spcBef>
                <a:spcPts val="2100"/>
              </a:spcBef>
              <a:defRPr sz="2940"/>
            </a:pPr>
            <a:r>
              <a:t>Or with if - else</a:t>
            </a:r>
          </a:p>
          <a:p>
            <a:pPr lvl="6" marL="0" indent="1344168" defTabSz="572516">
              <a:spcBef>
                <a:spcPts val="2100"/>
              </a:spcBef>
              <a:buSzTx/>
              <a:buNone/>
              <a:defRPr sz="29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key in dicc:</a:t>
            </a:r>
          </a:p>
          <a:p>
            <a:pPr marL="408384" indent="-408384" defTabSz="572516">
              <a:spcBef>
                <a:spcPts val="2100"/>
              </a:spcBef>
              <a:defRPr sz="2940"/>
            </a:pPr>
            <a:r>
              <a:t>Creating / changing values</a:t>
            </a:r>
          </a:p>
          <a:p>
            <a:pPr lvl="4" marL="0" indent="0" defTabSz="572516">
              <a:spcBef>
                <a:spcPts val="2100"/>
              </a:spcBef>
              <a:buSzTx/>
              <a:buNone/>
              <a:defRPr sz="29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dicc['key'] = value</a:t>
            </a:r>
          </a:p>
        </p:txBody>
      </p:sp>
      <p:pic>
        <p:nvPicPr>
          <p:cNvPr id="237" name="Screen Shot 2018-09-10 at 4.42.02 PM.png" descr="Screen Shot 2018-09-10 at 4.42.0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64225" y="2643485"/>
            <a:ext cx="6497284" cy="1909745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Diction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Dictionary</a:t>
            </a:r>
          </a:p>
        </p:txBody>
      </p:sp>
      <p:sp>
        <p:nvSpPr>
          <p:cNvPr id="240" name="Deleting from a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6712" indent="-366712" defTabSz="514095">
              <a:spcBef>
                <a:spcPts val="1900"/>
              </a:spcBef>
              <a:defRPr sz="2640"/>
            </a:pPr>
            <a:r>
              <a:t>Deleting from a dictionary</a:t>
            </a:r>
          </a:p>
          <a:p>
            <a:pPr lvl="4" marL="0" indent="804672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 = {}</a:t>
            </a:r>
          </a:p>
          <a:p>
            <a:pPr lvl="1" marL="757872" indent="-366712" defTabSz="514095">
              <a:spcBef>
                <a:spcPts val="1900"/>
              </a:spcBef>
              <a:defRPr sz="2640"/>
            </a:pPr>
            <a:r>
              <a:t>Use 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del</a:t>
            </a:r>
            <a:r>
              <a:t> keyword</a:t>
            </a:r>
          </a:p>
          <a:p>
            <a:pPr lvl="2" marL="1149032" indent="-366712" defTabSz="514095">
              <a:spcBef>
                <a:spcPts val="1900"/>
              </a:spcBef>
              <a:defRPr sz="2640"/>
            </a:pPr>
            <a:r>
              <a:t>Raises a key error if the key is not in the dictionary</a:t>
            </a:r>
          </a:p>
          <a:p>
            <a:pPr lvl="3" marL="0" indent="1173480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key in dicc:</a:t>
            </a:r>
          </a:p>
          <a:p>
            <a:pPr lvl="3" marL="0" indent="1173480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del dicc[key]</a:t>
            </a:r>
          </a:p>
          <a:p>
            <a:pPr lvl="1" marL="757872" indent="-366712" defTabSz="514095">
              <a:spcBef>
                <a:spcPts val="1900"/>
              </a:spcBef>
              <a:defRPr sz="2640"/>
            </a:pPr>
            <a:r>
              <a:t>Use the pop method, which returns the value</a:t>
            </a:r>
          </a:p>
          <a:p>
            <a:pPr lvl="8" marL="0" indent="1609344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value = dicc.pop(key)</a:t>
            </a:r>
          </a:p>
          <a:p>
            <a:pPr lvl="8" marL="0" indent="1609344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value = dicc.pop(key, default)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Diction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Dictionary</a:t>
            </a:r>
          </a:p>
        </p:txBody>
      </p:sp>
      <p:sp>
        <p:nvSpPr>
          <p:cNvPr id="243" name="Checking for existe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Checking for existence</a:t>
            </a:r>
          </a:p>
          <a:p>
            <a:pPr lvl="1"/>
            <a:r>
              <a:t>Use the “in” keyword</a:t>
            </a:r>
          </a:p>
        </p:txBody>
      </p:sp>
      <p:pic>
        <p:nvPicPr>
          <p:cNvPr id="244" name="Screen Shot 2018-09-10 at 4.44.56 PM.png" descr="Screen Shot 2018-09-10 at 4.44.5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7441" y="4876800"/>
            <a:ext cx="9549918" cy="21190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247" name="A simple program that “learns” Spanish word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>
            <a:lvl1pPr marL="416718" indent="-416718">
              <a:defRPr sz="3000"/>
            </a:lvl1pPr>
          </a:lstStyle>
          <a:p>
            <a:pPr/>
            <a:r>
              <a:t>A simple program that “learns” Spanish words</a:t>
            </a:r>
          </a:p>
        </p:txBody>
      </p:sp>
      <p:sp>
        <p:nvSpPr>
          <p:cNvPr id="248" name="def test():…"/>
          <p:cNvSpPr/>
          <p:nvPr/>
        </p:nvSpPr>
        <p:spPr>
          <a:xfrm>
            <a:off x="952500" y="3578041"/>
            <a:ext cx="11623351" cy="4521201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500"/>
            </a:pPr>
            <a:r>
              <a:t>def test():</a:t>
            </a:r>
          </a:p>
          <a:p>
            <a:pPr>
              <a:defRPr sz="2500"/>
            </a:pPr>
            <a:r>
              <a:t>    dicc = {}</a:t>
            </a:r>
          </a:p>
          <a:p>
            <a:pPr>
              <a:defRPr sz="2500"/>
            </a:pPr>
            <a:r>
              <a:t>    while True:</a:t>
            </a:r>
          </a:p>
          <a:p>
            <a:pPr>
              <a:defRPr sz="2500"/>
            </a:pPr>
            <a:r>
              <a:t>        astr = input("Enter an English word: ")</a:t>
            </a:r>
          </a:p>
          <a:p>
            <a:pPr>
              <a:defRPr sz="2500"/>
            </a:pPr>
            <a:r>
              <a:t>        if astr == "Stop it":</a:t>
            </a:r>
          </a:p>
          <a:p>
            <a:pPr>
              <a:defRPr sz="2500"/>
            </a:pPr>
            <a:r>
              <a:t>            return</a:t>
            </a:r>
          </a:p>
          <a:p>
            <a:pPr>
              <a:defRPr sz="2500"/>
            </a:pPr>
            <a:r>
              <a:t>        elif astr in dicc:</a:t>
            </a:r>
          </a:p>
          <a:p>
            <a:pPr>
              <a:defRPr sz="2500"/>
            </a:pPr>
            <a:r>
              <a:t>            print(dicc[astr])</a:t>
            </a:r>
          </a:p>
          <a:p>
            <a:pPr>
              <a:defRPr sz="2500"/>
            </a:pPr>
            <a:r>
              <a:t>        else:</a:t>
            </a:r>
          </a:p>
          <a:p>
            <a:pPr>
              <a:defRPr sz="2500"/>
            </a:pPr>
            <a:r>
              <a:t>            print("I have not yet learned this word")</a:t>
            </a:r>
          </a:p>
          <a:p>
            <a:pPr>
              <a:defRPr sz="2500"/>
            </a:pPr>
            <a:r>
              <a:t>            val = input("Please enter the Spanish word: ")</a:t>
            </a:r>
          </a:p>
          <a:p>
            <a:pPr>
              <a:defRPr sz="2500"/>
            </a:pPr>
            <a:r>
              <a:t>            dicc[astr] = val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251" name="Dictionaries have an internal structur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6718" indent="-416718">
              <a:defRPr sz="3000"/>
            </a:pPr>
            <a:r>
              <a:t>Dictionaries have an internal structure</a:t>
            </a:r>
          </a:p>
          <a:p>
            <a:pPr lvl="1" marL="861218" indent="-416718">
              <a:defRPr sz="3000"/>
            </a:pPr>
            <a:r>
              <a:t>You will learn in Data Structures how to build dictionaries yourselves</a:t>
            </a:r>
          </a:p>
          <a:p>
            <a:pPr lvl="1" marL="861218" indent="-416718">
              <a:defRPr sz="3000"/>
            </a:pPr>
            <a:r>
              <a:t>For the moment, enjoy their power</a:t>
            </a:r>
          </a:p>
          <a:p>
            <a:pPr marL="416718" indent="-416718">
              <a:defRPr sz="3000"/>
            </a:pPr>
            <a:r>
              <a:t>You can print dictionaries </a:t>
            </a:r>
          </a:p>
          <a:p>
            <a:pPr lvl="1" marL="861218" indent="-416718">
              <a:defRPr sz="3000"/>
            </a:pPr>
            <a:r>
              <a:t>You will notice that they change structure after inserts and not reflect the order in which you inserted elements</a:t>
            </a:r>
          </a:p>
          <a:p>
            <a:pPr lvl="1" marL="861218" indent="-416718">
              <a:defRPr sz="3000"/>
            </a:pPr>
            <a:r>
              <a:t>This is because they optimize access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We really need to learn how to format string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1900"/>
              </a:spcBef>
              <a:defRPr sz="3420"/>
            </a:pPr>
            <a:r>
              <a:t>We really need to learn how to format strings</a:t>
            </a:r>
          </a:p>
          <a:p>
            <a:pPr lvl="1" marL="844550" indent="-422275" defTabSz="554990">
              <a:spcBef>
                <a:spcPts val="1900"/>
              </a:spcBef>
              <a:defRPr sz="3420"/>
            </a:pPr>
            <a:r>
              <a:t>Python has made several attempts before settling on an efficient syntax.</a:t>
            </a:r>
          </a:p>
          <a:p>
            <a:pPr lvl="2" marL="1266825" indent="-422275" defTabSz="554990">
              <a:spcBef>
                <a:spcPts val="1900"/>
              </a:spcBef>
              <a:defRPr sz="3420"/>
            </a:pPr>
            <a:r>
              <a:t>You can find information on the previous solutions on the net. </a:t>
            </a:r>
          </a:p>
          <a:p>
            <a:pPr lvl="1" marL="844550" indent="-422275" defTabSz="554990">
              <a:spcBef>
                <a:spcPts val="1900"/>
              </a:spcBef>
              <a:defRPr sz="3420"/>
            </a:pPr>
            <a:r>
              <a:t>Use 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format </a:t>
            </a:r>
            <a:r>
              <a:t>function</a:t>
            </a:r>
          </a:p>
          <a:p>
            <a:pPr lvl="2" marL="1266825" indent="-422275" defTabSz="554990">
              <a:spcBef>
                <a:spcPts val="1900"/>
              </a:spcBef>
              <a:defRPr sz="3420"/>
            </a:pPr>
            <a:r>
              <a:t>Distinguish between the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blueprint</a:t>
            </a:r>
            <a:r>
              <a:t> </a:t>
            </a:r>
          </a:p>
          <a:p>
            <a:pPr lvl="2" marL="1266825" indent="-422275" defTabSz="554990">
              <a:spcBef>
                <a:spcPts val="1900"/>
              </a:spcBef>
              <a:defRPr sz="3420"/>
            </a:pPr>
            <a:r>
              <a:t>and the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string to be formatted</a:t>
            </a:r>
            <a:endParaRPr b="1">
              <a:latin typeface="Helvetica"/>
              <a:ea typeface="Helvetica"/>
              <a:cs typeface="Helvetica"/>
              <a:sym typeface="Helvetica"/>
            </a:endParaRPr>
          </a:p>
          <a:p>
            <a:pPr lvl="2" marL="1266825" indent="-422275" defTabSz="554990">
              <a:spcBef>
                <a:spcPts val="1900"/>
              </a:spcBef>
              <a:defRPr sz="3420"/>
            </a:pPr>
            <a:r>
              <a:t>Result is the formatted string.</a:t>
            </a:r>
          </a:p>
        </p:txBody>
      </p:sp>
      <p:sp>
        <p:nvSpPr>
          <p:cNvPr id="136" name="Formatting Strings"/>
          <p:cNvSpPr txBox="1"/>
          <p:nvPr>
            <p:ph type="title"/>
          </p:nvPr>
        </p:nvSpPr>
        <p:spPr>
          <a:xfrm>
            <a:off x="3231108" y="330200"/>
            <a:ext cx="8821192" cy="2159000"/>
          </a:xfrm>
          <a:prstGeom prst="rect">
            <a:avLst/>
          </a:prstGeom>
        </p:spPr>
        <p:txBody>
          <a:bodyPr/>
          <a:lstStyle/>
          <a:p>
            <a:pPr/>
            <a:r>
              <a:t>Formatting Strings</a:t>
            </a:r>
          </a:p>
        </p:txBody>
      </p:sp>
      <p:pic>
        <p:nvPicPr>
          <p:cNvPr id="13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3600" y="571500"/>
            <a:ext cx="2235200" cy="167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254" name="Deleting all entries in a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Deleting all entries in a dictionary</a:t>
            </a:r>
          </a:p>
          <a:p>
            <a:pPr lvl="1"/>
            <a:r>
              <a:t>use 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clear()</a:t>
            </a:r>
            <a:r>
              <a:t> method</a:t>
            </a:r>
          </a:p>
          <a:p>
            <a:pPr/>
            <a:r>
              <a:t>Deleting an entry without fear of creating a key error</a:t>
            </a:r>
          </a:p>
          <a:p>
            <a:pPr lvl="1"/>
            <a:r>
              <a:t>Use an if statement</a:t>
            </a:r>
          </a:p>
          <a:p>
            <a:pPr lvl="1"/>
            <a:r>
              <a:t>Use pop with a second argument None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dicc.pop(1, None)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257" name="Looping over key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Looping over keys</a:t>
            </a:r>
          </a:p>
          <a:p>
            <a:pPr lvl="1"/>
            <a:r>
              <a:t>Simplest: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number in dicc:</a:t>
            </a:r>
          </a:p>
          <a:p>
            <a:pPr lvl="1"/>
            <a:r>
              <a:t>iterkeys( )  or iter  works the same way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number in dicc.iterkeys():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number in iter(dicc):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260" name="Dictionaries can be used to count thing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Dictionaries can be used to count things. </a:t>
            </a:r>
          </a:p>
          <a:p>
            <a:pPr lvl="1"/>
            <a:r>
              <a:t>Example: Count the number of letters in a file.</a:t>
            </a:r>
          </a:p>
          <a:p>
            <a:pPr lvl="2"/>
            <a:r>
              <a:t>We open the file with encoding latin-1 so that there are no encoding errors</a:t>
            </a:r>
          </a:p>
        </p:txBody>
      </p:sp>
      <p:sp>
        <p:nvSpPr>
          <p:cNvPr id="261" name="alphabet = &quot;abcdefghijklmnopqrstuvwxyz&quot;…"/>
          <p:cNvSpPr txBox="1"/>
          <p:nvPr/>
        </p:nvSpPr>
        <p:spPr>
          <a:xfrm>
            <a:off x="1080589" y="5734050"/>
            <a:ext cx="10174339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alphabet = "abcdefghijklmnopqrstuvwxyz"</a:t>
            </a:r>
          </a:p>
          <a:p>
            <a:pPr/>
          </a:p>
          <a:p>
            <a:pPr/>
            <a:r>
              <a:t>with open("alice.txt", encoding = "latin-1") as infile:</a:t>
            </a:r>
          </a:p>
          <a:p>
            <a:pPr/>
            <a:r>
              <a:t>    dicc = {}</a:t>
            </a:r>
          </a:p>
          <a:p>
            <a:pPr/>
            <a:r>
              <a:t>    for letter in alphabet:</a:t>
            </a:r>
          </a:p>
          <a:p>
            <a:pPr/>
            <a:r>
              <a:t>        dicc[letter]=0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264" name="Create and initialize a dictionary…"/>
          <p:cNvSpPr txBox="1"/>
          <p:nvPr>
            <p:ph type="body" idx="1"/>
          </p:nvPr>
        </p:nvSpPr>
        <p:spPr>
          <a:xfrm>
            <a:off x="861044" y="2866473"/>
            <a:ext cx="11099801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Create and initialize a dictionary</a:t>
            </a:r>
          </a:p>
          <a:p>
            <a:pPr lvl="1"/>
            <a:r>
              <a:t>We are only interested in letters</a:t>
            </a:r>
          </a:p>
        </p:txBody>
      </p:sp>
      <p:sp>
        <p:nvSpPr>
          <p:cNvPr id="265" name="alphabet = &quot;abcdefghijklmnopqrstuvwxyz&quot;…"/>
          <p:cNvSpPr txBox="1"/>
          <p:nvPr/>
        </p:nvSpPr>
        <p:spPr>
          <a:xfrm>
            <a:off x="1786508" y="4930223"/>
            <a:ext cx="1017433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alphabet = "abcdefghijklmnopqrstuvwxyz"</a:t>
            </a:r>
          </a:p>
          <a:p>
            <a:pPr/>
          </a:p>
          <a:p>
            <a:pPr/>
            <a:r>
              <a:t>with open("alice.txt", encoding = "latin-1") as infile:</a:t>
            </a:r>
          </a:p>
          <a:p>
            <a:pPr/>
            <a:r>
              <a:t>    </a:t>
            </a:r>
            <a:r>
              <a:rPr b="1"/>
              <a:t>dicc = {}</a:t>
            </a:r>
            <a:endParaRPr b="1"/>
          </a:p>
          <a:p>
            <a:pPr/>
            <a:r>
              <a:t>    for letter in alphabet:</a:t>
            </a:r>
          </a:p>
          <a:p>
            <a:pPr/>
            <a:r>
              <a:t>        dicc[letter]=0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268" name="Read the file line by lin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Read the file line by line.</a:t>
            </a:r>
          </a:p>
          <a:p>
            <a:pPr lvl="1"/>
            <a:r>
              <a:t>Read each letter in the line</a:t>
            </a:r>
          </a:p>
          <a:p>
            <a:pPr lvl="2"/>
            <a:r>
              <a:t>After changing to lower case, update dictionary </a:t>
            </a:r>
          </a:p>
        </p:txBody>
      </p:sp>
      <p:sp>
        <p:nvSpPr>
          <p:cNvPr id="269" name="alphabet = &quot;abcdefghijklmnopqrstuvwxyz&quot;…"/>
          <p:cNvSpPr txBox="1"/>
          <p:nvPr/>
        </p:nvSpPr>
        <p:spPr>
          <a:xfrm>
            <a:off x="952500" y="5148946"/>
            <a:ext cx="10174338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alphabet = "abcdefghijklmnopqrstuvwxyz"</a:t>
            </a:r>
          </a:p>
          <a:p>
            <a:pPr/>
          </a:p>
          <a:p>
            <a:pPr/>
            <a:r>
              <a:t>with open("alice.txt", encoding = "latin-1") as infile:</a:t>
            </a:r>
          </a:p>
          <a:p>
            <a:pPr/>
            <a:r>
              <a:t>    dicc = {}</a:t>
            </a:r>
          </a:p>
          <a:p>
            <a:pPr/>
            <a:r>
              <a:t>    for letter in alphabet:</a:t>
            </a:r>
          </a:p>
          <a:p>
            <a:pPr/>
            <a:r>
              <a:t>        dicc[letter]=0</a:t>
            </a:r>
          </a:p>
          <a:p>
            <a:pPr/>
            <a:r>
              <a:t>    </a:t>
            </a:r>
            <a:r>
              <a:rPr b="1"/>
              <a:t>for line in infile:</a:t>
            </a:r>
            <a:endParaRPr b="1"/>
          </a:p>
          <a:p>
            <a:pPr/>
            <a:r>
              <a:t>        for letter in line:</a:t>
            </a:r>
          </a:p>
          <a:p>
            <a:pPr/>
            <a:r>
              <a:t>            letter=letter.lower()</a:t>
            </a:r>
          </a:p>
          <a:p>
            <a:pPr/>
            <a:r>
              <a:t>            if letter in alphabet:</a:t>
            </a:r>
          </a:p>
          <a:p>
            <a:pPr/>
            <a:r>
              <a:t>                dicc[letter]+=1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272" name="Now process the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process the dictionary</a:t>
            </a:r>
          </a:p>
          <a:p>
            <a:pPr lvl="1"/>
            <a:r>
              <a:t>Calculate the sum of values (i.e. the counts)</a:t>
            </a:r>
          </a:p>
          <a:p>
            <a:pPr lvl="1"/>
            <a:r>
              <a:t>Pretty-print the results</a:t>
            </a:r>
          </a:p>
        </p:txBody>
      </p:sp>
      <p:sp>
        <p:nvSpPr>
          <p:cNvPr id="273" name="for letter in alphabet:…"/>
          <p:cNvSpPr txBox="1"/>
          <p:nvPr/>
        </p:nvSpPr>
        <p:spPr>
          <a:xfrm>
            <a:off x="958850" y="5602488"/>
            <a:ext cx="10552857" cy="2171701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for letter in alphabet:</a:t>
            </a:r>
          </a:p>
          <a:p>
            <a:pPr/>
            <a:r>
              <a:t>    cum += dicc[letter]</a:t>
            </a:r>
          </a:p>
          <a:p>
            <a:pPr/>
            <a:r>
              <a:t>for letter in alphabet:</a:t>
            </a:r>
          </a:p>
          <a:p>
            <a:pPr/>
            <a:r>
              <a:t>    print("{:1s} {:5d} {:5.2f}%”.format(</a:t>
            </a:r>
          </a:p>
          <a:p>
            <a:pPr/>
            <a:r>
              <a:t>             letter, dicc[letter], dicc[letter]/cum*100))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276" name="Using lists as dictionary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Using lists as dictionary values </a:t>
            </a:r>
          </a:p>
          <a:p>
            <a:pPr lvl="1"/>
            <a:r>
              <a:t>in order to create an index of words in a file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279" name="Open file with encoding “latin-1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Open file with encoding “latin-1”</a:t>
            </a:r>
          </a:p>
          <a:p>
            <a:pPr lvl="1"/>
            <a:r>
              <a:t>Read file line by line</a:t>
            </a:r>
          </a:p>
          <a:p>
            <a:pPr lvl="2"/>
            <a:r>
              <a:t>Break line into words</a:t>
            </a:r>
          </a:p>
          <a:p>
            <a:pPr lvl="2"/>
            <a:r>
              <a:t>Normalize words by stripping and lowering </a:t>
            </a:r>
          </a:p>
        </p:txBody>
      </p:sp>
      <p:sp>
        <p:nvSpPr>
          <p:cNvPr id="280" name="with open(&quot;alice.txt&quot;, encoding = &quot;latin-1&quot;) as infile:…"/>
          <p:cNvSpPr txBox="1"/>
          <p:nvPr/>
        </p:nvSpPr>
        <p:spPr>
          <a:xfrm>
            <a:off x="1408881" y="5894936"/>
            <a:ext cx="10187038" cy="2514601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open("alice.txt", encoding = "latin-1") as infile:</a:t>
            </a:r>
          </a:p>
          <a:p>
            <a:pPr/>
            <a:r>
              <a:t>    index = {}</a:t>
            </a:r>
          </a:p>
          <a:p>
            <a:pPr/>
            <a:r>
              <a:t>    word_count = 0</a:t>
            </a:r>
          </a:p>
          <a:p>
            <a:pPr/>
            <a:r>
              <a:t>    for line in infile:</a:t>
            </a:r>
          </a:p>
          <a:p>
            <a:pPr/>
            <a:r>
              <a:t>        for word in line.split():</a:t>
            </a:r>
          </a:p>
          <a:p>
            <a:pPr/>
            <a:r>
              <a:t>            word_count += 1</a:t>
            </a:r>
          </a:p>
          <a:p>
            <a:pPr/>
            <a:r>
              <a:t>            word = word.lower().strip(",.;:?![]-'\"")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283" name="Add word to dictionary if long enough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Add word to dictionary if long enough</a:t>
            </a:r>
          </a:p>
        </p:txBody>
      </p:sp>
      <p:sp>
        <p:nvSpPr>
          <p:cNvPr id="284" name="with open(&quot;alice.txt&quot;, encoding = &quot;latin-1&quot;) as infile:…"/>
          <p:cNvSpPr txBox="1"/>
          <p:nvPr/>
        </p:nvSpPr>
        <p:spPr>
          <a:xfrm>
            <a:off x="1215582" y="3717668"/>
            <a:ext cx="10180688" cy="4222751"/>
          </a:xfrm>
          <a:prstGeom prst="rect">
            <a:avLst/>
          </a:prstGeom>
          <a:ln w="635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with open("alice.txt", encoding = "latin-1") as infile:</a:t>
            </a:r>
          </a:p>
          <a:p>
            <a:pPr/>
            <a:r>
              <a:t>    index = {}</a:t>
            </a:r>
          </a:p>
          <a:p>
            <a:pPr/>
            <a:r>
              <a:t>    word_count = 0</a:t>
            </a:r>
          </a:p>
          <a:p>
            <a:pPr/>
            <a:r>
              <a:t>    for line in infile:</a:t>
            </a:r>
          </a:p>
          <a:p>
            <a:pPr/>
            <a:r>
              <a:t>        for word in line.split():</a:t>
            </a:r>
          </a:p>
          <a:p>
            <a:pPr/>
            <a:r>
              <a:t>            word_count += 1</a:t>
            </a:r>
          </a:p>
          <a:p>
            <a:pPr/>
            <a:r>
              <a:t>            word = word.lower().strip(",.;:?![]-'\"")</a:t>
            </a:r>
          </a:p>
          <a:p>
            <a:pPr/>
            <a:r>
              <a:t>            </a:t>
            </a:r>
            <a:r>
              <a:rPr b="1"/>
              <a:t>if len(word)&gt;7:</a:t>
            </a:r>
            <a:endParaRPr b="1"/>
          </a:p>
          <a:p>
            <a:pPr/>
            <a:r>
              <a:t>                if word in index:</a:t>
            </a:r>
          </a:p>
          <a:p>
            <a:pPr/>
            <a:r>
              <a:t>                    index[word].append(word_count)</a:t>
            </a:r>
          </a:p>
          <a:p>
            <a:pPr/>
            <a:r>
              <a:t>                else:</a:t>
            </a:r>
          </a:p>
          <a:p>
            <a:pPr/>
            <a:r>
              <a:t>                    index[word] = [word_count]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287" name="Print out results if word is frequent enough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Print out results if word is frequent enough</a:t>
            </a:r>
          </a:p>
        </p:txBody>
      </p:sp>
      <p:sp>
        <p:nvSpPr>
          <p:cNvPr id="288" name="for word in index:…"/>
          <p:cNvSpPr txBox="1"/>
          <p:nvPr/>
        </p:nvSpPr>
        <p:spPr>
          <a:xfrm>
            <a:off x="3518693" y="4308475"/>
            <a:ext cx="5973764" cy="1136651"/>
          </a:xfrm>
          <a:prstGeom prst="rect">
            <a:avLst/>
          </a:prstGeom>
          <a:ln w="635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 word in index:</a:t>
            </a:r>
          </a:p>
          <a:p>
            <a:pPr/>
            <a:r>
              <a:t>    if len(index[word])&gt;2:</a:t>
            </a:r>
          </a:p>
          <a:p>
            <a:pPr/>
            <a:r>
              <a:t>        print(word, index[word])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Blueprint string…"/>
          <p:cNvSpPr txBox="1"/>
          <p:nvPr>
            <p:ph type="body" idx="1"/>
          </p:nvPr>
        </p:nvSpPr>
        <p:spPr>
          <a:xfrm>
            <a:off x="952500" y="28257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Blueprint string</a:t>
            </a:r>
          </a:p>
          <a:p>
            <a:pPr lvl="1"/>
            <a:r>
              <a:t>Uses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{} </a:t>
            </a:r>
            <a:r>
              <a:t>to denote places for variables</a:t>
            </a:r>
          </a:p>
          <a:p>
            <a:pPr lvl="1"/>
            <a:r>
              <a:t>Simple example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"{} {}".format('one', ‘two')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lvl="2"/>
            <a:r>
              <a:t>Result</a:t>
            </a:r>
          </a:p>
        </p:txBody>
      </p:sp>
      <p:sp>
        <p:nvSpPr>
          <p:cNvPr id="140" name="Quote Bubble"/>
          <p:cNvSpPr/>
          <p:nvPr/>
        </p:nvSpPr>
        <p:spPr>
          <a:xfrm>
            <a:off x="749300" y="6832600"/>
            <a:ext cx="2823220" cy="812800"/>
          </a:xfrm>
          <a:prstGeom prst="wedgeEllipseCallout">
            <a:avLst>
              <a:gd name="adj1" fmla="val 41017"/>
              <a:gd name="adj2" fmla="val -17664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141" name="Blueprint"/>
          <p:cNvSpPr txBox="1"/>
          <p:nvPr/>
        </p:nvSpPr>
        <p:spPr>
          <a:xfrm>
            <a:off x="2286000" y="6940550"/>
            <a:ext cx="194355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Blueprint</a:t>
            </a:r>
          </a:p>
        </p:txBody>
      </p:sp>
      <p:sp>
        <p:nvSpPr>
          <p:cNvPr id="142" name="Rounded Rectangle"/>
          <p:cNvSpPr/>
          <p:nvPr/>
        </p:nvSpPr>
        <p:spPr>
          <a:xfrm>
            <a:off x="2311400" y="5102423"/>
            <a:ext cx="1918158" cy="839392"/>
          </a:xfrm>
          <a:prstGeom prst="roundRect">
            <a:avLst>
              <a:gd name="adj" fmla="val 22695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143" name="Rounded Rectangle"/>
          <p:cNvSpPr/>
          <p:nvPr/>
        </p:nvSpPr>
        <p:spPr>
          <a:xfrm>
            <a:off x="4318000" y="5118100"/>
            <a:ext cx="1918158" cy="808038"/>
          </a:xfrm>
          <a:prstGeom prst="roundRect">
            <a:avLst>
              <a:gd name="adj" fmla="val 23576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144" name="Callout"/>
          <p:cNvSpPr/>
          <p:nvPr/>
        </p:nvSpPr>
        <p:spPr>
          <a:xfrm>
            <a:off x="4224477" y="5778103"/>
            <a:ext cx="1822451" cy="1994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880" y="0"/>
                </a:moveTo>
                <a:lnTo>
                  <a:pt x="4379" y="7845"/>
                </a:lnTo>
                <a:lnTo>
                  <a:pt x="753" y="7845"/>
                </a:lnTo>
                <a:cubicBezTo>
                  <a:pt x="337" y="7845"/>
                  <a:pt x="0" y="8153"/>
                  <a:pt x="0" y="8533"/>
                </a:cubicBezTo>
                <a:lnTo>
                  <a:pt x="0" y="20912"/>
                </a:lnTo>
                <a:cubicBezTo>
                  <a:pt x="0" y="21292"/>
                  <a:pt x="337" y="21600"/>
                  <a:pt x="753" y="21600"/>
                </a:cubicBezTo>
                <a:lnTo>
                  <a:pt x="20847" y="21600"/>
                </a:lnTo>
                <a:cubicBezTo>
                  <a:pt x="21263" y="21600"/>
                  <a:pt x="21600" y="21292"/>
                  <a:pt x="21600" y="20912"/>
                </a:cubicBezTo>
                <a:lnTo>
                  <a:pt x="21600" y="8533"/>
                </a:lnTo>
                <a:cubicBezTo>
                  <a:pt x="21600" y="8153"/>
                  <a:pt x="21263" y="7845"/>
                  <a:pt x="20847" y="7845"/>
                </a:cubicBezTo>
                <a:lnTo>
                  <a:pt x="7385" y="7845"/>
                </a:lnTo>
                <a:lnTo>
                  <a:pt x="5880" y="0"/>
                </a:lnTo>
                <a:close/>
              </a:path>
            </a:pathLst>
          </a:cu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145" name="Calling…"/>
          <p:cNvSpPr txBox="1"/>
          <p:nvPr/>
        </p:nvSpPr>
        <p:spPr>
          <a:xfrm>
            <a:off x="5135702" y="6527800"/>
            <a:ext cx="1663752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Calling </a:t>
            </a:r>
          </a:p>
          <a:p>
            <a:pPr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format</a:t>
            </a:r>
          </a:p>
        </p:txBody>
      </p:sp>
      <p:sp>
        <p:nvSpPr>
          <p:cNvPr id="146" name="Quote Bubble"/>
          <p:cNvSpPr/>
          <p:nvPr/>
        </p:nvSpPr>
        <p:spPr>
          <a:xfrm>
            <a:off x="6794500" y="6121630"/>
            <a:ext cx="3914329" cy="1559571"/>
          </a:xfrm>
          <a:prstGeom prst="wedgeEllipseCallout">
            <a:avLst>
              <a:gd name="adj1" fmla="val -17048"/>
              <a:gd name="adj2" fmla="val -7271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>
                <a:latin typeface="Helvetica Light"/>
                <a:ea typeface="Helvetica Light"/>
                <a:cs typeface="Helvetica Light"/>
                <a:sym typeface="Helvetica Light"/>
              </a:defRPr>
            </a:pPr>
          </a:p>
        </p:txBody>
      </p:sp>
      <p:sp>
        <p:nvSpPr>
          <p:cNvPr id="147" name="String to be…"/>
          <p:cNvSpPr txBox="1"/>
          <p:nvPr/>
        </p:nvSpPr>
        <p:spPr>
          <a:xfrm>
            <a:off x="8935045" y="6299200"/>
            <a:ext cx="2604212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String to be </a:t>
            </a:r>
          </a:p>
          <a:p>
            <a:pPr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formatted</a:t>
            </a:r>
          </a:p>
        </p:txBody>
      </p:sp>
      <p:sp>
        <p:nvSpPr>
          <p:cNvPr id="148" name="‘one two’"/>
          <p:cNvSpPr txBox="1"/>
          <p:nvPr/>
        </p:nvSpPr>
        <p:spPr>
          <a:xfrm>
            <a:off x="5473700" y="8310562"/>
            <a:ext cx="258358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pPr/>
            <a:r>
              <a:t>‘one two’</a:t>
            </a:r>
          </a:p>
        </p:txBody>
      </p:sp>
      <p:sp>
        <p:nvSpPr>
          <p:cNvPr id="149" name="Formatting Strings"/>
          <p:cNvSpPr txBox="1"/>
          <p:nvPr>
            <p:ph type="title"/>
          </p:nvPr>
        </p:nvSpPr>
        <p:spPr>
          <a:xfrm>
            <a:off x="3231108" y="330200"/>
            <a:ext cx="8821192" cy="2159000"/>
          </a:xfrm>
          <a:prstGeom prst="rect">
            <a:avLst/>
          </a:prstGeom>
        </p:spPr>
        <p:txBody>
          <a:bodyPr/>
          <a:lstStyle/>
          <a:p>
            <a:pPr/>
            <a:r>
              <a:t>Formatting Strings</a:t>
            </a:r>
          </a:p>
        </p:txBody>
      </p:sp>
      <p:pic>
        <p:nvPicPr>
          <p:cNvPr id="15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3600" y="571500"/>
            <a:ext cx="2235200" cy="167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A Teaser 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Teaser on Iterators</a:t>
            </a:r>
          </a:p>
        </p:txBody>
      </p:sp>
      <p:sp>
        <p:nvSpPr>
          <p:cNvPr id="291" name="Iterators are the hidden engine of many Python featur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Iterators are the hidden engine of many Python features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Iterators are almost like lists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You always can get the next element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Unless you are at the end of a list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But they are not lists: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All the elements in the list have to be there before the list can be used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They need to be stored in memory 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Which uses up space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And can be disastrous if there are just too many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A Teaser 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Teaser on Iterators</a:t>
            </a:r>
          </a:p>
        </p:txBody>
      </p:sp>
      <p:sp>
        <p:nvSpPr>
          <p:cNvPr id="294" name="Iterators are only created when there is a ne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Iterators are only created when there is a need</a:t>
            </a:r>
          </a:p>
          <a:p>
            <a:pPr/>
            <a:r>
              <a:t>Iterators are often hidden from view</a:t>
            </a:r>
          </a:p>
          <a:p>
            <a:pPr/>
            <a:r>
              <a:t>But we will have to use them</a:t>
            </a:r>
          </a:p>
          <a:p>
            <a:pPr lvl="1"/>
            <a:r>
              <a:t>For our purposes:</a:t>
            </a:r>
          </a:p>
          <a:p>
            <a:pPr lvl="2"/>
            <a:r>
              <a:t>We can make them explicitly into lists because we are just not working with millions of data items</a:t>
            </a:r>
          </a:p>
          <a:p>
            <a:pPr lvl="2"/>
            <a:r>
              <a:t>But hopefully, once we get to play with the grown-ups …</a:t>
            </a:r>
          </a:p>
          <a:p>
            <a:pPr/>
            <a:r>
              <a:t>Seriously, we get back to iterators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Multi-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Multi-Dictionaries</a:t>
            </a:r>
          </a:p>
        </p:txBody>
      </p:sp>
      <p:sp>
        <p:nvSpPr>
          <p:cNvPr id="297" name="Proble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Problem:</a:t>
            </a:r>
          </a:p>
          <a:p>
            <a:pPr lvl="1">
              <a:spcBef>
                <a:spcPts val="2000"/>
              </a:spcBef>
            </a:pPr>
            <a:r>
              <a:t>Instead of associating one value with a key, we want to associate several values: </a:t>
            </a:r>
          </a:p>
          <a:p>
            <a:pPr lvl="2">
              <a:spcBef>
                <a:spcPts val="2000"/>
              </a:spcBef>
            </a:pPr>
            <a:r>
              <a:t>a “multi-dictionary”</a:t>
            </a:r>
          </a:p>
          <a:p>
            <a:pPr>
              <a:spcBef>
                <a:spcPts val="2000"/>
              </a:spcBef>
            </a:pPr>
            <a:r>
              <a:t>Solution:</a:t>
            </a:r>
          </a:p>
          <a:p>
            <a:pPr lvl="1">
              <a:spcBef>
                <a:spcPts val="2000"/>
              </a:spcBef>
            </a:pPr>
            <a:r>
              <a:t>The values of the dictionaries should be lists (or sets — coming week)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Multi-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Multi-Dictionaries</a:t>
            </a:r>
          </a:p>
        </p:txBody>
      </p:sp>
      <p:sp>
        <p:nvSpPr>
          <p:cNvPr id="300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We want to pass through a file and create an index of important words with their occurrences</a:t>
            </a:r>
          </a:p>
        </p:txBody>
      </p:sp>
      <p:sp>
        <p:nvSpPr>
          <p:cNvPr id="301" name="with open(&quot;alice.txt&quot;, encoding = &quot;latin-1&quot;) as infile:…"/>
          <p:cNvSpPr txBox="1"/>
          <p:nvPr/>
        </p:nvSpPr>
        <p:spPr>
          <a:xfrm>
            <a:off x="1511300" y="4603750"/>
            <a:ext cx="10174338" cy="455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with open("alice.txt", encoding = "latin-1") as infile:</a:t>
            </a:r>
          </a:p>
          <a:p>
            <a:pPr/>
            <a:r>
              <a:t>    dicc = {}</a:t>
            </a:r>
          </a:p>
          <a:p>
            <a:pPr/>
            <a:r>
              <a:t>    word_number = 0</a:t>
            </a:r>
          </a:p>
          <a:p>
            <a:pPr/>
            <a:r>
              <a:t>    for line in infile:</a:t>
            </a:r>
          </a:p>
          <a:p>
            <a:pPr/>
            <a:r>
              <a:t>        for word in line.split():</a:t>
            </a:r>
          </a:p>
          <a:p>
            <a:pPr/>
            <a:r>
              <a:t>            word = word.strip(":,.?![]'")</a:t>
            </a:r>
          </a:p>
          <a:p>
            <a:pPr/>
            <a:r>
              <a:t>            word = word.lower()</a:t>
            </a:r>
          </a:p>
          <a:p>
            <a:pPr lvl="8"/>
            <a:r>
              <a:t>  word_number +=1</a:t>
            </a:r>
          </a:p>
          <a:p>
            <a:pPr/>
            <a:r>
              <a:t>            if len(word)&gt;8:</a:t>
            </a:r>
          </a:p>
          <a:p>
            <a:pPr/>
            <a:r>
              <a:t>                if word in dicc:</a:t>
            </a:r>
          </a:p>
          <a:p>
            <a:pPr/>
            <a:r>
              <a:t>                    dicc[word].append(word_number)</a:t>
            </a:r>
          </a:p>
          <a:p>
            <a:pPr/>
            <a:r>
              <a:t>                else:</a:t>
            </a:r>
          </a:p>
          <a:p>
            <a:pPr/>
            <a:r>
              <a:t>                    dicc[word]=[word_number]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Calculating on Val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Calculating on Values</a:t>
            </a:r>
          </a:p>
        </p:txBody>
      </p:sp>
      <p:sp>
        <p:nvSpPr>
          <p:cNvPr id="304" name="Assume you have a dictionary with numerical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you have a dictionary with numerical values</a:t>
            </a:r>
          </a:p>
          <a:p>
            <a:pPr lvl="1"/>
            <a:r>
              <a:t>For example: a dictionary with the prices of stocks on September 15, 2018</a:t>
            </a:r>
          </a:p>
          <a:p>
            <a:pPr lvl="1"/>
          </a:p>
          <a:p>
            <a:pPr lvl="1"/>
          </a:p>
          <a:p>
            <a:pPr lvl="1"/>
            <a:r>
              <a:t>You want the average, the maximum, the minimum … price</a:t>
            </a:r>
          </a:p>
        </p:txBody>
      </p:sp>
      <p:sp>
        <p:nvSpPr>
          <p:cNvPr id="305" name="dstocks = {“tata”: 2063.30,…"/>
          <p:cNvSpPr txBox="1"/>
          <p:nvPr/>
        </p:nvSpPr>
        <p:spPr>
          <a:xfrm>
            <a:off x="6460430" y="3998912"/>
            <a:ext cx="5147271" cy="21621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dstocks = {“tata”: 2063.30,</a:t>
            </a:r>
          </a:p>
          <a:p>
            <a:pPr lvl="6"/>
            <a:r>
              <a:t>    “hdfc”: 2029.20,</a:t>
            </a:r>
          </a:p>
          <a:p>
            <a:pPr lvl="6"/>
            <a:r>
              <a:t>    “hiul”: 1630.15,</a:t>
            </a:r>
          </a:p>
          <a:p>
            <a:pPr lvl="6"/>
            <a:r>
              <a:t>     …</a:t>
            </a:r>
          </a:p>
          <a:p>
            <a:pPr lvl="8"/>
            <a: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308" name="You can access the values of a dictionary through the values metho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access the values of a dictionary through the values method.</a:t>
            </a:r>
          </a:p>
          <a:p>
            <a:pPr lvl="1"/>
            <a:r>
              <a:t>values( ) returns an iterator of all the values in the dictionary </a:t>
            </a:r>
          </a:p>
        </p:txBody>
      </p:sp>
      <p:pic>
        <p:nvPicPr>
          <p:cNvPr id="309" name="Screen Shot 2018-09-15 at 5.00.41 PM.png" descr="Screen Shot 2018-09-15 at 5.00.41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50572" y="5483026"/>
            <a:ext cx="9103656" cy="18763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alculating with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Calculating with keys</a:t>
            </a:r>
          </a:p>
        </p:txBody>
      </p:sp>
      <p:sp>
        <p:nvSpPr>
          <p:cNvPr id="312" name="Proble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Problem:</a:t>
            </a:r>
          </a:p>
          <a:p>
            <a:pPr lvl="1"/>
            <a:r>
              <a:t>You want to calculate on the keys of a dictionary</a:t>
            </a:r>
          </a:p>
          <a:p>
            <a:pPr/>
            <a:r>
              <a:t>Solution:</a:t>
            </a:r>
          </a:p>
          <a:p>
            <a:pPr lvl="1"/>
            <a:r>
              <a:t>The keys( ) method returns an iterator of the keys of a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315" name="We use a dictionary as a counter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use a dictionary as a counter. </a:t>
            </a:r>
          </a:p>
          <a:p>
            <a:pPr lvl="1"/>
            <a:r>
              <a:t>First way: We can do so by ourselves.</a:t>
            </a:r>
          </a:p>
          <a:p>
            <a:pPr lvl="2"/>
            <a:r>
              <a:t>Create a dictionary</a:t>
            </a:r>
          </a:p>
          <a:p>
            <a:pPr lvl="3"/>
            <a:r>
              <a:t>Pass through the list</a:t>
            </a:r>
          </a:p>
        </p:txBody>
      </p:sp>
      <p:sp>
        <p:nvSpPr>
          <p:cNvPr id="316" name="def most_frequent(lista):…"/>
          <p:cNvSpPr txBox="1"/>
          <p:nvPr/>
        </p:nvSpPr>
        <p:spPr>
          <a:xfrm>
            <a:off x="1367730" y="5854700"/>
            <a:ext cx="7064872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</p:txBody>
      </p:sp>
      <p:sp>
        <p:nvSpPr>
          <p:cNvPr id="317" name="get specifies a default value,…"/>
          <p:cNvSpPr/>
          <p:nvPr/>
        </p:nvSpPr>
        <p:spPr>
          <a:xfrm>
            <a:off x="8448873" y="4926707"/>
            <a:ext cx="3983931" cy="1989634"/>
          </a:xfrm>
          <a:prstGeom prst="wedgeEllipseCallout">
            <a:avLst>
              <a:gd name="adj1" fmla="val -49734"/>
              <a:gd name="adj2" fmla="val 58516"/>
            </a:avLst>
          </a:prstGeom>
          <a:solidFill>
            <a:srgbClr val="F8F89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101EB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get specifies a default value, </a:t>
            </a:r>
          </a:p>
          <a:p>
            <a:pPr algn="ctr">
              <a:defRPr sz="2200">
                <a:solidFill>
                  <a:srgbClr val="101EB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it is otherwise equivalent to counter[x]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320" name="If we do not want to use get, we can just check whether the list-item is already in the dictionar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we do not want to use get, we can just check whether the list-item is already in the dictionary</a:t>
            </a:r>
          </a:p>
        </p:txBody>
      </p:sp>
      <p:sp>
        <p:nvSpPr>
          <p:cNvPr id="321" name="def most_frequent(lista):…"/>
          <p:cNvSpPr txBox="1"/>
          <p:nvPr/>
        </p:nvSpPr>
        <p:spPr>
          <a:xfrm>
            <a:off x="3590230" y="4483099"/>
            <a:ext cx="4687045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</a:t>
            </a:r>
            <a:r>
              <a:rPr b="1"/>
              <a:t>if x in counter:</a:t>
            </a:r>
            <a:endParaRPr b="1"/>
          </a:p>
          <a:p>
            <a:pPr>
              <a:defRPr b="1"/>
            </a:pPr>
            <a:r>
              <a:t>            counter[x]+=1</a:t>
            </a:r>
          </a:p>
          <a:p>
            <a:pPr>
              <a:defRPr b="1"/>
            </a:pPr>
            <a:r>
              <a:t>        else:</a:t>
            </a:r>
          </a:p>
          <a:p>
            <a:pPr>
              <a:defRPr b="1"/>
            </a:pPr>
            <a:r>
              <a:t>            counter[x]=1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324" name="After counting, we pass through the dictionary to find the maximum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counting, we pass through the dictionary to find the maximum element. </a:t>
            </a:r>
          </a:p>
          <a:p>
            <a:pPr lvl="1"/>
            <a:r>
              <a:t>Notice that we are interested in the key, not the value</a:t>
            </a:r>
          </a:p>
        </p:txBody>
      </p:sp>
      <p:sp>
        <p:nvSpPr>
          <p:cNvPr id="325" name="def most_frequent(lista):…"/>
          <p:cNvSpPr txBox="1"/>
          <p:nvPr/>
        </p:nvSpPr>
        <p:spPr>
          <a:xfrm>
            <a:off x="1214809" y="4794250"/>
            <a:ext cx="7064872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  <a:p>
            <a:pPr/>
            <a:r>
              <a:t>    </a:t>
            </a:r>
            <a:r>
              <a:rPr b="1"/>
              <a:t>highest_seen = 0</a:t>
            </a:r>
            <a:endParaRPr b="1"/>
          </a:p>
          <a:p>
            <a:pPr>
              <a:defRPr b="1"/>
            </a:pPr>
            <a:r>
              <a:t>    for x in counter:</a:t>
            </a:r>
          </a:p>
          <a:p>
            <a:pPr>
              <a:defRPr b="1"/>
            </a:pPr>
            <a:r>
              <a:t>        if counter[x]&gt;highest_seen:</a:t>
            </a:r>
          </a:p>
          <a:p>
            <a:pPr>
              <a:defRPr b="1"/>
            </a:pPr>
            <a:r>
              <a:t>            best_key = x</a:t>
            </a:r>
          </a:p>
          <a:p>
            <a:pPr>
              <a:defRPr b="1"/>
            </a:pPr>
            <a:r>
              <a:t>            highest_seen = counter[x]</a:t>
            </a:r>
          </a:p>
          <a:p>
            <a:pPr>
              <a:defRPr b="1"/>
            </a:pPr>
            <a:r>
              <a:t>    return best_key</a:t>
            </a:r>
          </a:p>
        </p:txBody>
      </p:sp>
      <p:sp>
        <p:nvSpPr>
          <p:cNvPr id="326" name="highest_seen contains the highest encountered value"/>
          <p:cNvSpPr/>
          <p:nvPr/>
        </p:nvSpPr>
        <p:spPr>
          <a:xfrm>
            <a:off x="7442200" y="4470400"/>
            <a:ext cx="4212333" cy="1894434"/>
          </a:xfrm>
          <a:prstGeom prst="wedgeEllipseCallout">
            <a:avLst>
              <a:gd name="adj1" fmla="val -105007"/>
              <a:gd name="adj2" fmla="val 51888"/>
            </a:avLst>
          </a:prstGeom>
          <a:solidFill>
            <a:srgbClr val="FFFB8E">
              <a:alpha val="59094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highest_seen contains the highest encountered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value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Inside the brackets, we can put indices to select variab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Inside the brackets, we can put indices to select variables</a:t>
            </a:r>
          </a:p>
          <a:p>
            <a:pPr lvl="1"/>
            <a:r>
              <a:t>0 means first variable, 1 second, …</a:t>
            </a:r>
          </a:p>
          <a:p>
            <a:pPr lvl="1"/>
            <a:r>
              <a:t>Can reuse variables </a:t>
            </a:r>
          </a:p>
        </p:txBody>
      </p:sp>
      <p:pic>
        <p:nvPicPr>
          <p:cNvPr id="153" name="Screen Shot 2017-02-12 at 21.45.39.png" descr="Screen Shot 2017-02-12 at 21.45.3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2206" y="6049863"/>
            <a:ext cx="11430001" cy="660401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Formatting Strings"/>
          <p:cNvSpPr txBox="1"/>
          <p:nvPr>
            <p:ph type="title"/>
          </p:nvPr>
        </p:nvSpPr>
        <p:spPr>
          <a:xfrm>
            <a:off x="3231108" y="330200"/>
            <a:ext cx="8821192" cy="2159000"/>
          </a:xfrm>
          <a:prstGeom prst="rect">
            <a:avLst/>
          </a:prstGeom>
        </p:spPr>
        <p:txBody>
          <a:bodyPr/>
          <a:lstStyle/>
          <a:p>
            <a:pPr/>
            <a:r>
              <a:t>Formatting Strings</a:t>
            </a:r>
          </a:p>
        </p:txBody>
      </p:sp>
      <p:pic>
        <p:nvPicPr>
          <p:cNvPr id="15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3600" y="571500"/>
            <a:ext cx="2235200" cy="167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329" name="After counting, we pass through the dictionary to find the maximum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counting, we pass through the dictionary to find the maximum element. </a:t>
            </a:r>
          </a:p>
          <a:p>
            <a:pPr lvl="1"/>
            <a:r>
              <a:t>Notice that we are interested in the key, not the value</a:t>
            </a:r>
          </a:p>
        </p:txBody>
      </p:sp>
      <p:sp>
        <p:nvSpPr>
          <p:cNvPr id="330" name="def most_frequent(lista):…"/>
          <p:cNvSpPr txBox="1"/>
          <p:nvPr/>
        </p:nvSpPr>
        <p:spPr>
          <a:xfrm>
            <a:off x="1214809" y="4794250"/>
            <a:ext cx="7064872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  <a:p>
            <a:pPr/>
            <a:r>
              <a:t>    </a:t>
            </a:r>
            <a:r>
              <a:rPr b="1"/>
              <a:t>highest_seen = 0</a:t>
            </a:r>
            <a:endParaRPr b="1"/>
          </a:p>
          <a:p>
            <a:pPr>
              <a:defRPr b="1"/>
            </a:pPr>
            <a:r>
              <a:t>    for x in counter:</a:t>
            </a:r>
          </a:p>
          <a:p>
            <a:pPr>
              <a:defRPr b="1"/>
            </a:pPr>
            <a:r>
              <a:t>        if counter[x]&gt;highest_seen:</a:t>
            </a:r>
          </a:p>
          <a:p>
            <a:pPr>
              <a:defRPr b="1"/>
            </a:pPr>
            <a:r>
              <a:t>            best_key = x</a:t>
            </a:r>
          </a:p>
          <a:p>
            <a:pPr>
              <a:defRPr b="1"/>
            </a:pPr>
            <a:r>
              <a:t>            highest_seen = counter[x]</a:t>
            </a:r>
          </a:p>
          <a:p>
            <a:pPr>
              <a:defRPr b="1"/>
            </a:pPr>
            <a:r>
              <a:t>    return best_key</a:t>
            </a:r>
          </a:p>
        </p:txBody>
      </p:sp>
      <p:sp>
        <p:nvSpPr>
          <p:cNvPr id="331" name="highest_seen is adjusted whenever we see a higher value in the counter"/>
          <p:cNvSpPr/>
          <p:nvPr/>
        </p:nvSpPr>
        <p:spPr>
          <a:xfrm>
            <a:off x="7442200" y="4470400"/>
            <a:ext cx="4212333" cy="1894434"/>
          </a:xfrm>
          <a:prstGeom prst="wedgeEllipseCallout">
            <a:avLst>
              <a:gd name="adj1" fmla="val -82882"/>
              <a:gd name="adj2" fmla="val 79612"/>
            </a:avLst>
          </a:prstGeom>
          <a:solidFill>
            <a:srgbClr val="FFFB8E">
              <a:alpha val="59094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highest_seen is adjusted whenever we see a higher value in the counter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334" name="After counting, we pass through the dictionary to find the maximum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counting, we pass through the dictionary to find the maximum element. </a:t>
            </a:r>
          </a:p>
          <a:p>
            <a:pPr lvl="1"/>
            <a:r>
              <a:t>Notice that we are interested in the key, not the value</a:t>
            </a:r>
          </a:p>
        </p:txBody>
      </p:sp>
      <p:sp>
        <p:nvSpPr>
          <p:cNvPr id="335" name="def most_frequent(lista):…"/>
          <p:cNvSpPr txBox="1"/>
          <p:nvPr/>
        </p:nvSpPr>
        <p:spPr>
          <a:xfrm>
            <a:off x="1214809" y="4794250"/>
            <a:ext cx="7064872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  <a:p>
            <a:pPr/>
            <a:r>
              <a:t>    </a:t>
            </a:r>
            <a:r>
              <a:rPr b="1"/>
              <a:t>highest_seen = 0</a:t>
            </a:r>
            <a:endParaRPr b="1"/>
          </a:p>
          <a:p>
            <a:pPr>
              <a:defRPr b="1"/>
            </a:pPr>
            <a:r>
              <a:t>    for x in counter:</a:t>
            </a:r>
          </a:p>
          <a:p>
            <a:pPr>
              <a:defRPr b="1"/>
            </a:pPr>
            <a:r>
              <a:t>        if counter[x]&gt;highest_seen:</a:t>
            </a:r>
          </a:p>
          <a:p>
            <a:pPr>
              <a:defRPr b="1"/>
            </a:pPr>
            <a:r>
              <a:t>            best_key = x</a:t>
            </a:r>
          </a:p>
          <a:p>
            <a:pPr>
              <a:defRPr b="1"/>
            </a:pPr>
            <a:r>
              <a:t>            highest_seen = counter[x]</a:t>
            </a:r>
          </a:p>
          <a:p>
            <a:pPr>
              <a:defRPr b="1"/>
            </a:pPr>
            <a:r>
              <a:t>    return best_key</a:t>
            </a:r>
          </a:p>
        </p:txBody>
      </p:sp>
      <p:sp>
        <p:nvSpPr>
          <p:cNvPr id="336" name="but we also need to remember the key,…"/>
          <p:cNvSpPr/>
          <p:nvPr/>
        </p:nvSpPr>
        <p:spPr>
          <a:xfrm>
            <a:off x="7442200" y="4470400"/>
            <a:ext cx="4535141" cy="1909267"/>
          </a:xfrm>
          <a:prstGeom prst="wedgeEllipseCallout">
            <a:avLst>
              <a:gd name="adj1" fmla="val -86500"/>
              <a:gd name="adj2" fmla="val 104897"/>
            </a:avLst>
          </a:prstGeom>
          <a:solidFill>
            <a:srgbClr val="FFFB8E">
              <a:alpha val="59094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but we also need to remember the key, </a:t>
            </a:r>
          </a:p>
          <a:p>
            <a: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which we record in best_key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339" name="After counting, we pass through the dictionary to find the maximum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counting, we pass through the dictionary to find the maximum element. </a:t>
            </a:r>
          </a:p>
          <a:p>
            <a:pPr lvl="1"/>
            <a:r>
              <a:t>Notice that we are interested in the key, not the value</a:t>
            </a:r>
          </a:p>
        </p:txBody>
      </p:sp>
      <p:sp>
        <p:nvSpPr>
          <p:cNvPr id="340" name="def most_frequent(lista):…"/>
          <p:cNvSpPr txBox="1"/>
          <p:nvPr/>
        </p:nvSpPr>
        <p:spPr>
          <a:xfrm>
            <a:off x="1214809" y="4794250"/>
            <a:ext cx="7064872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  <a:p>
            <a:pPr/>
            <a:r>
              <a:t>    </a:t>
            </a:r>
            <a:r>
              <a:rPr b="1"/>
              <a:t>highest_seen = 0</a:t>
            </a:r>
            <a:endParaRPr b="1"/>
          </a:p>
          <a:p>
            <a:pPr>
              <a:defRPr b="1"/>
            </a:pPr>
            <a:r>
              <a:t>    for x in counter:</a:t>
            </a:r>
          </a:p>
          <a:p>
            <a:pPr>
              <a:defRPr b="1"/>
            </a:pPr>
            <a:r>
              <a:t>        if counter[x]&gt;highest_seen:</a:t>
            </a:r>
          </a:p>
          <a:p>
            <a:pPr>
              <a:defRPr b="1"/>
            </a:pPr>
            <a:r>
              <a:t>            best_key = x</a:t>
            </a:r>
          </a:p>
          <a:p>
            <a:pPr>
              <a:defRPr b="1"/>
            </a:pPr>
            <a:r>
              <a:t>            highest_seen = counter[x]</a:t>
            </a:r>
          </a:p>
          <a:p>
            <a:pPr>
              <a:defRPr b="1"/>
            </a:pPr>
            <a:r>
              <a:t>    return best_key</a:t>
            </a:r>
          </a:p>
        </p:txBody>
      </p:sp>
      <p:sp>
        <p:nvSpPr>
          <p:cNvPr id="341" name="because the key with the highest counter value is the result that we return"/>
          <p:cNvSpPr/>
          <p:nvPr/>
        </p:nvSpPr>
        <p:spPr>
          <a:xfrm>
            <a:off x="7442200" y="4470400"/>
            <a:ext cx="4535141" cy="1909267"/>
          </a:xfrm>
          <a:prstGeom prst="wedgeEllipseCallout">
            <a:avLst>
              <a:gd name="adj1" fmla="val -105118"/>
              <a:gd name="adj2" fmla="val 141160"/>
            </a:avLst>
          </a:prstGeom>
          <a:solidFill>
            <a:srgbClr val="FFFB8E">
              <a:alpha val="59094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because the key with the highest counter value is the result that we return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344" name="But we can also use the work of oth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we can also use the work of others</a:t>
            </a:r>
          </a:p>
          <a:p>
            <a:pPr lvl="1"/>
            <a:r>
              <a:t>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Counter</a:t>
            </a:r>
            <a:r>
              <a:t> in the collections module</a:t>
            </a:r>
          </a:p>
          <a:p>
            <a:pPr lvl="2"/>
            <a:r>
              <a:t>You create a </a:t>
            </a:r>
            <a:r>
              <a:rPr i="1" u="sng"/>
              <a:t>new object </a:t>
            </a:r>
            <a:r>
              <a:t>of type Counter</a:t>
            </a:r>
          </a:p>
        </p:txBody>
      </p:sp>
      <p:sp>
        <p:nvSpPr>
          <p:cNvPr id="345" name="from collections import Counter…"/>
          <p:cNvSpPr txBox="1"/>
          <p:nvPr/>
        </p:nvSpPr>
        <p:spPr>
          <a:xfrm>
            <a:off x="3517106" y="5518150"/>
            <a:ext cx="5787678" cy="1476375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from collections import Counter</a:t>
            </a:r>
          </a:p>
          <a:p>
            <a:pPr/>
          </a:p>
          <a:p>
            <a:pPr/>
            <a:r>
              <a:t>def most_frequent(lista):</a:t>
            </a:r>
          </a:p>
          <a:p>
            <a:pPr/>
            <a:r>
              <a:t>    ctr = Counter()</a:t>
            </a:r>
          </a:p>
        </p:txBody>
      </p:sp>
      <p:sp>
        <p:nvSpPr>
          <p:cNvPr id="346" name="Defines a new object called ctr…"/>
          <p:cNvSpPr/>
          <p:nvPr/>
        </p:nvSpPr>
        <p:spPr>
          <a:xfrm>
            <a:off x="7100887" y="5384800"/>
            <a:ext cx="5439570" cy="30456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937" y="0"/>
                </a:moveTo>
                <a:cubicBezTo>
                  <a:pt x="10798" y="0"/>
                  <a:pt x="10685" y="202"/>
                  <a:pt x="10685" y="450"/>
                </a:cubicBezTo>
                <a:lnTo>
                  <a:pt x="10685" y="9210"/>
                </a:lnTo>
                <a:lnTo>
                  <a:pt x="0" y="10110"/>
                </a:lnTo>
                <a:lnTo>
                  <a:pt x="10685" y="11008"/>
                </a:lnTo>
                <a:lnTo>
                  <a:pt x="10685" y="21150"/>
                </a:lnTo>
                <a:cubicBezTo>
                  <a:pt x="10685" y="21398"/>
                  <a:pt x="10798" y="21600"/>
                  <a:pt x="10937" y="21600"/>
                </a:cubicBezTo>
                <a:lnTo>
                  <a:pt x="21348" y="21600"/>
                </a:lnTo>
                <a:cubicBezTo>
                  <a:pt x="21487" y="21600"/>
                  <a:pt x="21600" y="21398"/>
                  <a:pt x="21600" y="21150"/>
                </a:cubicBezTo>
                <a:lnTo>
                  <a:pt x="21600" y="450"/>
                </a:lnTo>
                <a:cubicBezTo>
                  <a:pt x="21600" y="202"/>
                  <a:pt x="21487" y="0"/>
                  <a:pt x="21348" y="0"/>
                </a:cubicBezTo>
                <a:lnTo>
                  <a:pt x="10937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Defines a new object called ctr</a:t>
            </a:r>
          </a:p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ctr is an object of type Counter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349" name="Counters are (updated) like dictionar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Counters are (updated) like dictionaries</a:t>
            </a:r>
          </a:p>
          <a:p>
            <a:pPr lvl="1"/>
            <a:r>
              <a:t>But they have a default value of 0</a:t>
            </a:r>
          </a:p>
        </p:txBody>
      </p:sp>
      <p:sp>
        <p:nvSpPr>
          <p:cNvPr id="350" name="from collections import Counter…"/>
          <p:cNvSpPr txBox="1"/>
          <p:nvPr/>
        </p:nvSpPr>
        <p:spPr>
          <a:xfrm>
            <a:off x="2450306" y="4652962"/>
            <a:ext cx="5787678" cy="21621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from collections import Counter</a:t>
            </a:r>
          </a:p>
          <a:p>
            <a:pPr/>
          </a:p>
          <a:p>
            <a:pPr/>
            <a:r>
              <a:t>def most_frequent(lista):</a:t>
            </a:r>
          </a:p>
          <a:p>
            <a:pPr/>
            <a:r>
              <a:t>    ctr = Counter()</a:t>
            </a:r>
          </a:p>
          <a:p>
            <a:pPr/>
            <a:r>
              <a:t>    for item in lista:</a:t>
            </a:r>
          </a:p>
          <a:p>
            <a:pPr/>
            <a:r>
              <a:t>        ctr[item] += 1</a:t>
            </a:r>
          </a:p>
        </p:txBody>
      </p:sp>
      <p:sp>
        <p:nvSpPr>
          <p:cNvPr id="351" name="Here we add 1 to the value of ctr[item]…"/>
          <p:cNvSpPr/>
          <p:nvPr/>
        </p:nvSpPr>
        <p:spPr>
          <a:xfrm>
            <a:off x="5684043" y="4686300"/>
            <a:ext cx="6475414" cy="30456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643" y="0"/>
                </a:moveTo>
                <a:cubicBezTo>
                  <a:pt x="12526" y="0"/>
                  <a:pt x="12431" y="202"/>
                  <a:pt x="12431" y="450"/>
                </a:cubicBezTo>
                <a:lnTo>
                  <a:pt x="12431" y="12883"/>
                </a:lnTo>
                <a:lnTo>
                  <a:pt x="0" y="13784"/>
                </a:lnTo>
                <a:lnTo>
                  <a:pt x="12431" y="14684"/>
                </a:lnTo>
                <a:lnTo>
                  <a:pt x="12431" y="21150"/>
                </a:lnTo>
                <a:cubicBezTo>
                  <a:pt x="12431" y="21398"/>
                  <a:pt x="12526" y="21600"/>
                  <a:pt x="12643" y="21600"/>
                </a:cubicBezTo>
                <a:lnTo>
                  <a:pt x="21388" y="21600"/>
                </a:lnTo>
                <a:cubicBezTo>
                  <a:pt x="21505" y="21600"/>
                  <a:pt x="21600" y="21398"/>
                  <a:pt x="21600" y="21150"/>
                </a:cubicBezTo>
                <a:lnTo>
                  <a:pt x="21600" y="450"/>
                </a:lnTo>
                <a:cubicBezTo>
                  <a:pt x="21600" y="202"/>
                  <a:pt x="21505" y="0"/>
                  <a:pt x="21388" y="0"/>
                </a:cubicBezTo>
                <a:lnTo>
                  <a:pt x="12643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Here we add 1 to the value of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ctr[item]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ctr"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No need to initialize!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354" name="Counters have a method called most_comm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Counters have a method called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most_common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Argument is the number of most common items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 Returns a list of pairs</a:t>
            </a:r>
          </a:p>
        </p:txBody>
      </p:sp>
      <p:sp>
        <p:nvSpPr>
          <p:cNvPr id="355" name="from collections import Counter…"/>
          <p:cNvSpPr txBox="1"/>
          <p:nvPr/>
        </p:nvSpPr>
        <p:spPr>
          <a:xfrm>
            <a:off x="1510506" y="5089921"/>
            <a:ext cx="6519318" cy="25050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from collections import Counter</a:t>
            </a:r>
          </a:p>
          <a:p>
            <a:pPr/>
          </a:p>
          <a:p>
            <a:pPr/>
            <a:r>
              <a:t>def most_frequent(lista):</a:t>
            </a:r>
          </a:p>
          <a:p>
            <a:pPr/>
            <a:r>
              <a:t>    ctr = Counter()</a:t>
            </a:r>
          </a:p>
          <a:p>
            <a:pPr/>
            <a:r>
              <a:t>    for item in lista:</a:t>
            </a:r>
          </a:p>
          <a:p>
            <a:pPr/>
            <a:r>
              <a:t>        ctr[item] += 1</a:t>
            </a:r>
          </a:p>
          <a:p>
            <a:pPr/>
            <a:r>
              <a:t>    return ctr.most_common(1)[0][0]</a:t>
            </a:r>
          </a:p>
        </p:txBody>
      </p:sp>
      <p:sp>
        <p:nvSpPr>
          <p:cNvPr id="356" name="Get a list of one elements.…"/>
          <p:cNvSpPr/>
          <p:nvPr/>
        </p:nvSpPr>
        <p:spPr>
          <a:xfrm>
            <a:off x="7945040" y="4686300"/>
            <a:ext cx="4645423" cy="3904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110" y="0"/>
                </a:moveTo>
                <a:cubicBezTo>
                  <a:pt x="6947" y="0"/>
                  <a:pt x="6815" y="157"/>
                  <a:pt x="6815" y="351"/>
                </a:cubicBezTo>
                <a:lnTo>
                  <a:pt x="6815" y="14187"/>
                </a:lnTo>
                <a:lnTo>
                  <a:pt x="0" y="14890"/>
                </a:lnTo>
                <a:lnTo>
                  <a:pt x="6815" y="15592"/>
                </a:lnTo>
                <a:lnTo>
                  <a:pt x="6815" y="21249"/>
                </a:lnTo>
                <a:cubicBezTo>
                  <a:pt x="6815" y="21443"/>
                  <a:pt x="6947" y="21600"/>
                  <a:pt x="7110" y="21600"/>
                </a:cubicBezTo>
                <a:lnTo>
                  <a:pt x="21305" y="21600"/>
                </a:lnTo>
                <a:cubicBezTo>
                  <a:pt x="21468" y="21600"/>
                  <a:pt x="21600" y="21443"/>
                  <a:pt x="21600" y="21249"/>
                </a:cubicBezTo>
                <a:lnTo>
                  <a:pt x="21600" y="351"/>
                </a:lnTo>
                <a:cubicBezTo>
                  <a:pt x="21600" y="157"/>
                  <a:pt x="21468" y="0"/>
                  <a:pt x="21305" y="0"/>
                </a:cubicBezTo>
                <a:lnTo>
                  <a:pt x="7110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Get a list of one elements.</a:t>
            </a:r>
          </a:p>
          <a:p>
            <a: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Get the first (and only) element of the list</a:t>
            </a:r>
          </a:p>
          <a:p>
            <a: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Get the first coordinate of that element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59" name="(Some) Computer Scientists love recur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(Some) Computer Scientists love recursion</a:t>
            </a:r>
          </a:p>
          <a:p>
            <a:pPr lvl="1"/>
            <a:r>
              <a:t>A function calls itself</a:t>
            </a:r>
          </a:p>
          <a:p>
            <a:pPr lvl="2"/>
            <a:r>
              <a:t>This is super-elegant and the more mathematically inclined pine for this elegance</a:t>
            </a:r>
          </a:p>
          <a:p>
            <a:pPr lvl="1"/>
            <a:r>
              <a:t>But it is not necessarily very fast</a:t>
            </a:r>
          </a:p>
          <a:p>
            <a:pPr lvl="2"/>
            <a:r>
              <a:t>The more engineeringly inclined think its a waste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362" name="When it work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it works</a:t>
            </a:r>
          </a:p>
          <a:p>
            <a:pPr lvl="1"/>
            <a:r>
              <a:t>Factorials</a:t>
            </a:r>
          </a:p>
          <a:p>
            <a:pPr lvl="2"/>
            <a:r>
              <a:t>The factorial of </a:t>
            </a:r>
            <a:r>
              <a:rPr i="1"/>
              <a:t>n</a:t>
            </a:r>
            <a:r>
              <a:t> is </a:t>
            </a:r>
            <a:r>
              <a:rPr i="1"/>
              <a:t>n</a:t>
            </a:r>
            <a:r>
              <a:t> (</a:t>
            </a:r>
            <a:r>
              <a:rPr i="1"/>
              <a:t>n</a:t>
            </a:r>
            <a:r>
              <a:t>-1) (</a:t>
            </a:r>
            <a:r>
              <a:rPr i="1"/>
              <a:t>n</a:t>
            </a:r>
            <a:r>
              <a:t>-2) (</a:t>
            </a:r>
            <a:r>
              <a:rPr i="1"/>
              <a:t>n</a:t>
            </a:r>
            <a:r>
              <a:t>-3) … (4) (3) (2) (1)</a:t>
            </a:r>
          </a:p>
          <a:p>
            <a:pPr lvl="2"/>
            <a:r>
              <a:t>Define it to be one for negative or zero </a:t>
            </a:r>
            <a:r>
              <a:rPr i="1"/>
              <a:t>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365" name="This implementation has the function factorial call itsel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implementation has the function factorial call itself</a:t>
            </a:r>
          </a:p>
        </p:txBody>
      </p:sp>
      <p:sp>
        <p:nvSpPr>
          <p:cNvPr id="366" name="def factorial(number):…"/>
          <p:cNvSpPr txBox="1"/>
          <p:nvPr/>
        </p:nvSpPr>
        <p:spPr>
          <a:xfrm>
            <a:off x="847030" y="3600450"/>
            <a:ext cx="7613601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factorial(number):</a:t>
            </a:r>
          </a:p>
          <a:p>
            <a:pPr/>
            <a:r>
              <a:t>    if number&lt;1:</a:t>
            </a:r>
          </a:p>
          <a:p>
            <a:pPr/>
            <a:r>
              <a:t>        return 1</a:t>
            </a:r>
          </a:p>
          <a:p>
            <a:pPr/>
            <a:r>
              <a:t>    else:</a:t>
            </a:r>
          </a:p>
          <a:p>
            <a:pPr/>
            <a:r>
              <a:t>        return number*factorial(number-1)</a:t>
            </a:r>
          </a:p>
        </p:txBody>
      </p:sp>
      <p:sp>
        <p:nvSpPr>
          <p:cNvPr id="367" name="Here we are calling on the function itself…"/>
          <p:cNvSpPr/>
          <p:nvPr/>
        </p:nvSpPr>
        <p:spPr>
          <a:xfrm>
            <a:off x="1884511" y="5353843"/>
            <a:ext cx="8523288" cy="38080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199" y="0"/>
                </a:moveTo>
                <a:lnTo>
                  <a:pt x="9877" y="6844"/>
                </a:lnTo>
                <a:lnTo>
                  <a:pt x="161" y="6844"/>
                </a:lnTo>
                <a:cubicBezTo>
                  <a:pt x="72" y="6844"/>
                  <a:pt x="0" y="7005"/>
                  <a:pt x="0" y="7204"/>
                </a:cubicBezTo>
                <a:lnTo>
                  <a:pt x="0" y="21240"/>
                </a:lnTo>
                <a:cubicBezTo>
                  <a:pt x="0" y="21439"/>
                  <a:pt x="72" y="21600"/>
                  <a:pt x="161" y="21600"/>
                </a:cubicBezTo>
                <a:lnTo>
                  <a:pt x="21439" y="21600"/>
                </a:lnTo>
                <a:cubicBezTo>
                  <a:pt x="21528" y="21600"/>
                  <a:pt x="21600" y="21439"/>
                  <a:pt x="21600" y="21240"/>
                </a:cubicBezTo>
                <a:lnTo>
                  <a:pt x="21600" y="7204"/>
                </a:lnTo>
                <a:cubicBezTo>
                  <a:pt x="21600" y="7005"/>
                  <a:pt x="21528" y="6844"/>
                  <a:pt x="21439" y="6844"/>
                </a:cubicBezTo>
                <a:lnTo>
                  <a:pt x="10520" y="6844"/>
                </a:lnTo>
                <a:lnTo>
                  <a:pt x="10199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305593" indent="-305593">
              <a:spcBef>
                <a:spcPts val="2000"/>
              </a:spcBef>
              <a:buSzPct val="145000"/>
              <a:buChar char="•"/>
              <a:defRPr sz="2600">
                <a:latin typeface="+mn-lt"/>
                <a:ea typeface="+mn-ea"/>
                <a:cs typeface="+mn-cs"/>
                <a:sym typeface="Helvetica Neue Medium"/>
              </a:defRPr>
            </a:pPr>
            <a:r>
              <a:t>Here we are calling on the function itself</a:t>
            </a:r>
          </a:p>
          <a:p>
            <a:pPr marL="305593" indent="-305593">
              <a:spcBef>
                <a:spcPts val="2000"/>
              </a:spcBef>
              <a:buSzPct val="145000"/>
              <a:buChar char="•"/>
              <a:defRPr sz="2600">
                <a:latin typeface="+mn-lt"/>
                <a:ea typeface="+mn-ea"/>
                <a:cs typeface="+mn-cs"/>
                <a:sym typeface="Helvetica Neue Medium"/>
              </a:defRPr>
            </a:pPr>
            <a:r>
              <a:t>Will call factorial(number-1), which will call factorial(number-2), which will call factorial(number -3) … until we call factorial on 1, in which case the recursion stops.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370" name="This implementation has the function factorial call itsel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implementation has the function factorial call itself</a:t>
            </a:r>
          </a:p>
        </p:txBody>
      </p:sp>
      <p:sp>
        <p:nvSpPr>
          <p:cNvPr id="371" name="def factorial(number):…"/>
          <p:cNvSpPr txBox="1"/>
          <p:nvPr/>
        </p:nvSpPr>
        <p:spPr>
          <a:xfrm>
            <a:off x="847030" y="3600450"/>
            <a:ext cx="7613601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factorial(number):</a:t>
            </a:r>
          </a:p>
          <a:p>
            <a:pPr/>
            <a:r>
              <a:t>    if number&lt;1:</a:t>
            </a:r>
          </a:p>
          <a:p>
            <a:pPr/>
            <a:r>
              <a:t>        return 1</a:t>
            </a:r>
          </a:p>
          <a:p>
            <a:pPr/>
            <a:r>
              <a:t>    else:</a:t>
            </a:r>
          </a:p>
          <a:p>
            <a:pPr/>
            <a:r>
              <a:t>        return number*factorial(number-1)</a:t>
            </a:r>
          </a:p>
        </p:txBody>
      </p:sp>
      <p:sp>
        <p:nvSpPr>
          <p:cNvPr id="372" name="The base case:…"/>
          <p:cNvSpPr/>
          <p:nvPr/>
        </p:nvSpPr>
        <p:spPr>
          <a:xfrm>
            <a:off x="2532053" y="4338034"/>
            <a:ext cx="8523288" cy="40413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80" y="0"/>
                </a:moveTo>
                <a:lnTo>
                  <a:pt x="159" y="7696"/>
                </a:lnTo>
                <a:cubicBezTo>
                  <a:pt x="71" y="7698"/>
                  <a:pt x="0" y="7849"/>
                  <a:pt x="0" y="8035"/>
                </a:cubicBezTo>
                <a:lnTo>
                  <a:pt x="0" y="21261"/>
                </a:lnTo>
                <a:cubicBezTo>
                  <a:pt x="0" y="21448"/>
                  <a:pt x="72" y="21600"/>
                  <a:pt x="161" y="21600"/>
                </a:cubicBezTo>
                <a:lnTo>
                  <a:pt x="21439" y="21600"/>
                </a:lnTo>
                <a:cubicBezTo>
                  <a:pt x="21528" y="21600"/>
                  <a:pt x="21600" y="21448"/>
                  <a:pt x="21600" y="21261"/>
                </a:cubicBezTo>
                <a:lnTo>
                  <a:pt x="21600" y="8035"/>
                </a:lnTo>
                <a:cubicBezTo>
                  <a:pt x="21600" y="7848"/>
                  <a:pt x="21528" y="7696"/>
                  <a:pt x="21439" y="7696"/>
                </a:cubicBezTo>
                <a:lnTo>
                  <a:pt x="802" y="7696"/>
                </a:lnTo>
                <a:lnTo>
                  <a:pt x="480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600">
                <a:latin typeface="+mn-lt"/>
                <a:ea typeface="+mn-ea"/>
                <a:cs typeface="+mn-cs"/>
                <a:sym typeface="Helvetica Neue Medium"/>
              </a:defRPr>
            </a:lvl1pPr>
            <a:lvl2pPr marL="750093" indent="-305593">
              <a:spcBef>
                <a:spcPts val="2000"/>
              </a:spcBef>
              <a:buSzPct val="145000"/>
              <a:buChar char="•"/>
              <a:defRPr sz="2600">
                <a:latin typeface="+mn-lt"/>
                <a:ea typeface="+mn-ea"/>
                <a:cs typeface="+mn-cs"/>
                <a:sym typeface="Helvetica Neue Medium"/>
              </a:defRPr>
            </a:lvl2pPr>
          </a:lstStyle>
          <a:p>
            <a:pPr/>
            <a:r>
              <a:t>The base case:</a:t>
            </a:r>
          </a:p>
          <a:p>
            <a:pPr lvl="1"/>
            <a:r>
              <a:t>We cannot call recursion infinitely often, so we need one.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Additional formatting inside the bracket after a col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Additional formatting inside the bracket after a colon</a:t>
            </a:r>
          </a:p>
          <a:p>
            <a:pPr/>
            <a:r>
              <a:t>Can assign the number of characters to print out</a:t>
            </a:r>
          </a:p>
          <a:p>
            <a:pPr/>
          </a:p>
          <a:p>
            <a:pPr/>
          </a:p>
          <a:p>
            <a:pPr lvl="1"/>
            <a:r>
              <a:t>Default alignment is to the left</a:t>
            </a:r>
          </a:p>
        </p:txBody>
      </p:sp>
      <p:pic>
        <p:nvPicPr>
          <p:cNvPr id="158" name="Screen Shot 2017-02-12 at 21.49.21.png" descr="Screen Shot 2017-02-12 at 21.49.2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76400" y="5148212"/>
            <a:ext cx="9652000" cy="711201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Formatting Strings"/>
          <p:cNvSpPr txBox="1"/>
          <p:nvPr>
            <p:ph type="title"/>
          </p:nvPr>
        </p:nvSpPr>
        <p:spPr>
          <a:xfrm>
            <a:off x="3231108" y="330200"/>
            <a:ext cx="8821192" cy="2159000"/>
          </a:xfrm>
          <a:prstGeom prst="rect">
            <a:avLst/>
          </a:prstGeom>
        </p:spPr>
        <p:txBody>
          <a:bodyPr/>
          <a:lstStyle/>
          <a:p>
            <a:pPr/>
            <a:r>
              <a:t>Formatting Strings</a:t>
            </a:r>
          </a:p>
        </p:txBody>
      </p:sp>
      <p:pic>
        <p:nvPicPr>
          <p:cNvPr id="16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3600" y="571500"/>
            <a:ext cx="2235200" cy="167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375" name="The Fibonacci numb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Fibonacci numbers</a:t>
            </a:r>
          </a:p>
          <a:p>
            <a:pPr lvl="1"/>
            <a:r>
              <a:t>The Fibonacci numbers are defined recursively</a:t>
            </a:r>
          </a:p>
        </p:txBody>
      </p:sp>
      <p:sp>
        <p:nvSpPr>
          <p:cNvPr id="376" name="Equation"/>
          <p:cNvSpPr txBox="1"/>
          <p:nvPr/>
        </p:nvSpPr>
        <p:spPr>
          <a:xfrm>
            <a:off x="2059532" y="4192429"/>
            <a:ext cx="7385486" cy="45299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800"/>
          </a:p>
        </p:txBody>
      </p:sp>
      <p:sp>
        <p:nvSpPr>
          <p:cNvPr id="377" name="def fibonacci(number):…"/>
          <p:cNvSpPr txBox="1"/>
          <p:nvPr/>
        </p:nvSpPr>
        <p:spPr>
          <a:xfrm>
            <a:off x="1872505" y="5086244"/>
            <a:ext cx="9259790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fibonacci(number):</a:t>
            </a:r>
          </a:p>
          <a:p>
            <a:pPr/>
            <a:r>
              <a:t>    if number &lt;= 0:</a:t>
            </a:r>
          </a:p>
          <a:p>
            <a:pPr/>
            <a:r>
              <a:t>        return 0</a:t>
            </a:r>
          </a:p>
          <a:p>
            <a:pPr/>
            <a:r>
              <a:t>    if number == 1:</a:t>
            </a:r>
          </a:p>
          <a:p>
            <a:pPr/>
            <a:r>
              <a:t>        return 1</a:t>
            </a:r>
          </a:p>
          <a:p>
            <a:pPr/>
            <a:r>
              <a:t>    return fibonacci(number-1)+fibonacci(number-2)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380" name="But this implementation is inane!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this implementation is inane!</a:t>
            </a:r>
          </a:p>
          <a:p>
            <a:pPr lvl="1"/>
            <a:r>
              <a:t>Takes too long even for small numbers.</a:t>
            </a:r>
          </a:p>
          <a:p>
            <a:pPr lvl="2"/>
            <a:r>
              <a:t>We can use the time-module in order to obtain the cpu-time</a:t>
            </a:r>
          </a:p>
          <a:p>
            <a:pPr lvl="3"/>
            <a:r>
              <a:t>We do so once before and after execution of the function</a:t>
            </a:r>
          </a:p>
          <a:p>
            <a:pPr lvl="2"/>
            <a:r>
              <a:t>This yields approximately the time it takes to execute the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383" name="We just write a function that measures the ti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just write a function that measures the time</a:t>
            </a:r>
          </a:p>
        </p:txBody>
      </p:sp>
      <p:sp>
        <p:nvSpPr>
          <p:cNvPr id="384" name="def measure(function, number):…"/>
          <p:cNvSpPr txBox="1"/>
          <p:nvPr/>
        </p:nvSpPr>
        <p:spPr>
          <a:xfrm>
            <a:off x="2019675" y="4037012"/>
            <a:ext cx="7799687" cy="16795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def measure(function, number):</a:t>
            </a:r>
          </a:p>
          <a:p>
            <a:pPr>
              <a:defRPr sz="2800"/>
            </a:pPr>
            <a:r>
              <a:t>    start = time.time()</a:t>
            </a:r>
          </a:p>
          <a:p>
            <a:pPr>
              <a:defRPr sz="2800"/>
            </a:pPr>
            <a:r>
              <a:t>    function(number)</a:t>
            </a:r>
          </a:p>
          <a:p>
            <a:pPr>
              <a:defRPr sz="2800"/>
            </a:pPr>
            <a:r>
              <a:t>    print(number, time.time()-start)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387" name="Now we try it out with factorial and fibonacci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try it out with factorial and fibonacci</a:t>
            </a:r>
          </a:p>
          <a:p>
            <a:pPr lvl="1"/>
            <a:r>
              <a:t>Not a problem with factorial</a:t>
            </a:r>
          </a:p>
        </p:txBody>
      </p:sp>
      <p:sp>
        <p:nvSpPr>
          <p:cNvPr id="388" name="27 1.52587890625e-05…"/>
          <p:cNvSpPr txBox="1"/>
          <p:nvPr/>
        </p:nvSpPr>
        <p:spPr>
          <a:xfrm>
            <a:off x="4067423" y="4189023"/>
            <a:ext cx="4687045" cy="455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27 1.52587890625e-05</a:t>
            </a:r>
          </a:p>
          <a:p>
            <a:pPr/>
            <a:r>
              <a:t>28 1.5974044799804688e-05</a:t>
            </a:r>
          </a:p>
          <a:p>
            <a:pPr/>
            <a:r>
              <a:t>29 1.52587890625e-05</a:t>
            </a:r>
          </a:p>
          <a:p>
            <a:pPr/>
            <a:r>
              <a:t>30 1.5735626220703125e-05</a:t>
            </a:r>
          </a:p>
          <a:p>
            <a:pPr/>
            <a:r>
              <a:t>31 1.811981201171875e-05</a:t>
            </a:r>
          </a:p>
          <a:p>
            <a:pPr/>
            <a:r>
              <a:t>32 1.71661376953125e-05</a:t>
            </a:r>
          </a:p>
          <a:p>
            <a:pPr/>
            <a:r>
              <a:t>33 1.7881393432617188e-05</a:t>
            </a:r>
          </a:p>
          <a:p>
            <a:pPr/>
            <a:r>
              <a:t>34 1.7881393432617188e-05</a:t>
            </a:r>
          </a:p>
          <a:p>
            <a:pPr/>
            <a:r>
              <a:t>35 1.9073486328125e-05</a:t>
            </a:r>
          </a:p>
          <a:p>
            <a:pPr/>
            <a:r>
              <a:t>36 1.9788742065429688e-05</a:t>
            </a:r>
          </a:p>
          <a:p>
            <a:pPr/>
            <a:r>
              <a:t>37 1.8835067749023438e-05</a:t>
            </a:r>
          </a:p>
          <a:p>
            <a:pPr/>
            <a:r>
              <a:t>38 2.09808349609375e-05</a:t>
            </a:r>
          </a:p>
          <a:p>
            <a:pPr/>
            <a:r>
              <a:t>39 2.193450927734375e-05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391" name="But disastrous for Fibonacci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disastrous for Fibonacci</a:t>
            </a:r>
          </a:p>
          <a:p>
            <a:pPr/>
            <a:r>
              <a:t>It takes 34 seconds in order to calculate fibonacci(39).</a:t>
            </a:r>
          </a:p>
        </p:txBody>
      </p:sp>
      <p:sp>
        <p:nvSpPr>
          <p:cNvPr id="392" name="28 0.17530512809753418…"/>
          <p:cNvSpPr txBox="1"/>
          <p:nvPr/>
        </p:nvSpPr>
        <p:spPr>
          <a:xfrm>
            <a:off x="4421142" y="4035194"/>
            <a:ext cx="5147495" cy="52863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28 0.17530512809753418</a:t>
            </a:r>
          </a:p>
          <a:p>
            <a:pPr>
              <a:defRPr sz="3000"/>
            </a:pPr>
            <a:r>
              <a:t>29 0.27112603187561035</a:t>
            </a:r>
          </a:p>
          <a:p>
            <a:pPr>
              <a:defRPr sz="3000"/>
            </a:pPr>
            <a:r>
              <a:t>30 0.43769311904907227</a:t>
            </a:r>
          </a:p>
          <a:p>
            <a:pPr>
              <a:defRPr sz="3000"/>
            </a:pPr>
            <a:r>
              <a:t>31 0.7113552093505859</a:t>
            </a:r>
          </a:p>
          <a:p>
            <a:pPr>
              <a:defRPr sz="3000"/>
            </a:pPr>
            <a:r>
              <a:t>32 1.1374599933624268</a:t>
            </a:r>
          </a:p>
          <a:p>
            <a:pPr>
              <a:defRPr sz="3000"/>
            </a:pPr>
            <a:r>
              <a:t>33 1.846013069152832</a:t>
            </a:r>
          </a:p>
          <a:p>
            <a:pPr>
              <a:defRPr sz="3000"/>
            </a:pPr>
            <a:r>
              <a:t>34 2.9945621490478516</a:t>
            </a:r>
          </a:p>
          <a:p>
            <a:pPr>
              <a:defRPr sz="3000"/>
            </a:pPr>
            <a:r>
              <a:t>35 4.856478929519653</a:t>
            </a:r>
          </a:p>
          <a:p>
            <a:pPr>
              <a:defRPr sz="3000"/>
            </a:pPr>
            <a:r>
              <a:t>36 7.85633397102356</a:t>
            </a:r>
          </a:p>
          <a:p>
            <a:pPr>
              <a:defRPr sz="3000"/>
            </a:pPr>
            <a:r>
              <a:t>37 12.681456804275513</a:t>
            </a:r>
          </a:p>
          <a:p>
            <a:pPr>
              <a:defRPr sz="3000"/>
            </a:pPr>
            <a:r>
              <a:t>38 20.59703803062439</a:t>
            </a:r>
          </a:p>
          <a:p>
            <a:pPr>
              <a:defRPr sz="3000"/>
            </a:pPr>
            <a:r>
              <a:t>39 33.98105502128601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395" name="What is the problem?…"/>
          <p:cNvSpPr txBox="1"/>
          <p:nvPr>
            <p:ph type="body" idx="1"/>
          </p:nvPr>
        </p:nvSpPr>
        <p:spPr>
          <a:xfrm>
            <a:off x="952500" y="2320990"/>
            <a:ext cx="11099800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What is the problem?</a:t>
            </a:r>
          </a:p>
          <a:p>
            <a:pPr lvl="1"/>
            <a:r>
              <a:t>Look at what happens if we calculate fibonacci(9).</a:t>
            </a:r>
          </a:p>
          <a:p>
            <a:pPr lvl="1"/>
            <a:r>
              <a:t>We calculate fibonacci(8) and fibonacci(7)</a:t>
            </a:r>
          </a:p>
          <a:p>
            <a:pPr lvl="2"/>
            <a:r>
              <a:t>Since the first one also calculates fibonacci(7), we calculate fibonacci(7) twice. </a:t>
            </a:r>
          </a:p>
          <a:p>
            <a:pPr lvl="2"/>
            <a:r>
              <a:t>And it gets worse for fibonacci(6), fibonacci(5), …</a:t>
            </a:r>
          </a:p>
        </p:txBody>
      </p:sp>
      <p:pic>
        <p:nvPicPr>
          <p:cNvPr id="39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06449" y="6906428"/>
            <a:ext cx="4591902" cy="27722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99" name="A simple trick to speed up recursive functions is to remember values that we have already calculate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simple trick to speed up recursive functions is to remember values that we have already calculated.</a:t>
            </a:r>
          </a:p>
          <a:p>
            <a:pPr/>
            <a:r>
              <a:t>Create a dictionary (possibly global) that stores values already calculated</a:t>
            </a:r>
          </a:p>
          <a:p>
            <a:pPr lvl="1"/>
            <a:r>
              <a:t>Before any calculation check whether the desired value is in the dictionary</a:t>
            </a:r>
          </a:p>
          <a:p>
            <a:pPr lvl="1"/>
            <a:r>
              <a:t>If we calculate something, we put the value into the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402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405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406" name="Defining the dictionary"/>
          <p:cNvSpPr/>
          <p:nvPr/>
        </p:nvSpPr>
        <p:spPr>
          <a:xfrm>
            <a:off x="4627921" y="3078025"/>
            <a:ext cx="7530704" cy="1195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209" y="4446"/>
                </a:lnTo>
                <a:lnTo>
                  <a:pt x="9209" y="20453"/>
                </a:lnTo>
                <a:cubicBezTo>
                  <a:pt x="9209" y="21086"/>
                  <a:pt x="9291" y="21600"/>
                  <a:pt x="9391" y="21600"/>
                </a:cubicBezTo>
                <a:lnTo>
                  <a:pt x="21418" y="21600"/>
                </a:lnTo>
                <a:cubicBezTo>
                  <a:pt x="21518" y="21600"/>
                  <a:pt x="21600" y="21086"/>
                  <a:pt x="21600" y="20453"/>
                </a:cubicBezTo>
                <a:lnTo>
                  <a:pt x="21600" y="2704"/>
                </a:lnTo>
                <a:cubicBezTo>
                  <a:pt x="21600" y="2070"/>
                  <a:pt x="21518" y="1556"/>
                  <a:pt x="21418" y="1556"/>
                </a:cubicBezTo>
                <a:lnTo>
                  <a:pt x="16566" y="155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Defining the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409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410" name="Check whether value is in the dictionary"/>
          <p:cNvSpPr/>
          <p:nvPr/>
        </p:nvSpPr>
        <p:spPr>
          <a:xfrm>
            <a:off x="5619905" y="4166644"/>
            <a:ext cx="6374210" cy="33984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353" y="15682"/>
                </a:lnTo>
                <a:lnTo>
                  <a:pt x="10353" y="21196"/>
                </a:lnTo>
                <a:cubicBezTo>
                  <a:pt x="10353" y="21419"/>
                  <a:pt x="10449" y="21600"/>
                  <a:pt x="10568" y="21600"/>
                </a:cubicBezTo>
                <a:lnTo>
                  <a:pt x="21385" y="21600"/>
                </a:lnTo>
                <a:cubicBezTo>
                  <a:pt x="21504" y="21600"/>
                  <a:pt x="21600" y="21419"/>
                  <a:pt x="21600" y="21196"/>
                </a:cubicBezTo>
                <a:lnTo>
                  <a:pt x="21600" y="14953"/>
                </a:lnTo>
                <a:cubicBezTo>
                  <a:pt x="21600" y="14730"/>
                  <a:pt x="21504" y="14550"/>
                  <a:pt x="21385" y="14550"/>
                </a:cubicBezTo>
                <a:lnTo>
                  <a:pt x="11023" y="1455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Check whether value is in the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Use ^ to cent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^ to center</a:t>
            </a:r>
          </a:p>
          <a:p>
            <a:pPr/>
            <a:r>
              <a:t>Use &lt; to left-align</a:t>
            </a:r>
          </a:p>
          <a:p>
            <a:pPr/>
            <a:r>
              <a:t>Use &gt; to right-align</a:t>
            </a:r>
          </a:p>
        </p:txBody>
      </p:sp>
      <p:sp>
        <p:nvSpPr>
          <p:cNvPr id="163" name="Formatting Strings"/>
          <p:cNvSpPr txBox="1"/>
          <p:nvPr>
            <p:ph type="title"/>
          </p:nvPr>
        </p:nvSpPr>
        <p:spPr>
          <a:xfrm>
            <a:off x="3231108" y="330200"/>
            <a:ext cx="8821192" cy="2159000"/>
          </a:xfrm>
          <a:prstGeom prst="rect">
            <a:avLst/>
          </a:prstGeom>
        </p:spPr>
        <p:txBody>
          <a:bodyPr/>
          <a:lstStyle/>
          <a:p>
            <a:pPr/>
            <a:r>
              <a:t>Formatting Strings</a:t>
            </a:r>
          </a:p>
        </p:txBody>
      </p:sp>
      <p:pic>
        <p:nvPicPr>
          <p:cNvPr id="16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3600" y="571500"/>
            <a:ext cx="2235200" cy="167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Screen Shot 2017-02-12 at 21.54.06.png" descr="Screen Shot 2017-02-12 at 21.54.06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3688" y="5924550"/>
            <a:ext cx="11357424" cy="7750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413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414" name="Calculation is necessary"/>
          <p:cNvSpPr/>
          <p:nvPr/>
        </p:nvSpPr>
        <p:spPr>
          <a:xfrm>
            <a:off x="6110442" y="5164387"/>
            <a:ext cx="5883673" cy="24006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415" y="13209"/>
                </a:lnTo>
                <a:lnTo>
                  <a:pt x="9415" y="21029"/>
                </a:lnTo>
                <a:cubicBezTo>
                  <a:pt x="9415" y="21344"/>
                  <a:pt x="9519" y="21600"/>
                  <a:pt x="9648" y="21600"/>
                </a:cubicBezTo>
                <a:lnTo>
                  <a:pt x="21367" y="21600"/>
                </a:lnTo>
                <a:cubicBezTo>
                  <a:pt x="21496" y="21600"/>
                  <a:pt x="21600" y="21344"/>
                  <a:pt x="21600" y="21029"/>
                </a:cubicBezTo>
                <a:lnTo>
                  <a:pt x="21600" y="12191"/>
                </a:lnTo>
                <a:cubicBezTo>
                  <a:pt x="21600" y="11875"/>
                  <a:pt x="21496" y="11620"/>
                  <a:pt x="21367" y="11620"/>
                </a:cubicBezTo>
                <a:lnTo>
                  <a:pt x="10281" y="1162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Calculation is necessary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417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418" name="But we store the result in the dictionary in case we use it in the future"/>
          <p:cNvSpPr/>
          <p:nvPr/>
        </p:nvSpPr>
        <p:spPr>
          <a:xfrm>
            <a:off x="6824817" y="5513240"/>
            <a:ext cx="5169298" cy="3354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7731" y="7214"/>
                </a:lnTo>
                <a:lnTo>
                  <a:pt x="7731" y="21191"/>
                </a:lnTo>
                <a:cubicBezTo>
                  <a:pt x="7731" y="21417"/>
                  <a:pt x="7850" y="21600"/>
                  <a:pt x="7997" y="21600"/>
                </a:cubicBezTo>
                <a:lnTo>
                  <a:pt x="21335" y="21600"/>
                </a:lnTo>
                <a:cubicBezTo>
                  <a:pt x="21481" y="21600"/>
                  <a:pt x="21600" y="21417"/>
                  <a:pt x="21600" y="21191"/>
                </a:cubicBezTo>
                <a:lnTo>
                  <a:pt x="21600" y="6478"/>
                </a:lnTo>
                <a:cubicBezTo>
                  <a:pt x="21600" y="6253"/>
                  <a:pt x="21481" y="6070"/>
                  <a:pt x="21335" y="6070"/>
                </a:cubicBezTo>
                <a:lnTo>
                  <a:pt x="8736" y="607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But we store the result in the dictionary in case we use it in the future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421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422" name="And now we measure"/>
          <p:cNvSpPr/>
          <p:nvPr/>
        </p:nvSpPr>
        <p:spPr>
          <a:xfrm>
            <a:off x="6864121" y="6787836"/>
            <a:ext cx="5076032" cy="10005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7476" y="8217"/>
                </a:lnTo>
                <a:lnTo>
                  <a:pt x="7476" y="20229"/>
                </a:lnTo>
                <a:cubicBezTo>
                  <a:pt x="7476" y="20986"/>
                  <a:pt x="7597" y="21600"/>
                  <a:pt x="7747" y="21600"/>
                </a:cubicBezTo>
                <a:lnTo>
                  <a:pt x="21330" y="21600"/>
                </a:lnTo>
                <a:cubicBezTo>
                  <a:pt x="21479" y="21600"/>
                  <a:pt x="21600" y="20986"/>
                  <a:pt x="21600" y="20229"/>
                </a:cubicBezTo>
                <a:lnTo>
                  <a:pt x="21600" y="5621"/>
                </a:lnTo>
                <a:cubicBezTo>
                  <a:pt x="21600" y="4864"/>
                  <a:pt x="21479" y="4250"/>
                  <a:pt x="21330" y="4250"/>
                </a:cubicBezTo>
                <a:lnTo>
                  <a:pt x="11840" y="425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And now we measure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Decorators</a:t>
            </a:r>
          </a:p>
        </p:txBody>
      </p:sp>
      <p:sp>
        <p:nvSpPr>
          <p:cNvPr id="425" name="Python uses decorators to allow changing func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uses decorators to allow changing functions</a:t>
            </a:r>
          </a:p>
          <a:p>
            <a:pPr/>
            <a:r>
              <a:t>A decorator is implemented by:</a:t>
            </a:r>
          </a:p>
          <a:p>
            <a:pPr lvl="1"/>
            <a:r>
              <a:t>Creating a function of a function that returns the amended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428" name="def timeit(function):…"/>
          <p:cNvSpPr txBox="1"/>
          <p:nvPr/>
        </p:nvSpPr>
        <p:spPr>
          <a:xfrm>
            <a:off x="416966" y="2940050"/>
            <a:ext cx="12170868" cy="455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/>
            <a:r>
              <a:t>def timeit(</a:t>
            </a:r>
            <a:r>
              <a:rPr b="1"/>
              <a:t>function</a:t>
            </a:r>
            <a:r>
              <a:t>):</a:t>
            </a:r>
          </a:p>
          <a:p>
            <a:pPr/>
            <a:r>
              <a:t>    def clocked(*args):</a:t>
            </a:r>
          </a:p>
          <a:p>
            <a:pPr/>
            <a:r>
              <a:t>        start_time = time.perf_counter()</a:t>
            </a:r>
          </a:p>
          <a:p>
            <a:pPr/>
            <a:r>
              <a:t>        result = </a:t>
            </a:r>
            <a:r>
              <a:rPr b="1"/>
              <a:t>function</a:t>
            </a:r>
            <a:r>
              <a:t>(*args)</a:t>
            </a:r>
          </a:p>
          <a:p>
            <a:pPr/>
            <a:r>
              <a:t>        duration = (time.perf_counter() - start_time)</a:t>
            </a:r>
          </a:p>
          <a:p>
            <a:pPr/>
            <a:r>
              <a:t>        name = </a:t>
            </a:r>
            <a:r>
              <a:rPr b="1"/>
              <a:t>function</a:t>
            </a:r>
            <a:r>
              <a:t>.__name__</a:t>
            </a:r>
          </a:p>
          <a:p>
            <a:pPr/>
            <a:r>
              <a:t>        arg_string = ', '.join(repr(arg) for arg in args)</a:t>
            </a:r>
          </a:p>
          <a:p>
            <a:pPr/>
            <a:r>
              <a:t>        print('Function {} with arguments {} ran </a:t>
            </a:r>
          </a:p>
          <a:p>
            <a:pPr/>
            <a:r>
              <a:t>               in {} seconds'.format(</a:t>
            </a:r>
          </a:p>
          <a:p>
            <a:pPr/>
            <a:r>
              <a:t>            name, arg_string, duration))</a:t>
            </a:r>
          </a:p>
          <a:p>
            <a:pPr/>
            <a:r>
              <a:t>        return result</a:t>
            </a:r>
          </a:p>
          <a:p>
            <a:pPr/>
            <a:r>
              <a:t>    return clocked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431" name="Decorator takes a function with positional arguments as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 takes a function with positional arguments as function</a:t>
            </a:r>
          </a:p>
          <a:p>
            <a:pPr/>
            <a:r>
              <a:t>Decorator defines a new version of the argument function</a:t>
            </a:r>
          </a:p>
          <a:p>
            <a:pPr/>
            <a:r>
              <a:t>And returns it.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434" name="def timeit(function):…"/>
          <p:cNvSpPr txBox="1"/>
          <p:nvPr/>
        </p:nvSpPr>
        <p:spPr>
          <a:xfrm>
            <a:off x="416966" y="2940050"/>
            <a:ext cx="12170868" cy="455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/>
            <a:r>
              <a:t>def timeit(</a:t>
            </a:r>
            <a:r>
              <a:rPr b="1"/>
              <a:t>function</a:t>
            </a:r>
            <a:r>
              <a:t>):</a:t>
            </a:r>
          </a:p>
          <a:p>
            <a:pPr/>
            <a:r>
              <a:t>    def clocked(*args):</a:t>
            </a:r>
          </a:p>
          <a:p>
            <a:pPr/>
            <a:r>
              <a:t>        start_time = time.perf_counter()</a:t>
            </a:r>
          </a:p>
          <a:p>
            <a:pPr/>
            <a:r>
              <a:t>        result = </a:t>
            </a:r>
            <a:r>
              <a:rPr b="1"/>
              <a:t>function</a:t>
            </a:r>
            <a:r>
              <a:t>(*args)</a:t>
            </a:r>
          </a:p>
          <a:p>
            <a:pPr/>
            <a:r>
              <a:t>        duration = (time.perf_counter() - start_time)</a:t>
            </a:r>
          </a:p>
          <a:p>
            <a:pPr/>
            <a:r>
              <a:t>        name = </a:t>
            </a:r>
            <a:r>
              <a:rPr b="1"/>
              <a:t>function</a:t>
            </a:r>
            <a:r>
              <a:t>.__name__</a:t>
            </a:r>
          </a:p>
          <a:p>
            <a:pPr/>
            <a:r>
              <a:t>        arg_string = ', '.join(repr(arg) for arg in args)</a:t>
            </a:r>
          </a:p>
          <a:p>
            <a:pPr/>
            <a:r>
              <a:t>        print('Function {} with arguments {} ran </a:t>
            </a:r>
          </a:p>
          <a:p>
            <a:pPr/>
            <a:r>
              <a:t>               in {} seconds'.format(</a:t>
            </a:r>
          </a:p>
          <a:p>
            <a:pPr/>
            <a:r>
              <a:t>            name, arg_string, duration))</a:t>
            </a:r>
          </a:p>
          <a:p>
            <a:pPr/>
            <a:r>
              <a:t>        return result</a:t>
            </a:r>
          </a:p>
          <a:p>
            <a:pPr/>
            <a:r>
              <a:t>    return clocked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437" name="To use a decorator, just put its name on top of the function defini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use a decorator, just put its name on top of the function definition</a:t>
            </a:r>
          </a:p>
          <a:p>
            <a:pPr lvl="1"/>
            <a:r>
              <a:t>Decorator generator is executed when module is imported (or generator is defined)</a:t>
            </a:r>
          </a:p>
          <a:p>
            <a:pPr lvl="1"/>
            <a:r>
              <a:t>When decorated function is defined, the modified version is created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440" name="@timeit…"/>
          <p:cNvSpPr txBox="1"/>
          <p:nvPr/>
        </p:nvSpPr>
        <p:spPr>
          <a:xfrm>
            <a:off x="2193230" y="2895599"/>
            <a:ext cx="8162331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@timeit</a:t>
            </a:r>
          </a:p>
          <a:p>
            <a:pPr/>
            <a:r>
              <a:t>def fibonacci(n):</a:t>
            </a:r>
          </a:p>
          <a:p>
            <a:pPr/>
            <a:r>
              <a:t>    if n == 0:</a:t>
            </a:r>
          </a:p>
          <a:p>
            <a:pPr/>
            <a:r>
              <a:t>        return 0</a:t>
            </a:r>
          </a:p>
          <a:p>
            <a:pPr/>
            <a:r>
              <a:t>    if n == 1:</a:t>
            </a:r>
          </a:p>
          <a:p>
            <a:pPr/>
            <a:r>
              <a:t>        return 1</a:t>
            </a:r>
          </a:p>
          <a:p>
            <a:pPr/>
            <a:r>
              <a:t>    else:</a:t>
            </a:r>
          </a:p>
          <a:p>
            <a:pPr/>
            <a:r>
              <a:t>        return fibonacci(n-1)+fibonacci(n-2)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443" name="If we execute this function, we get to see how often fibonacci is called on arguments already executed"/>
          <p:cNvSpPr txBox="1"/>
          <p:nvPr>
            <p:ph type="body" idx="1"/>
          </p:nvPr>
        </p:nvSpPr>
        <p:spPr>
          <a:xfrm>
            <a:off x="952500" y="22352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If we execute this function, we get to see how often fibonacci is called on arguments already executed</a:t>
            </a:r>
          </a:p>
        </p:txBody>
      </p:sp>
      <p:sp>
        <p:nvSpPr>
          <p:cNvPr id="444" name="&gt;&gt;&gt; fibonacci(10)…"/>
          <p:cNvSpPr txBox="1"/>
          <p:nvPr/>
        </p:nvSpPr>
        <p:spPr>
          <a:xfrm>
            <a:off x="986730" y="3289300"/>
            <a:ext cx="11241312" cy="652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&gt;&gt;&gt; fibonacci(10)</a:t>
            </a:r>
          </a:p>
          <a:p>
            <a:pPr>
              <a:defRPr sz="2000"/>
            </a:pPr>
            <a:r>
              <a:t>Function fibonacci with arguments 1 ran in 5.140000070014139e-07 seconds</a:t>
            </a:r>
          </a:p>
          <a:p>
            <a:pPr>
              <a:defRPr sz="2000"/>
            </a:pPr>
            <a:r>
              <a:t>Function fibonacci with arguments 0 ran in 1.0870000011209413e-06 seconds</a:t>
            </a:r>
          </a:p>
          <a:p>
            <a:pPr>
              <a:defRPr sz="2000"/>
            </a:pPr>
            <a:r>
              <a:t>Function fibonacci with arguments 2 ran in 0.1692790839999958 seconds</a:t>
            </a:r>
          </a:p>
          <a:p>
            <a:pPr>
              <a:defRPr sz="2000"/>
            </a:pPr>
            <a:r>
              <a:t>Function fibonacci with arguments 1 ran in 1.2330000060956081e-06 seconds</a:t>
            </a:r>
          </a:p>
          <a:p>
            <a:pPr>
              <a:defRPr sz="2000"/>
            </a:pPr>
            <a:r>
              <a:t>Function fibonacci with arguments 3 ran in 0.2676633440000131 seconds</a:t>
            </a:r>
          </a:p>
          <a:p>
            <a:pPr>
              <a:defRPr sz="2000"/>
            </a:pPr>
            <a:r>
              <a:t>Function fibonacci with arguments 1 ran in 9.8000001003129e-07 seconds</a:t>
            </a:r>
          </a:p>
          <a:p>
            <a:pPr>
              <a:defRPr sz="2000"/>
            </a:pPr>
            <a:r>
              <a:t>Function fibonacci with arguments 0 ran in 1.0470000120221812e-06 seconds</a:t>
            </a:r>
          </a:p>
          <a:p>
            <a:pPr>
              <a:defRPr sz="2000"/>
            </a:pPr>
            <a:r>
              <a:t>Function fibonacci with arguments 2 ran in 0.09880945999999824 seconds</a:t>
            </a:r>
          </a:p>
          <a:p>
            <a:pPr>
              <a:defRPr sz="2000"/>
            </a:pPr>
            <a:r>
              <a:t>Function fibonacci with arguments 4 ran in 0.4692909440000079 seconds</a:t>
            </a:r>
          </a:p>
          <a:p>
            <a:pPr>
              <a:defRPr sz="2000"/>
            </a:pPr>
            <a:r>
              <a:t>Function fibonacci with arguments 1 ran in 6.51999997103303e-07 seconds</a:t>
            </a:r>
          </a:p>
          <a:p>
            <a:pPr>
              <a:defRPr sz="2000"/>
            </a:pPr>
            <a:r>
              <a:t>Function fibonacci with arguments 0 ran in 1.0500000087176886e-06 seconds</a:t>
            </a:r>
          </a:p>
          <a:p>
            <a:pPr>
              <a:defRPr sz="2000"/>
            </a:pPr>
            <a:r>
              <a:t>Function fibonacci with arguments 2 ran in 0.11281222700000626 seconds</a:t>
            </a:r>
          </a:p>
          <a:p>
            <a:pPr>
              <a:defRPr sz="2000"/>
            </a:pPr>
            <a:r>
              <a:t>Function fibonacci with arguments 1 ran in 1.958000012791672e-06 seconds</a:t>
            </a:r>
          </a:p>
          <a:p>
            <a:pPr>
              <a:defRPr sz="2000"/>
            </a:pPr>
            <a:r>
              <a:t>Function fibonacci with arguments 3 ran in 0.21685028000000273 seconds</a:t>
            </a:r>
          </a:p>
          <a:p>
            <a:pPr>
              <a:defRPr sz="2000"/>
            </a:pPr>
            <a:r>
              <a:t>Function fibonacci with arguments 5 ran in 0.7868284680000102 seconds</a:t>
            </a:r>
          </a:p>
          <a:p>
            <a:pPr>
              <a:defRPr sz="2000"/>
            </a:pPr>
            <a:r>
              <a:t>Function fibonacci with arguments 1 ran in 5.6999999742402e-07 seconds</a:t>
            </a:r>
          </a:p>
          <a:p>
            <a:pPr>
              <a:defRPr sz="2000"/>
            </a:pPr>
            <a:r>
              <a:t>Function fibonacci with arguments 0 ran in 1.0729999928571488e-06 seconds</a:t>
            </a:r>
          </a:p>
          <a:p>
            <a:pPr>
              <a:defRPr sz="2000"/>
            </a:pPr>
            <a:r>
              <a:t>Function fibonacci with arguments 2 ran in 0.11366798399998856 seconds</a:t>
            </a:r>
          </a:p>
          <a:p>
            <a:pPr>
              <a:defRPr sz="2000"/>
            </a:pPr>
            <a:r>
              <a:t>Function fibonacci with arguments 1 ran in 1.2930000110600304e-06 seconds</a:t>
            </a:r>
          </a:p>
          <a:p>
            <a:pPr>
              <a:defRPr sz="2000"/>
            </a:pPr>
            <a:r>
              <a:t>Function fibonacci with arguments 3 ran in 0.2176230820000029 seconds</a:t>
            </a:r>
          </a:p>
          <a:p>
            <a:pPr>
              <a:defRPr sz="2000"/>
            </a:pPr>
            <a:r>
              <a:t>Function fibonacci with arguments 1 ran in 5.839999914769578e-07 seconds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Numbers are handled without specifying format instruction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Numbers are handled without specifying format instructions.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/>
            <a:r>
              <a:t>Or we can insist on special types</a:t>
            </a:r>
          </a:p>
          <a:p>
            <a:pPr lvl="1"/>
            <a:r>
              <a:t>Use s for string</a:t>
            </a:r>
          </a:p>
          <a:p>
            <a:pPr lvl="1"/>
            <a:r>
              <a:t>Use d for decimal </a:t>
            </a:r>
          </a:p>
          <a:p>
            <a:pPr lvl="1"/>
            <a:r>
              <a:t>Use f for floating point</a:t>
            </a:r>
          </a:p>
          <a:p>
            <a:pPr lvl="1"/>
            <a:r>
              <a:t>Use e for floating point in exponential notation</a:t>
            </a:r>
          </a:p>
        </p:txBody>
      </p:sp>
      <p:sp>
        <p:nvSpPr>
          <p:cNvPr id="168" name="Formatting Strings"/>
          <p:cNvSpPr txBox="1"/>
          <p:nvPr>
            <p:ph type="title"/>
          </p:nvPr>
        </p:nvSpPr>
        <p:spPr>
          <a:xfrm>
            <a:off x="3231108" y="330200"/>
            <a:ext cx="8821192" cy="2159000"/>
          </a:xfrm>
          <a:prstGeom prst="rect">
            <a:avLst/>
          </a:prstGeom>
        </p:spPr>
        <p:txBody>
          <a:bodyPr/>
          <a:lstStyle/>
          <a:p>
            <a:pPr/>
            <a:r>
              <a:t>Formatting Strings</a:t>
            </a:r>
          </a:p>
        </p:txBody>
      </p:sp>
      <p:pic>
        <p:nvPicPr>
          <p:cNvPr id="16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3600" y="571500"/>
            <a:ext cx="2235200" cy="167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Screen Shot 2018-08-29 at 10.25.52 AM.png" descr="Screen Shot 2018-08-29 at 10.25.52 A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40174" y="3784748"/>
            <a:ext cx="11755460" cy="79102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Memoization with lru_cach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Memoization with lru_cache</a:t>
            </a:r>
          </a:p>
        </p:txBody>
      </p:sp>
      <p:sp>
        <p:nvSpPr>
          <p:cNvPr id="447" name="We can define our own memoization decora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define our own memoization decorator</a:t>
            </a:r>
          </a:p>
          <a:p>
            <a:pPr lvl="1"/>
            <a:r>
              <a:t>But Python has one that uses an LRU cache</a:t>
            </a:r>
          </a:p>
          <a:p>
            <a:pPr lvl="2"/>
            <a:r>
              <a:t>Memoization is LRU cache with an infinite cache size</a:t>
            </a:r>
          </a:p>
          <a:p>
            <a:pPr lvl="2"/>
            <a:r>
              <a:t>Import from functools lru_cache</a:t>
            </a:r>
          </a:p>
        </p:txBody>
      </p:sp>
      <p:sp>
        <p:nvSpPr>
          <p:cNvPr id="448" name="@functools.lru_cache…"/>
          <p:cNvSpPr txBox="1"/>
          <p:nvPr/>
        </p:nvSpPr>
        <p:spPr>
          <a:xfrm>
            <a:off x="3518693" y="5970804"/>
            <a:ext cx="5967414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@functools.lru_cache</a:t>
            </a:r>
          </a:p>
          <a:p>
            <a:pPr/>
            <a:r>
              <a:t>def fib(n):</a:t>
            </a:r>
          </a:p>
          <a:p>
            <a:pPr/>
            <a:r>
              <a:t>    if n &lt;= 1:</a:t>
            </a:r>
          </a:p>
          <a:p>
            <a:pPr/>
            <a:r>
              <a:t>        return n</a:t>
            </a:r>
          </a:p>
          <a:p>
            <a:pPr/>
            <a:r>
              <a:t>    else:</a:t>
            </a:r>
          </a:p>
          <a:p>
            <a:pPr/>
            <a:r>
              <a:t>        return fib(n-1)+fib(n-2)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ets and Frozen-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Sets and Frozen-Sets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Python 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Sets</a:t>
            </a:r>
          </a:p>
        </p:txBody>
      </p:sp>
      <p:sp>
        <p:nvSpPr>
          <p:cNvPr id="453" name="Python also has a set structur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also has a set structure</a:t>
            </a:r>
          </a:p>
          <a:p>
            <a:pPr lvl="1"/>
            <a:r>
              <a:t>Python optimizes membership queries</a:t>
            </a:r>
          </a:p>
          <a:p>
            <a:pPr lvl="1"/>
            <a:r>
              <a:t>Sets are unordered and do not contain duplicate elements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ython 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Sets</a:t>
            </a:r>
          </a:p>
        </p:txBody>
      </p:sp>
      <p:sp>
        <p:nvSpPr>
          <p:cNvPr id="456" name="Define a set by using curly bra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Define a set by using curly braces</a:t>
            </a:r>
          </a:p>
          <a:p>
            <a:pPr lvl="1"/>
            <a:r>
              <a:t> </a:t>
            </a:r>
          </a:p>
          <a:p>
            <a:pPr lvl="1"/>
            <a:r>
              <a:t>Caution: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{ } </a:t>
            </a:r>
            <a:r>
              <a:t>is an empty dictionary, use</a:t>
            </a:r>
          </a:p>
          <a:p>
            <a:pPr lvl="2"/>
            <a:r>
              <a:t>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empty = set()</a:t>
            </a:r>
          </a:p>
        </p:txBody>
      </p:sp>
      <p:sp>
        <p:nvSpPr>
          <p:cNvPr id="457" name="my_set = {'apple',  'orange', 'banana'}"/>
          <p:cNvSpPr txBox="1"/>
          <p:nvPr/>
        </p:nvSpPr>
        <p:spPr>
          <a:xfrm>
            <a:off x="2126369" y="3418369"/>
            <a:ext cx="7247782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my_set = {'apple',  'orange', 'banana'}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Python 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Sets</a:t>
            </a:r>
          </a:p>
        </p:txBody>
      </p:sp>
      <p:sp>
        <p:nvSpPr>
          <p:cNvPr id="460" name="Set opera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Set operations:</a:t>
            </a:r>
          </a:p>
          <a:p>
            <a:pPr lvl="1"/>
            <a:r>
              <a:t>Use add to place elements into the set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Adding the same element twice does not change the set</a:t>
            </a:r>
          </a:p>
        </p:txBody>
      </p:sp>
      <p:sp>
        <p:nvSpPr>
          <p:cNvPr id="461" name="&gt;&gt;&gt; my_set.add('a')…"/>
          <p:cNvSpPr txBox="1"/>
          <p:nvPr/>
        </p:nvSpPr>
        <p:spPr>
          <a:xfrm>
            <a:off x="3077277" y="4248963"/>
            <a:ext cx="5587435" cy="2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300"/>
            </a:pPr>
            <a:r>
              <a:t>&gt;&gt;&gt; my_set.add('a')</a:t>
            </a:r>
          </a:p>
          <a:p>
            <a:pPr>
              <a:defRPr sz="3300"/>
            </a:pPr>
            <a:r>
              <a:t>&gt;&gt;&gt; my_set.add('b')</a:t>
            </a:r>
          </a:p>
          <a:p>
            <a:pPr>
              <a:defRPr sz="3300"/>
            </a:pPr>
            <a:r>
              <a:t>&gt;&gt;&gt; my_set.add('a')</a:t>
            </a:r>
          </a:p>
          <a:p>
            <a:pPr>
              <a:defRPr sz="3300"/>
            </a:pPr>
            <a:r>
              <a:t>&gt;&gt;&gt; print(my_set)</a:t>
            </a:r>
          </a:p>
          <a:p>
            <a:pPr>
              <a:defRPr sz="3300"/>
            </a:pPr>
            <a:r>
              <a:t>{'a', 'b'}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Python 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Sets</a:t>
            </a:r>
          </a:p>
        </p:txBody>
      </p:sp>
      <p:sp>
        <p:nvSpPr>
          <p:cNvPr id="464" name="Set opera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Set operations:</a:t>
            </a:r>
          </a:p>
          <a:p>
            <a:pPr lvl="1"/>
            <a:r>
              <a:t>To remove an element, use remove</a:t>
            </a:r>
          </a:p>
          <a:p>
            <a:pPr lvl="1"/>
            <a:r>
              <a:t>Which fails if the parameter is not in the set</a:t>
            </a:r>
          </a:p>
        </p:txBody>
      </p:sp>
      <p:sp>
        <p:nvSpPr>
          <p:cNvPr id="465" name="&gt;&gt;&gt; my_set.remove('a')…"/>
          <p:cNvSpPr txBox="1"/>
          <p:nvPr/>
        </p:nvSpPr>
        <p:spPr>
          <a:xfrm>
            <a:off x="2695599" y="5464891"/>
            <a:ext cx="7613602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my_set.remove('a')</a:t>
            </a:r>
          </a:p>
          <a:p>
            <a:pPr/>
            <a:r>
              <a:t>&gt;&gt;&gt; print(my_set)</a:t>
            </a:r>
          </a:p>
          <a:p>
            <a:pPr/>
            <a:r>
              <a:t>{'b'}</a:t>
            </a:r>
          </a:p>
          <a:p>
            <a:pPr/>
            <a:r>
              <a:t>&gt;&gt;&gt; my_set.remove('a')</a:t>
            </a:r>
          </a:p>
          <a:p>
            <a:pPr/>
            <a:r>
              <a:t>Traceback (most recent call last):</a:t>
            </a:r>
          </a:p>
          <a:p>
            <a:pPr/>
            <a:r>
              <a:t>  File "&lt;pyshell#9&gt;", line 1, in &lt;module&gt;</a:t>
            </a:r>
          </a:p>
          <a:p>
            <a:pPr/>
            <a:r>
              <a:t>    my_set.remove('a')</a:t>
            </a:r>
          </a:p>
          <a:p>
            <a:pPr/>
            <a:r>
              <a:t>KeyError: 'a'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ython 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Sets</a:t>
            </a:r>
          </a:p>
        </p:txBody>
      </p:sp>
      <p:sp>
        <p:nvSpPr>
          <p:cNvPr id="468" name="Set opera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Set operations:</a:t>
            </a:r>
          </a:p>
          <a:p>
            <a:pPr lvl="1"/>
            <a:r>
              <a:t>Set operations union, intersection, difference are defined</a:t>
            </a:r>
          </a:p>
          <a:p>
            <a:pPr lvl="1"/>
            <a:r>
              <a:t>Equality operations are defined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set_1 &lt; set_2 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means proper subset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Python 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Sets</a:t>
            </a:r>
          </a:p>
        </p:txBody>
      </p:sp>
      <p:sp>
        <p:nvSpPr>
          <p:cNvPr id="471" name="Set operations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Set operations:</a:t>
            </a:r>
          </a:p>
        </p:txBody>
      </p:sp>
      <p:graphicFrame>
        <p:nvGraphicFramePr>
          <p:cNvPr id="472" name="Table"/>
          <p:cNvGraphicFramePr/>
          <p:nvPr/>
        </p:nvGraphicFramePr>
        <p:xfrm>
          <a:off x="3390121" y="3831996"/>
          <a:ext cx="5213574" cy="208960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175912"/>
                <a:gridCol w="3037660"/>
              </a:tblGrid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s1 | s2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union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s1 &amp; s2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intersection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s1 - s2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set difference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795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s1 ^ s2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symmetric difference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Python 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Sets</a:t>
            </a:r>
          </a:p>
        </p:txBody>
      </p:sp>
      <p:sp>
        <p:nvSpPr>
          <p:cNvPr id="475" name="Best use:  remove doublettes from li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Best use:  remove doublettes from list</a:t>
            </a:r>
          </a:p>
          <a:p>
            <a:pPr lvl="1"/>
            <a:r>
              <a:t>Convert the list into a set, then convert back</a:t>
            </a:r>
          </a:p>
        </p:txBody>
      </p:sp>
      <p:sp>
        <p:nvSpPr>
          <p:cNvPr id="476" name="&gt;&gt;&gt; lista = [1, 2, 3, 4, 2, 1, 5, 1, 7]…"/>
          <p:cNvSpPr txBox="1"/>
          <p:nvPr/>
        </p:nvSpPr>
        <p:spPr>
          <a:xfrm>
            <a:off x="2878509" y="5734050"/>
            <a:ext cx="7247782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lista = [1, 2, 3, 4, 2, 1, 5, 1, 7]</a:t>
            </a:r>
          </a:p>
          <a:p>
            <a:pPr/>
            <a:r>
              <a:t>&gt;&gt;&gt; listb = list(set(lista))</a:t>
            </a:r>
          </a:p>
          <a:p>
            <a:pPr/>
            <a:r>
              <a:t>&gt;&gt;&gt; listb</a:t>
            </a:r>
          </a:p>
          <a:p>
            <a:pPr/>
            <a:r>
              <a:t>[1, 2, 3, 4, 5, 7]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Python Se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Sets</a:t>
            </a:r>
          </a:p>
        </p:txBody>
      </p:sp>
      <p:sp>
        <p:nvSpPr>
          <p:cNvPr id="479" name="Sets are mutable…"/>
          <p:cNvSpPr txBox="1"/>
          <p:nvPr>
            <p:ph type="body" idx="1"/>
          </p:nvPr>
        </p:nvSpPr>
        <p:spPr>
          <a:xfrm>
            <a:off x="952500" y="2413000"/>
            <a:ext cx="11099801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Sets are </a:t>
            </a:r>
            <a:r>
              <a:rPr b="1" i="1"/>
              <a:t>mutable</a:t>
            </a:r>
          </a:p>
          <a:p>
            <a:pPr lvl="1"/>
            <a:r>
              <a:t>If you need a set as an index, use a frozenset</a:t>
            </a:r>
          </a:p>
          <a:p>
            <a:pPr lvl="2"/>
            <a:r>
              <a:t>You cannot change a frozenset (other than reassigning another set to it)</a:t>
            </a:r>
          </a:p>
          <a:p>
            <a:pPr lvl="2"/>
            <a:r>
              <a:t>The constructor will take an iterable</a:t>
            </a:r>
          </a:p>
          <a:p>
            <a:pPr lvl="2"/>
          </a:p>
          <a:p>
            <a:pPr lvl="2"/>
            <a:r>
              <a:t>You can still use operations on a frozenset such as intersection</a:t>
            </a:r>
          </a:p>
        </p:txBody>
      </p:sp>
      <p:sp>
        <p:nvSpPr>
          <p:cNvPr id="480" name="fs = frozenset([1,2,3])"/>
          <p:cNvSpPr txBox="1"/>
          <p:nvPr/>
        </p:nvSpPr>
        <p:spPr>
          <a:xfrm>
            <a:off x="2615408" y="5933252"/>
            <a:ext cx="502237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/>
            <a:r>
              <a:t>fs = frozenset([1,2,3])</a:t>
            </a:r>
          </a:p>
        </p:txBody>
      </p:sp>
      <p:sp>
        <p:nvSpPr>
          <p:cNvPr id="481" name="&gt;&gt;&gt; fs = frozenset([1,2,3])…"/>
          <p:cNvSpPr txBox="1"/>
          <p:nvPr/>
        </p:nvSpPr>
        <p:spPr>
          <a:xfrm>
            <a:off x="3172368" y="7821572"/>
            <a:ext cx="6516143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fs = frozenset([1,2,3])</a:t>
            </a:r>
          </a:p>
          <a:p>
            <a:pPr/>
            <a:r>
              <a:t>&gt;&gt;&gt; ft = frozenset([1, 'one', 1.0])</a:t>
            </a:r>
          </a:p>
          <a:p>
            <a:pPr/>
            <a:r>
              <a:t>&gt;&gt;&gt; fs &amp; ft</a:t>
            </a:r>
          </a:p>
          <a:p>
            <a:pPr/>
            <a:r>
              <a:t>frozenset({1})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ormatting Strings"/>
          <p:cNvSpPr txBox="1"/>
          <p:nvPr>
            <p:ph type="title"/>
          </p:nvPr>
        </p:nvSpPr>
        <p:spPr>
          <a:xfrm>
            <a:off x="3231108" y="330200"/>
            <a:ext cx="8821192" cy="2159000"/>
          </a:xfrm>
          <a:prstGeom prst="rect">
            <a:avLst/>
          </a:prstGeom>
        </p:spPr>
        <p:txBody>
          <a:bodyPr/>
          <a:lstStyle/>
          <a:p>
            <a:pPr/>
            <a:r>
              <a:t>Formatting Strings</a:t>
            </a:r>
          </a:p>
        </p:txBody>
      </p:sp>
      <p:pic>
        <p:nvPicPr>
          <p:cNvPr id="17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3600" y="571500"/>
            <a:ext cx="2235200" cy="167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Screen Shot 2017-02-12 at 22.00.45.png" descr="Screen Shot 2017-02-12 at 22.00.45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50938" y="4491732"/>
            <a:ext cx="9690844" cy="1166118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By specifying “f” we ask for floating point format…"/>
          <p:cNvSpPr txBox="1"/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 marL="395111" indent="-395111">
              <a:spcBef>
                <a:spcPts val="4200"/>
              </a:spcBef>
              <a:defRPr sz="32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By specifying “f” we ask for floating point format</a:t>
            </a:r>
          </a:p>
          <a:p>
            <a:pPr marL="395111" indent="-395111">
              <a:spcBef>
                <a:spcPts val="4200"/>
              </a:spcBef>
              <a:defRPr sz="32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By specifying “e” we ask for scientific format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