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00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445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890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8335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78062" indent="-500062">
              <a:spcBef>
                <a:spcPts val="2000"/>
              </a:spcBef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ealing with Fil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Dealing with Files</a:t>
            </a:r>
          </a:p>
        </p:txBody>
      </p:sp>
      <p:sp>
        <p:nvSpPr>
          <p:cNvPr id="138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pen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Opening Files in Python</a:t>
            </a:r>
          </a:p>
        </p:txBody>
      </p:sp>
      <p:sp>
        <p:nvSpPr>
          <p:cNvPr id="166" name="File objects have normal variable na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 objects have normal variable names</a:t>
            </a:r>
          </a:p>
          <a:p>
            <a:pPr marL="0" indent="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inFile = open(“data.txt”,”w”)</a:t>
            </a:r>
          </a:p>
          <a:p>
            <a:pPr/>
            <a:r>
              <a:t>opens a file “data.txt” in write mode</a:t>
            </a:r>
          </a:p>
          <a:p>
            <a:pPr/>
          </a:p>
          <a:p>
            <a:pPr/>
            <a:r>
              <a:t>open takes : </a:t>
            </a:r>
          </a:p>
          <a:p>
            <a:pPr lvl="1"/>
            <a:r>
              <a:t>file name — absolute / relative path</a:t>
            </a:r>
          </a:p>
          <a:p>
            <a:pPr lvl="1"/>
            <a:r>
              <a:t>mode — r (read), w (write), a (appending)</a:t>
            </a:r>
          </a:p>
          <a:p>
            <a:pPr lvl="1"/>
            <a:r>
              <a:t>mode — b (binary), “” or t (text mode)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hecking the F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Checking the File</a:t>
            </a:r>
          </a:p>
        </p:txBody>
      </p:sp>
      <p:sp>
        <p:nvSpPr>
          <p:cNvPr id="510" name="numbers = [100, 1000, 10000, 100000, 500000, 10**6, 2*10**6, 3*10**6, 4*10**6,…"/>
          <p:cNvSpPr txBox="1"/>
          <p:nvPr/>
        </p:nvSpPr>
        <p:spPr>
          <a:xfrm>
            <a:off x="299427" y="2609849"/>
            <a:ext cx="13055601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numbers = [100, 1000, 10000, 100000, 500000, 10**6, 2*10**6, 3*10**6, 4*10**6,</a:t>
            </a:r>
          </a:p>
          <a:p>
            <a:pPr/>
            <a:r>
              <a:t>           5*10**6, 6*10**6, 7*10**6, 8*10**6, 9*10**6, 10*10**6]</a:t>
            </a:r>
          </a:p>
          <a:p>
            <a:pPr/>
            <a:r>
              <a:t>for filename, number in zip(['100','1k', '10k', </a:t>
            </a:r>
          </a:p>
          <a:p>
            <a:pPr/>
            <a:r>
              <a:t>   '100k', '500k', '1m', '2m', '3m', '4m', '5m',</a:t>
            </a:r>
          </a:p>
          <a:p>
            <a:pPr/>
            <a:r>
              <a:t>   '6m', '7m', '8m', '9m', '10m'],numbers):</a:t>
            </a:r>
          </a:p>
          <a:p>
            <a:pPr/>
            <a:r>
              <a:t>    filename = 'm'+filename+'.rtf'</a:t>
            </a:r>
          </a:p>
          <a:p>
            <a:pPr/>
            <a:r>
              <a:t>    with open(filename) as infile:</a:t>
            </a:r>
          </a:p>
          <a:p>
            <a:pPr/>
            <a:r>
              <a:t>        for _ in range(9):</a:t>
            </a:r>
          </a:p>
          <a:p>
            <a:pPr/>
            <a:r>
              <a:t>            line = infile.readline()</a:t>
            </a:r>
          </a:p>
          <a:p>
            <a:pPr/>
            <a:r>
              <a:t>        if str(number) in line:</a:t>
            </a:r>
          </a:p>
          <a:p>
            <a:pPr/>
            <a:r>
              <a:t>            print(f'Processing {filename}.')</a:t>
            </a:r>
          </a:p>
          <a:p>
            <a:pPr/>
            <a:r>
              <a:t>        else:</a:t>
            </a:r>
          </a:p>
          <a:p>
            <a:pPr/>
            <a:r>
              <a:t>            print(f'Error in {filename}')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Extracting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Extracting the Data</a:t>
            </a:r>
          </a:p>
        </p:txBody>
      </p:sp>
      <p:sp>
        <p:nvSpPr>
          <p:cNvPr id="513" name="After the next line, there is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After the next line, there is data</a:t>
            </a:r>
          </a:p>
          <a:p>
            <a:pPr lvl="1"/>
            <a:r>
              <a:t> </a:t>
            </a:r>
          </a:p>
          <a:p>
            <a:pPr lvl="1"/>
          </a:p>
          <a:p>
            <a:pPr lvl="1"/>
          </a:p>
          <a:p>
            <a:pPr/>
            <a:r>
              <a:t>Extract the second and the fifth column</a:t>
            </a:r>
          </a:p>
          <a:p>
            <a:pPr/>
            <a:r>
              <a:t>This uses split</a:t>
            </a:r>
          </a:p>
        </p:txBody>
      </p:sp>
      <p:sp>
        <p:nvSpPr>
          <p:cNvPr id="514" name="xor: 49345466 12.3364 base: 55607792 13.9019 \…"/>
          <p:cNvSpPr txBox="1"/>
          <p:nvPr/>
        </p:nvSpPr>
        <p:spPr>
          <a:xfrm>
            <a:off x="1915971" y="3270249"/>
            <a:ext cx="10259096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xor: 49345466 12.3364	base: 55607792 13.9019	\</a:t>
            </a:r>
          </a:p>
          <a:p>
            <a:pPr/>
            <a:r>
              <a:t>xor: 49148572 12.2871	base: 54566308 13.6416	\</a:t>
            </a:r>
          </a:p>
          <a:p>
            <a:pPr/>
            <a:r>
              <a:t>xor: 49196259 12.2991	base: 55123832 13.781	\</a:t>
            </a:r>
          </a:p>
          <a:p>
            <a:pPr/>
            <a:r>
              <a:t>xor: 48912397 12.2281	base: 54718196 13.6795	\</a:t>
            </a:r>
          </a:p>
          <a:p>
            <a:pPr/>
            <a:r>
              <a:t>xor: 49537206 12.3843	base: 54457012 13.6143	\</a:t>
            </a:r>
          </a:p>
          <a:p>
            <a:pPr/>
            <a:r>
              <a:t>xor: 49586577 12.3966	base: 54948304 13.7371	\</a:t>
            </a:r>
          </a:p>
        </p:txBody>
      </p:sp>
      <p:sp>
        <p:nvSpPr>
          <p:cNvPr id="515" name="for line in infile:…"/>
          <p:cNvSpPr txBox="1"/>
          <p:nvPr/>
        </p:nvSpPr>
        <p:spPr>
          <a:xfrm>
            <a:off x="3111398" y="7515959"/>
            <a:ext cx="8436695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for line in infile:</a:t>
            </a:r>
          </a:p>
          <a:p>
            <a:pPr/>
            <a:r>
              <a:t>        contents = line.strip().split()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Extracting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Extracting the Data</a:t>
            </a:r>
          </a:p>
        </p:txBody>
      </p:sp>
      <p:sp>
        <p:nvSpPr>
          <p:cNvPr id="518" name="The result is an array with substring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 is an array with substrings: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You might notice the escaped back-slash at the end</a:t>
            </a:r>
          </a:p>
        </p:txBody>
      </p:sp>
      <p:sp>
        <p:nvSpPr>
          <p:cNvPr id="519" name="['xor:', '721', '7.21', 'base:', '1188', '11.88', '\\']…"/>
          <p:cNvSpPr txBox="1"/>
          <p:nvPr/>
        </p:nvSpPr>
        <p:spPr>
          <a:xfrm>
            <a:off x="856388" y="3414212"/>
            <a:ext cx="11851011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['xor:', '721', '7.21', 'base:', '1188', '11.88', '\\']</a:t>
            </a:r>
          </a:p>
          <a:p>
            <a:pPr/>
            <a:r>
              <a:t>['xor:', '761', '7.61', 'base:', '1192', '11.92', '\\']</a:t>
            </a:r>
          </a:p>
          <a:p>
            <a:pPr/>
            <a:r>
              <a:t>['xor:', '754', '7.54', 'base:', '1192', '11.92', '\\']</a:t>
            </a:r>
          </a:p>
          <a:p>
            <a:pPr/>
            <a:r>
              <a:t>['xor:', '705', '7.05', 'base:', '1008', '10.08', '\\']</a:t>
            </a:r>
          </a:p>
          <a:p>
            <a:pPr/>
            <a:r>
              <a:t>['xor:', '640', '6.4', 'base:', '1047', '10.47', '\\']</a:t>
            </a:r>
          </a:p>
          <a:p>
            <a:pPr/>
            <a:r>
              <a:t>['xor:', '608', '6.08', 'base:', '1049', '10.49', '\\']</a:t>
            </a:r>
          </a:p>
          <a:p>
            <a:pPr/>
            <a:r>
              <a:t>['xor:', '658', '6.58', 'base:', '1049', '10.49', '\\']</a:t>
            </a:r>
          </a:p>
          <a:p>
            <a:pPr/>
            <a:r>
              <a:t>['xor:', '679', '6.79', 'base:', '1049', '10.49', '\\']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xtracting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Extracting the Data</a:t>
            </a:r>
          </a:p>
        </p:txBody>
      </p:sp>
      <p:sp>
        <p:nvSpPr>
          <p:cNvPr id="522" name="We convert the substrings to ints and store them in an array eac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convert the substrings to ints and store them in an array each</a:t>
            </a:r>
          </a:p>
        </p:txBody>
      </p:sp>
      <p:sp>
        <p:nvSpPr>
          <p:cNvPr id="523" name="xor, base = [], []…"/>
          <p:cNvSpPr txBox="1"/>
          <p:nvPr/>
        </p:nvSpPr>
        <p:spPr>
          <a:xfrm>
            <a:off x="952500" y="4229276"/>
            <a:ext cx="11119074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xor, base = [], []</a:t>
            </a:r>
          </a:p>
          <a:p>
            <a:pPr/>
            <a:r>
              <a:t>        for line in infile:</a:t>
            </a:r>
          </a:p>
          <a:p>
            <a:pPr/>
            <a:r>
              <a:t>            contents = line.strip().split()</a:t>
            </a:r>
          </a:p>
          <a:p>
            <a:pPr lvl="8"/>
            <a:r>
              <a:t>    try:</a:t>
            </a:r>
          </a:p>
          <a:p>
            <a:pPr lvl="8"/>
            <a:r>
              <a:t>        xor.append(int(contents[1]))</a:t>
            </a:r>
          </a:p>
          <a:p>
            <a:pPr lvl="8"/>
            <a:r>
              <a:t>        base.append(int(contents[4]))</a:t>
            </a:r>
          </a:p>
          <a:p>
            <a:pPr lvl="8"/>
            <a:r>
              <a:t>    except:</a:t>
            </a:r>
          </a:p>
          <a:p>
            <a:pPr lvl="8"/>
            <a:r>
              <a:t>        print(line, 'is causing a problem')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rocessing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the Data</a:t>
            </a:r>
          </a:p>
        </p:txBody>
      </p:sp>
      <p:sp>
        <p:nvSpPr>
          <p:cNvPr id="526" name="Now we process these numb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process these numbers</a:t>
            </a:r>
          </a:p>
          <a:p>
            <a:pPr lvl="1"/>
            <a:r>
              <a:t>We are given an array</a:t>
            </a:r>
          </a:p>
          <a:p>
            <a:pPr lvl="1"/>
            <a:r>
              <a:t>We want to obtain min, max, mean, median, standard deviation</a:t>
            </a:r>
          </a:p>
          <a:p>
            <a:pPr lvl="1"/>
            <a:r>
              <a:t>Some of this are built in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rocessing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the Data</a:t>
            </a:r>
          </a:p>
        </p:txBody>
      </p:sp>
      <p:sp>
        <p:nvSpPr>
          <p:cNvPr id="529" name="Can also use sum on an 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use sum on an array</a:t>
            </a:r>
          </a:p>
          <a:p>
            <a:pPr/>
          </a:p>
          <a:p>
            <a:pPr/>
          </a:p>
          <a:p>
            <a:pPr/>
          </a:p>
          <a:p>
            <a:pPr/>
            <a:r>
              <a:t>Standard Deviation is the average square of the difference between value and mean</a:t>
            </a:r>
          </a:p>
        </p:txBody>
      </p:sp>
      <p:sp>
        <p:nvSpPr>
          <p:cNvPr id="530" name="def process(numbers):…"/>
          <p:cNvSpPr txBox="1"/>
          <p:nvPr/>
        </p:nvSpPr>
        <p:spPr>
          <a:xfrm>
            <a:off x="2106153" y="3318626"/>
            <a:ext cx="779651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process(numbers):</a:t>
            </a:r>
          </a:p>
          <a:p>
            <a:pPr/>
            <a:r>
              <a:t>    mymin = min(numbers)</a:t>
            </a:r>
          </a:p>
          <a:p>
            <a:pPr/>
            <a:r>
              <a:t>    mymax = max(numbers)</a:t>
            </a:r>
          </a:p>
          <a:p>
            <a:pPr/>
            <a:r>
              <a:t>    mean = sum(numbers)/len(numbers)</a:t>
            </a:r>
          </a:p>
        </p:txBody>
      </p:sp>
      <p:sp>
        <p:nvSpPr>
          <p:cNvPr id="531" name="stddev = sum([(x-mean)**2 for x in numbers])/len(numbers)"/>
          <p:cNvSpPr txBox="1"/>
          <p:nvPr/>
        </p:nvSpPr>
        <p:spPr>
          <a:xfrm>
            <a:off x="95661" y="7107860"/>
            <a:ext cx="1290914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    stddev = sum([(x-mean)**2 for x in numbers])/len(numbers)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rocessing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the Data</a:t>
            </a:r>
          </a:p>
        </p:txBody>
      </p:sp>
      <p:sp>
        <p:nvSpPr>
          <p:cNvPr id="534" name="Median is the middle value if the number of elements is od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Median is the middle value if the number of elements is odd</a:t>
            </a:r>
          </a:p>
          <a:p>
            <a:pPr lvl="1"/>
            <a:r>
              <a:t>and the mean of the two middle numbers if the number of elements is even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Recall:  // is integer (or floor) division</a:t>
            </a:r>
          </a:p>
        </p:txBody>
      </p:sp>
      <p:sp>
        <p:nvSpPr>
          <p:cNvPr id="535" name="if len(numbers)%2:  #odd number of elements…"/>
          <p:cNvSpPr txBox="1"/>
          <p:nvPr/>
        </p:nvSpPr>
        <p:spPr>
          <a:xfrm>
            <a:off x="1750566" y="5337466"/>
            <a:ext cx="9503669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if len(numbers)%2:  #odd number of elements</a:t>
            </a:r>
          </a:p>
          <a:p>
            <a:pPr/>
            <a:r>
              <a:t>        median = numbers[len(numbers)//2]</a:t>
            </a:r>
          </a:p>
          <a:p>
            <a:pPr/>
            <a:r>
              <a:t>    else:   #even number of elements</a:t>
            </a:r>
          </a:p>
          <a:p>
            <a:pPr/>
            <a:r>
              <a:t>        median = 0.5*(numbers[len(numbers)//2-1]+numbers[len(numbers)//2])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rocessing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the Data</a:t>
            </a:r>
          </a:p>
        </p:txBody>
      </p:sp>
      <p:sp>
        <p:nvSpPr>
          <p:cNvPr id="538" name="We use a tuple to return all these valu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use a tuple to return all these values</a:t>
            </a:r>
          </a:p>
        </p:txBody>
      </p:sp>
      <p:sp>
        <p:nvSpPr>
          <p:cNvPr id="539" name="return mymin, mymax, mean, stddev, median"/>
          <p:cNvSpPr txBox="1"/>
          <p:nvPr/>
        </p:nvSpPr>
        <p:spPr>
          <a:xfrm>
            <a:off x="2335460" y="3632200"/>
            <a:ext cx="886348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return mymin, mymax, mean, stddev, median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Output the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Output the Results</a:t>
            </a:r>
          </a:p>
        </p:txBody>
      </p:sp>
      <p:sp>
        <p:nvSpPr>
          <p:cNvPr id="542" name="Now we need to write the results into a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need to write the results into a file</a:t>
            </a:r>
          </a:p>
          <a:p>
            <a:pPr lvl="1"/>
            <a:r>
              <a:t>Let's open and close it manually</a:t>
            </a:r>
          </a:p>
        </p:txBody>
      </p:sp>
      <p:sp>
        <p:nvSpPr>
          <p:cNvPr id="543" name="outfile = open('results.csv', 'w')…"/>
          <p:cNvSpPr txBox="1"/>
          <p:nvPr/>
        </p:nvSpPr>
        <p:spPr>
          <a:xfrm>
            <a:off x="3021260" y="5073650"/>
            <a:ext cx="7369722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outfile = open('results.csv', 'w')</a:t>
            </a:r>
          </a:p>
          <a:p>
            <a:pPr/>
          </a:p>
          <a:p>
            <a:pPr/>
            <a:r>
              <a:t>…</a:t>
            </a:r>
          </a:p>
          <a:p>
            <a:pPr/>
          </a:p>
          <a:p>
            <a:pPr/>
            <a:r>
              <a:t>outfile.close()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Output the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Output the Results</a:t>
            </a:r>
          </a:p>
        </p:txBody>
      </p:sp>
      <p:sp>
        <p:nvSpPr>
          <p:cNvPr id="546" name="We write the results into a csv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write the results into a csv file</a:t>
            </a:r>
          </a:p>
          <a:p>
            <a:pPr/>
            <a:r>
              <a:t>We can just use print, though sometimes formatting is more appropriate</a:t>
            </a:r>
          </a:p>
          <a:p>
            <a:pPr lvl="1"/>
            <a:r>
              <a:t>Outside the loop</a:t>
            </a:r>
          </a:p>
          <a:p>
            <a:pPr lvl="1"/>
          </a:p>
          <a:p>
            <a:pPr lvl="1"/>
          </a:p>
          <a:p>
            <a:pPr lvl="1"/>
            <a:r>
              <a:t>Inside the loop</a:t>
            </a:r>
          </a:p>
        </p:txBody>
      </p:sp>
      <p:sp>
        <p:nvSpPr>
          <p:cNvPr id="547" name="print(number, xmymin/number, xmymax/number, xmean/number, xstdev/number, xmedian/number,…"/>
          <p:cNvSpPr txBox="1"/>
          <p:nvPr/>
        </p:nvSpPr>
        <p:spPr>
          <a:xfrm>
            <a:off x="272045" y="7664449"/>
            <a:ext cx="1246071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 print(number, xmymin/number, xmymax/number, xmean/number, xstdev/number, xmedian/number,</a:t>
            </a:r>
          </a:p>
          <a:p>
            <a:pPr>
              <a:defRPr sz="1800"/>
            </a:pPr>
            <a:r>
              <a:t>               bmymin/number, bmymax/number, bmean/number, bstdev/number, bmedian/number, </a:t>
            </a:r>
          </a:p>
          <a:p>
            <a:pPr>
              <a:defRPr sz="1800"/>
            </a:pPr>
            <a:r>
              <a:t>       sep=',', file=outfile)</a:t>
            </a:r>
          </a:p>
        </p:txBody>
      </p:sp>
      <p:sp>
        <p:nvSpPr>
          <p:cNvPr id="548" name="print('number', 'xmymin', 'xmymax', 'xmean', 'xstdev', 'xmedian',…"/>
          <p:cNvSpPr txBox="1"/>
          <p:nvPr/>
        </p:nvSpPr>
        <p:spPr>
          <a:xfrm>
            <a:off x="2056060" y="5264149"/>
            <a:ext cx="952653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print('number', 'xmymin', 'xmymax', 'xmean', 'xstdev', 'xmedian',</a:t>
            </a:r>
          </a:p>
          <a:p>
            <a:pPr>
              <a:defRPr sz="1900"/>
            </a:pPr>
            <a:r>
              <a:t>               'bmymin', 'bmymax', 'bmean', 'bstdev', 'bmedian', </a:t>
            </a:r>
          </a:p>
          <a:p>
            <a:pPr>
              <a:defRPr sz="1900"/>
            </a:pPr>
            <a:r>
              <a:t>       sep=',', file=outfile)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lo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Closing Files in Python</a:t>
            </a:r>
          </a:p>
        </p:txBody>
      </p:sp>
      <p:sp>
        <p:nvSpPr>
          <p:cNvPr id="169" name="We close file by invoking clo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2pPr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</a:lstStyle>
          <a:p>
            <a:pPr/>
            <a:r>
              <a:t>We close file by invoking close</a:t>
            </a:r>
          </a:p>
          <a:p>
            <a:pPr lvl="1"/>
            <a:r>
              <a:t>inFile.close()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Output the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Output the Results</a:t>
            </a:r>
          </a:p>
        </p:txBody>
      </p:sp>
      <p:sp>
        <p:nvSpPr>
          <p:cNvPr id="551" name="The result can be opened up with a default csv rea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 can be opened up with a default csv reader</a:t>
            </a:r>
          </a:p>
        </p:txBody>
      </p:sp>
      <p:pic>
        <p:nvPicPr>
          <p:cNvPr id="552" name="Screen Shot 2021-07-11 at 8.15.42 PM.png" descr="Screen Shot 2021-07-11 at 8.15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35" y="3177896"/>
            <a:ext cx="9198130" cy="4475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Output the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Output the Results</a:t>
            </a:r>
          </a:p>
        </p:txBody>
      </p:sp>
      <p:sp>
        <p:nvSpPr>
          <p:cNvPr id="555" name="Clearly, a format string is appropriat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Clearly, a format string is appropriate.</a:t>
            </a:r>
          </a:p>
        </p:txBody>
      </p:sp>
      <p:pic>
        <p:nvPicPr>
          <p:cNvPr id="556" name="Screen Shot 2021-07-11 at 8.18.59 PM.png" descr="Screen Shot 2021-07-11 at 8.18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1923" y="3314700"/>
            <a:ext cx="9169401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hecking the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Checking the Results</a:t>
            </a:r>
          </a:p>
        </p:txBody>
      </p:sp>
      <p:sp>
        <p:nvSpPr>
          <p:cNvPr id="559" name="Which of these columns does not make sens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Which of these columns does not make sense?</a:t>
            </a:r>
          </a:p>
          <a:p>
            <a:pPr/>
            <a:r>
              <a:t>Where is the error?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hy we need to close f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Why we need to close files</a:t>
            </a:r>
          </a:p>
        </p:txBody>
      </p:sp>
      <p:sp>
        <p:nvSpPr>
          <p:cNvPr id="172" name="Files are automatically closed when the program termina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Files are automatically closed when the program terminates</a:t>
            </a:r>
          </a:p>
          <a:p>
            <a:pPr/>
            <a:r>
              <a:t>When one application has opened a file for writing it acquires a write lock on the file and no other application can access the file. </a:t>
            </a:r>
          </a:p>
          <a:p>
            <a:pPr/>
            <a:r>
              <a:t>When one application has opened a file for reading, it acquires a read lock on the file and no other application can write to it.</a:t>
            </a:r>
          </a:p>
          <a:p>
            <a:pPr/>
            <a:r>
              <a:t>If you write programs that last more than a few seconds, you do not want to hog files when you do not need them.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ith-clau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With-clauses</a:t>
            </a:r>
          </a:p>
        </p:txBody>
      </p:sp>
      <p:sp>
        <p:nvSpPr>
          <p:cNvPr id="175" name="Python 3 allows us to open and close files in a single block (contex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3 allows us to open and close files in a single block (context)</a:t>
            </a:r>
          </a:p>
          <a:p>
            <a:pPr marL="0" indent="0"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open("twoft8.11.txt") as inFile, open("twoftres8.11.txt", "w") as outFile:</a:t>
            </a:r>
          </a:p>
          <a:p>
            <a:pPr lvl="6" marL="0" indent="1371600"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#Here you work with the file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roces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Processing Files in Python</a:t>
            </a:r>
          </a:p>
        </p:txBody>
      </p:sp>
      <p:sp>
        <p:nvSpPr>
          <p:cNvPr id="178" name="We write strings to the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write strings to the file  </a:t>
            </a:r>
          </a:p>
          <a:p>
            <a:pPr marL="0" indent="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with open(‘somefile.txt’,’wt’) as f:</a:t>
            </a:r>
            <a:r>
              <a:t>              </a:t>
            </a:r>
          </a:p>
          <a:p>
            <a:pPr lvl="3" marL="0" indent="68580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f.write(str(500)+”\n")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Redirect print  </a:t>
            </a:r>
          </a:p>
          <a:p>
            <a:pPr marL="0" indent="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 with open(‘somefile.txt’,’wt’) as f:</a:t>
            </a:r>
            <a:r>
              <a:t>              </a:t>
            </a:r>
          </a:p>
          <a:p>
            <a:pPr lvl="3" marL="0" indent="685800">
              <a:buSzTx/>
              <a:buNone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print(500, file = 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oces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Processing Files in Python</a:t>
            </a:r>
          </a:p>
        </p:txBody>
      </p:sp>
      <p:sp>
        <p:nvSpPr>
          <p:cNvPr id="181" name="Reading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Reading files</a:t>
            </a:r>
          </a:p>
          <a:p>
            <a:pPr lvl="1"/>
            <a:r>
              <a:t>The read-instruction</a:t>
            </a:r>
          </a:p>
          <a:p>
            <a:pPr lvl="4" marL="0" indent="9144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string = inFile.read(10)</a:t>
            </a:r>
          </a:p>
          <a:p>
            <a:pPr lvl="4" marL="0" indent="914400">
              <a:buSzTx/>
              <a:buNone/>
            </a:pPr>
            <a:r>
              <a:t>reads ten bytes of the file</a:t>
            </a:r>
          </a:p>
          <a:p>
            <a:pPr lvl="1"/>
            <a:r>
              <a:t>Read the entire file</a:t>
            </a:r>
          </a:p>
          <a:p>
            <a:pPr lvl="4" marL="0" indent="9144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open('somefile.txt', 'rt') as f:</a:t>
            </a:r>
          </a:p>
          <a:p>
            <a:pPr lvl="8" marL="0" indent="18288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data = f.read()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rocessing 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Processing Files in Python</a:t>
            </a:r>
          </a:p>
        </p:txBody>
      </p:sp>
      <p:sp>
        <p:nvSpPr>
          <p:cNvPr id="184" name="Reading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Reading files</a:t>
            </a:r>
          </a:p>
          <a:p>
            <a:pPr lvl="1"/>
            <a:r>
              <a:t>Read line by line</a:t>
            </a:r>
          </a:p>
          <a:p>
            <a:pPr lvl="3" marL="0" indent="6858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with open('somefile.txt', 'rt') as f:</a:t>
            </a:r>
          </a:p>
          <a:p>
            <a:pPr lvl="1" marL="0" indent="2286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for line in f:</a:t>
            </a:r>
          </a:p>
          <a:p>
            <a:pPr lvl="2" marL="0" indent="457200"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#process 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ore 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String Processing</a:t>
            </a:r>
          </a:p>
        </p:txBody>
      </p:sp>
      <p:sp>
        <p:nvSpPr>
          <p:cNvPr id="187" name="To process read lin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2100"/>
              </a:spcBef>
              <a:defRPr sz="3168"/>
            </a:pPr>
            <a:r>
              <a:t>To process read lines: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strip()</a:t>
            </a:r>
            <a:r>
              <a:t> and its variants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lstrip(), rstrip()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 marL="1320165" indent="-440055" defTabSz="578358">
              <a:spcBef>
                <a:spcPts val="2100"/>
              </a:spcBef>
              <a:defRPr sz="3168"/>
            </a:pPr>
            <a:r>
              <a:t>Remove white spaces (default) or list of characters from the beginning &amp; end of the string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split()</a:t>
            </a:r>
            <a:r>
              <a:t> creates a list of words separated by white space (default)</a:t>
            </a:r>
          </a:p>
          <a:p>
            <a:pPr lvl="3" marL="0" indent="678941" defTabSz="578358">
              <a:spcBef>
                <a:spcPts val="2100"/>
              </a:spcBef>
              <a:buSzTx/>
              <a:buNone/>
              <a:defRPr sz="316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"This is a sentence with many words in it.".split()</a:t>
            </a:r>
          </a:p>
          <a:p>
            <a:pPr lvl="3" marL="0" indent="678941" defTabSz="578358">
              <a:spcBef>
                <a:spcPts val="2100"/>
              </a:spcBef>
              <a:buSzTx/>
              <a:buNone/>
              <a:defRPr sz="3168">
                <a:latin typeface="Courier New"/>
                <a:ea typeface="Courier New"/>
                <a:cs typeface="Courier New"/>
                <a:sym typeface="Courier New"/>
              </a:defRPr>
            </a:pPr>
            <a:r>
              <a:t>['This', 'is', 'a', 'sentence', 'with', 'many', 'words', 'in', 'it.']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90" name="Finding all words over 13 letters long in “Alice in Wonderland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all words over 13 letters long in “Alice in Wonderland”</a:t>
            </a:r>
          </a:p>
          <a:p>
            <a:pPr lvl="1"/>
            <a:r>
              <a:t>Download from Project Gutenberg</a:t>
            </a:r>
          </a:p>
        </p:txBody>
      </p:sp>
      <p:sp>
        <p:nvSpPr>
          <p:cNvPr id="191" name="import string…"/>
          <p:cNvSpPr/>
          <p:nvPr/>
        </p:nvSpPr>
        <p:spPr>
          <a:xfrm>
            <a:off x="1415231" y="5454649"/>
            <a:ext cx="9991429" cy="25019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import string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with open("alice.txt", "rt", encoding = "utf-8") as f:</a:t>
            </a:r>
          </a:p>
          <a:p>
            <a:pPr>
              <a:defRPr sz="2400"/>
            </a:pPr>
            <a:r>
              <a:t>    for line in f:</a:t>
            </a:r>
          </a:p>
          <a:p>
            <a:pPr>
              <a:defRPr sz="2400"/>
            </a:pPr>
            <a:r>
              <a:t>        for word in line.split():</a:t>
            </a:r>
          </a:p>
          <a:p>
            <a:pPr>
              <a:defRPr sz="2400"/>
            </a:pPr>
            <a:r>
              <a:t>            if len(word) &gt; 13:</a:t>
            </a:r>
          </a:p>
          <a:p>
            <a:pPr>
              <a:defRPr sz="2400"/>
            </a:pPr>
            <a:r>
              <a:t>                print(word)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94" name="Count the number of words and of lines in “Alice in Wonderland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Count the number of words and of lines in “Alice in Wonderland”</a:t>
            </a:r>
          </a:p>
          <a:p>
            <a:pPr lvl="1"/>
            <a:r>
              <a:t>Read the file line by line</a:t>
            </a:r>
          </a:p>
          <a:p>
            <a:pPr lvl="2"/>
            <a:r>
              <a:t>The number of words in a line is the length of line.split. </a:t>
            </a:r>
          </a:p>
        </p:txBody>
      </p:sp>
      <p:sp>
        <p:nvSpPr>
          <p:cNvPr id="195" name="import string…"/>
          <p:cNvSpPr/>
          <p:nvPr/>
        </p:nvSpPr>
        <p:spPr>
          <a:xfrm>
            <a:off x="1415231" y="5708650"/>
            <a:ext cx="9991429" cy="31877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import string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line_counter = 0</a:t>
            </a:r>
          </a:p>
          <a:p>
            <a:pPr>
              <a:defRPr sz="2400"/>
            </a:pPr>
            <a:r>
              <a:t>word_counter = 0</a:t>
            </a:r>
          </a:p>
          <a:p>
            <a:pPr>
              <a:defRPr sz="2400"/>
            </a:pPr>
            <a:r>
              <a:t>with open("alice.txt", "rt", encoding = "utf-8") as f:</a:t>
            </a:r>
          </a:p>
          <a:p>
            <a:pPr>
              <a:defRPr sz="2400"/>
            </a:pPr>
            <a:r>
              <a:t>    for line in f:</a:t>
            </a:r>
          </a:p>
          <a:p>
            <a:pPr>
              <a:defRPr sz="2400"/>
            </a:pPr>
            <a:r>
              <a:t>        line_counter += 1</a:t>
            </a:r>
          </a:p>
          <a:p>
            <a:pPr>
              <a:defRPr sz="2400"/>
            </a:pPr>
            <a:r>
              <a:t>        word_counter += len(line.split())</a:t>
            </a:r>
          </a:p>
          <a:p>
            <a:pPr>
              <a:defRPr sz="2400"/>
            </a:pPr>
            <a:r>
              <a:t>print(line_counter, word_counter)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</a:t>
            </a:r>
          </a:p>
        </p:txBody>
      </p:sp>
      <p:sp>
        <p:nvSpPr>
          <p:cNvPr id="141" name="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Files</a:t>
            </a:r>
          </a:p>
          <a:p>
            <a:pPr lvl="1"/>
            <a:r>
              <a:t>Basic container of data in modern computing system</a:t>
            </a:r>
          </a:p>
          <a:p>
            <a:pPr lvl="1"/>
            <a:r>
              <a:t>Organized into a hierarchy of directories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roblems with Line En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Problems with Line Endings</a:t>
            </a:r>
          </a:p>
        </p:txBody>
      </p:sp>
      <p:sp>
        <p:nvSpPr>
          <p:cNvPr id="198" name="ASCII code was developed when computers wrote to teleprinte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4485" indent="-324485" defTabSz="426466">
              <a:spcBef>
                <a:spcPts val="1600"/>
              </a:spcBef>
              <a:defRPr sz="2336"/>
            </a:pPr>
            <a:r>
              <a:t>ASCII code was developed when computers wrote to teleprinters. 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A new line consisted of a carriage return followed or preceded by a line-feed. </a:t>
            </a:r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UNIX and windows choose to different encodings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Unix has just the newline character   “\n”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Windows has the carriage return:  “\r\n”</a:t>
            </a:r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By default, Python operates in “universal newline mode”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All common newline combinations are understood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Python writes new lines with the system default</a:t>
            </a:r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You could disable this mechanism by opening a file with the universal newline mode disabled by saying:</a:t>
            </a:r>
          </a:p>
          <a:p>
            <a:pPr lvl="1" marL="648970" indent="-324485" defTabSz="426466">
              <a:spcBef>
                <a:spcPts val="1600"/>
              </a:spcBef>
              <a:defRPr sz="233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open(“filename.txt”, newline='')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01" name="Information technology has developed a large number of ways of storing particular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Information technology has developed a large number of ways of storing particular data</a:t>
            </a:r>
          </a:p>
          <a:p>
            <a:pPr lvl="1"/>
            <a:r>
              <a:t>Here is some background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4800600"/>
            <a:ext cx="6019800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Using a forensics tool (Winhex) in order…"/>
          <p:cNvSpPr txBox="1"/>
          <p:nvPr/>
        </p:nvSpPr>
        <p:spPr>
          <a:xfrm>
            <a:off x="2070658" y="8458200"/>
            <a:ext cx="886348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a forensics tool (Winhex) in order </a:t>
            </a:r>
          </a:p>
          <a:p>
            <a:pPr/>
            <a:r>
              <a:t>to reveal the bytes actually stored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06" name="Teleprin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Teleprinters</a:t>
            </a:r>
          </a:p>
          <a:p>
            <a:pPr lvl="2"/>
            <a:r>
              <a:t>Used to send printed messages</a:t>
            </a:r>
          </a:p>
          <a:p>
            <a:pPr lvl="3"/>
            <a:r>
              <a:t>Can be done through a single line</a:t>
            </a:r>
          </a:p>
          <a:p>
            <a:pPr lvl="3"/>
            <a:r>
              <a:t>Use timing to synchronize up and down values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7355" y="5734050"/>
            <a:ext cx="4838701" cy="372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10" name="Serial conne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Serial connection:</a:t>
            </a:r>
          </a:p>
          <a:p>
            <a:pPr lvl="1"/>
            <a:r>
              <a:t>Voltage level during an interval indicates a bit</a:t>
            </a:r>
          </a:p>
          <a:p>
            <a:pPr lvl="1"/>
            <a:r>
              <a:t>Digital means that changes in voltage level can be tolerated without information loss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5664200"/>
            <a:ext cx="10756900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14" name="Parallel Conn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Parallel Connection</a:t>
            </a:r>
          </a:p>
          <a:p>
            <a:pPr lvl="1"/>
            <a:r>
              <a:t>Can send more than one bit at a time</a:t>
            </a:r>
          </a:p>
          <a:p>
            <a:pPr lvl="1"/>
            <a:r>
              <a:t>Sometimes, one line sends a timing signal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17" name="Sending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Sending</a:t>
            </a:r>
          </a:p>
          <a:p>
            <a:pPr lvl="1"/>
            <a:r>
              <a:t>1000</a:t>
            </a:r>
          </a:p>
          <a:p>
            <a:pPr lvl="1"/>
            <a:r>
              <a:t>0100</a:t>
            </a:r>
          </a:p>
          <a:p>
            <a:pPr lvl="1"/>
            <a:r>
              <a:t>1100</a:t>
            </a:r>
          </a:p>
          <a:p>
            <a:pPr lvl="1"/>
            <a:r>
              <a:t>0100</a:t>
            </a:r>
          </a:p>
          <a:p>
            <a:pPr lvl="1"/>
            <a:r>
              <a:t>…</a:t>
            </a:r>
          </a:p>
          <a:p>
            <a:pPr/>
            <a:r>
              <a:t>Small errors in timing and voltage are repaired automatically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2896" y="1936595"/>
            <a:ext cx="4499915" cy="7225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21" name="Need a code to transmit letters and control signa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a code to transmit letters and control signals</a:t>
            </a:r>
          </a:p>
          <a:p>
            <a:pPr/>
            <a:r>
              <a:t>Émile Baudot’s code 1870</a:t>
            </a:r>
          </a:p>
          <a:p>
            <a:pPr lvl="1"/>
            <a:r>
              <a:t>5 bit code </a:t>
            </a:r>
          </a:p>
          <a:p>
            <a:pPr lvl="2"/>
            <a:r>
              <a:t>Machine had 5 keys, two for the left and three for the right hand</a:t>
            </a:r>
          </a:p>
          <a:p>
            <a:pPr lvl="2"/>
            <a:r>
              <a:t>Encodes capital letters plus NULL and DEL</a:t>
            </a:r>
          </a:p>
          <a:p>
            <a:pPr lvl="2"/>
            <a:r>
              <a:t>Operators had to keep a rhythm to be understood on the other side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24" name="Many successors to Baudot’s 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successors to Baudot’s code</a:t>
            </a:r>
          </a:p>
          <a:p>
            <a:pPr lvl="1"/>
            <a:r>
              <a:t>Murray’s code (1901) for keyboard</a:t>
            </a:r>
          </a:p>
          <a:p>
            <a:pPr lvl="2"/>
            <a:r>
              <a:t>Introduced control characters such as Carriage Return (CR) and Line Feed (LF)</a:t>
            </a:r>
          </a:p>
          <a:p>
            <a:pPr lvl="2"/>
            <a:r>
              <a:t>Used by Western Union until 1950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27" name="Computers and punch car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Computers and punch cards</a:t>
            </a:r>
          </a:p>
          <a:p>
            <a:pPr lvl="1"/>
            <a:r>
              <a:t>Needed an encoding for strings</a:t>
            </a:r>
          </a:p>
          <a:p>
            <a:pPr lvl="2"/>
            <a:r>
              <a:t>EBCDIC — 1963 for punch cards by IBM</a:t>
            </a:r>
          </a:p>
          <a:p>
            <a:pPr lvl="2"/>
            <a:r>
              <a:t>8b code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1428" y="5610924"/>
            <a:ext cx="7721944" cy="3473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31" name="ASCII — American Standard Code for Information Interchange — 196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1800"/>
              </a:spcBef>
              <a:defRPr sz="2624"/>
            </a:pPr>
            <a:r>
              <a:t>ASCII — American Standard Code for Information Interchange — 1963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8b code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Developed by American Standard Association, which became American National Standards Institute (ANSI)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32 control characters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91 alphanumerical and symbol characters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Used only 7b to encode them to allow local variants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Extended ASCII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Uses full 8b</a:t>
            </a:r>
          </a:p>
          <a:p>
            <a:pPr lvl="3" marL="1457959" indent="-364489" defTabSz="479044">
              <a:spcBef>
                <a:spcPts val="1800"/>
              </a:spcBef>
              <a:defRPr sz="2624"/>
            </a:pPr>
            <a:r>
              <a:t>Chooses letters for Western languages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321" y="2264866"/>
            <a:ext cx="9424158" cy="561548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 small subset of directories and files on a system"/>
          <p:cNvSpPr txBox="1"/>
          <p:nvPr/>
        </p:nvSpPr>
        <p:spPr>
          <a:xfrm>
            <a:off x="6502400" y="8235950"/>
            <a:ext cx="1099743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small subset of directories and files on a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34" name="Unicode - 199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Unicode - 1991</a:t>
            </a:r>
          </a:p>
          <a:p>
            <a:pPr lvl="1"/>
            <a:r>
              <a:t>“Universal code” capable of implementing text in all relevant languages</a:t>
            </a:r>
          </a:p>
          <a:p>
            <a:pPr lvl="1"/>
            <a:r>
              <a:t>32b-code</a:t>
            </a:r>
          </a:p>
          <a:p>
            <a:pPr lvl="1"/>
            <a:r>
              <a:t>For compression, uses “language planes”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37" name="UTF-7 — 1998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UTF-7 — 1998</a:t>
            </a:r>
          </a:p>
          <a:p>
            <a:pPr lvl="1"/>
            <a:r>
              <a:t>7b-code</a:t>
            </a:r>
          </a:p>
          <a:p>
            <a:pPr lvl="2"/>
            <a:r>
              <a:t>Invented to send email more efficiently</a:t>
            </a:r>
          </a:p>
          <a:p>
            <a:pPr lvl="2"/>
            <a:r>
              <a:t>Compatible with basic ASCII</a:t>
            </a:r>
          </a:p>
          <a:p>
            <a:pPr lvl="2"/>
            <a:r>
              <a:t>Not used because of awkwardness in translating 7b pieces in 8b computer architecture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40" name="UTF-8 — Uni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UTF-8 — Unicode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Code that uses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8b for the first 128 characters (basically ASCII)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16b for the next 1920 characters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Latin alphabets, Cyrillic, Coptic, Armenian, Hebrew, Arabic, Syriac, Thaana, N’Ko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24b for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Chinese, Japanese, Koreans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32b for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Everything else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43" name="Numb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Numbers</a:t>
            </a:r>
          </a:p>
          <a:p>
            <a:pPr lvl="1"/>
            <a:r>
              <a:t>There is a variety of ways of storing numbers (integers)</a:t>
            </a:r>
          </a:p>
          <a:p>
            <a:pPr lvl="2"/>
            <a:r>
              <a:t>All based on the binary format</a:t>
            </a:r>
          </a:p>
          <a:p>
            <a:pPr lvl="1"/>
            <a:r>
              <a:t>For floating point numbers, the exact format has a large influence on the accuracy of calculations</a:t>
            </a:r>
          </a:p>
          <a:p>
            <a:pPr lvl="2"/>
            <a:r>
              <a:t>All computers use the IEEE standard 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3789" y="6743148"/>
            <a:ext cx="3808578" cy="2858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ython and 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and Encodings</a:t>
            </a:r>
          </a:p>
        </p:txBody>
      </p:sp>
      <p:sp>
        <p:nvSpPr>
          <p:cNvPr id="247" name="Python “understands” several hundred encod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Python “understands” several hundred encodings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Most important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ascii  (corresponds to the 7-bit ASCII standard)</a:t>
            </a:r>
          </a:p>
          <a:p>
            <a:pPr lvl="2" marL="1280159" indent="-426719" defTabSz="560831">
              <a:spcBef>
                <a:spcPts val="2100"/>
              </a:spcBef>
              <a:defRPr b="1" sz="3072"/>
            </a:pPr>
            <a:r>
              <a:t>utf-8</a:t>
            </a:r>
            <a:r>
              <a:rPr b="0"/>
              <a:t> (usually your best bet for data from the Web)</a:t>
            </a:r>
            <a:endParaRPr b="0"/>
          </a:p>
          <a:p>
            <a:pPr lvl="2" marL="1280159" indent="-426719" defTabSz="560831">
              <a:spcBef>
                <a:spcPts val="2100"/>
              </a:spcBef>
              <a:defRPr b="1" sz="3072"/>
            </a:pPr>
            <a:r>
              <a:rPr b="0"/>
              <a:t>latin-1 </a:t>
            </a:r>
            <a:endParaRPr b="0"/>
          </a:p>
          <a:p>
            <a:pPr lvl="3" marL="1706879" indent="-426719" defTabSz="560831">
              <a:spcBef>
                <a:spcPts val="2100"/>
              </a:spcBef>
              <a:defRPr b="1" sz="3072"/>
            </a:pPr>
            <a:r>
              <a:rPr b="0"/>
              <a:t>straight-forward interpretation of the 8-bit extended ASCII</a:t>
            </a:r>
            <a:endParaRPr b="0"/>
          </a:p>
          <a:p>
            <a:pPr lvl="3" marL="1706879" indent="-426719" defTabSz="560831">
              <a:spcBef>
                <a:spcPts val="2100"/>
              </a:spcBef>
              <a:defRPr b="1" sz="3072"/>
            </a:pPr>
            <a:r>
              <a:rPr b="0"/>
              <a:t>never throws a “cannot decode” error</a:t>
            </a:r>
            <a:endParaRPr b="0"/>
          </a:p>
          <a:p>
            <a:pPr lvl="3" marL="1706879" indent="-426719" defTabSz="560831">
              <a:spcBef>
                <a:spcPts val="2100"/>
              </a:spcBef>
              <a:defRPr b="1" sz="3072"/>
            </a:pPr>
            <a:r>
              <a:rPr b="0"/>
              <a:t>no guarantee that it read things the right 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ython and 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and Encodings</a:t>
            </a:r>
          </a:p>
        </p:txBody>
      </p:sp>
      <p:sp>
        <p:nvSpPr>
          <p:cNvPr id="250" name="If Python tries to read a file and cannot decode, it throws a decoding exception and terminates exec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Python tries to read a file and cannot decode, it throws a decoding exception and terminates execution</a:t>
            </a:r>
          </a:p>
          <a:p>
            <a:pPr/>
            <a:r>
              <a:t>We will learn about exceptions and how to handle them soon. </a:t>
            </a:r>
          </a:p>
          <a:p>
            <a:pPr/>
            <a:r>
              <a:t>For the time being: Write code that tells you where the problem is (e.g. by using line-numbers) and then fix the input. </a:t>
            </a:r>
          </a:p>
          <a:p>
            <a:pPr/>
            <a:r>
              <a:t>Usually, the presence of decoding errors means that you read the file in the wrong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Using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the os-module</a:t>
            </a:r>
          </a:p>
        </p:txBody>
      </p:sp>
      <p:sp>
        <p:nvSpPr>
          <p:cNvPr id="253" name="With the os-module, you can obtain greater access to the file syst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the os-module, you can obtain greater access to the file system</a:t>
            </a:r>
          </a:p>
          <a:p>
            <a:pPr lvl="1"/>
            <a:r>
              <a:t>Here is code to get the files in a directory </a:t>
            </a:r>
          </a:p>
        </p:txBody>
      </p:sp>
      <p:sp>
        <p:nvSpPr>
          <p:cNvPr id="254" name="import os…"/>
          <p:cNvSpPr txBox="1"/>
          <p:nvPr/>
        </p:nvSpPr>
        <p:spPr>
          <a:xfrm>
            <a:off x="952500" y="4876800"/>
            <a:ext cx="8223300" cy="364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import os</a:t>
            </a:r>
          </a:p>
          <a:p>
            <a:pPr/>
          </a:p>
          <a:p>
            <a:pPr/>
            <a:r>
              <a:t>def list_files(dir_name):</a:t>
            </a:r>
          </a:p>
          <a:p>
            <a:pPr/>
            <a:r>
              <a:t>    files = os.listdir(dir_name)</a:t>
            </a:r>
          </a:p>
          <a:p>
            <a:pPr/>
            <a:r>
              <a:t>    for my_file in files:</a:t>
            </a:r>
          </a:p>
          <a:p>
            <a:pPr/>
            <a:r>
              <a:t>        print(my_file, os.path.getsize(dir_name+"/"+my_file))</a:t>
            </a:r>
          </a:p>
          <a:p>
            <a:pPr/>
          </a:p>
          <a:p>
            <a:pPr/>
            <a:r>
              <a:t>list_files(“Example")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Using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the os-module</a:t>
            </a:r>
          </a:p>
        </p:txBody>
      </p:sp>
      <p:sp>
        <p:nvSpPr>
          <p:cNvPr id="257" name="import os…"/>
          <p:cNvSpPr txBox="1"/>
          <p:nvPr/>
        </p:nvSpPr>
        <p:spPr>
          <a:xfrm>
            <a:off x="775047" y="2305050"/>
            <a:ext cx="8223300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os</a:t>
            </a:r>
          </a:p>
          <a:p>
            <a:pPr/>
          </a:p>
          <a:p>
            <a:pPr/>
            <a:r>
              <a:t>def list_files(dir_name):</a:t>
            </a:r>
          </a:p>
          <a:p>
            <a:pPr/>
            <a:r>
              <a:t>    files = os.listdir(dir_name)</a:t>
            </a:r>
          </a:p>
          <a:p>
            <a:pPr/>
            <a:r>
              <a:t>    for my_file in files:</a:t>
            </a:r>
          </a:p>
          <a:p>
            <a:pPr/>
            <a:r>
              <a:t>        print(my_file, os.path.getsize(dir_name+"/"+my_file))</a:t>
            </a:r>
          </a:p>
          <a:p>
            <a:pPr/>
          </a:p>
          <a:p>
            <a:pPr/>
            <a:r>
              <a:t>list_files(“Example")</a:t>
            </a:r>
          </a:p>
        </p:txBody>
      </p:sp>
      <p:sp>
        <p:nvSpPr>
          <p:cNvPr id="258" name="Get a list of file names in the directory"/>
          <p:cNvSpPr/>
          <p:nvPr/>
        </p:nvSpPr>
        <p:spPr>
          <a:xfrm>
            <a:off x="4940300" y="2143323"/>
            <a:ext cx="6680052" cy="1438077"/>
          </a:xfrm>
          <a:prstGeom prst="wedgeEllipseCallout">
            <a:avLst>
              <a:gd name="adj1" fmla="val -49731"/>
              <a:gd name="adj2" fmla="val 70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Get a list of file names in the directory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61" name="import os…"/>
          <p:cNvSpPr txBox="1"/>
          <p:nvPr/>
        </p:nvSpPr>
        <p:spPr>
          <a:xfrm>
            <a:off x="775047" y="2305050"/>
            <a:ext cx="8223300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os</a:t>
            </a:r>
          </a:p>
          <a:p>
            <a:pPr/>
          </a:p>
          <a:p>
            <a:pPr/>
            <a:r>
              <a:t>def list_files(dir_name):</a:t>
            </a:r>
          </a:p>
          <a:p>
            <a:pPr/>
            <a:r>
              <a:t>    files = os.listdir(dir_name)</a:t>
            </a:r>
          </a:p>
          <a:p>
            <a:pPr/>
            <a:r>
              <a:t>    for my_file in files:</a:t>
            </a:r>
          </a:p>
          <a:p>
            <a:pPr/>
            <a:r>
              <a:t>        print(my_file, os.path.getsize(dir_name+"/"+my_file))</a:t>
            </a:r>
          </a:p>
          <a:p>
            <a:pPr/>
          </a:p>
          <a:p>
            <a:pPr/>
            <a:r>
              <a:t>list_files(“Example")</a:t>
            </a:r>
          </a:p>
        </p:txBody>
      </p:sp>
      <p:sp>
        <p:nvSpPr>
          <p:cNvPr id="262" name="Creating the path name to the file"/>
          <p:cNvSpPr/>
          <p:nvPr/>
        </p:nvSpPr>
        <p:spPr>
          <a:xfrm>
            <a:off x="7165726" y="4805759"/>
            <a:ext cx="3451623" cy="2839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66" y="0"/>
                </a:moveTo>
                <a:lnTo>
                  <a:pt x="16071" y="11940"/>
                </a:lnTo>
                <a:lnTo>
                  <a:pt x="397" y="11940"/>
                </a:lnTo>
                <a:cubicBezTo>
                  <a:pt x="178" y="11940"/>
                  <a:pt x="0" y="12156"/>
                  <a:pt x="0" y="12423"/>
                </a:cubicBezTo>
                <a:lnTo>
                  <a:pt x="0" y="21117"/>
                </a:lnTo>
                <a:cubicBezTo>
                  <a:pt x="0" y="21384"/>
                  <a:pt x="178" y="21600"/>
                  <a:pt x="397" y="21600"/>
                </a:cubicBezTo>
                <a:lnTo>
                  <a:pt x="21203" y="21600"/>
                </a:lnTo>
                <a:cubicBezTo>
                  <a:pt x="21422" y="21600"/>
                  <a:pt x="21600" y="21384"/>
                  <a:pt x="21600" y="21117"/>
                </a:cubicBezTo>
                <a:lnTo>
                  <a:pt x="21600" y="12423"/>
                </a:lnTo>
                <a:cubicBezTo>
                  <a:pt x="21600" y="12156"/>
                  <a:pt x="21422" y="11940"/>
                  <a:pt x="21203" y="11940"/>
                </a:cubicBezTo>
                <a:lnTo>
                  <a:pt x="17659" y="11940"/>
                </a:lnTo>
                <a:lnTo>
                  <a:pt x="1686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Creating the path name to the file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65" name="import os…"/>
          <p:cNvSpPr txBox="1"/>
          <p:nvPr/>
        </p:nvSpPr>
        <p:spPr>
          <a:xfrm>
            <a:off x="775047" y="2305050"/>
            <a:ext cx="8223300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os</a:t>
            </a:r>
          </a:p>
          <a:p>
            <a:pPr/>
          </a:p>
          <a:p>
            <a:pPr/>
            <a:r>
              <a:t>def list_files(dir_name):</a:t>
            </a:r>
          </a:p>
          <a:p>
            <a:pPr/>
            <a:r>
              <a:t>    files = os.listdir(dir_name)</a:t>
            </a:r>
          </a:p>
          <a:p>
            <a:pPr/>
            <a:r>
              <a:t>    for my_file in files:</a:t>
            </a:r>
          </a:p>
          <a:p>
            <a:pPr/>
            <a:r>
              <a:t>        print(my_file, os.path.getsize(dir_name+"/"+my_file))</a:t>
            </a:r>
          </a:p>
          <a:p>
            <a:pPr/>
          </a:p>
          <a:p>
            <a:pPr/>
            <a:r>
              <a:t>list_files(“Example")</a:t>
            </a:r>
          </a:p>
        </p:txBody>
      </p:sp>
      <p:sp>
        <p:nvSpPr>
          <p:cNvPr id="266" name="Gives the size of the file in bytes"/>
          <p:cNvSpPr/>
          <p:nvPr/>
        </p:nvSpPr>
        <p:spPr>
          <a:xfrm>
            <a:off x="7097464" y="4821237"/>
            <a:ext cx="3519885" cy="282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19" y="17180"/>
                </a:lnTo>
                <a:lnTo>
                  <a:pt x="419" y="21114"/>
                </a:lnTo>
                <a:cubicBezTo>
                  <a:pt x="419" y="21383"/>
                  <a:pt x="593" y="21600"/>
                  <a:pt x="809" y="21600"/>
                </a:cubicBezTo>
                <a:lnTo>
                  <a:pt x="21210" y="21600"/>
                </a:lnTo>
                <a:cubicBezTo>
                  <a:pt x="21426" y="21600"/>
                  <a:pt x="21600" y="21383"/>
                  <a:pt x="21600" y="21114"/>
                </a:cubicBezTo>
                <a:lnTo>
                  <a:pt x="21600" y="12372"/>
                </a:lnTo>
                <a:cubicBezTo>
                  <a:pt x="21600" y="12104"/>
                  <a:pt x="21426" y="11887"/>
                  <a:pt x="21210" y="11887"/>
                </a:cubicBezTo>
                <a:lnTo>
                  <a:pt x="1269" y="118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Gives the size of the file in bytes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48" name="Files accessed 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</a:p>
          <a:p>
            <a:pPr/>
            <a:r>
              <a:t>Files accessed in </a:t>
            </a:r>
          </a:p>
          <a:p>
            <a:pPr lvl="1"/>
            <a:r>
              <a:t>text mode </a:t>
            </a:r>
          </a:p>
          <a:p>
            <a:pPr lvl="2"/>
            <a:r>
              <a:t>Contents interpreted according to encoding</a:t>
            </a:r>
          </a:p>
          <a:p>
            <a:pPr lvl="1"/>
            <a:r>
              <a:t>binary mode</a:t>
            </a:r>
          </a:p>
          <a:p>
            <a:pPr lvl="2"/>
            <a:r>
              <a:t>Contents not interpreted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69" name="import os…"/>
          <p:cNvSpPr txBox="1"/>
          <p:nvPr/>
        </p:nvSpPr>
        <p:spPr>
          <a:xfrm>
            <a:off x="775047" y="2305050"/>
            <a:ext cx="8223300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os</a:t>
            </a:r>
          </a:p>
          <a:p>
            <a:pPr/>
          </a:p>
          <a:p>
            <a:pPr/>
            <a:r>
              <a:t>def list_files(dir_name):</a:t>
            </a:r>
          </a:p>
          <a:p>
            <a:pPr/>
            <a:r>
              <a:t>    files = os.listdir(dir_name)</a:t>
            </a:r>
          </a:p>
          <a:p>
            <a:pPr/>
            <a:r>
              <a:t>    for my_file in files:</a:t>
            </a:r>
          </a:p>
          <a:p>
            <a:pPr/>
            <a:r>
              <a:t>        print(my_file, os.path.getsize(dir_name+"/"+my_file))</a:t>
            </a:r>
          </a:p>
          <a:p>
            <a:pPr/>
          </a:p>
          <a:p>
            <a:pPr/>
            <a:r>
              <a:t>list_files(“Example")</a:t>
            </a:r>
          </a:p>
        </p:txBody>
      </p:sp>
      <p:sp>
        <p:nvSpPr>
          <p:cNvPr id="270" name="List and"/>
          <p:cNvSpPr/>
          <p:nvPr/>
        </p:nvSpPr>
        <p:spPr>
          <a:xfrm>
            <a:off x="3753395" y="5476875"/>
            <a:ext cx="6863954" cy="2168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738" y="10729"/>
                </a:lnTo>
                <a:lnTo>
                  <a:pt x="10738" y="20967"/>
                </a:lnTo>
                <a:cubicBezTo>
                  <a:pt x="10738" y="21317"/>
                  <a:pt x="10828" y="21600"/>
                  <a:pt x="10938" y="21600"/>
                </a:cubicBezTo>
                <a:lnTo>
                  <a:pt x="21400" y="21600"/>
                </a:lnTo>
                <a:cubicBezTo>
                  <a:pt x="21511" y="21600"/>
                  <a:pt x="21600" y="21317"/>
                  <a:pt x="21600" y="20967"/>
                </a:cubicBezTo>
                <a:lnTo>
                  <a:pt x="21600" y="9582"/>
                </a:lnTo>
                <a:cubicBezTo>
                  <a:pt x="21600" y="9233"/>
                  <a:pt x="21511" y="8950"/>
                  <a:pt x="21400" y="8950"/>
                </a:cubicBezTo>
                <a:lnTo>
                  <a:pt x="11855" y="8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List and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73" name="Outpu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Output:</a:t>
            </a:r>
          </a:p>
          <a:p>
            <a:pPr lvl="1"/>
            <a:r>
              <a:t>Note the Mac-trash file</a:t>
            </a:r>
          </a:p>
        </p:txBody>
      </p:sp>
      <p:pic>
        <p:nvPicPr>
          <p:cNvPr id="274" name="Screen Shot 2018-09-04 at 11.59.46 AM.png" descr="Screen Shot 2018-09-04 at 11.59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4238" y="5278968"/>
            <a:ext cx="4813356" cy="298428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77" name="Using the listing capability of the os-module, we can process all files in a direc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the listing capability of the os-module, we can process all files in a directory</a:t>
            </a:r>
          </a:p>
          <a:p>
            <a:pPr lvl="1"/>
            <a:r>
              <a:t>To avoid surprises, we best check the extension</a:t>
            </a:r>
          </a:p>
          <a:p>
            <a:pPr lvl="1"/>
            <a:r>
              <a:t>Assume a function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process_a_file</a:t>
            </a:r>
            <a:r>
              <a:t>  </a:t>
            </a:r>
          </a:p>
          <a:p>
            <a:pPr lvl="2"/>
            <a:r>
              <a:t>Our function opens a comma-separated (.csv) file</a:t>
            </a:r>
          </a:p>
          <a:p>
            <a:pPr lvl="2"/>
            <a:r>
              <a:t>Calculates the average of the ratios of the second over the first entries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80" name="The process_a_file takes the file-n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process_a_file takes the file-name</a:t>
            </a:r>
          </a:p>
          <a:p>
            <a:pPr lvl="1"/>
            <a:r>
              <a:t>Calculates the average ratio</a:t>
            </a:r>
          </a:p>
        </p:txBody>
      </p:sp>
      <p:sp>
        <p:nvSpPr>
          <p:cNvPr id="281" name="1.290, 12.495…"/>
          <p:cNvSpPr txBox="1"/>
          <p:nvPr/>
        </p:nvSpPr>
        <p:spPr>
          <a:xfrm>
            <a:off x="11391900" y="2235200"/>
            <a:ext cx="1270187" cy="36068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"/>
            </a:pPr>
            <a:r>
              <a:t>  1.290, 12.495</a:t>
            </a:r>
          </a:p>
          <a:p>
            <a:pPr>
              <a:defRPr sz="1000"/>
            </a:pPr>
            <a:r>
              <a:t>  2.295, 11.706</a:t>
            </a:r>
          </a:p>
          <a:p>
            <a:pPr>
              <a:defRPr sz="1000"/>
            </a:pPr>
            <a:r>
              <a:t>  3.063,  9.083</a:t>
            </a:r>
          </a:p>
          <a:p>
            <a:pPr>
              <a:defRPr sz="1000"/>
            </a:pPr>
            <a:r>
              <a:t>  4.058,  4.112</a:t>
            </a:r>
          </a:p>
          <a:p>
            <a:pPr>
              <a:defRPr sz="1000"/>
            </a:pPr>
            <a:r>
              <a:t>  4.891, 34.675</a:t>
            </a:r>
          </a:p>
          <a:p>
            <a:pPr>
              <a:defRPr sz="1000"/>
            </a:pPr>
            <a:r>
              <a:t>  5.737, 26.422</a:t>
            </a:r>
          </a:p>
          <a:p>
            <a:pPr>
              <a:defRPr sz="1000"/>
            </a:pPr>
            <a:r>
              <a:t>  7.137, 13.041</a:t>
            </a:r>
          </a:p>
          <a:p>
            <a:pPr>
              <a:defRPr sz="1000"/>
            </a:pPr>
            <a:r>
              <a:t>  7.832, 22.620</a:t>
            </a:r>
          </a:p>
          <a:p>
            <a:pPr>
              <a:defRPr sz="1000"/>
            </a:pPr>
            <a:r>
              <a:t>  9.103, 27.732</a:t>
            </a:r>
          </a:p>
          <a:p>
            <a:pPr>
              <a:defRPr sz="1000"/>
            </a:pPr>
            <a:r>
              <a:t>  9.885, 45.692</a:t>
            </a:r>
          </a:p>
          <a:p>
            <a:pPr>
              <a:defRPr sz="1000"/>
            </a:pPr>
            <a:r>
              <a:t> 11.411, 59.964</a:t>
            </a:r>
          </a:p>
          <a:p>
            <a:pPr>
              <a:defRPr sz="1000"/>
            </a:pPr>
            <a:r>
              <a:t> 11.895, 43.350</a:t>
            </a:r>
          </a:p>
          <a:p>
            <a:pPr>
              <a:defRPr sz="1000"/>
            </a:pPr>
            <a:r>
              <a:t> 12.867, 57.141</a:t>
            </a:r>
          </a:p>
          <a:p>
            <a:pPr>
              <a:defRPr sz="1000"/>
            </a:pPr>
            <a:r>
              <a:t> 13.633, 77.273</a:t>
            </a:r>
          </a:p>
          <a:p>
            <a:pPr>
              <a:defRPr sz="1000"/>
            </a:pPr>
            <a:r>
              <a:t> 14.560, 85.039</a:t>
            </a:r>
          </a:p>
          <a:p>
            <a:pPr>
              <a:defRPr sz="1000"/>
            </a:pPr>
            <a:r>
              <a:t> 16.369, 86.708</a:t>
            </a:r>
          </a:p>
          <a:p>
            <a:pPr>
              <a:defRPr sz="1000"/>
            </a:pPr>
            <a:r>
              <a:t> 16.902,109.293</a:t>
            </a:r>
          </a:p>
          <a:p>
            <a:pPr>
              <a:defRPr sz="1000"/>
            </a:pPr>
            <a:r>
              <a:t> 18.466,114.118</a:t>
            </a:r>
          </a:p>
          <a:p>
            <a:pPr>
              <a:defRPr sz="1000"/>
            </a:pPr>
            <a:r>
              <a:t> 19.454,117.050</a:t>
            </a:r>
          </a:p>
          <a:p>
            <a:pPr>
              <a:defRPr sz="1000"/>
            </a:pPr>
            <a:r>
              <a:t> 19.918,130.860</a:t>
            </a:r>
          </a:p>
          <a:p>
            <a:pPr>
              <a:defRPr sz="1000"/>
            </a:pPr>
            <a:r>
              <a:t> 21.390,139.678</a:t>
            </a:r>
          </a:p>
          <a:p>
            <a:pPr>
              <a:defRPr sz="1000"/>
            </a:pPr>
            <a:r>
              <a:t> 22.411,159.317</a:t>
            </a:r>
          </a:p>
          <a:p>
            <a:pPr>
              <a:defRPr sz="1000"/>
            </a:pPr>
            <a:r>
              <a:t> 23.418,174.622</a:t>
            </a:r>
          </a:p>
          <a:p>
            <a:pPr>
              <a:defRPr sz="1000"/>
            </a:pPr>
            <a:r>
              <a:t> 24.417,181.855</a:t>
            </a:r>
          </a:p>
        </p:txBody>
      </p:sp>
      <p:sp>
        <p:nvSpPr>
          <p:cNvPr id="282" name="1.147,  1.093…"/>
          <p:cNvSpPr txBox="1"/>
          <p:nvPr/>
        </p:nvSpPr>
        <p:spPr>
          <a:xfrm>
            <a:off x="11125200" y="2851150"/>
            <a:ext cx="1270187" cy="48641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"/>
            </a:pPr>
            <a:r>
              <a:t>  1.147,  1.093</a:t>
            </a:r>
          </a:p>
          <a:p>
            <a:pPr>
              <a:defRPr sz="1000"/>
            </a:pPr>
            <a:r>
              <a:t>  1.997,  8.833</a:t>
            </a:r>
          </a:p>
          <a:p>
            <a:pPr>
              <a:defRPr sz="1000"/>
            </a:pPr>
            <a:r>
              <a:t>  2.781, 10.032</a:t>
            </a:r>
          </a:p>
          <a:p>
            <a:pPr>
              <a:defRPr sz="1000"/>
            </a:pPr>
            <a:r>
              <a:t>  4.225,  9.733</a:t>
            </a:r>
          </a:p>
          <a:p>
            <a:pPr>
              <a:defRPr sz="1000"/>
            </a:pPr>
            <a:r>
              <a:t>  5.455, 15.820</a:t>
            </a:r>
          </a:p>
          <a:p>
            <a:pPr>
              <a:defRPr sz="1000"/>
            </a:pPr>
            <a:r>
              <a:t>  6.151, 20.939</a:t>
            </a:r>
          </a:p>
          <a:p>
            <a:pPr>
              <a:defRPr sz="1000"/>
            </a:pPr>
            <a:r>
              <a:t>  6.573, 26.547</a:t>
            </a:r>
          </a:p>
          <a:p>
            <a:pPr>
              <a:defRPr sz="1000"/>
            </a:pPr>
            <a:r>
              <a:t>  8.058, 33.335</a:t>
            </a:r>
          </a:p>
          <a:p>
            <a:pPr>
              <a:defRPr sz="1000"/>
            </a:pPr>
            <a:r>
              <a:t>  9.132, 37.546</a:t>
            </a:r>
          </a:p>
          <a:p>
            <a:pPr>
              <a:defRPr sz="1000"/>
            </a:pPr>
            <a:r>
              <a:t> 10.474, 47.130</a:t>
            </a:r>
          </a:p>
          <a:p>
            <a:pPr>
              <a:defRPr sz="1000"/>
            </a:pPr>
            <a:r>
              <a:t> 11.207, 50.559</a:t>
            </a:r>
          </a:p>
          <a:p>
            <a:pPr>
              <a:defRPr sz="1000"/>
            </a:pPr>
            <a:r>
              <a:t> 12.413, 62.268</a:t>
            </a:r>
          </a:p>
          <a:p>
            <a:pPr>
              <a:defRPr sz="1000"/>
            </a:pPr>
            <a:r>
              <a:t> 12.525, 68.175</a:t>
            </a:r>
          </a:p>
          <a:p>
            <a:pPr>
              <a:defRPr sz="1000"/>
            </a:pPr>
            <a:r>
              <a:t> 13.826, 76.877</a:t>
            </a:r>
          </a:p>
          <a:p>
            <a:pPr>
              <a:defRPr sz="1000"/>
            </a:pPr>
            <a:r>
              <a:t> 15.327, 84.574</a:t>
            </a:r>
          </a:p>
          <a:p>
            <a:pPr>
              <a:defRPr sz="1000"/>
            </a:pPr>
            <a:r>
              <a:t> 15.664, 93.389</a:t>
            </a:r>
          </a:p>
          <a:p>
            <a:pPr>
              <a:defRPr sz="1000"/>
            </a:pPr>
            <a:r>
              <a:t> 17.446,103.726</a:t>
            </a:r>
          </a:p>
          <a:p>
            <a:pPr>
              <a:defRPr sz="1000"/>
            </a:pPr>
            <a:r>
              <a:t> 18.347,111.623</a:t>
            </a:r>
          </a:p>
          <a:p>
            <a:pPr>
              <a:defRPr sz="1000"/>
            </a:pPr>
            <a:r>
              <a:t> 18.655,119.797</a:t>
            </a:r>
          </a:p>
          <a:p>
            <a:pPr>
              <a:defRPr sz="1000"/>
            </a:pPr>
            <a:r>
              <a:t> 19.581,130.094</a:t>
            </a:r>
          </a:p>
          <a:p>
            <a:pPr>
              <a:defRPr sz="1000"/>
            </a:pPr>
            <a:r>
              <a:t> 21.190,143.306</a:t>
            </a:r>
          </a:p>
          <a:p>
            <a:pPr>
              <a:defRPr sz="1000"/>
            </a:pPr>
            <a:r>
              <a:t> 21.979,154.047</a:t>
            </a:r>
          </a:p>
          <a:p>
            <a:pPr>
              <a:defRPr sz="1000"/>
            </a:pPr>
            <a:r>
              <a:t> 23.250,169.502</a:t>
            </a:r>
          </a:p>
          <a:p>
            <a:pPr>
              <a:defRPr sz="1000"/>
            </a:pPr>
            <a:r>
              <a:t> 24.406,178.782</a:t>
            </a:r>
          </a:p>
          <a:p>
            <a:pPr>
              <a:defRPr sz="1000"/>
            </a:pPr>
            <a:r>
              <a:t> 24.650,190.953</a:t>
            </a:r>
          </a:p>
          <a:p>
            <a:pPr>
              <a:defRPr sz="1000"/>
            </a:pPr>
            <a:r>
              <a:t> 25.846,199.131</a:t>
            </a:r>
          </a:p>
          <a:p>
            <a:pPr>
              <a:defRPr sz="1000"/>
            </a:pPr>
            <a:r>
              <a:t> 27.373,214.514</a:t>
            </a:r>
          </a:p>
          <a:p>
            <a:pPr>
              <a:defRPr sz="1000"/>
            </a:pPr>
            <a:r>
              <a:t> 28.126,232.827</a:t>
            </a:r>
          </a:p>
          <a:p>
            <a:pPr>
              <a:defRPr sz="1000"/>
            </a:pPr>
            <a:r>
              <a:t> 28.580,245.687</a:t>
            </a:r>
          </a:p>
          <a:p>
            <a:pPr>
              <a:defRPr sz="1000"/>
            </a:pPr>
            <a:r>
              <a:t> 30.360,256.452</a:t>
            </a:r>
          </a:p>
          <a:p>
            <a:pPr>
              <a:defRPr sz="1000"/>
            </a:pPr>
            <a:r>
              <a:t> 31.337,270.849</a:t>
            </a:r>
          </a:p>
          <a:p>
            <a:pPr>
              <a:defRPr sz="1000"/>
            </a:pPr>
            <a:r>
              <a:t> 31.583,288.109</a:t>
            </a:r>
          </a:p>
          <a:p>
            <a:pPr>
              <a:defRPr sz="1000"/>
            </a:pPr>
            <a:r>
              <a:t> 33.288,303.786</a:t>
            </a:r>
          </a:p>
        </p:txBody>
      </p:sp>
      <p:sp>
        <p:nvSpPr>
          <p:cNvPr id="283" name="0.929,  9.373…"/>
          <p:cNvSpPr txBox="1"/>
          <p:nvPr/>
        </p:nvSpPr>
        <p:spPr>
          <a:xfrm>
            <a:off x="10350500" y="3270249"/>
            <a:ext cx="1270187" cy="40259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"/>
            </a:pPr>
            <a:r>
              <a:t>  0.929,  9.373</a:t>
            </a:r>
          </a:p>
          <a:p>
            <a:pPr>
              <a:defRPr sz="1000"/>
            </a:pPr>
            <a:r>
              <a:t>  1.858, 14.439</a:t>
            </a:r>
          </a:p>
          <a:p>
            <a:pPr>
              <a:defRPr sz="1000"/>
            </a:pPr>
            <a:r>
              <a:t>  3.022, 21.861</a:t>
            </a:r>
          </a:p>
          <a:p>
            <a:pPr>
              <a:defRPr sz="1000"/>
            </a:pPr>
            <a:r>
              <a:t>  3.751, 19.097</a:t>
            </a:r>
          </a:p>
          <a:p>
            <a:pPr>
              <a:defRPr sz="1000"/>
            </a:pPr>
            <a:r>
              <a:t>  4.775, 10.838</a:t>
            </a:r>
          </a:p>
          <a:p>
            <a:pPr>
              <a:defRPr sz="1000"/>
            </a:pPr>
            <a:r>
              <a:t>  6.253,  0.280</a:t>
            </a:r>
          </a:p>
          <a:p>
            <a:pPr>
              <a:defRPr sz="1000"/>
            </a:pPr>
            <a:r>
              <a:t>  6.776, 37.029</a:t>
            </a:r>
          </a:p>
          <a:p>
            <a:pPr>
              <a:defRPr sz="1000"/>
            </a:pPr>
            <a:r>
              <a:t>  8.395, 37.459</a:t>
            </a:r>
          </a:p>
          <a:p>
            <a:pPr>
              <a:defRPr sz="1000"/>
            </a:pPr>
            <a:r>
              <a:t>  9.252, 27.295</a:t>
            </a:r>
          </a:p>
          <a:p>
            <a:pPr>
              <a:defRPr sz="1000"/>
            </a:pPr>
            <a:r>
              <a:t>  9.602, 34.994</a:t>
            </a:r>
          </a:p>
          <a:p>
            <a:pPr>
              <a:defRPr sz="1000"/>
            </a:pPr>
            <a:r>
              <a:t> 10.997, 37.458</a:t>
            </a:r>
          </a:p>
          <a:p>
            <a:pPr>
              <a:defRPr sz="1000"/>
            </a:pPr>
            <a:r>
              <a:t> 11.696, 66.393</a:t>
            </a:r>
          </a:p>
          <a:p>
            <a:pPr>
              <a:defRPr sz="1000"/>
            </a:pPr>
            <a:r>
              <a:t> 13.323, 62.255</a:t>
            </a:r>
          </a:p>
          <a:p>
            <a:pPr>
              <a:defRPr sz="1000"/>
            </a:pPr>
            <a:r>
              <a:t> 14.480, 84.116</a:t>
            </a:r>
          </a:p>
          <a:p>
            <a:pPr>
              <a:defRPr sz="1000"/>
            </a:pPr>
            <a:r>
              <a:t> 14.622, 87.145</a:t>
            </a:r>
          </a:p>
          <a:p>
            <a:pPr>
              <a:defRPr sz="1000"/>
            </a:pPr>
            <a:r>
              <a:t> 16.397, 74.933</a:t>
            </a:r>
          </a:p>
          <a:p>
            <a:pPr>
              <a:defRPr sz="1000"/>
            </a:pPr>
            <a:r>
              <a:t> 16.619,125.048</a:t>
            </a:r>
          </a:p>
          <a:p>
            <a:pPr>
              <a:defRPr sz="1000"/>
            </a:pPr>
            <a:r>
              <a:t> 17.838,110.667</a:t>
            </a:r>
          </a:p>
          <a:p>
            <a:pPr>
              <a:defRPr sz="1000"/>
            </a:pPr>
            <a:r>
              <a:t> 19.352,109.947</a:t>
            </a:r>
          </a:p>
          <a:p>
            <a:pPr>
              <a:defRPr sz="1000"/>
            </a:pPr>
            <a:r>
              <a:t> 19.587,118.509</a:t>
            </a:r>
          </a:p>
          <a:p>
            <a:pPr>
              <a:defRPr sz="1000"/>
            </a:pPr>
            <a:r>
              <a:t> 21.312,152.398</a:t>
            </a:r>
          </a:p>
          <a:p>
            <a:pPr>
              <a:defRPr sz="1000"/>
            </a:pPr>
            <a:r>
              <a:t> 21.628,145.806</a:t>
            </a:r>
          </a:p>
          <a:p>
            <a:pPr>
              <a:defRPr sz="1000"/>
            </a:pPr>
            <a:r>
              <a:t> 23.242,176.448</a:t>
            </a:r>
          </a:p>
          <a:p>
            <a:pPr>
              <a:defRPr sz="1000"/>
            </a:pPr>
            <a:r>
              <a:t> 24.191,155.716</a:t>
            </a:r>
          </a:p>
          <a:p>
            <a:pPr>
              <a:defRPr sz="1000"/>
            </a:pPr>
            <a:r>
              <a:t> 24.818,182.198</a:t>
            </a:r>
          </a:p>
          <a:p>
            <a:pPr>
              <a:defRPr sz="1000"/>
            </a:pPr>
            <a:r>
              <a:t> 26.495,197.358</a:t>
            </a:r>
          </a:p>
          <a:p>
            <a:pPr>
              <a:defRPr sz="1000"/>
            </a:pPr>
            <a:r>
              <a:t> 26.831,214.137</a:t>
            </a:r>
          </a:p>
        </p:txBody>
      </p:sp>
      <p:sp>
        <p:nvSpPr>
          <p:cNvPr id="284" name="1.147,  1.093…"/>
          <p:cNvSpPr txBox="1"/>
          <p:nvPr/>
        </p:nvSpPr>
        <p:spPr>
          <a:xfrm>
            <a:off x="9728200" y="3822699"/>
            <a:ext cx="1270187" cy="47244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"/>
            </a:pPr>
            <a:r>
              <a:t>  1.147,  1.093</a:t>
            </a:r>
          </a:p>
          <a:p>
            <a:pPr>
              <a:defRPr sz="1000"/>
            </a:pPr>
            <a:r>
              <a:t>  1.997,  8.833</a:t>
            </a:r>
          </a:p>
          <a:p>
            <a:pPr>
              <a:defRPr sz="1000"/>
            </a:pPr>
            <a:r>
              <a:t>  2.781, 10.032</a:t>
            </a:r>
          </a:p>
          <a:p>
            <a:pPr>
              <a:defRPr sz="1000"/>
            </a:pPr>
            <a:r>
              <a:t>  4.225,  9.733</a:t>
            </a:r>
          </a:p>
          <a:p>
            <a:pPr>
              <a:defRPr sz="1000"/>
            </a:pPr>
            <a:r>
              <a:t>  5.455, 15.820</a:t>
            </a:r>
          </a:p>
          <a:p>
            <a:pPr>
              <a:defRPr sz="1000"/>
            </a:pPr>
            <a:r>
              <a:t>  6.151, 20.939</a:t>
            </a:r>
          </a:p>
          <a:p>
            <a:pPr>
              <a:defRPr sz="1000"/>
            </a:pPr>
            <a:r>
              <a:t>  6.573, 26.547</a:t>
            </a:r>
          </a:p>
          <a:p>
            <a:pPr>
              <a:defRPr sz="1000"/>
            </a:pPr>
            <a:r>
              <a:t>  8.058, 33.335</a:t>
            </a:r>
          </a:p>
          <a:p>
            <a:pPr>
              <a:defRPr sz="1000"/>
            </a:pPr>
            <a:r>
              <a:t>  9.132, 37.546</a:t>
            </a:r>
          </a:p>
          <a:p>
            <a:pPr>
              <a:defRPr sz="1000"/>
            </a:pPr>
            <a:r>
              <a:t> 10.474, 47.130</a:t>
            </a:r>
          </a:p>
          <a:p>
            <a:pPr>
              <a:defRPr sz="1000"/>
            </a:pPr>
            <a:r>
              <a:t> 11.207, 50.559</a:t>
            </a:r>
          </a:p>
          <a:p>
            <a:pPr>
              <a:defRPr sz="1000"/>
            </a:pPr>
            <a:r>
              <a:t> 12.413, 62.268</a:t>
            </a:r>
          </a:p>
          <a:p>
            <a:pPr>
              <a:defRPr sz="1000"/>
            </a:pPr>
            <a:r>
              <a:t> 12.525, 68.175</a:t>
            </a:r>
          </a:p>
          <a:p>
            <a:pPr>
              <a:defRPr sz="1000"/>
            </a:pPr>
            <a:r>
              <a:t> 13.826, 76.877</a:t>
            </a:r>
          </a:p>
          <a:p>
            <a:pPr>
              <a:defRPr sz="1000"/>
            </a:pPr>
            <a:r>
              <a:t> 15.327, 84.574</a:t>
            </a:r>
          </a:p>
          <a:p>
            <a:pPr>
              <a:defRPr sz="1000"/>
            </a:pPr>
            <a:r>
              <a:t> 15.664, 93.389</a:t>
            </a:r>
          </a:p>
          <a:p>
            <a:pPr>
              <a:defRPr sz="1000"/>
            </a:pPr>
            <a:r>
              <a:t> 17.446,103.726</a:t>
            </a:r>
          </a:p>
          <a:p>
            <a:pPr>
              <a:defRPr sz="1000"/>
            </a:pPr>
            <a:r>
              <a:t> 18.347,111.623</a:t>
            </a:r>
          </a:p>
          <a:p>
            <a:pPr>
              <a:defRPr sz="1000"/>
            </a:pPr>
            <a:r>
              <a:t> 18.655,119.797</a:t>
            </a:r>
          </a:p>
          <a:p>
            <a:pPr>
              <a:defRPr sz="1000"/>
            </a:pPr>
            <a:r>
              <a:t> 19.581,130.094</a:t>
            </a:r>
          </a:p>
          <a:p>
            <a:pPr>
              <a:defRPr sz="1000"/>
            </a:pPr>
            <a:r>
              <a:t> 21.190,143.306</a:t>
            </a:r>
          </a:p>
          <a:p>
            <a:pPr>
              <a:defRPr sz="1000"/>
            </a:pPr>
            <a:r>
              <a:t> 21.979,154.047</a:t>
            </a:r>
          </a:p>
          <a:p>
            <a:pPr>
              <a:defRPr sz="1000"/>
            </a:pPr>
            <a:r>
              <a:t> 23.250,169.502</a:t>
            </a:r>
          </a:p>
          <a:p>
            <a:pPr>
              <a:defRPr sz="1000"/>
            </a:pPr>
            <a:r>
              <a:t> 24.406,178.782</a:t>
            </a:r>
          </a:p>
          <a:p>
            <a:pPr>
              <a:defRPr sz="1000"/>
            </a:pPr>
            <a:r>
              <a:t> 24.650,190.953</a:t>
            </a:r>
          </a:p>
          <a:p>
            <a:pPr>
              <a:defRPr sz="1000"/>
            </a:pPr>
            <a:r>
              <a:t> 25.846,199.131</a:t>
            </a:r>
          </a:p>
          <a:p>
            <a:pPr>
              <a:defRPr sz="1000"/>
            </a:pPr>
            <a:r>
              <a:t> 27.373,214.514</a:t>
            </a:r>
          </a:p>
          <a:p>
            <a:pPr>
              <a:defRPr sz="1000"/>
            </a:pPr>
            <a:r>
              <a:t> 28.126,232.827</a:t>
            </a:r>
          </a:p>
          <a:p>
            <a:pPr>
              <a:defRPr sz="1000"/>
            </a:pPr>
            <a:r>
              <a:t> 28.580,245.687</a:t>
            </a:r>
          </a:p>
          <a:p>
            <a:pPr>
              <a:defRPr sz="1000"/>
            </a:pPr>
            <a:r>
              <a:t> 30.360,256.452</a:t>
            </a:r>
          </a:p>
          <a:p>
            <a:pPr>
              <a:defRPr sz="1000"/>
            </a:pPr>
            <a:r>
              <a:t> 31.337,270.849</a:t>
            </a:r>
          </a:p>
          <a:p>
            <a:pPr>
              <a:defRPr sz="1000"/>
            </a:pPr>
            <a:r>
              <a:t> 31.583,288.109</a:t>
            </a:r>
          </a:p>
          <a:p>
            <a:pPr>
              <a:defRPr sz="1000"/>
            </a:pPr>
            <a:r>
              <a:t> 33.288,303.786</a:t>
            </a:r>
          </a:p>
        </p:txBody>
      </p:sp>
      <p:sp>
        <p:nvSpPr>
          <p:cNvPr id="285" name="def process_a_file(file_name):…"/>
          <p:cNvSpPr txBox="1"/>
          <p:nvPr/>
        </p:nvSpPr>
        <p:spPr>
          <a:xfrm>
            <a:off x="1580359" y="5384799"/>
            <a:ext cx="9653551" cy="34290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def process_a_file(file_name):</a:t>
            </a:r>
          </a:p>
          <a:p>
            <a:pPr>
              <a:defRPr sz="2500"/>
            </a:pPr>
            <a:r>
              <a:t>    with open(file_name, "r") as infile:</a:t>
            </a:r>
          </a:p>
          <a:p>
            <a:pPr>
              <a:defRPr sz="2500"/>
            </a:pPr>
            <a:r>
              <a:t>        suma = 0</a:t>
            </a:r>
          </a:p>
          <a:p>
            <a:pPr>
              <a:defRPr sz="2500"/>
            </a:pPr>
            <a:r>
              <a:t>        nr_lines = 0</a:t>
            </a:r>
          </a:p>
          <a:p>
            <a:pPr>
              <a:defRPr sz="2500"/>
            </a:pPr>
            <a:r>
              <a:t>        for line in infile:</a:t>
            </a:r>
          </a:p>
          <a:p>
            <a:pPr>
              <a:defRPr sz="2500"/>
            </a:pPr>
            <a:r>
              <a:t>            nr_lines+=1</a:t>
            </a:r>
          </a:p>
          <a:p>
            <a:pPr>
              <a:defRPr sz="2500"/>
            </a:pPr>
            <a:r>
              <a:t>            array = line.split(',')</a:t>
            </a:r>
          </a:p>
          <a:p>
            <a:pPr>
              <a:defRPr sz="2500"/>
            </a:pPr>
            <a:r>
              <a:t>            suma+= float(array[1])/float(array[0])</a:t>
            </a:r>
          </a:p>
          <a:p>
            <a:pPr>
              <a:defRPr sz="2500"/>
            </a:pPr>
            <a:r>
              <a:t>    return suma/nr_lines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Use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os-module</a:t>
            </a:r>
          </a:p>
        </p:txBody>
      </p:sp>
      <p:sp>
        <p:nvSpPr>
          <p:cNvPr id="288" name="To process the direct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process the directory</a:t>
            </a:r>
          </a:p>
          <a:p>
            <a:pPr lvl="1"/>
            <a:r>
              <a:t>Get the file names using os</a:t>
            </a:r>
          </a:p>
          <a:p>
            <a:pPr lvl="1"/>
            <a:r>
              <a:t>For each file name:</a:t>
            </a:r>
          </a:p>
          <a:p>
            <a:pPr lvl="2"/>
            <a:r>
              <a:t>Check whether the file name ends with .csv</a:t>
            </a:r>
          </a:p>
          <a:p>
            <a:pPr lvl="2"/>
            <a:r>
              <a:t>Call the process_a_file function</a:t>
            </a:r>
          </a:p>
          <a:p>
            <a:pPr lvl="2"/>
            <a:r>
              <a:t>Print out the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Use of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of the os-module</a:t>
            </a:r>
          </a:p>
        </p:txBody>
      </p:sp>
      <p:sp>
        <p:nvSpPr>
          <p:cNvPr id="291" name="def process_files(dir_name):…"/>
          <p:cNvSpPr txBox="1"/>
          <p:nvPr/>
        </p:nvSpPr>
        <p:spPr>
          <a:xfrm>
            <a:off x="714824" y="2876549"/>
            <a:ext cx="11575152" cy="23241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def process_files(dir_name):</a:t>
            </a:r>
          </a:p>
          <a:p>
            <a:pPr>
              <a:defRPr sz="2500"/>
            </a:pPr>
            <a:r>
              <a:t>    files = os.listdir(dir_name)</a:t>
            </a:r>
          </a:p>
          <a:p>
            <a:pPr>
              <a:defRPr sz="2500"/>
            </a:pPr>
            <a:r>
              <a:t>    for my_file in files:</a:t>
            </a:r>
          </a:p>
          <a:p>
            <a:pPr>
              <a:defRPr sz="2500"/>
            </a:pPr>
            <a:r>
              <a:t>        if my_file.endswith('.csv'):</a:t>
            </a:r>
          </a:p>
          <a:p>
            <a:pPr>
              <a:defRPr sz="2500"/>
            </a:pPr>
            <a:r>
              <a:t>            print(my_file, process_a_file(</a:t>
            </a:r>
          </a:p>
          <a:p>
            <a:pPr lvl="8">
              <a:defRPr sz="2500"/>
            </a:pPr>
            <a:r>
              <a:t>                 “Example/{}”.format(my_file)))</a:t>
            </a:r>
          </a:p>
        </p:txBody>
      </p:sp>
      <p:sp>
        <p:nvSpPr>
          <p:cNvPr id="292" name="Using format to create the file name"/>
          <p:cNvSpPr/>
          <p:nvPr/>
        </p:nvSpPr>
        <p:spPr>
          <a:xfrm>
            <a:off x="7264400" y="6654800"/>
            <a:ext cx="4151511" cy="1449983"/>
          </a:xfrm>
          <a:prstGeom prst="wedgeEllipseCallout">
            <a:avLst>
              <a:gd name="adj1" fmla="val -42160"/>
              <a:gd name="adj2" fmla="val -157949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Using format to create the file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Use of the os-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of the os-module</a:t>
            </a:r>
          </a:p>
        </p:txBody>
      </p:sp>
      <p:pic>
        <p:nvPicPr>
          <p:cNvPr id="295" name="Screen Shot 2018-09-04 at 12.13.56 PM.png" descr="Screen Shot 2018-09-04 at 12.13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164" y="3933647"/>
            <a:ext cx="6990472" cy="3410674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298" name="Whenever you see string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Whenever you see strings:</a:t>
            </a:r>
          </a:p>
          <a:p>
            <a:pPr lvl="1"/>
            <a:r>
              <a:t>Think about encoding and decoding</a:t>
            </a:r>
          </a:p>
          <a:p>
            <a:pPr lvl="2"/>
            <a:r>
              <a:t>Example: the ë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'ë'.encode('utf-8').decode('latin-1')</a:t>
            </a:r>
          </a:p>
          <a:p>
            <a:pPr lvl="2"/>
            <a:r>
              <a:t>gives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'Ã«'</a:t>
            </a:r>
          </a:p>
          <a:p>
            <a:pPr/>
            <a:r>
              <a:t>Mixing encodings often creates chaos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301" name="Python is very good at guessing encod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is very good at guessing encodings</a:t>
            </a:r>
          </a:p>
          <a:p>
            <a:pPr lvl="1"/>
            <a:r>
              <a:t>Do not guess encodings</a:t>
            </a:r>
          </a:p>
          <a:p>
            <a:pPr lvl="2"/>
            <a:r>
              <a:t>E.g.: Processing html: read the http header:</a:t>
            </a:r>
          </a:p>
          <a:p>
            <a:pPr lvl="3">
              <a:defRPr sz="31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Content-Type: text/html; charset=utf-8</a:t>
            </a:r>
          </a:p>
          <a:p>
            <a:pPr lvl="1"/>
            <a:r>
              <a:t>If you need to guess, there is a module for it: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chardet.detect(some_bytes)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Encod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Encodings</a:t>
            </a:r>
          </a:p>
        </p:txBody>
      </p:sp>
      <p:sp>
        <p:nvSpPr>
          <p:cNvPr id="304" name="Thinking about encoding and decoding string allows easy internationaliz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Thinking about encoding and decoding string allows easy internationalization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51" name="Python interacts by files throug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interacts by files through</a:t>
            </a:r>
          </a:p>
          <a:p>
            <a:pPr lvl="1"/>
            <a:r>
              <a:t>reading</a:t>
            </a:r>
          </a:p>
          <a:p>
            <a:pPr lvl="1"/>
            <a:r>
              <a:t>writing / appending</a:t>
            </a:r>
          </a:p>
          <a:p>
            <a:pPr lvl="1"/>
            <a:r>
              <a:t>both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Byte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Bytearrays</a:t>
            </a:r>
          </a:p>
        </p:txBody>
      </p:sp>
      <p:sp>
        <p:nvSpPr>
          <p:cNvPr id="307" name="On (rare) occasions, you might want to work with bytes direct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 (rare) occasions, you might want to work with bytes directly</a:t>
            </a:r>
          </a:p>
          <a:p>
            <a:pPr lvl="1"/>
            <a:r>
              <a:t>Read the file in binary mode</a:t>
            </a:r>
          </a:p>
          <a:p>
            <a:pPr lvl="1"/>
            <a:r>
              <a:t>Bytearray allows you to manipulate directly binary data</a:t>
            </a:r>
          </a:p>
          <a:p>
            <a:pPr lvl="2"/>
            <a:r>
              <a:t>bytes have range 0-255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content = bytearray(infile.read())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Excep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Exceptions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Exceptions</a:t>
            </a:r>
          </a:p>
        </p:txBody>
      </p:sp>
      <p:sp>
        <p:nvSpPr>
          <p:cNvPr id="312" name="There are two approaches to living life as a religiou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97815" indent="-297815" defTabSz="391414">
              <a:spcBef>
                <a:spcPts val="1400"/>
              </a:spcBef>
              <a:defRPr sz="2144"/>
            </a:pPr>
            <a:r>
              <a:t>There are two approaches to living life as a religious: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  <a:r>
              <a:t>Before you do anything, you ask for permission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Strengthens humility and denial of self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  <a:r>
              <a:t>Do something and then ask for pardon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Strengthens your Ego too much, but makes it easier on the superior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</a:p>
          <a:p>
            <a:pPr marL="297815" indent="-297815" defTabSz="391414">
              <a:spcBef>
                <a:spcPts val="1400"/>
              </a:spcBef>
              <a:defRPr sz="2144"/>
            </a:pPr>
            <a:r>
              <a:t>Similarly: There are two approaches to the risks of live: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  <a:r>
              <a:t>Make sure you are prepared for anything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  <a:r>
              <a:t>Just live your life and deal with the consequences of your errors. 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</a:p>
          <a:p>
            <a:pPr marL="297815" indent="-297815" defTabSz="391414">
              <a:spcBef>
                <a:spcPts val="1400"/>
              </a:spcBef>
              <a:defRPr sz="2144"/>
            </a:pPr>
            <a:r>
              <a:t>In programming, Python tends to fall squarely into the second category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  <a:r>
              <a:t>But it makes more sense than in real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Exceptions</a:t>
            </a:r>
          </a:p>
        </p:txBody>
      </p:sp>
      <p:sp>
        <p:nvSpPr>
          <p:cNvPr id="315" name="RAISING AN EXCEPTION interrupts the flow of the progr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i="1"/>
            </a:pPr>
            <a:r>
              <a:t>RAISING AN EXCEPTION </a:t>
            </a:r>
            <a:r>
              <a:rPr i="0"/>
              <a:t>interrupts the flow of the program</a:t>
            </a:r>
            <a:endParaRPr i="0"/>
          </a:p>
          <a:p>
            <a:pPr>
              <a:defRPr i="1"/>
            </a:pPr>
            <a:r>
              <a:t>HANDLING AN EXCEPTION</a:t>
            </a:r>
            <a:r>
              <a:rPr i="0"/>
              <a:t> puts the program flow back on track or deals with an error situation</a:t>
            </a:r>
            <a:endParaRPr i="0"/>
          </a:p>
          <a:p>
            <a:pPr lvl="1">
              <a:defRPr i="1"/>
            </a:pPr>
            <a:r>
              <a:rPr i="0"/>
              <a:t>Such as out of memory, file cannot be found, CPU illegal instruction error, division by zero, overflow,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ython Philosop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Philosophy</a:t>
            </a:r>
          </a:p>
        </p:txBody>
      </p:sp>
      <p:sp>
        <p:nvSpPr>
          <p:cNvPr id="318" name="Handle the common case.…"/>
          <p:cNvSpPr txBox="1"/>
          <p:nvPr>
            <p:ph type="body" sz="quarter" idx="1"/>
          </p:nvPr>
        </p:nvSpPr>
        <p:spPr>
          <a:xfrm>
            <a:off x="952500" y="7063928"/>
            <a:ext cx="11099800" cy="1813372"/>
          </a:xfrm>
          <a:prstGeom prst="rect">
            <a:avLst/>
          </a:prstGeom>
        </p:spPr>
        <p:txBody>
          <a:bodyPr anchor="t"/>
          <a:lstStyle/>
          <a:p>
            <a:pPr/>
            <a:r>
              <a:t>Handle the common case.</a:t>
            </a:r>
          </a:p>
          <a:p>
            <a:pPr lvl="1"/>
            <a:r>
              <a:t>And deal with the exceptions.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2200" y="2014314"/>
            <a:ext cx="5740400" cy="434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Philosopher’s Football"/>
          <p:cNvSpPr txBox="1"/>
          <p:nvPr/>
        </p:nvSpPr>
        <p:spPr>
          <a:xfrm>
            <a:off x="6502400" y="6469521"/>
            <a:ext cx="447365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Philosopher’s Football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, Java, C++ Philosop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C, Java, C++ Philosophy</a:t>
            </a:r>
          </a:p>
        </p:txBody>
      </p:sp>
      <p:sp>
        <p:nvSpPr>
          <p:cNvPr id="323" name="C: check before you assu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C: check before you assume</a:t>
            </a:r>
          </a:p>
          <a:p>
            <a:pPr/>
            <a:r>
              <a:t>Java, C++: Use exceptions to handle bad situations</a:t>
            </a:r>
          </a:p>
          <a:p>
            <a:pPr/>
            <a:r>
              <a:t>Python: Use exceptions for the not so ordinary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</a:t>
            </a:r>
          </a:p>
        </p:txBody>
      </p:sp>
      <p:sp>
        <p:nvSpPr>
          <p:cNvPr id="326" name="If an instruction or block of instruction can cause an error, put it in a try block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an instruction or block of instruction can cause an error, put it in a </a:t>
            </a:r>
            <a:r>
              <a:rPr i="1"/>
              <a:t>try block</a:t>
            </a:r>
            <a:r>
              <a:t>.</a:t>
            </a:r>
          </a:p>
        </p:txBody>
      </p:sp>
      <p:sp>
        <p:nvSpPr>
          <p:cNvPr id="327" name="try:…"/>
          <p:cNvSpPr txBox="1"/>
          <p:nvPr/>
        </p:nvSpPr>
        <p:spPr>
          <a:xfrm>
            <a:off x="4501852" y="4070350"/>
            <a:ext cx="4001096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500"/>
              </a:spcBef>
              <a:defRPr sz="3200"/>
            </a:lvl1pPr>
            <a:lvl2pPr>
              <a:spcBef>
                <a:spcPts val="500"/>
              </a:spcBef>
              <a:defRPr sz="3200"/>
            </a:lvl2pPr>
          </a:lstStyle>
          <a:p>
            <a:pPr/>
            <a:r>
              <a:t>try:</a:t>
            </a:r>
          </a:p>
          <a:p>
            <a:pPr lvl="1"/>
            <a:r>
              <a:t>    int(string)</a:t>
            </a:r>
          </a:p>
        </p:txBody>
      </p:sp>
      <p:sp>
        <p:nvSpPr>
          <p:cNvPr id="328" name="Converts the string into an integer"/>
          <p:cNvSpPr/>
          <p:nvPr/>
        </p:nvSpPr>
        <p:spPr>
          <a:xfrm>
            <a:off x="6070600" y="5258196"/>
            <a:ext cx="3314304" cy="1815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053" y="0"/>
                </a:moveTo>
                <a:lnTo>
                  <a:pt x="6226" y="6492"/>
                </a:lnTo>
                <a:lnTo>
                  <a:pt x="414" y="6492"/>
                </a:lnTo>
                <a:cubicBezTo>
                  <a:pt x="185" y="6492"/>
                  <a:pt x="0" y="6830"/>
                  <a:pt x="0" y="7247"/>
                </a:cubicBezTo>
                <a:lnTo>
                  <a:pt x="0" y="20845"/>
                </a:lnTo>
                <a:cubicBezTo>
                  <a:pt x="0" y="21262"/>
                  <a:pt x="185" y="21600"/>
                  <a:pt x="414" y="21600"/>
                </a:cubicBezTo>
                <a:lnTo>
                  <a:pt x="21186" y="21600"/>
                </a:lnTo>
                <a:cubicBezTo>
                  <a:pt x="21415" y="21600"/>
                  <a:pt x="21600" y="21262"/>
                  <a:pt x="21600" y="20845"/>
                </a:cubicBezTo>
                <a:lnTo>
                  <a:pt x="21600" y="7247"/>
                </a:lnTo>
                <a:cubicBezTo>
                  <a:pt x="21600" y="6830"/>
                  <a:pt x="21415" y="6492"/>
                  <a:pt x="21186" y="6492"/>
                </a:cubicBezTo>
                <a:lnTo>
                  <a:pt x="7881" y="6492"/>
                </a:lnTo>
                <a:lnTo>
                  <a:pt x="7053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D8FFD9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Converts the string into an integer</a:t>
            </a:r>
          </a:p>
        </p:txBody>
      </p:sp>
      <p:sp>
        <p:nvSpPr>
          <p:cNvPr id="329" name="Notice that we are not using the result of the conversion,…"/>
          <p:cNvSpPr txBox="1"/>
          <p:nvPr/>
        </p:nvSpPr>
        <p:spPr>
          <a:xfrm>
            <a:off x="957957" y="7797799"/>
            <a:ext cx="1180528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Notice that we are not using the result of the conversion, </a:t>
            </a:r>
          </a:p>
          <a:p>
            <a:pPr>
              <a:defRPr sz="2600"/>
            </a:pPr>
            <a:r>
              <a:t>we just attempt the conversion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4"/>
      <p:bldP build="whole" bldLvl="1" animBg="1" rev="0" advAuto="0" spid="326" grpId="1"/>
      <p:bldP build="whole" bldLvl="1" animBg="1" rev="0" advAuto="0" spid="328" grpId="3"/>
      <p:bldP build="whole" bldLvl="1" animBg="1" rev="0" advAuto="0" spid="327" grpId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32" name="Then afterwards, handle the excep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afterwards, </a:t>
            </a:r>
            <a:r>
              <a:rPr i="1"/>
              <a:t>handle the exception.</a:t>
            </a:r>
            <a:endParaRPr i="1"/>
          </a:p>
          <a:p>
            <a:pPr lvl="1"/>
            <a:r>
              <a:t>You</a:t>
            </a:r>
            <a:r>
              <a:rPr i="1"/>
              <a:t> should, </a:t>
            </a:r>
            <a:r>
              <a:t>but are not required to specify the possible offending exception</a:t>
            </a:r>
            <a:r>
              <a:rPr i="1"/>
              <a:t> </a:t>
            </a:r>
          </a:p>
        </p:txBody>
      </p:sp>
      <p:sp>
        <p:nvSpPr>
          <p:cNvPr id="333" name="try:…"/>
          <p:cNvSpPr txBox="1"/>
          <p:nvPr/>
        </p:nvSpPr>
        <p:spPr>
          <a:xfrm>
            <a:off x="4501852" y="4768850"/>
            <a:ext cx="7400132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500"/>
              </a:spcBef>
              <a:defRPr sz="3200"/>
            </a:pPr>
            <a:r>
              <a:t> try:</a:t>
            </a:r>
          </a:p>
          <a:p>
            <a:pPr lvl="1">
              <a:spcBef>
                <a:spcPts val="500"/>
              </a:spcBef>
              <a:defRPr sz="3200"/>
            </a:pPr>
            <a:r>
              <a:t>    int(string)</a:t>
            </a:r>
          </a:p>
          <a:p>
            <a:pPr lvl="1">
              <a:spcBef>
                <a:spcPts val="500"/>
              </a:spcBef>
              <a:defRPr sz="3200"/>
            </a:pPr>
            <a:r>
              <a:t>except ValueError:</a:t>
            </a:r>
          </a:p>
          <a:p>
            <a:pPr lvl="2">
              <a:spcBef>
                <a:spcPts val="500"/>
              </a:spcBef>
              <a:defRPr sz="3200"/>
            </a:pPr>
            <a:r>
              <a:t>   print(“Conversion error”)</a:t>
            </a:r>
          </a:p>
        </p:txBody>
      </p:sp>
      <p:sp>
        <p:nvSpPr>
          <p:cNvPr id="334" name="If the conversion fails, a ValueError is thrown"/>
          <p:cNvSpPr/>
          <p:nvPr/>
        </p:nvSpPr>
        <p:spPr>
          <a:xfrm>
            <a:off x="647700" y="5638800"/>
            <a:ext cx="4019154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1" y="0"/>
                </a:moveTo>
                <a:cubicBezTo>
                  <a:pt x="153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153" y="21600"/>
                  <a:pt x="341" y="21600"/>
                </a:cubicBezTo>
                <a:lnTo>
                  <a:pt x="17471" y="21600"/>
                </a:lnTo>
                <a:cubicBezTo>
                  <a:pt x="17659" y="21600"/>
                  <a:pt x="17812" y="21116"/>
                  <a:pt x="17812" y="20520"/>
                </a:cubicBezTo>
                <a:lnTo>
                  <a:pt x="17812" y="11246"/>
                </a:lnTo>
                <a:lnTo>
                  <a:pt x="21600" y="9086"/>
                </a:lnTo>
                <a:lnTo>
                  <a:pt x="17812" y="6932"/>
                </a:lnTo>
                <a:lnTo>
                  <a:pt x="17812" y="1080"/>
                </a:lnTo>
                <a:cubicBezTo>
                  <a:pt x="17812" y="484"/>
                  <a:pt x="17659" y="0"/>
                  <a:pt x="17471" y="0"/>
                </a:cubicBezTo>
                <a:lnTo>
                  <a:pt x="3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D8FFD9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If the conversion fails, a ValueError is thrown</a:t>
            </a:r>
          </a:p>
        </p:txBody>
      </p:sp>
      <p:sp>
        <p:nvSpPr>
          <p:cNvPr id="335" name="This block handles the exception"/>
          <p:cNvSpPr/>
          <p:nvPr/>
        </p:nvSpPr>
        <p:spPr>
          <a:xfrm>
            <a:off x="7226300" y="6901656"/>
            <a:ext cx="3314304" cy="2077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0" y="0"/>
                </a:moveTo>
                <a:lnTo>
                  <a:pt x="9042" y="8394"/>
                </a:lnTo>
                <a:lnTo>
                  <a:pt x="414" y="8394"/>
                </a:lnTo>
                <a:cubicBezTo>
                  <a:pt x="185" y="8394"/>
                  <a:pt x="0" y="8690"/>
                  <a:pt x="0" y="9054"/>
                </a:cubicBezTo>
                <a:lnTo>
                  <a:pt x="0" y="20940"/>
                </a:lnTo>
                <a:cubicBezTo>
                  <a:pt x="0" y="21304"/>
                  <a:pt x="185" y="21600"/>
                  <a:pt x="414" y="21600"/>
                </a:cubicBezTo>
                <a:lnTo>
                  <a:pt x="21186" y="21600"/>
                </a:lnTo>
                <a:cubicBezTo>
                  <a:pt x="21415" y="21600"/>
                  <a:pt x="21600" y="21304"/>
                  <a:pt x="21600" y="20940"/>
                </a:cubicBezTo>
                <a:lnTo>
                  <a:pt x="21600" y="9054"/>
                </a:lnTo>
                <a:cubicBezTo>
                  <a:pt x="21600" y="8690"/>
                  <a:pt x="21415" y="8394"/>
                  <a:pt x="21186" y="8394"/>
                </a:cubicBezTo>
                <a:lnTo>
                  <a:pt x="10698" y="8394"/>
                </a:lnTo>
                <a:lnTo>
                  <a:pt x="9870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D8FFD9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This block handles the exception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3"/>
      <p:bldP build="whole" bldLvl="1" animBg="1" rev="0" advAuto="0" spid="334" grpId="2"/>
      <p:bldP build="whole" bldLvl="1" animBg="1" rev="0" advAuto="0" spid="33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38" name="How do you find which error is throw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you find which error is thrown:</a:t>
            </a:r>
          </a:p>
          <a:p>
            <a:pPr lvl="1"/>
            <a:r>
              <a:t>You can cause the error and see what type of error it is</a:t>
            </a:r>
          </a:p>
          <a:p>
            <a:pPr lvl="1"/>
            <a:r>
              <a:t>You can look it up</a:t>
            </a:r>
          </a:p>
        </p:txBody>
      </p:sp>
      <p:pic>
        <p:nvPicPr>
          <p:cNvPr id="339" name="Screen Shot 2018-10-12 at 4.50.15 PM.png" descr="Screen Shot 2018-10-12 at 4.50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4773" y="5648821"/>
            <a:ext cx="7141357" cy="1814043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Division by zero creates a ZeroDivisionError"/>
          <p:cNvSpPr/>
          <p:nvPr/>
        </p:nvSpPr>
        <p:spPr>
          <a:xfrm>
            <a:off x="3718123" y="7323534"/>
            <a:ext cx="4525170" cy="1833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898" y="0"/>
                </a:moveTo>
                <a:lnTo>
                  <a:pt x="7292" y="6636"/>
                </a:lnTo>
                <a:lnTo>
                  <a:pt x="303" y="6636"/>
                </a:lnTo>
                <a:cubicBezTo>
                  <a:pt x="136" y="6636"/>
                  <a:pt x="0" y="6971"/>
                  <a:pt x="0" y="7384"/>
                </a:cubicBezTo>
                <a:lnTo>
                  <a:pt x="0" y="20852"/>
                </a:lnTo>
                <a:cubicBezTo>
                  <a:pt x="0" y="21265"/>
                  <a:pt x="136" y="21600"/>
                  <a:pt x="303" y="21600"/>
                </a:cubicBezTo>
                <a:lnTo>
                  <a:pt x="21297" y="21600"/>
                </a:lnTo>
                <a:cubicBezTo>
                  <a:pt x="21464" y="21600"/>
                  <a:pt x="21600" y="21265"/>
                  <a:pt x="21600" y="20852"/>
                </a:cubicBezTo>
                <a:lnTo>
                  <a:pt x="21600" y="7384"/>
                </a:lnTo>
                <a:cubicBezTo>
                  <a:pt x="21600" y="6971"/>
                  <a:pt x="21464" y="6636"/>
                  <a:pt x="21297" y="6636"/>
                </a:cubicBezTo>
                <a:lnTo>
                  <a:pt x="8504" y="6636"/>
                </a:lnTo>
                <a:lnTo>
                  <a:pt x="7898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D8FFD9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Division by zero creates a ZeroDivisionError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43" name="Putting things together: Testing whether a string represents an integ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Putting things together: Testing whether a string represents an integer</a:t>
            </a:r>
          </a:p>
        </p:txBody>
      </p:sp>
      <p:sp>
        <p:nvSpPr>
          <p:cNvPr id="344" name="def is_int(string):…"/>
          <p:cNvSpPr txBox="1"/>
          <p:nvPr/>
        </p:nvSpPr>
        <p:spPr>
          <a:xfrm>
            <a:off x="4006453" y="4114800"/>
            <a:ext cx="4991894" cy="323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3200"/>
            </a:pPr>
            <a:r>
              <a:t>def is_int(string):</a:t>
            </a:r>
          </a:p>
          <a:p>
            <a:pPr>
              <a:spcBef>
                <a:spcPts val="500"/>
              </a:spcBef>
              <a:defRPr sz="3200"/>
            </a:pPr>
            <a:r>
              <a:t>    try:</a:t>
            </a:r>
          </a:p>
          <a:p>
            <a:pPr>
              <a:spcBef>
                <a:spcPts val="500"/>
              </a:spcBef>
              <a:defRPr sz="3200"/>
            </a:pPr>
            <a:r>
              <a:t>        int(string)</a:t>
            </a:r>
          </a:p>
          <a:p>
            <a:pPr>
              <a:spcBef>
                <a:spcPts val="500"/>
              </a:spcBef>
              <a:defRPr sz="3200"/>
            </a:pPr>
            <a:r>
              <a:t>        return True</a:t>
            </a:r>
          </a:p>
          <a:p>
            <a:pPr>
              <a:spcBef>
                <a:spcPts val="500"/>
              </a:spcBef>
              <a:defRPr sz="3200"/>
            </a:pPr>
            <a:r>
              <a:t>    except:</a:t>
            </a:r>
          </a:p>
          <a:p>
            <a:pPr>
              <a:spcBef>
                <a:spcPts val="500"/>
              </a:spcBef>
              <a:defRPr sz="3200"/>
            </a:pPr>
            <a:r>
              <a:t>        return False</a:t>
            </a:r>
          </a:p>
        </p:txBody>
      </p:sp>
      <p:sp>
        <p:nvSpPr>
          <p:cNvPr id="345" name="Try out the conversion"/>
          <p:cNvSpPr/>
          <p:nvPr/>
        </p:nvSpPr>
        <p:spPr>
          <a:xfrm>
            <a:off x="9723" y="5016500"/>
            <a:ext cx="5920185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2" y="0"/>
                </a:moveTo>
                <a:cubicBezTo>
                  <a:pt x="104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104" y="21600"/>
                  <a:pt x="232" y="21600"/>
                </a:cubicBezTo>
                <a:lnTo>
                  <a:pt x="16279" y="21600"/>
                </a:lnTo>
                <a:cubicBezTo>
                  <a:pt x="16407" y="21600"/>
                  <a:pt x="16510" y="21116"/>
                  <a:pt x="16510" y="20520"/>
                </a:cubicBezTo>
                <a:lnTo>
                  <a:pt x="16510" y="9936"/>
                </a:lnTo>
                <a:lnTo>
                  <a:pt x="21600" y="7776"/>
                </a:lnTo>
                <a:lnTo>
                  <a:pt x="16510" y="5616"/>
                </a:lnTo>
                <a:lnTo>
                  <a:pt x="16510" y="1080"/>
                </a:lnTo>
                <a:cubicBezTo>
                  <a:pt x="16510" y="484"/>
                  <a:pt x="16407" y="0"/>
                  <a:pt x="16279" y="0"/>
                </a:cubicBezTo>
                <a:lnTo>
                  <a:pt x="232" y="0"/>
                </a:lnTo>
                <a:close/>
              </a:path>
            </a:pathLst>
          </a:custGeom>
          <a:gradFill>
            <a:gsLst>
              <a:gs pos="0">
                <a:srgbClr val="BEF4FF"/>
              </a:gs>
              <a:gs pos="100000">
                <a:srgbClr val="FFFED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Try out the conversion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54" name="Files need to be open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Files need to be opened</a:t>
            </a:r>
          </a:p>
          <a:p>
            <a:pPr lvl="1"/>
            <a:r>
              <a:t>File given by name</a:t>
            </a:r>
          </a:p>
          <a:p>
            <a:pPr lvl="2"/>
            <a:r>
              <a:t>Relative path: Navigation from directory of the file</a:t>
            </a:r>
          </a:p>
          <a:p>
            <a:pPr lvl="2"/>
            <a:r>
              <a:t>Absolute path: Navigation from the root of the file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48" name="Putting things together: Testing whether a string represents an integ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Putting things together: Testing whether a string represents an integer</a:t>
            </a:r>
          </a:p>
        </p:txBody>
      </p:sp>
      <p:sp>
        <p:nvSpPr>
          <p:cNvPr id="349" name="def is_int(string):…"/>
          <p:cNvSpPr txBox="1"/>
          <p:nvPr/>
        </p:nvSpPr>
        <p:spPr>
          <a:xfrm>
            <a:off x="4006453" y="4114800"/>
            <a:ext cx="4991894" cy="323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3200"/>
            </a:pPr>
            <a:r>
              <a:t>def is_int(string):</a:t>
            </a:r>
          </a:p>
          <a:p>
            <a:pPr>
              <a:spcBef>
                <a:spcPts val="500"/>
              </a:spcBef>
              <a:defRPr sz="3200"/>
            </a:pPr>
            <a:r>
              <a:t>    try:</a:t>
            </a:r>
          </a:p>
          <a:p>
            <a:pPr>
              <a:spcBef>
                <a:spcPts val="500"/>
              </a:spcBef>
              <a:defRPr sz="3200"/>
            </a:pPr>
            <a:r>
              <a:t>        int(string)</a:t>
            </a:r>
          </a:p>
          <a:p>
            <a:pPr>
              <a:spcBef>
                <a:spcPts val="500"/>
              </a:spcBef>
              <a:defRPr sz="3200"/>
            </a:pPr>
            <a:r>
              <a:t>        return True</a:t>
            </a:r>
          </a:p>
          <a:p>
            <a:pPr>
              <a:spcBef>
                <a:spcPts val="500"/>
              </a:spcBef>
              <a:defRPr sz="3200"/>
            </a:pPr>
            <a:r>
              <a:t>    except:</a:t>
            </a:r>
          </a:p>
          <a:p>
            <a:pPr>
              <a:spcBef>
                <a:spcPts val="500"/>
              </a:spcBef>
              <a:defRPr sz="3200"/>
            </a:pPr>
            <a:r>
              <a:t>        return False</a:t>
            </a:r>
          </a:p>
        </p:txBody>
      </p:sp>
      <p:sp>
        <p:nvSpPr>
          <p:cNvPr id="350" name="Try out the conversion"/>
          <p:cNvSpPr/>
          <p:nvPr/>
        </p:nvSpPr>
        <p:spPr>
          <a:xfrm>
            <a:off x="9723" y="5016500"/>
            <a:ext cx="5920185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2" y="0"/>
                </a:moveTo>
                <a:cubicBezTo>
                  <a:pt x="104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104" y="21600"/>
                  <a:pt x="232" y="21600"/>
                </a:cubicBezTo>
                <a:lnTo>
                  <a:pt x="16279" y="21600"/>
                </a:lnTo>
                <a:cubicBezTo>
                  <a:pt x="16407" y="21600"/>
                  <a:pt x="16510" y="21116"/>
                  <a:pt x="16510" y="20520"/>
                </a:cubicBezTo>
                <a:lnTo>
                  <a:pt x="16510" y="9936"/>
                </a:lnTo>
                <a:lnTo>
                  <a:pt x="21600" y="7776"/>
                </a:lnTo>
                <a:lnTo>
                  <a:pt x="16510" y="5616"/>
                </a:lnTo>
                <a:lnTo>
                  <a:pt x="16510" y="1080"/>
                </a:lnTo>
                <a:cubicBezTo>
                  <a:pt x="16510" y="484"/>
                  <a:pt x="16407" y="0"/>
                  <a:pt x="16279" y="0"/>
                </a:cubicBezTo>
                <a:lnTo>
                  <a:pt x="232" y="0"/>
                </a:lnTo>
                <a:close/>
              </a:path>
            </a:pathLst>
          </a:custGeom>
          <a:gradFill>
            <a:gsLst>
              <a:gs pos="0">
                <a:srgbClr val="BEF4FF"/>
              </a:gs>
              <a:gs pos="100000">
                <a:srgbClr val="FFFED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Try out the conversion</a:t>
            </a:r>
          </a:p>
        </p:txBody>
      </p:sp>
      <p:sp>
        <p:nvSpPr>
          <p:cNvPr id="351" name="It worked:…"/>
          <p:cNvSpPr/>
          <p:nvPr/>
        </p:nvSpPr>
        <p:spPr>
          <a:xfrm>
            <a:off x="9723" y="6081315"/>
            <a:ext cx="5881292" cy="2313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5869" y="9742"/>
                </a:lnTo>
                <a:lnTo>
                  <a:pt x="233" y="9742"/>
                </a:lnTo>
                <a:cubicBezTo>
                  <a:pt x="104" y="9742"/>
                  <a:pt x="0" y="10007"/>
                  <a:pt x="0" y="10335"/>
                </a:cubicBezTo>
                <a:lnTo>
                  <a:pt x="0" y="21007"/>
                </a:lnTo>
                <a:cubicBezTo>
                  <a:pt x="0" y="21335"/>
                  <a:pt x="104" y="21600"/>
                  <a:pt x="233" y="21600"/>
                </a:cubicBezTo>
                <a:lnTo>
                  <a:pt x="16386" y="21600"/>
                </a:lnTo>
                <a:cubicBezTo>
                  <a:pt x="16515" y="21600"/>
                  <a:pt x="16619" y="21335"/>
                  <a:pt x="16619" y="21007"/>
                </a:cubicBezTo>
                <a:lnTo>
                  <a:pt x="16619" y="11454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BEF4FF">
                  <a:alpha val="16462"/>
                </a:srgbClr>
              </a:gs>
              <a:gs pos="100000">
                <a:srgbClr val="FFFED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worked: </a:t>
            </a:r>
          </a:p>
          <a:p>
            <a: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return True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2"/>
      <p:bldP build="whole" bldLvl="1" animBg="1" rev="0" advAuto="0" spid="35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54" name="Putting things together: Testing whether a string represents an integ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Putting things together: Testing whether a string represents an integer</a:t>
            </a:r>
          </a:p>
        </p:txBody>
      </p:sp>
      <p:sp>
        <p:nvSpPr>
          <p:cNvPr id="355" name="def is_int(string):…"/>
          <p:cNvSpPr txBox="1"/>
          <p:nvPr/>
        </p:nvSpPr>
        <p:spPr>
          <a:xfrm>
            <a:off x="4006453" y="4114800"/>
            <a:ext cx="4991894" cy="323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3200"/>
            </a:pPr>
            <a:r>
              <a:t>def is_int(string):</a:t>
            </a:r>
          </a:p>
          <a:p>
            <a:pPr>
              <a:spcBef>
                <a:spcPts val="500"/>
              </a:spcBef>
              <a:defRPr sz="3200"/>
            </a:pPr>
            <a:r>
              <a:t>    try:</a:t>
            </a:r>
          </a:p>
          <a:p>
            <a:pPr>
              <a:spcBef>
                <a:spcPts val="500"/>
              </a:spcBef>
              <a:defRPr sz="3200"/>
            </a:pPr>
            <a:r>
              <a:t>        int(string)</a:t>
            </a:r>
          </a:p>
          <a:p>
            <a:pPr>
              <a:spcBef>
                <a:spcPts val="500"/>
              </a:spcBef>
              <a:defRPr sz="3200"/>
            </a:pPr>
            <a:r>
              <a:t>        return True</a:t>
            </a:r>
          </a:p>
          <a:p>
            <a:pPr>
              <a:spcBef>
                <a:spcPts val="500"/>
              </a:spcBef>
              <a:defRPr sz="3200"/>
            </a:pPr>
            <a:r>
              <a:t>    except:</a:t>
            </a:r>
          </a:p>
          <a:p>
            <a:pPr>
              <a:spcBef>
                <a:spcPts val="500"/>
              </a:spcBef>
              <a:defRPr sz="3200"/>
            </a:pPr>
            <a:r>
              <a:t>        return False</a:t>
            </a:r>
          </a:p>
        </p:txBody>
      </p:sp>
      <p:sp>
        <p:nvSpPr>
          <p:cNvPr id="356" name="Try out the conversion"/>
          <p:cNvSpPr/>
          <p:nvPr/>
        </p:nvSpPr>
        <p:spPr>
          <a:xfrm>
            <a:off x="9723" y="5016500"/>
            <a:ext cx="5920185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2" y="0"/>
                </a:moveTo>
                <a:cubicBezTo>
                  <a:pt x="104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104" y="21600"/>
                  <a:pt x="232" y="21600"/>
                </a:cubicBezTo>
                <a:lnTo>
                  <a:pt x="16279" y="21600"/>
                </a:lnTo>
                <a:cubicBezTo>
                  <a:pt x="16407" y="21600"/>
                  <a:pt x="16510" y="21116"/>
                  <a:pt x="16510" y="20520"/>
                </a:cubicBezTo>
                <a:lnTo>
                  <a:pt x="16510" y="9936"/>
                </a:lnTo>
                <a:lnTo>
                  <a:pt x="21600" y="7776"/>
                </a:lnTo>
                <a:lnTo>
                  <a:pt x="16510" y="5616"/>
                </a:lnTo>
                <a:lnTo>
                  <a:pt x="16510" y="1080"/>
                </a:lnTo>
                <a:cubicBezTo>
                  <a:pt x="16510" y="484"/>
                  <a:pt x="16407" y="0"/>
                  <a:pt x="16279" y="0"/>
                </a:cubicBezTo>
                <a:lnTo>
                  <a:pt x="232" y="0"/>
                </a:lnTo>
                <a:close/>
              </a:path>
            </a:pathLst>
          </a:custGeom>
          <a:gradFill>
            <a:gsLst>
              <a:gs pos="0">
                <a:srgbClr val="BEF4FF"/>
              </a:gs>
              <a:gs pos="100000">
                <a:srgbClr val="FFFED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Try out the conversion</a:t>
            </a:r>
          </a:p>
        </p:txBody>
      </p:sp>
      <p:sp>
        <p:nvSpPr>
          <p:cNvPr id="357" name="It did NOT work:…"/>
          <p:cNvSpPr/>
          <p:nvPr/>
        </p:nvSpPr>
        <p:spPr>
          <a:xfrm>
            <a:off x="5978723" y="6940550"/>
            <a:ext cx="5236370" cy="2568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934" y="9533"/>
                </a:lnTo>
                <a:lnTo>
                  <a:pt x="2934" y="21066"/>
                </a:lnTo>
                <a:cubicBezTo>
                  <a:pt x="2934" y="21361"/>
                  <a:pt x="3051" y="21600"/>
                  <a:pt x="3196" y="21600"/>
                </a:cubicBezTo>
                <a:lnTo>
                  <a:pt x="21338" y="21600"/>
                </a:lnTo>
                <a:cubicBezTo>
                  <a:pt x="21483" y="21600"/>
                  <a:pt x="21600" y="21361"/>
                  <a:pt x="21600" y="21066"/>
                </a:cubicBezTo>
                <a:lnTo>
                  <a:pt x="21600" y="8278"/>
                </a:lnTo>
                <a:cubicBezTo>
                  <a:pt x="21600" y="7983"/>
                  <a:pt x="21483" y="7744"/>
                  <a:pt x="21338" y="7744"/>
                </a:cubicBezTo>
                <a:lnTo>
                  <a:pt x="3708" y="7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EF4FF">
                  <a:alpha val="16462"/>
                </a:srgbClr>
              </a:gs>
              <a:gs pos="100000">
                <a:srgbClr val="FFFED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did NOT work: </a:t>
            </a:r>
          </a:p>
          <a:p>
            <a: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 exception is thrown</a:t>
            </a:r>
          </a:p>
          <a:p>
            <a:pPr algn="ctr"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return FALSE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2"/>
      <p:bldP build="whole" bldLvl="1" animBg="1" rev="0" advAuto="0" spid="35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60" name="As you can see from this example, the moment an exception is thrown, we jump to the exception handler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you can see from this example, the moment an exception is thrown, we jump to the exception handler.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63" name="When to use exceptions and when to use i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When to use exceptions and when to use if</a:t>
            </a:r>
          </a:p>
          <a:p>
            <a:pPr lvl="1"/>
            <a:r>
              <a:t>Recall:  Using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t>  is defensive programming</a:t>
            </a:r>
          </a:p>
          <a:p>
            <a:pPr lvl="1"/>
            <a:r>
              <a:t>Recall:  Using exceptions amounts to the same degree of safety, but is offensive</a:t>
            </a:r>
          </a:p>
          <a:p>
            <a:pPr/>
            <a:r>
              <a:t>Rule of thumb:</a:t>
            </a:r>
          </a:p>
          <a:p>
            <a:pPr lvl="1"/>
            <a:r>
              <a:t>If exceptions are raised infrequently, then use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66" name="Let’s make some timing experiments…"/>
          <p:cNvSpPr txBox="1"/>
          <p:nvPr>
            <p:ph type="body" idx="1"/>
          </p:nvPr>
        </p:nvSpPr>
        <p:spPr>
          <a:xfrm>
            <a:off x="952500" y="233680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defRPr sz="3000"/>
            </a:lvl1pPr>
            <a:lvl2pPr>
              <a:defRPr sz="3000"/>
            </a:lvl2pPr>
          </a:lstStyle>
          <a:p>
            <a:pPr/>
            <a:r>
              <a:t>Let’s make some timing experiments</a:t>
            </a:r>
          </a:p>
          <a:p>
            <a:pPr lvl="1"/>
            <a:r>
              <a:t>Define two functions that square all elements in a list, if the elements are integers.</a:t>
            </a:r>
          </a:p>
        </p:txBody>
      </p:sp>
      <p:sp>
        <p:nvSpPr>
          <p:cNvPr id="367" name="def square_list(lista):…"/>
          <p:cNvSpPr txBox="1"/>
          <p:nvPr/>
        </p:nvSpPr>
        <p:spPr>
          <a:xfrm>
            <a:off x="2602557" y="4229100"/>
            <a:ext cx="8439870" cy="2009775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def square_list(lista):</a:t>
            </a:r>
          </a:p>
          <a:p>
            <a:pPr>
              <a:defRPr sz="2600"/>
            </a:pPr>
            <a:r>
              <a:t>    result = []</a:t>
            </a:r>
          </a:p>
          <a:p>
            <a:pPr>
              <a:defRPr sz="2600"/>
            </a:pPr>
            <a:r>
              <a:t>    for element in lista:</a:t>
            </a:r>
          </a:p>
          <a:p>
            <a:pPr>
              <a:defRPr sz="2600"/>
            </a:pPr>
            <a:r>
              <a:t>        if element.isdigit():</a:t>
            </a:r>
          </a:p>
          <a:p>
            <a:pPr>
              <a:defRPr sz="2600"/>
            </a:pPr>
            <a:r>
              <a:t>            result.append(int(element)**2)</a:t>
            </a:r>
          </a:p>
        </p:txBody>
      </p:sp>
      <p:sp>
        <p:nvSpPr>
          <p:cNvPr id="368" name="def square_list2(lista):…"/>
          <p:cNvSpPr txBox="1"/>
          <p:nvPr/>
        </p:nvSpPr>
        <p:spPr>
          <a:xfrm>
            <a:off x="2491444" y="6357665"/>
            <a:ext cx="10898388" cy="2771776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/>
            </a:pPr>
            <a:r>
              <a:t>def square_list2(lista):</a:t>
            </a:r>
          </a:p>
          <a:p>
            <a:pPr>
              <a:defRPr sz="2600"/>
            </a:pPr>
            <a:r>
              <a:t>    result = []</a:t>
            </a:r>
          </a:p>
          <a:p>
            <a:pPr>
              <a:defRPr sz="2600"/>
            </a:pPr>
            <a:r>
              <a:t>    for element in lista:</a:t>
            </a:r>
          </a:p>
          <a:p>
            <a:pPr>
              <a:defRPr sz="2600"/>
            </a:pPr>
            <a:r>
              <a:t>        try:</a:t>
            </a:r>
          </a:p>
          <a:p>
            <a:pPr>
              <a:defRPr sz="2600"/>
            </a:pPr>
            <a:r>
              <a:t>           result.append(int(element)**2)</a:t>
            </a:r>
          </a:p>
          <a:p>
            <a:pPr>
              <a:defRPr sz="2600"/>
            </a:pPr>
            <a:r>
              <a:t>        except:</a:t>
            </a:r>
          </a:p>
          <a:p>
            <a:pPr>
              <a:defRPr sz="2600"/>
            </a:pPr>
            <a:r>
              <a:t>            pass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71" name="The pass instru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pass instruction:</a:t>
            </a:r>
          </a:p>
          <a:p>
            <a:pPr lvl="1"/>
            <a:r>
              <a:t>When Python expects a statement, but we don’t have one:</a:t>
            </a:r>
          </a:p>
          <a:p>
            <a:pPr lvl="2"/>
            <a:r>
              <a:t>Just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pass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3"/>
            <a:r>
              <a:t>The No-Operation instruction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74" name="Recall how to use the time-module to obtain the CPU (wall-clock) 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Recall how to use the time-module to obtain the CPU (wall-clock) time</a:t>
            </a:r>
          </a:p>
          <a:p>
            <a:pPr/>
            <a:r>
              <a:t>We use this to measure execution time</a:t>
            </a:r>
          </a:p>
          <a:p>
            <a:pPr lvl="1"/>
            <a:r>
              <a:t>First a list that only contains integers</a:t>
            </a:r>
          </a:p>
        </p:txBody>
      </p:sp>
      <p:sp>
        <p:nvSpPr>
          <p:cNvPr id="375" name="def timeit(function, trials):…"/>
          <p:cNvSpPr txBox="1"/>
          <p:nvPr/>
        </p:nvSpPr>
        <p:spPr>
          <a:xfrm>
            <a:off x="1951930" y="5372099"/>
            <a:ext cx="8833000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timeit(function, trials):</a:t>
            </a:r>
          </a:p>
          <a:p>
            <a:pPr>
              <a:defRPr sz="2600"/>
            </a:pPr>
            <a:r>
              <a:t>    lista = [str(i) for i in range(1000000)]</a:t>
            </a:r>
          </a:p>
          <a:p>
            <a:pPr>
              <a:defRPr sz="2600"/>
            </a:pPr>
            <a:r>
              <a:t>    count = 0</a:t>
            </a:r>
          </a:p>
          <a:p>
            <a:pPr>
              <a:defRPr sz="2600"/>
            </a:pPr>
            <a:r>
              <a:t>    for _ in range(trials):</a:t>
            </a:r>
          </a:p>
          <a:p>
            <a:pPr>
              <a:defRPr sz="2600"/>
            </a:pPr>
            <a:r>
              <a:t>        start = time.time()</a:t>
            </a:r>
          </a:p>
          <a:p>
            <a:pPr>
              <a:defRPr sz="2600"/>
            </a:pPr>
            <a:r>
              <a:t>        lista2 = function(lista)</a:t>
            </a:r>
          </a:p>
          <a:p>
            <a:pPr>
              <a:defRPr sz="2600"/>
            </a:pPr>
            <a:r>
              <a:t>        count += time.time()-start</a:t>
            </a:r>
          </a:p>
          <a:p>
            <a:pPr>
              <a:defRPr sz="2600"/>
            </a:pPr>
            <a:r>
              <a:t>    return count/trials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78" name="Result:  Exceptions are somewhat fas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  Exceptions are somewhat faster</a:t>
            </a:r>
          </a:p>
        </p:txBody>
      </p:sp>
      <p:pic>
        <p:nvPicPr>
          <p:cNvPr id="379" name="Screen Shot 2018-10-15 at 9.54.58 PM.png" descr="Screen Shot 2018-10-15 at 9.54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6569" y="4047590"/>
            <a:ext cx="5251662" cy="1658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82" name="What if none of the list elements are integer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if none of the list elements are integers:</a:t>
            </a:r>
          </a:p>
        </p:txBody>
      </p:sp>
      <p:pic>
        <p:nvPicPr>
          <p:cNvPr id="383" name="Screen Shot 2018-10-15 at 9.56.37 PM.png" descr="Screen Shot 2018-10-15 at 9.56.3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8277" y="6600229"/>
            <a:ext cx="6668246" cy="1926383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def timeit(function, trials):…"/>
          <p:cNvSpPr txBox="1"/>
          <p:nvPr/>
        </p:nvSpPr>
        <p:spPr>
          <a:xfrm>
            <a:off x="1963960" y="3186112"/>
            <a:ext cx="9628784" cy="3152776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timeit(function, trials):</a:t>
            </a:r>
          </a:p>
          <a:p>
            <a:pPr>
              <a:defRPr sz="2600"/>
            </a:pPr>
            <a:r>
              <a:t>    lista = ["a"+str(i) for i in range(1000000)]</a:t>
            </a:r>
          </a:p>
          <a:p>
            <a:pPr>
              <a:defRPr sz="2600"/>
            </a:pPr>
            <a:r>
              <a:t>    count = 0</a:t>
            </a:r>
          </a:p>
          <a:p>
            <a:pPr>
              <a:defRPr sz="2600"/>
            </a:pPr>
            <a:r>
              <a:t>    for _ in range(trials):</a:t>
            </a:r>
          </a:p>
          <a:p>
            <a:pPr>
              <a:defRPr sz="2600"/>
            </a:pPr>
            <a:r>
              <a:t>        start = time.time()</a:t>
            </a:r>
          </a:p>
          <a:p>
            <a:pPr>
              <a:defRPr sz="2600"/>
            </a:pPr>
            <a:r>
              <a:t>        lista2 = function(lista)</a:t>
            </a:r>
          </a:p>
          <a:p>
            <a:pPr>
              <a:defRPr sz="2600"/>
            </a:pPr>
            <a:r>
              <a:t>        count += time.time()-start</a:t>
            </a:r>
          </a:p>
          <a:p>
            <a:pPr>
              <a:defRPr sz="2600"/>
            </a:pPr>
            <a:r>
              <a:t>    return count/trials</a:t>
            </a:r>
          </a:p>
        </p:txBody>
      </p:sp>
      <p:sp>
        <p:nvSpPr>
          <p:cNvPr id="385" name="Exceptions are much slower"/>
          <p:cNvSpPr/>
          <p:nvPr/>
        </p:nvSpPr>
        <p:spPr>
          <a:xfrm>
            <a:off x="8689875" y="6755159"/>
            <a:ext cx="3144045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70" y="0"/>
                </a:moveTo>
                <a:cubicBezTo>
                  <a:pt x="5229" y="0"/>
                  <a:pt x="5033" y="484"/>
                  <a:pt x="5033" y="1080"/>
                </a:cubicBezTo>
                <a:lnTo>
                  <a:pt x="5033" y="8093"/>
                </a:lnTo>
                <a:lnTo>
                  <a:pt x="0" y="10246"/>
                </a:lnTo>
                <a:lnTo>
                  <a:pt x="5033" y="12406"/>
                </a:lnTo>
                <a:lnTo>
                  <a:pt x="5033" y="20520"/>
                </a:lnTo>
                <a:cubicBezTo>
                  <a:pt x="5033" y="21116"/>
                  <a:pt x="5229" y="21600"/>
                  <a:pt x="5470" y="21600"/>
                </a:cubicBezTo>
                <a:lnTo>
                  <a:pt x="21164" y="21600"/>
                </a:lnTo>
                <a:cubicBezTo>
                  <a:pt x="21405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05" y="0"/>
                  <a:pt x="21164" y="0"/>
                </a:cubicBezTo>
                <a:lnTo>
                  <a:pt x="547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Exceptions are much slower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ython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Exceptions</a:t>
            </a:r>
          </a:p>
        </p:txBody>
      </p:sp>
      <p:sp>
        <p:nvSpPr>
          <p:cNvPr id="388" name="What about if the letter is at the 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about if the letter is at the end</a:t>
            </a:r>
          </a:p>
        </p:txBody>
      </p:sp>
      <p:pic>
        <p:nvPicPr>
          <p:cNvPr id="389" name="Screen Shot 2018-10-15 at 9.59.34 PM.png" descr="Screen Shot 2018-10-15 at 9.59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0683" y="7132091"/>
            <a:ext cx="4963434" cy="1646288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def timeit(function, trials):…"/>
          <p:cNvSpPr txBox="1"/>
          <p:nvPr/>
        </p:nvSpPr>
        <p:spPr>
          <a:xfrm>
            <a:off x="1963960" y="3301999"/>
            <a:ext cx="9625609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timeit(function, trials):</a:t>
            </a:r>
          </a:p>
          <a:p>
            <a:pPr>
              <a:defRPr sz="2600"/>
            </a:pPr>
            <a:r>
              <a:t>    lista = [str(i)+"a" for i in range(1000000)]</a:t>
            </a:r>
          </a:p>
          <a:p>
            <a:pPr>
              <a:defRPr sz="2600"/>
            </a:pPr>
            <a:r>
              <a:t>    count = 0</a:t>
            </a:r>
          </a:p>
          <a:p>
            <a:pPr>
              <a:defRPr sz="2600"/>
            </a:pPr>
            <a:r>
              <a:t>    for _ in range(trials):</a:t>
            </a:r>
          </a:p>
          <a:p>
            <a:pPr>
              <a:defRPr sz="2600"/>
            </a:pPr>
            <a:r>
              <a:t>        start = time.time()</a:t>
            </a:r>
          </a:p>
          <a:p>
            <a:pPr>
              <a:defRPr sz="2600"/>
            </a:pPr>
            <a:r>
              <a:t>        lista2 = function(lista)</a:t>
            </a:r>
          </a:p>
          <a:p>
            <a:pPr>
              <a:defRPr sz="2600"/>
            </a:pPr>
            <a:r>
              <a:t>        count += time.time()-start</a:t>
            </a:r>
          </a:p>
          <a:p>
            <a:pPr>
              <a:defRPr sz="2600"/>
            </a:pPr>
            <a:r>
              <a:t>    return count/trials</a:t>
            </a:r>
          </a:p>
        </p:txBody>
      </p:sp>
      <p:sp>
        <p:nvSpPr>
          <p:cNvPr id="391" name="Exceptions are still much slower"/>
          <p:cNvSpPr/>
          <p:nvPr/>
        </p:nvSpPr>
        <p:spPr>
          <a:xfrm>
            <a:off x="8658522" y="6767859"/>
            <a:ext cx="3175398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29" y="0"/>
                </a:moveTo>
                <a:cubicBezTo>
                  <a:pt x="5390" y="0"/>
                  <a:pt x="5197" y="484"/>
                  <a:pt x="5197" y="1080"/>
                </a:cubicBezTo>
                <a:lnTo>
                  <a:pt x="5197" y="15032"/>
                </a:lnTo>
                <a:lnTo>
                  <a:pt x="0" y="17192"/>
                </a:lnTo>
                <a:lnTo>
                  <a:pt x="5197" y="19352"/>
                </a:lnTo>
                <a:lnTo>
                  <a:pt x="5197" y="20520"/>
                </a:lnTo>
                <a:cubicBezTo>
                  <a:pt x="5197" y="21116"/>
                  <a:pt x="5390" y="21600"/>
                  <a:pt x="5629" y="21600"/>
                </a:cubicBezTo>
                <a:lnTo>
                  <a:pt x="21168" y="21600"/>
                </a:lnTo>
                <a:cubicBezTo>
                  <a:pt x="21407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07" y="0"/>
                  <a:pt x="21168" y="0"/>
                </a:cubicBezTo>
                <a:lnTo>
                  <a:pt x="562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Exceptions are still much slower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57" name="File Name Exampl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File Name Examples: </a:t>
            </a:r>
          </a:p>
          <a:p>
            <a:pPr lvl="2"/>
            <a:r>
              <a:t>Absolute path on a Mac / Unix</a:t>
            </a:r>
          </a:p>
          <a:p>
            <a:pPr lvl="2" marL="0" indent="457200">
              <a:buSzTx/>
              <a:buNone/>
              <a:defRPr sz="21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/Users/tjschwarzsj/Google Drive/AATeaching/Python/Programs/pr.py</a:t>
            </a:r>
          </a:p>
          <a:p>
            <a:pPr lvl="2" marL="1119481" indent="-230481"/>
            <a:r>
              <a:t>Relate path on a Mac / Unix</a:t>
            </a:r>
          </a:p>
          <a:p>
            <a:pPr lvl="3" marL="1563981" indent="-230481"/>
            <a:r>
              <a:t>“../“ means move up on directory</a:t>
            </a:r>
          </a:p>
          <a:p>
            <a:pPr lvl="2" marL="0" indent="457200">
              <a:buSzTx/>
              <a:buNone/>
              <a:defRPr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pr.py</a:t>
            </a:r>
          </a:p>
          <a:p>
            <a:pPr lvl="2" marL="0" indent="457200">
              <a:buSzTx/>
              <a:buNone/>
              <a:defRPr sz="22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../Slides/week7.key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8F91"/>
            </a:gs>
            <a:gs pos="1942">
              <a:srgbClr val="FAC7C7"/>
            </a:gs>
            <a:gs pos="100000">
              <a:srgbClr val="F4FFF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elf 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</a:t>
            </a:r>
          </a:p>
        </p:txBody>
      </p:sp>
      <p:sp>
        <p:nvSpPr>
          <p:cNvPr id="394" name="Define a function that calculates the geometric mean of two numbe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Define a function that calculates the geometric mean of two numbers. </a:t>
            </a:r>
          </a:p>
          <a:p>
            <a:pPr/>
            <a:r>
              <a:t>Use an exception to deal with a ValueError, arisen by taking the square-root of a negative number </a:t>
            </a:r>
          </a:p>
          <a:p>
            <a:pPr lvl="1"/>
            <a:r>
              <a:t>Here is the if-version. We return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t> if there is no mean.</a:t>
            </a:r>
          </a:p>
        </p:txBody>
      </p:sp>
      <p:sp>
        <p:nvSpPr>
          <p:cNvPr id="395" name="def geo(x, y):…"/>
          <p:cNvSpPr txBox="1"/>
          <p:nvPr/>
        </p:nvSpPr>
        <p:spPr>
          <a:xfrm>
            <a:off x="3701603" y="6553200"/>
            <a:ext cx="586071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geo(x, y):</a:t>
            </a:r>
          </a:p>
          <a:p>
            <a:pPr>
              <a:defRPr sz="2600"/>
            </a:pPr>
            <a:r>
              <a:t>    if x*y &gt; 0:</a:t>
            </a:r>
          </a:p>
          <a:p>
            <a:pPr>
              <a:defRPr sz="2600"/>
            </a:pPr>
            <a:r>
              <a:t>        return math.sqrt(x*y)</a:t>
            </a:r>
          </a:p>
          <a:p>
            <a:pPr>
              <a:defRPr sz="2600"/>
            </a:pPr>
            <a:r>
              <a:t>    return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elf Test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 Solution</a:t>
            </a:r>
          </a:p>
        </p:txBody>
      </p:sp>
      <p:sp>
        <p:nvSpPr>
          <p:cNvPr id="398" name="def geoe(x,y):…"/>
          <p:cNvSpPr txBox="1"/>
          <p:nvPr/>
        </p:nvSpPr>
        <p:spPr>
          <a:xfrm>
            <a:off x="3701603" y="3873499"/>
            <a:ext cx="5860716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geoe(x,y):</a:t>
            </a:r>
          </a:p>
          <a:p>
            <a:pPr>
              <a:defRPr sz="2600"/>
            </a:pPr>
            <a:r>
              <a:t>    try:</a:t>
            </a:r>
          </a:p>
          <a:p>
            <a:pPr>
              <a:defRPr sz="2600"/>
            </a:pPr>
            <a:r>
              <a:t>        return math.sqrt(x*y)</a:t>
            </a:r>
          </a:p>
          <a:p>
            <a:pPr>
              <a:defRPr sz="2600"/>
            </a:pPr>
            <a:r>
              <a:t>    except ValueError:</a:t>
            </a:r>
          </a:p>
          <a:p>
            <a:pPr>
              <a:defRPr sz="2600"/>
            </a:pPr>
            <a:r>
              <a:t>        return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Multiple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Exceptions</a:t>
            </a:r>
          </a:p>
        </p:txBody>
      </p:sp>
      <p:sp>
        <p:nvSpPr>
          <p:cNvPr id="401" name="We can write an exception handler that handles all the excep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write an exception handler that handles </a:t>
            </a:r>
            <a:r>
              <a:rPr u="sng"/>
              <a:t>all</a:t>
            </a:r>
            <a:r>
              <a:t> the exceptions</a:t>
            </a:r>
          </a:p>
          <a:p>
            <a:pPr lvl="1"/>
            <a:r>
              <a:t>This is discouraged since there are just too many exceptions that can occur</a:t>
            </a:r>
          </a:p>
          <a:p>
            <a:pPr lvl="2"/>
            <a:r>
              <a:t>such as out-of-memory, system-error, keyboard-interrupt …</a:t>
            </a:r>
          </a:p>
          <a:p>
            <a:pPr lvl="1"/>
            <a:r>
              <a:t>In this case, the except clause specifies no exception</a:t>
            </a:r>
          </a:p>
        </p:txBody>
      </p:sp>
      <p:sp>
        <p:nvSpPr>
          <p:cNvPr id="402" name="try:…"/>
          <p:cNvSpPr txBox="1"/>
          <p:nvPr/>
        </p:nvSpPr>
        <p:spPr>
          <a:xfrm>
            <a:off x="2489993" y="7226299"/>
            <a:ext cx="6942821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try:</a:t>
            </a:r>
          </a:p>
          <a:p>
            <a:pPr>
              <a:defRPr sz="2600"/>
            </a:pPr>
            <a:r>
              <a:t>   accum += 1/n</a:t>
            </a:r>
          </a:p>
          <a:p>
            <a:pPr>
              <a:defRPr sz="2600"/>
            </a:pPr>
            <a:r>
              <a:t>except:</a:t>
            </a:r>
          </a:p>
          <a:p>
            <a:pPr lvl="3">
              <a:defRPr sz="2600"/>
            </a:pPr>
            <a:r>
              <a:t>print(“something bad happened”)</a:t>
            </a:r>
          </a:p>
        </p:txBody>
      </p:sp>
      <p:sp>
        <p:nvSpPr>
          <p:cNvPr id="403" name="No exception specified…"/>
          <p:cNvSpPr/>
          <p:nvPr/>
        </p:nvSpPr>
        <p:spPr>
          <a:xfrm>
            <a:off x="4730750" y="7594600"/>
            <a:ext cx="7469585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615" y="0"/>
                </a:moveTo>
                <a:cubicBezTo>
                  <a:pt x="12514" y="0"/>
                  <a:pt x="12431" y="484"/>
                  <a:pt x="12431" y="1080"/>
                </a:cubicBezTo>
                <a:lnTo>
                  <a:pt x="12431" y="7628"/>
                </a:lnTo>
                <a:lnTo>
                  <a:pt x="0" y="9788"/>
                </a:lnTo>
                <a:lnTo>
                  <a:pt x="12431" y="11948"/>
                </a:lnTo>
                <a:lnTo>
                  <a:pt x="12431" y="20520"/>
                </a:lnTo>
                <a:cubicBezTo>
                  <a:pt x="12431" y="21116"/>
                  <a:pt x="12514" y="21600"/>
                  <a:pt x="12615" y="21600"/>
                </a:cubicBezTo>
                <a:lnTo>
                  <a:pt x="21416" y="21600"/>
                </a:lnTo>
                <a:cubicBezTo>
                  <a:pt x="21518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518" y="0"/>
                  <a:pt x="21416" y="0"/>
                </a:cubicBezTo>
                <a:lnTo>
                  <a:pt x="12615" y="0"/>
                </a:lnTo>
                <a:close/>
              </a:path>
            </a:pathLst>
          </a:custGeom>
          <a:gradFill>
            <a:gsLst>
              <a:gs pos="0">
                <a:srgbClr val="EEF9FF"/>
              </a:gs>
              <a:gs pos="100000">
                <a:srgbClr val="FFF7E5"/>
              </a:gs>
            </a:gsLst>
            <a:lin ang="5400000"/>
          </a:gradFill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No exception specified</a:t>
            </a:r>
          </a:p>
          <a:p>
            <a: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Handler handles everything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3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Multiple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Exceptions</a:t>
            </a:r>
          </a:p>
        </p:txBody>
      </p:sp>
      <p:sp>
        <p:nvSpPr>
          <p:cNvPr id="406" name="Normally, you want to specify which exceptions you are handling…"/>
          <p:cNvSpPr txBox="1"/>
          <p:nvPr>
            <p:ph type="body" sz="half" idx="1"/>
          </p:nvPr>
        </p:nvSpPr>
        <p:spPr>
          <a:xfrm>
            <a:off x="952500" y="2590800"/>
            <a:ext cx="11099800" cy="2892029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Normally, you want to specify which exceptions you are handling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You can specify several exception handles by repeating the exception clause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Or you can handle a list of exceptions</a:t>
            </a:r>
          </a:p>
        </p:txBody>
      </p:sp>
      <p:sp>
        <p:nvSpPr>
          <p:cNvPr id="407" name="def test():…"/>
          <p:cNvSpPr txBox="1"/>
          <p:nvPr/>
        </p:nvSpPr>
        <p:spPr>
          <a:xfrm>
            <a:off x="1140866" y="5470128"/>
            <a:ext cx="11408979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test():</a:t>
            </a:r>
          </a:p>
          <a:p>
            <a:pPr>
              <a:defRPr sz="2600"/>
            </a:pPr>
            <a:r>
              <a:t>    try:</a:t>
            </a:r>
          </a:p>
          <a:p>
            <a:pPr>
              <a:defRPr sz="2600"/>
            </a:pPr>
            <a:r>
              <a:t>        f = open("none.txt")</a:t>
            </a:r>
          </a:p>
          <a:p>
            <a:pPr>
              <a:defRPr sz="2600"/>
            </a:pPr>
            <a:r>
              <a:t>        block = f.read(256)</a:t>
            </a:r>
          </a:p>
          <a:p>
            <a:pPr>
              <a:defRPr sz="2600"/>
            </a:pPr>
            <a:r>
              <a:t>    except IOError:</a:t>
            </a:r>
          </a:p>
          <a:p>
            <a:pPr>
              <a:defRPr sz="2600"/>
            </a:pPr>
            <a:r>
              <a:t>        print("something happened when reading the file")</a:t>
            </a:r>
          </a:p>
          <a:p>
            <a:pPr>
              <a:defRPr sz="2600"/>
            </a:pPr>
            <a:r>
              <a:t>    except EOFError:</a:t>
            </a:r>
          </a:p>
          <a:p>
            <a:pPr>
              <a:defRPr sz="2600"/>
            </a:pPr>
            <a:r>
              <a:t>        print("ran out of file")</a:t>
            </a:r>
          </a:p>
          <a:p>
            <a:pPr>
              <a:defRPr sz="2600"/>
            </a:pPr>
            <a:r>
              <a:t>    except (KeyboardInterrupt, ValueError):</a:t>
            </a:r>
          </a:p>
          <a:p>
            <a:pPr>
              <a:defRPr sz="2600"/>
            </a:pPr>
            <a:r>
              <a:t>        print("something strange happened")</a:t>
            </a:r>
          </a:p>
        </p:txBody>
      </p:sp>
      <p:sp>
        <p:nvSpPr>
          <p:cNvPr id="408" name="The parentheses are necessary"/>
          <p:cNvSpPr/>
          <p:nvPr/>
        </p:nvSpPr>
        <p:spPr>
          <a:xfrm>
            <a:off x="7680721" y="4940300"/>
            <a:ext cx="4672014" cy="353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589" y="0"/>
                </a:moveTo>
                <a:cubicBezTo>
                  <a:pt x="6427" y="0"/>
                  <a:pt x="6295" y="174"/>
                  <a:pt x="6295" y="388"/>
                </a:cubicBezTo>
                <a:lnTo>
                  <a:pt x="6295" y="6432"/>
                </a:lnTo>
                <a:lnTo>
                  <a:pt x="0" y="21600"/>
                </a:lnTo>
                <a:lnTo>
                  <a:pt x="7116" y="7767"/>
                </a:lnTo>
                <a:lnTo>
                  <a:pt x="21306" y="7767"/>
                </a:lnTo>
                <a:cubicBezTo>
                  <a:pt x="21469" y="7767"/>
                  <a:pt x="21600" y="7593"/>
                  <a:pt x="21600" y="7379"/>
                </a:cubicBezTo>
                <a:lnTo>
                  <a:pt x="21600" y="388"/>
                </a:lnTo>
                <a:cubicBezTo>
                  <a:pt x="21600" y="174"/>
                  <a:pt x="21469" y="0"/>
                  <a:pt x="21306" y="0"/>
                </a:cubicBezTo>
                <a:lnTo>
                  <a:pt x="6589" y="0"/>
                </a:lnTo>
                <a:close/>
              </a:path>
            </a:pathLst>
          </a:custGeom>
          <a:gradFill>
            <a:gsLst>
              <a:gs pos="0">
                <a:srgbClr val="EEF9FF"/>
              </a:gs>
              <a:gs pos="100000">
                <a:srgbClr val="FFF7E5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 parentheses are necessary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8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leaning 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Cleaning Up</a:t>
            </a:r>
          </a:p>
        </p:txBody>
      </p:sp>
      <p:sp>
        <p:nvSpPr>
          <p:cNvPr id="411" name="Sometimes you need to make sure that failure-prone code cleans 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 you need to make sure that failure-prone code cleans up</a:t>
            </a:r>
          </a:p>
          <a:p>
            <a:pPr/>
            <a:r>
              <a:t>Use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finally</a:t>
            </a:r>
            <a:r>
              <a:t> clause</a:t>
            </a:r>
          </a:p>
          <a:p>
            <a:pPr lvl="1"/>
            <a:r>
              <a:t>Guaranteed to be executed</a:t>
            </a:r>
          </a:p>
          <a:p>
            <a:pPr lvl="2"/>
            <a:r>
              <a:t>Even with return statements</a:t>
            </a:r>
          </a:p>
          <a:p>
            <a:pPr lvl="2"/>
            <a:r>
              <a:t>Even when exceptions are raised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Example for finally cla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3201">
              <a:defRPr sz="6480"/>
            </a:pPr>
            <a:r>
              <a:t>Example for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finally</a:t>
            </a:r>
            <a:r>
              <a:t> clause</a:t>
            </a:r>
          </a:p>
        </p:txBody>
      </p:sp>
      <p:sp>
        <p:nvSpPr>
          <p:cNvPr id="414" name="If we open a file without the if-clause, we are morally obliged to close 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open a file without the if-clause, we are morally obliged to close it</a:t>
            </a:r>
          </a:p>
          <a:p>
            <a:pPr lvl="1"/>
            <a:r>
              <a:t>Let’s say, if you have a long-running process that only needs a file for a little time, you should not hog the file and prevent others from accessing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Example for finally cla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3201">
              <a:defRPr sz="6480"/>
            </a:pPr>
            <a:r>
              <a:t>Example for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finally</a:t>
            </a:r>
            <a:r>
              <a:t> clause</a:t>
            </a:r>
          </a:p>
        </p:txBody>
      </p:sp>
      <p:sp>
        <p:nvSpPr>
          <p:cNvPr id="417" name="def harmonic(filename):…"/>
          <p:cNvSpPr txBox="1"/>
          <p:nvPr/>
        </p:nvSpPr>
        <p:spPr>
          <a:xfrm>
            <a:off x="1088330" y="2330450"/>
            <a:ext cx="8345240" cy="681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def harmonic(filename):</a:t>
            </a:r>
          </a:p>
          <a:p>
            <a:pPr>
              <a:defRPr sz="2000"/>
            </a:pPr>
            <a:r>
              <a:t>    """</a:t>
            </a:r>
          </a:p>
          <a:p>
            <a:pPr>
              <a:defRPr sz="2000"/>
            </a:pPr>
            <a:r>
              <a:t>    Assumes that the elements in the file are numbers.</a:t>
            </a:r>
          </a:p>
          <a:p>
            <a:pPr>
              <a:defRPr sz="2000"/>
            </a:pPr>
            <a:r>
              <a:t>    We return the harmonic mean of the numbers.</a:t>
            </a:r>
          </a:p>
          <a:p>
            <a:pPr>
              <a:defRPr sz="2000"/>
            </a:pPr>
            <a:r>
              <a:t>    """</a:t>
            </a:r>
          </a:p>
          <a:p>
            <a:pPr>
              <a:defRPr sz="2000"/>
            </a:pPr>
            <a:r>
              <a:t>    count = 0</a:t>
            </a:r>
          </a:p>
          <a:p>
            <a:pPr>
              <a:defRPr sz="2000"/>
            </a:pPr>
            <a:r>
              <a:t>    accumulator = 0</a:t>
            </a:r>
          </a:p>
          <a:p>
            <a:pPr>
              <a:defRPr sz="2000"/>
            </a:pPr>
            <a:r>
              <a:t>    try:</a:t>
            </a:r>
          </a:p>
          <a:p>
            <a:pPr>
              <a:defRPr sz="2000"/>
            </a:pPr>
            <a:r>
              <a:t>        infile = open(filename, encoding="utf-8")</a:t>
            </a:r>
          </a:p>
          <a:p>
            <a:pPr>
              <a:defRPr sz="2000"/>
            </a:pPr>
            <a:r>
              <a:t>        for line in infile:</a:t>
            </a:r>
          </a:p>
          <a:p>
            <a:pPr>
              <a:defRPr sz="2000"/>
            </a:pPr>
            <a:r>
              <a:t>            for words in line.split():</a:t>
            </a:r>
          </a:p>
          <a:p>
            <a:pPr>
              <a:defRPr sz="2000"/>
            </a:pPr>
            <a:r>
              <a:t>                accumulator += 1/int(words)</a:t>
            </a:r>
          </a:p>
          <a:p>
            <a:pPr>
              <a:defRPr sz="2000"/>
            </a:pPr>
            <a:r>
              <a:t>                count += 1</a:t>
            </a:r>
          </a:p>
          <a:p>
            <a:pPr>
              <a:defRPr sz="2000"/>
            </a:pPr>
            <a:r>
              <a:t>        return count/accumulator</a:t>
            </a:r>
          </a:p>
          <a:p>
            <a:pPr>
              <a:defRPr sz="2000"/>
            </a:pPr>
            <a:r>
              <a:t>    except ZeroDivisionError:</a:t>
            </a:r>
          </a:p>
          <a:p>
            <a:pPr>
              <a:defRPr sz="2000"/>
            </a:pPr>
            <a:r>
              <a:t>        print("saw a zero")</a:t>
            </a:r>
          </a:p>
          <a:p>
            <a:pPr>
              <a:defRPr sz="2000"/>
            </a:pPr>
            <a:r>
              <a:t>        return 1000000000</a:t>
            </a:r>
          </a:p>
          <a:p>
            <a:pPr>
              <a:defRPr sz="2000"/>
            </a:pPr>
            <a:r>
              <a:t>    except ValueError:</a:t>
            </a:r>
          </a:p>
          <a:p>
            <a:pPr>
              <a:defRPr sz="2000"/>
            </a:pPr>
            <a:r>
              <a:t>        print("saw a non-integer")</a:t>
            </a:r>
          </a:p>
          <a:p>
            <a:pPr>
              <a:defRPr sz="2000"/>
            </a:pPr>
            <a:r>
              <a:t>        return 0</a:t>
            </a:r>
          </a:p>
          <a:p>
            <a:pPr>
              <a:defRPr sz="2000"/>
            </a:pPr>
            <a:r>
              <a:t>    finally:</a:t>
            </a:r>
          </a:p>
          <a:p>
            <a:pPr>
              <a:defRPr sz="2000"/>
            </a:pPr>
            <a:r>
              <a:t>        print("I am done and closing the file")</a:t>
            </a:r>
          </a:p>
          <a:p>
            <a:pPr>
              <a:defRPr sz="2000"/>
            </a:pPr>
            <a:r>
              <a:t>        infile.close()</a:t>
            </a:r>
          </a:p>
        </p:txBody>
      </p:sp>
      <p:sp>
        <p:nvSpPr>
          <p:cNvPr id="418" name="Return in the try block"/>
          <p:cNvSpPr/>
          <p:nvPr/>
        </p:nvSpPr>
        <p:spPr>
          <a:xfrm>
            <a:off x="6156325" y="3441700"/>
            <a:ext cx="6183710" cy="2836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7" y="0"/>
                </a:moveTo>
                <a:cubicBezTo>
                  <a:pt x="10624" y="0"/>
                  <a:pt x="10525" y="216"/>
                  <a:pt x="10525" y="483"/>
                </a:cubicBezTo>
                <a:lnTo>
                  <a:pt x="10525" y="8328"/>
                </a:lnTo>
                <a:lnTo>
                  <a:pt x="0" y="21600"/>
                </a:lnTo>
                <a:lnTo>
                  <a:pt x="11325" y="9670"/>
                </a:lnTo>
                <a:lnTo>
                  <a:pt x="21378" y="9670"/>
                </a:lnTo>
                <a:cubicBezTo>
                  <a:pt x="21501" y="9670"/>
                  <a:pt x="21600" y="9453"/>
                  <a:pt x="21600" y="9186"/>
                </a:cubicBezTo>
                <a:lnTo>
                  <a:pt x="21600" y="483"/>
                </a:lnTo>
                <a:cubicBezTo>
                  <a:pt x="21600" y="216"/>
                  <a:pt x="21501" y="0"/>
                  <a:pt x="21378" y="0"/>
                </a:cubicBezTo>
                <a:lnTo>
                  <a:pt x="10747" y="0"/>
                </a:lnTo>
                <a:close/>
              </a:path>
            </a:pathLst>
          </a:custGeom>
          <a:gradFill>
            <a:gsLst>
              <a:gs pos="0">
                <a:srgbClr val="EEF9FF"/>
              </a:gs>
              <a:gs pos="100000">
                <a:srgbClr val="FFF7E5"/>
              </a:gs>
            </a:gsLst>
            <a:lin ang="5400000"/>
          </a:gradFill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Return in the try block</a:t>
            </a:r>
          </a:p>
        </p:txBody>
      </p:sp>
      <p:sp>
        <p:nvSpPr>
          <p:cNvPr id="419" name="Return in the handler"/>
          <p:cNvSpPr/>
          <p:nvPr/>
        </p:nvSpPr>
        <p:spPr>
          <a:xfrm>
            <a:off x="5437981" y="4927600"/>
            <a:ext cx="6902054" cy="2033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76" y="0"/>
                </a:moveTo>
                <a:cubicBezTo>
                  <a:pt x="11766" y="0"/>
                  <a:pt x="11677" y="302"/>
                  <a:pt x="11677" y="675"/>
                </a:cubicBezTo>
                <a:lnTo>
                  <a:pt x="11677" y="11574"/>
                </a:lnTo>
                <a:lnTo>
                  <a:pt x="0" y="21600"/>
                </a:lnTo>
                <a:lnTo>
                  <a:pt x="13030" y="13492"/>
                </a:lnTo>
                <a:lnTo>
                  <a:pt x="21401" y="13492"/>
                </a:lnTo>
                <a:cubicBezTo>
                  <a:pt x="21511" y="13492"/>
                  <a:pt x="21600" y="13190"/>
                  <a:pt x="21600" y="12817"/>
                </a:cubicBezTo>
                <a:lnTo>
                  <a:pt x="21600" y="675"/>
                </a:lnTo>
                <a:cubicBezTo>
                  <a:pt x="21600" y="302"/>
                  <a:pt x="21511" y="0"/>
                  <a:pt x="21401" y="0"/>
                </a:cubicBezTo>
                <a:lnTo>
                  <a:pt x="11876" y="0"/>
                </a:lnTo>
                <a:close/>
              </a:path>
            </a:pathLst>
          </a:custGeom>
          <a:gradFill>
            <a:gsLst>
              <a:gs pos="0">
                <a:srgbClr val="EEF9FF"/>
              </a:gs>
              <a:gs pos="100000">
                <a:srgbClr val="FFF7E5"/>
              </a:gs>
            </a:gsLst>
            <a:lin ang="5400000"/>
          </a:gradFill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Return in the handler</a:t>
            </a:r>
          </a:p>
        </p:txBody>
      </p:sp>
      <p:sp>
        <p:nvSpPr>
          <p:cNvPr id="420" name="But finally is guaranteed to run before any of the returns"/>
          <p:cNvSpPr/>
          <p:nvPr/>
        </p:nvSpPr>
        <p:spPr>
          <a:xfrm>
            <a:off x="7096918" y="6634509"/>
            <a:ext cx="5332017" cy="1850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013" y="0"/>
                </a:moveTo>
                <a:cubicBezTo>
                  <a:pt x="8871" y="0"/>
                  <a:pt x="8756" y="332"/>
                  <a:pt x="8756" y="741"/>
                </a:cubicBezTo>
                <a:lnTo>
                  <a:pt x="8756" y="16327"/>
                </a:lnTo>
                <a:lnTo>
                  <a:pt x="0" y="21600"/>
                </a:lnTo>
                <a:lnTo>
                  <a:pt x="12050" y="18473"/>
                </a:lnTo>
                <a:lnTo>
                  <a:pt x="21343" y="18473"/>
                </a:lnTo>
                <a:cubicBezTo>
                  <a:pt x="21485" y="18473"/>
                  <a:pt x="21600" y="18141"/>
                  <a:pt x="21600" y="17731"/>
                </a:cubicBezTo>
                <a:lnTo>
                  <a:pt x="21600" y="741"/>
                </a:lnTo>
                <a:cubicBezTo>
                  <a:pt x="21600" y="332"/>
                  <a:pt x="21485" y="0"/>
                  <a:pt x="21343" y="0"/>
                </a:cubicBezTo>
                <a:lnTo>
                  <a:pt x="9013" y="0"/>
                </a:lnTo>
                <a:close/>
              </a:path>
            </a:pathLst>
          </a:custGeom>
          <a:gradFill>
            <a:gsLst>
              <a:gs pos="0">
                <a:srgbClr val="EEF9FF"/>
              </a:gs>
              <a:gs pos="100000">
                <a:srgbClr val="FFF7E5"/>
              </a:gs>
            </a:gsLst>
            <a:lin ang="5400000"/>
          </a:gradFill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But finally is guaranteed to run before any of the returns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1"/>
      <p:bldP build="whole" bldLvl="1" animBg="1" rev="0" advAuto="0" spid="419" grpId="2"/>
      <p:bldP build="whole" bldLvl="1" animBg="1" rev="0" advAuto="0" spid="420" grpId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aising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Raising exceptions</a:t>
            </a:r>
          </a:p>
        </p:txBody>
      </p:sp>
      <p:sp>
        <p:nvSpPr>
          <p:cNvPr id="423" name="You can also raise your own excep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You can also raise your own exception</a:t>
            </a:r>
          </a:p>
          <a:p>
            <a:pPr lvl="1"/>
            <a:r>
              <a:t>You can even define your own exceptions when you have understood classes</a:t>
            </a:r>
          </a:p>
          <a:p>
            <a:pPr lvl="1"/>
            <a:r>
              <a:t>Just say: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raise ValueError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or whatever the exception is that you want to raise.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060C"/>
            </a:gs>
            <a:gs pos="1942">
              <a:srgbClr val="FA8284"/>
            </a:gs>
            <a:gs pos="100000">
              <a:srgbClr val="F4FFF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elf 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</a:t>
            </a:r>
          </a:p>
        </p:txBody>
      </p:sp>
      <p:sp>
        <p:nvSpPr>
          <p:cNvPr id="426" name="Recall that the finally clause is always execute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Recall that the finally clause is always executed.</a:t>
            </a:r>
          </a:p>
          <a:p>
            <a:pPr/>
            <a:r>
              <a:t>What is the output of the following code</a:t>
            </a:r>
          </a:p>
        </p:txBody>
      </p:sp>
      <p:sp>
        <p:nvSpPr>
          <p:cNvPr id="427" name="def raising():…"/>
          <p:cNvSpPr txBox="1"/>
          <p:nvPr/>
        </p:nvSpPr>
        <p:spPr>
          <a:xfrm>
            <a:off x="4158877" y="5079999"/>
            <a:ext cx="4869955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raising():</a:t>
            </a:r>
          </a:p>
          <a:p>
            <a:pPr>
              <a:defRPr sz="2600"/>
            </a:pPr>
            <a:r>
              <a:t>    try:</a:t>
            </a:r>
          </a:p>
          <a:p>
            <a:pPr>
              <a:defRPr sz="2600"/>
            </a:pPr>
            <a:r>
              <a:t>        raise ValueError</a:t>
            </a:r>
          </a:p>
          <a:p>
            <a:pPr>
              <a:defRPr sz="2600"/>
            </a:pPr>
            <a:r>
              <a:t>    except ValueError:</a:t>
            </a:r>
          </a:p>
          <a:p>
            <a:pPr>
              <a:defRPr sz="2600"/>
            </a:pPr>
            <a:r>
              <a:t>        return 0</a:t>
            </a:r>
          </a:p>
          <a:p>
            <a:pPr>
              <a:defRPr sz="2600"/>
            </a:pPr>
            <a:r>
              <a:t>    finally:</a:t>
            </a:r>
          </a:p>
          <a:p>
            <a:pPr>
              <a:defRPr sz="2600"/>
            </a:pPr>
            <a:r>
              <a:t>        return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Answ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 </a:t>
            </a:r>
          </a:p>
        </p:txBody>
      </p:sp>
      <p:sp>
        <p:nvSpPr>
          <p:cNvPr id="430" name="The functions returns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functions returns 1</a:t>
            </a:r>
          </a:p>
          <a:p>
            <a:pPr lvl="1"/>
            <a:r>
              <a:t>The exception is raised and control passes to the exception handler</a:t>
            </a:r>
          </a:p>
          <a:p>
            <a:pPr lvl="1"/>
            <a:r>
              <a:t>Before the exception handler can return, the finally clause is executed</a:t>
            </a:r>
          </a:p>
          <a:p>
            <a:pPr lvl="1"/>
            <a:r>
              <a:t>And that one returns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60" name="Windows uses backward slashes to separate directories in a file n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Windows uses backward slashes to separate directories in a file name  </a:t>
            </a:r>
          </a:p>
          <a:p>
            <a:pPr lvl="1"/>
            <a:r>
              <a:t>Sometimes need to be escaped: \\</a:t>
            </a:r>
          </a:p>
          <a:p>
            <a:pPr lvl="1"/>
            <a:r>
              <a:t>Absolute paths need to include drive name:</a:t>
            </a:r>
          </a:p>
          <a:p>
            <a:pPr lvl="2"/>
            <a:r>
              <a:t>c:\\users\\tschwarz\\My Documents\\Teaching\\temp.py</a:t>
            </a:r>
          </a:p>
          <a:p>
            <a:pPr>
              <a:defRPr i="1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We will typically read and create files in the same directory as the python program is located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Multiple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Exceptions</a:t>
            </a:r>
          </a:p>
        </p:txBody>
      </p:sp>
      <p:sp>
        <p:nvSpPr>
          <p:cNvPr id="433" name="It is common that Python code throws multiple excep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 is common that Python code throws multiple exceptions</a:t>
            </a:r>
          </a:p>
          <a:p>
            <a:pPr lvl="1"/>
            <a:r>
              <a:t>Can list different exceptions using a tuple and handle them all</a:t>
            </a:r>
          </a:p>
          <a:p>
            <a:pPr lvl="1"/>
          </a:p>
          <a:p>
            <a:pPr lvl="1"/>
          </a:p>
          <a:p>
            <a:pPr lvl="1"/>
            <a:r>
              <a:t>Or write different exception handlers</a:t>
            </a:r>
          </a:p>
        </p:txBody>
      </p:sp>
      <p:sp>
        <p:nvSpPr>
          <p:cNvPr id="434" name="try:…"/>
          <p:cNvSpPr txBox="1"/>
          <p:nvPr/>
        </p:nvSpPr>
        <p:spPr>
          <a:xfrm>
            <a:off x="2329780" y="4997450"/>
            <a:ext cx="9031152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try:</a:t>
            </a:r>
          </a:p>
          <a:p>
            <a:pPr>
              <a:defRPr sz="2600"/>
            </a:pPr>
            <a:r>
              <a:t>   client_obj.get_url(url)</a:t>
            </a:r>
          </a:p>
          <a:p>
            <a:pPr>
              <a:defRPr sz="2600"/>
            </a:pPr>
            <a:r>
              <a:t>except (URLError, ValueError, SocketTimeout):</a:t>
            </a:r>
          </a:p>
          <a:p>
            <a:pPr>
              <a:defRPr sz="2600"/>
            </a:pPr>
            <a:r>
              <a:t>   client_obj.remove_url(url)</a:t>
            </a:r>
          </a:p>
        </p:txBody>
      </p:sp>
      <p:sp>
        <p:nvSpPr>
          <p:cNvPr id="435" name="try:…"/>
          <p:cNvSpPr txBox="1"/>
          <p:nvPr/>
        </p:nvSpPr>
        <p:spPr>
          <a:xfrm>
            <a:off x="2694104" y="7120321"/>
            <a:ext cx="7445935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try:</a:t>
            </a:r>
          </a:p>
          <a:p>
            <a:pPr>
              <a:defRPr sz="2600"/>
            </a:pPr>
            <a:r>
              <a:t>   client_obj.get_url(url)</a:t>
            </a:r>
          </a:p>
          <a:p>
            <a:pPr>
              <a:defRPr sz="2600"/>
            </a:pPr>
            <a:r>
              <a:t>except (URLError, ValueError):</a:t>
            </a:r>
          </a:p>
          <a:p>
            <a:pPr>
              <a:defRPr sz="2600"/>
            </a:pPr>
            <a:r>
              <a:t>   client_obj.remove_url(url)</a:t>
            </a:r>
          </a:p>
          <a:p>
            <a:pPr>
              <a:defRPr sz="2600"/>
            </a:pPr>
            <a:r>
              <a:t>except SocketTimeout:</a:t>
            </a:r>
          </a:p>
          <a:p>
            <a:pPr>
              <a:defRPr sz="2600"/>
            </a:pPr>
            <a:r>
              <a:t>   client_obj.handle_url_timeout(url)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Handles to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Handles to Exceptions</a:t>
            </a:r>
          </a:p>
        </p:txBody>
      </p:sp>
      <p:sp>
        <p:nvSpPr>
          <p:cNvPr id="438" name="Exceptions are classes that have metho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Exceptions are classes that have methods</a:t>
            </a:r>
          </a:p>
          <a:p>
            <a:pPr/>
            <a:r>
              <a:t>To gain access use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t> keyword</a:t>
            </a:r>
          </a:p>
        </p:txBody>
      </p:sp>
      <p:sp>
        <p:nvSpPr>
          <p:cNvPr id="439" name="try:…"/>
          <p:cNvSpPr txBox="1"/>
          <p:nvPr/>
        </p:nvSpPr>
        <p:spPr>
          <a:xfrm>
            <a:off x="3518693" y="4876800"/>
            <a:ext cx="6455173" cy="35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try:</a:t>
            </a:r>
          </a:p>
          <a:p>
            <a:pPr>
              <a:defRPr sz="2600"/>
            </a:pPr>
            <a:r>
              <a:t>   f = open(filename)</a:t>
            </a:r>
          </a:p>
          <a:p>
            <a:pPr>
              <a:defRPr sz="2600"/>
            </a:pPr>
            <a:r>
              <a:t>except OSError as e:</a:t>
            </a:r>
          </a:p>
          <a:p>
            <a:pPr>
              <a:defRPr sz="2600"/>
            </a:pPr>
            <a:r>
              <a:t>   if e.errno == errno.ENOENT:</a:t>
            </a:r>
          </a:p>
          <a:p>
            <a:pPr>
              <a:defRPr sz="2600"/>
            </a:pPr>
            <a:r>
              <a:t>      print('file not found')</a:t>
            </a:r>
          </a:p>
          <a:p>
            <a:pPr>
              <a:defRPr sz="2600"/>
            </a:pPr>
            <a:r>
              <a:t>   elif e.errno == errno.EACCES:</a:t>
            </a:r>
          </a:p>
          <a:p>
            <a:pPr>
              <a:defRPr sz="2600"/>
            </a:pPr>
            <a:r>
              <a:t>      print('permission denied')</a:t>
            </a:r>
          </a:p>
          <a:p>
            <a:pPr>
              <a:defRPr sz="2600"/>
            </a:pPr>
            <a:r>
              <a:t>   else:</a:t>
            </a:r>
          </a:p>
          <a:p>
            <a:pPr>
              <a:defRPr sz="2600"/>
            </a:pPr>
            <a:r>
              <a:t>      print('unexpected error')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Multiple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Exceptions</a:t>
            </a:r>
          </a:p>
        </p:txBody>
      </p:sp>
      <p:sp>
        <p:nvSpPr>
          <p:cNvPr id="442" name="More than one exception can be trigge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More than one exception can be triggered</a:t>
            </a:r>
          </a:p>
          <a:p>
            <a:pPr lvl="1"/>
            <a:r>
              <a:t>The first matching exception handler will handle, even if a more specific exception handler is available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2"/>
            <a:r>
              <a:t>prints out 'it failed'</a:t>
            </a:r>
          </a:p>
        </p:txBody>
      </p:sp>
      <p:sp>
        <p:nvSpPr>
          <p:cNvPr id="443" name="try:…"/>
          <p:cNvSpPr txBox="1"/>
          <p:nvPr/>
        </p:nvSpPr>
        <p:spPr>
          <a:xfrm>
            <a:off x="3975968" y="4876800"/>
            <a:ext cx="546441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try:</a:t>
            </a:r>
          </a:p>
          <a:p>
            <a:pPr>
              <a:defRPr sz="2600"/>
            </a:pPr>
            <a:r>
              <a:t>   f = open(a_missing_file)</a:t>
            </a:r>
          </a:p>
          <a:p>
            <a:pPr>
              <a:defRPr sz="2600"/>
            </a:pPr>
            <a:r>
              <a:t>except OSError:</a:t>
            </a:r>
          </a:p>
          <a:p>
            <a:pPr>
              <a:defRPr sz="2600"/>
            </a:pPr>
            <a:r>
              <a:t>   print('it failed')</a:t>
            </a:r>
          </a:p>
          <a:p>
            <a:pPr>
              <a:defRPr sz="2600"/>
            </a:pPr>
            <a:r>
              <a:t>except FileNotFoundError:</a:t>
            </a:r>
          </a:p>
          <a:p>
            <a:pPr>
              <a:defRPr sz="2600"/>
            </a:pPr>
            <a:r>
              <a:t>   print('File not found')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Multiple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Exceptions</a:t>
            </a:r>
          </a:p>
        </p:txBody>
      </p:sp>
      <p:sp>
        <p:nvSpPr>
          <p:cNvPr id="446" name="Exceptions are in a hierarch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Exceptions are in a hierarchy</a:t>
            </a:r>
          </a:p>
          <a:p>
            <a:pPr/>
          </a:p>
          <a:p>
            <a:pPr/>
          </a:p>
          <a:p>
            <a:pPr/>
          </a:p>
          <a:p>
            <a:pPr lvl="2"/>
            <a:r>
              <a:t>catches all exceptions except SystemExit, KeyboardInterrupt, GeneratorExit</a:t>
            </a:r>
          </a:p>
          <a:p>
            <a:pPr lvl="2"/>
            <a:r>
              <a:t>If you want to catch those, change Exception to BaseException</a:t>
            </a:r>
          </a:p>
        </p:txBody>
      </p:sp>
      <p:sp>
        <p:nvSpPr>
          <p:cNvPr id="447" name="try:…"/>
          <p:cNvSpPr txBox="1"/>
          <p:nvPr/>
        </p:nvSpPr>
        <p:spPr>
          <a:xfrm>
            <a:off x="4590451" y="3319093"/>
            <a:ext cx="4473651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try:</a:t>
            </a:r>
          </a:p>
          <a:p>
            <a:pPr>
              <a:defRPr sz="2600"/>
            </a:pPr>
            <a:r>
              <a:t>   …</a:t>
            </a:r>
          </a:p>
          <a:p>
            <a:pPr>
              <a:defRPr sz="2600"/>
            </a:pPr>
            <a:r>
              <a:t>except Exception as e:</a:t>
            </a:r>
          </a:p>
          <a:p>
            <a:pPr>
              <a:defRPr sz="2600"/>
            </a:pPr>
            <a:r>
              <a:t>   …</a:t>
            </a:r>
          </a:p>
          <a:p>
            <a:pPr>
              <a:defRPr sz="2600"/>
            </a:pPr>
            <a:r>
              <a:t>   print(e)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reating Custom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Creating Custom Exceptions</a:t>
            </a:r>
          </a:p>
        </p:txBody>
      </p:sp>
      <p:sp>
        <p:nvSpPr>
          <p:cNvPr id="450" name="To  create a new exception, just define a class that derives from Excep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 create a new exception, just define a class that derives from Exception</a:t>
            </a:r>
          </a:p>
        </p:txBody>
      </p:sp>
      <p:sp>
        <p:nvSpPr>
          <p:cNvPr id="451" name="class NetworkError(Exception):…"/>
          <p:cNvSpPr txBox="1"/>
          <p:nvPr/>
        </p:nvSpPr>
        <p:spPr>
          <a:xfrm>
            <a:off x="3544999" y="4064000"/>
            <a:ext cx="665332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class NetworkError(Exception):</a:t>
            </a:r>
          </a:p>
          <a:p>
            <a:pPr>
              <a:defRPr sz="2600"/>
            </a:pPr>
            <a:r>
              <a:t>   pass</a:t>
            </a:r>
          </a:p>
          <a:p>
            <a:pPr>
              <a:defRPr sz="2600"/>
            </a:pPr>
            <a:r>
              <a:t>class TimeoutError(NetworkError):</a:t>
            </a:r>
          </a:p>
          <a:p>
            <a:pPr>
              <a:defRPr sz="2600"/>
            </a:pPr>
            <a:r>
              <a:t>   pass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reating Custom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Creating Custom Exceptions</a:t>
            </a:r>
          </a:p>
        </p:txBody>
      </p:sp>
      <p:sp>
        <p:nvSpPr>
          <p:cNvPr id="454" name="If your custom exception overrides the construc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your custom exception overrides the constructor</a:t>
            </a:r>
          </a:p>
          <a:p>
            <a:pPr lvl="1"/>
            <a:r>
              <a:t>Make sure you call the exception class constructor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Parts of Python and libraries except all exceptions to have an .args attribute, that will be provided by calling the super</a:t>
            </a:r>
          </a:p>
        </p:txBody>
      </p:sp>
      <p:sp>
        <p:nvSpPr>
          <p:cNvPr id="455" name="class CustomError(Exception):…"/>
          <p:cNvSpPr txBox="1"/>
          <p:nvPr/>
        </p:nvSpPr>
        <p:spPr>
          <a:xfrm>
            <a:off x="2752989" y="4260850"/>
            <a:ext cx="7842239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class CustomError(Exception):</a:t>
            </a:r>
          </a:p>
          <a:p>
            <a:pPr>
              <a:defRPr sz="2600"/>
            </a:pPr>
            <a:r>
              <a:t>   def __init__(self, message, status):</a:t>
            </a:r>
          </a:p>
          <a:p>
            <a:pPr>
              <a:defRPr sz="2600"/>
            </a:pPr>
            <a:r>
              <a:t>      self.message = message</a:t>
            </a:r>
          </a:p>
          <a:p>
            <a:pPr>
              <a:defRPr sz="2600"/>
            </a:pPr>
            <a:r>
              <a:t>      self.status = status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haining Exce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Chaining Exceptions</a:t>
            </a:r>
          </a:p>
        </p:txBody>
      </p:sp>
      <p:sp>
        <p:nvSpPr>
          <p:cNvPr id="458" name="Raise an exception in response to catching a different exception, but include information about both exceptions in the tracebac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Raise an exception in response to catching a different exception, but include information about both exceptions in the traceback</a:t>
            </a:r>
          </a:p>
        </p:txBody>
      </p:sp>
      <p:sp>
        <p:nvSpPr>
          <p:cNvPr id="459" name="def example():…"/>
          <p:cNvSpPr txBox="1"/>
          <p:nvPr/>
        </p:nvSpPr>
        <p:spPr>
          <a:xfrm>
            <a:off x="1140866" y="4826000"/>
            <a:ext cx="11607132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def example():</a:t>
            </a:r>
          </a:p>
          <a:p>
            <a:pPr>
              <a:defRPr sz="2600"/>
            </a:pPr>
            <a:r>
              <a:t>   try:</a:t>
            </a:r>
          </a:p>
          <a:p>
            <a:pPr>
              <a:defRPr sz="2600"/>
            </a:pPr>
            <a:r>
              <a:t>      int('N/A')</a:t>
            </a:r>
          </a:p>
          <a:p>
            <a:pPr>
              <a:defRPr sz="2600"/>
            </a:pPr>
            <a:r>
              <a:t>   except ValueError as e:</a:t>
            </a:r>
          </a:p>
          <a:p>
            <a:pPr>
              <a:defRPr sz="2600"/>
            </a:pPr>
            <a:r>
              <a:t>      raise RuntimeError('A parsing error occured') from 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Asser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Assertions</a:t>
            </a:r>
          </a:p>
        </p:txBody>
      </p:sp>
      <p:sp>
        <p:nvSpPr>
          <p:cNvPr id="462" name="To prevent error conditions, can use asser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prevent error conditions, can use assertions</a:t>
            </a:r>
          </a:p>
          <a:p>
            <a:pPr lvl="1"/>
            <a:r>
              <a:t>E.g.: your code only runs on a linux machine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If the condition is violated, throws an AssertionError</a:t>
            </a:r>
          </a:p>
          <a:p>
            <a:pPr lvl="1"/>
            <a:r>
              <a:t>But the assert statements are optimized away when </a:t>
            </a:r>
          </a:p>
        </p:txBody>
      </p:sp>
      <p:sp>
        <p:nvSpPr>
          <p:cNvPr id="463" name="import sys…"/>
          <p:cNvSpPr txBox="1"/>
          <p:nvPr/>
        </p:nvSpPr>
        <p:spPr>
          <a:xfrm>
            <a:off x="1739217" y="4489450"/>
            <a:ext cx="804039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import sys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assert ('linux' in sys.platform), </a:t>
            </a:r>
          </a:p>
          <a:p>
            <a:pPr>
              <a:defRPr sz="2600"/>
            </a:pPr>
            <a:r>
              <a:t>        'this code runs on linus only')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El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Else Statement</a:t>
            </a:r>
          </a:p>
        </p:txBody>
      </p:sp>
      <p:sp>
        <p:nvSpPr>
          <p:cNvPr id="466" name="Else block after a try block is executed only if no exception was rais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Else block after a try block is executed only if no exception was raised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4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2426" y="3400467"/>
            <a:ext cx="3721101" cy="580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El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Else Statement</a:t>
            </a:r>
          </a:p>
        </p:txBody>
      </p:sp>
      <p:sp>
        <p:nvSpPr>
          <p:cNvPr id="470" name="Exceptions in the else block would not be caught by the current try bloc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Exceptions in the else block would not be caught by the current try block</a:t>
            </a:r>
          </a:p>
        </p:txBody>
      </p:sp>
      <p:sp>
        <p:nvSpPr>
          <p:cNvPr id="471" name="for arg in sys.argv[1:]:…"/>
          <p:cNvSpPr txBox="1"/>
          <p:nvPr/>
        </p:nvSpPr>
        <p:spPr>
          <a:xfrm>
            <a:off x="1237778" y="4632576"/>
            <a:ext cx="1081452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for arg in sys.argv[1:]:</a:t>
            </a:r>
          </a:p>
          <a:p>
            <a:pPr>
              <a:defRPr sz="2600"/>
            </a:pPr>
            <a:r>
              <a:t>    try:</a:t>
            </a:r>
          </a:p>
          <a:p>
            <a:pPr>
              <a:defRPr sz="2600"/>
            </a:pPr>
            <a:r>
              <a:t>        f = open(arg, 'r')</a:t>
            </a:r>
          </a:p>
          <a:p>
            <a:pPr>
              <a:defRPr sz="2600"/>
            </a:pPr>
            <a:r>
              <a:t>    except OSError:</a:t>
            </a:r>
          </a:p>
          <a:p>
            <a:pPr>
              <a:defRPr sz="2600"/>
            </a:pPr>
            <a:r>
              <a:t>        print('cannot open', arg)</a:t>
            </a:r>
          </a:p>
          <a:p>
            <a:pPr>
              <a:defRPr sz="2600"/>
            </a:pPr>
            <a:r>
              <a:t>    else:</a:t>
            </a:r>
          </a:p>
          <a:p>
            <a:pPr>
              <a:defRPr sz="2600"/>
            </a:pPr>
            <a:r>
              <a:t>        print(arg, 'has', len(f.readlines()), 'lines')</a:t>
            </a:r>
          </a:p>
          <a:p>
            <a:pPr>
              <a:defRPr sz="2600"/>
            </a:pPr>
            <a:r>
              <a:t>        f.close()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iles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Files in Python</a:t>
            </a:r>
          </a:p>
        </p:txBody>
      </p:sp>
      <p:sp>
        <p:nvSpPr>
          <p:cNvPr id="163" name="Before files are used, program needs to open th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Before files are used, program needs to open them</a:t>
            </a:r>
          </a:p>
          <a:p>
            <a:pPr/>
            <a:r>
              <a:t>After they are being used, program should close them</a:t>
            </a:r>
          </a:p>
          <a:p>
            <a:pPr lvl="1"/>
            <a:r>
              <a:t>Will automatically closed when program terminates</a:t>
            </a:r>
          </a:p>
          <a:p>
            <a:pPr lvl="1"/>
            <a:r>
              <a:t>Long-running programs could hog resources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E0FFF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474" name="The following code is potentially buggy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following code is potentially buggy.</a:t>
            </a:r>
          </a:p>
        </p:txBody>
      </p:sp>
      <p:sp>
        <p:nvSpPr>
          <p:cNvPr id="475" name="info = [{'score': 3, 'confidence': 2},…"/>
          <p:cNvSpPr txBox="1"/>
          <p:nvPr/>
        </p:nvSpPr>
        <p:spPr>
          <a:xfrm>
            <a:off x="2581281" y="3822699"/>
            <a:ext cx="7842238" cy="505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info = [{'score': 3, 'confidence': 2},</a:t>
            </a:r>
          </a:p>
          <a:p>
            <a:pPr>
              <a:defRPr sz="2600"/>
            </a:pPr>
            <a:r>
              <a:t>        {'score': -1, 'confidence': 4},</a:t>
            </a:r>
          </a:p>
          <a:p>
            <a:pPr>
              <a:defRPr sz="2600"/>
            </a:pPr>
            <a:r>
              <a:t>        {'score': 1, 'confidence': 4},</a:t>
            </a:r>
          </a:p>
          <a:p>
            <a:pPr>
              <a:defRPr sz="2600"/>
            </a:pPr>
            <a:r>
              <a:t>        {'confidence': 0}]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def get_total_score(info):</a:t>
            </a:r>
          </a:p>
          <a:p>
            <a:pPr>
              <a:defRPr sz="2600"/>
            </a:pPr>
            <a:r>
              <a:t>   total = 0</a:t>
            </a:r>
          </a:p>
          <a:p>
            <a:pPr>
              <a:defRPr sz="2600"/>
            </a:pPr>
            <a:r>
              <a:t>   for item in info:</a:t>
            </a:r>
          </a:p>
          <a:p>
            <a:pPr lvl="1">
              <a:defRPr sz="2600"/>
            </a:pPr>
            <a:r>
              <a:t>     total += item['score']</a:t>
            </a:r>
          </a:p>
          <a:p>
            <a:pPr lvl="1">
              <a:defRPr sz="2600"/>
            </a:pPr>
            <a:r>
              <a:t>  return total</a:t>
            </a:r>
          </a:p>
          <a:p>
            <a:pPr lvl="1">
              <a:defRPr sz="2600"/>
            </a:pPr>
          </a:p>
          <a:p>
            <a:pPr>
              <a:defRPr sz="2600"/>
            </a:pPr>
            <a:r>
              <a:t>get_total_score(info)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E0FFFD"/>
            </a:gs>
          </a:gsLst>
          <a:lin ang="211046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Solutions</a:t>
            </a:r>
          </a:p>
        </p:txBody>
      </p:sp>
      <p:sp>
        <p:nvSpPr>
          <p:cNvPr id="478" name="def get_total_score(info):…"/>
          <p:cNvSpPr txBox="1"/>
          <p:nvPr/>
        </p:nvSpPr>
        <p:spPr>
          <a:xfrm>
            <a:off x="3150189" y="2618783"/>
            <a:ext cx="7247782" cy="5054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get_total_score(info):</a:t>
            </a:r>
          </a:p>
          <a:p>
            <a:pPr>
              <a:defRPr sz="2600"/>
            </a:pPr>
            <a:r>
              <a:t>    total = 0</a:t>
            </a:r>
          </a:p>
          <a:p>
            <a:pPr>
              <a:defRPr sz="2600"/>
            </a:pPr>
            <a:r>
              <a:t>    number_of_items = 0</a:t>
            </a:r>
          </a:p>
          <a:p>
            <a:pPr>
              <a:defRPr sz="2600"/>
            </a:pPr>
            <a:r>
              <a:t>    for item in info:</a:t>
            </a:r>
          </a:p>
          <a:p>
            <a:pPr>
              <a:defRPr sz="2600"/>
            </a:pPr>
            <a:r>
              <a:t>        try:</a:t>
            </a:r>
          </a:p>
          <a:p>
            <a:pPr>
              <a:defRPr sz="2600"/>
            </a:pPr>
            <a:r>
              <a:t>            total += item['score']</a:t>
            </a:r>
          </a:p>
          <a:p>
            <a:pPr>
              <a:defRPr sz="2600"/>
            </a:pPr>
            <a:r>
              <a:t>        except KeyError:</a:t>
            </a:r>
          </a:p>
          <a:p>
            <a:pPr>
              <a:defRPr sz="2600"/>
            </a:pPr>
            <a:r>
              <a:t>            pass</a:t>
            </a:r>
          </a:p>
          <a:p>
            <a:pPr>
              <a:defRPr sz="2600"/>
            </a:pPr>
            <a:r>
              <a:t>        else:</a:t>
            </a:r>
          </a:p>
          <a:p>
            <a:pPr>
              <a:defRPr sz="2600"/>
            </a:pPr>
            <a:r>
              <a:t>            number_of_items += 1    </a:t>
            </a:r>
          </a:p>
          <a:p>
            <a:pPr>
              <a:defRPr sz="2600"/>
            </a:pPr>
            <a:r>
              <a:t>    return total/number_of_items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print(get_total_score(info))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E7FCFF"/>
            </a:gs>
            <a:gs pos="100000">
              <a:srgbClr val="F5FD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  <p:sp>
        <p:nvSpPr>
          <p:cNvPr id="481" name="The following code is potentially buggy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following code is potentially buggy.</a:t>
            </a:r>
          </a:p>
        </p:txBody>
      </p:sp>
      <p:sp>
        <p:nvSpPr>
          <p:cNvPr id="482" name="import os…"/>
          <p:cNvSpPr txBox="1"/>
          <p:nvPr/>
        </p:nvSpPr>
        <p:spPr>
          <a:xfrm>
            <a:off x="2184976" y="3968750"/>
            <a:ext cx="8634848" cy="3530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import os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def check(directory):</a:t>
            </a:r>
          </a:p>
          <a:p>
            <a:pPr>
              <a:defRPr sz="2600"/>
            </a:pPr>
            <a:r>
              <a:t>    for file_name in os.listdir(directory):</a:t>
            </a:r>
          </a:p>
          <a:p>
            <a:pPr>
              <a:defRPr sz="2600"/>
            </a:pPr>
            <a:r>
              <a:t>        with open(file_name) as infile:</a:t>
            </a:r>
          </a:p>
          <a:p>
            <a:pPr>
              <a:defRPr sz="2600"/>
            </a:pPr>
            <a:r>
              <a:t>           nr = len(infile.readlines())</a:t>
            </a:r>
          </a:p>
          <a:p>
            <a:pPr>
              <a:defRPr sz="2600"/>
            </a:pPr>
            <a:r>
              <a:t>           print(file_name, nr)</a:t>
            </a:r>
          </a:p>
          <a:p>
            <a:pPr>
              <a:defRPr sz="2600"/>
            </a:pPr>
            <a:r>
              <a:t>       </a:t>
            </a:r>
          </a:p>
          <a:p>
            <a:pPr>
              <a:defRPr sz="26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E0FFFD"/>
            </a:gs>
          </a:gsLst>
          <a:lin ang="211046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Solutions</a:t>
            </a:r>
          </a:p>
        </p:txBody>
      </p:sp>
      <p:sp>
        <p:nvSpPr>
          <p:cNvPr id="485" name="Text"/>
          <p:cNvSpPr txBox="1"/>
          <p:nvPr/>
        </p:nvSpPr>
        <p:spPr>
          <a:xfrm>
            <a:off x="3150189" y="4904783"/>
            <a:ext cx="906910" cy="482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</a:p>
        </p:txBody>
      </p:sp>
      <p:sp>
        <p:nvSpPr>
          <p:cNvPr id="486" name="import os…"/>
          <p:cNvSpPr txBox="1"/>
          <p:nvPr/>
        </p:nvSpPr>
        <p:spPr>
          <a:xfrm>
            <a:off x="1219024" y="2808447"/>
            <a:ext cx="11012674" cy="543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import os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def check(directory):</a:t>
            </a:r>
          </a:p>
          <a:p>
            <a:pPr>
              <a:defRPr sz="2600"/>
            </a:pPr>
            <a:r>
              <a:t>    for file_name in os.listdir(directory):</a:t>
            </a:r>
          </a:p>
          <a:p>
            <a:pPr>
              <a:defRPr sz="2600"/>
            </a:pPr>
            <a:r>
              <a:t>        try:</a:t>
            </a:r>
          </a:p>
          <a:p>
            <a:pPr>
              <a:defRPr sz="2600"/>
            </a:pPr>
            <a:r>
              <a:t>            with open(file_name) as infile:</a:t>
            </a:r>
          </a:p>
          <a:p>
            <a:pPr>
              <a:defRPr sz="2600"/>
            </a:pPr>
            <a:r>
              <a:t>                nr = len(infile.readlines())</a:t>
            </a:r>
          </a:p>
          <a:p>
            <a:pPr>
              <a:defRPr sz="2600"/>
            </a:pPr>
            <a:r>
              <a:t>                print(file_name, nr)</a:t>
            </a:r>
          </a:p>
          <a:p>
            <a:pPr>
              <a:defRPr sz="2600"/>
            </a:pPr>
            <a:r>
              <a:t>        except UnicodeDecodeError:</a:t>
            </a:r>
          </a:p>
          <a:p>
            <a:pPr>
              <a:defRPr sz="2600"/>
            </a:pPr>
            <a:r>
              <a:t>            print('unicode decode error in', file_name)</a:t>
            </a:r>
          </a:p>
          <a:p>
            <a:pPr>
              <a:defRPr sz="2600"/>
            </a:pPr>
            <a:r>
              <a:t>        except IsADirectoryError:</a:t>
            </a:r>
          </a:p>
          <a:p>
            <a:pPr>
              <a:defRPr sz="2600"/>
            </a:pPr>
            <a:r>
              <a:t>            print(f'{file_name} is a directory')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Use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Use C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</a:t>
            </a:r>
          </a:p>
        </p:txBody>
      </p:sp>
      <p:sp>
        <p:nvSpPr>
          <p:cNvPr id="491" name="Given experimental data in several files, generate statistics: mean, median, standard deviation, min, ma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experimental data in several files, generate statistics: mean, median, standard deviation, min, max</a:t>
            </a:r>
          </a:p>
          <a:p>
            <a:pPr/>
            <a:r>
              <a:t>First, need to read and understand the files</a:t>
            </a:r>
          </a:p>
          <a:p>
            <a:pPr lvl="1"/>
            <a:r>
              <a:t> </a:t>
            </a:r>
          </a:p>
        </p:txBody>
      </p:sp>
      <p:pic>
        <p:nvPicPr>
          <p:cNvPr id="492" name="Screen Shot 2021-07-11 at 5.53.11 PM.png" descr="Screen Shot 2021-07-11 at 5.53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6862" y="4704601"/>
            <a:ext cx="6643440" cy="3904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Understanding the F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Understanding the File</a:t>
            </a:r>
          </a:p>
        </p:txBody>
      </p:sp>
      <p:sp>
        <p:nvSpPr>
          <p:cNvPr id="495" name="We want to extract data from the rtf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want to extract data from the rtf files</a:t>
            </a:r>
          </a:p>
          <a:p>
            <a:pPr lvl="1"/>
            <a:r>
              <a:t>Which is a special format with some metadata</a:t>
            </a:r>
          </a:p>
          <a:p>
            <a:pPr lvl="1"/>
            <a:r>
              <a:t>So, we open up a file and read its contents:</a:t>
            </a:r>
          </a:p>
        </p:txBody>
      </p:sp>
      <p:pic>
        <p:nvPicPr>
          <p:cNvPr id="496" name="Screen Shot 2021-07-11 at 5.58.06 PM.png" descr="Screen Shot 2021-07-11 at 5.58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2846" y="4876800"/>
            <a:ext cx="5182292" cy="4185012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with open('m4m.rtf') as infile:…"/>
          <p:cNvSpPr txBox="1"/>
          <p:nvPr/>
        </p:nvSpPr>
        <p:spPr>
          <a:xfrm>
            <a:off x="593185" y="5239396"/>
            <a:ext cx="672953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with open('m4m.rtf') as infile:</a:t>
            </a:r>
          </a:p>
          <a:p>
            <a:pPr/>
            <a:r>
              <a:t>    for line in infile:</a:t>
            </a:r>
          </a:p>
          <a:p>
            <a:pPr/>
            <a:r>
              <a:t>        print(line.strip())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Understanding the F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Understanding the File</a:t>
            </a:r>
          </a:p>
        </p:txBody>
      </p:sp>
      <p:sp>
        <p:nvSpPr>
          <p:cNvPr id="500" name="First thing: 'rtf' is good because we do not need to struggle with enco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 thing: 'rtf' is good because we do not need to struggle with encoding</a:t>
            </a:r>
          </a:p>
          <a:p>
            <a:pPr/>
            <a:r>
              <a:t>Second: We want to extract the data from the second and fifth column and get statistics about them</a:t>
            </a:r>
          </a:p>
          <a:p>
            <a:pPr/>
            <a:r>
              <a:t>Third: The data is organized into files and the file name gives the parameter. The parameter also appear in the nineth line.</a:t>
            </a:r>
          </a:p>
        </p:txBody>
      </p:sp>
      <p:sp>
        <p:nvSpPr>
          <p:cNvPr id="501" name="with open('m4m.rtf') as infile:…"/>
          <p:cNvSpPr txBox="1"/>
          <p:nvPr/>
        </p:nvSpPr>
        <p:spPr>
          <a:xfrm>
            <a:off x="3654774" y="6619883"/>
            <a:ext cx="6942932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with open('m4m.rtf') as infile:</a:t>
            </a:r>
          </a:p>
          <a:p>
            <a:pPr/>
            <a:r>
              <a:t>    for _ in range(9):</a:t>
            </a:r>
          </a:p>
          <a:p>
            <a:pPr/>
            <a:r>
              <a:t>        line = infile.readline()</a:t>
            </a:r>
          </a:p>
          <a:p>
            <a:pPr/>
            <a:r>
              <a:t>    if '4000000' in line:</a:t>
            </a:r>
          </a:p>
          <a:p>
            <a:pPr/>
            <a:r>
              <a:t>        print(line)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hecking the F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Checking the File</a:t>
            </a:r>
          </a:p>
        </p:txBody>
      </p:sp>
      <p:sp>
        <p:nvSpPr>
          <p:cNvPr id="504" name="To open up all the files, we use a for l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open up all the files, we use a for loop</a:t>
            </a:r>
          </a:p>
          <a:p>
            <a:pPr lvl="1"/>
            <a:r>
              <a:t>This gives us more control then using the os-interface because files might be added to the directory</a:t>
            </a:r>
          </a:p>
          <a:p>
            <a:pPr lvl="1"/>
            <a:r>
              <a:t>Trick: Just put the part of the filename into a list that changes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hecking the F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Checking the File</a:t>
            </a:r>
          </a:p>
        </p:txBody>
      </p:sp>
      <p:sp>
        <p:nvSpPr>
          <p:cNvPr id="507" name="We also want to ensure that the file name and the putative parameter are the sam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also want to ensure that the file name and the putative parameter are the same.</a:t>
            </a:r>
          </a:p>
          <a:p>
            <a:pPr lvl="1"/>
            <a:r>
              <a:t>Write the parameters and the filenames into a list</a:t>
            </a:r>
          </a:p>
          <a:p>
            <a:pPr lvl="1"/>
            <a:r>
              <a:t>Then in a for, loop over the zip of the two 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