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  <p:sldId id="322" r:id="rId74"/>
    <p:sldId id="323" r:id="rId75"/>
    <p:sldId id="324" r:id="rId76"/>
    <p:sldId id="325" r:id="rId77"/>
    <p:sldId id="326" r:id="rId78"/>
    <p:sldId id="327" r:id="rId79"/>
    <p:sldId id="328" r:id="rId80"/>
    <p:sldId id="329" r:id="rId81"/>
    <p:sldId id="330" r:id="rId82"/>
    <p:sldId id="331" r:id="rId83"/>
    <p:sldId id="332" r:id="rId84"/>
    <p:sldId id="333" r:id="rId85"/>
    <p:sldId id="334" r:id="rId86"/>
    <p:sldId id="335" r:id="rId87"/>
    <p:sldId id="336" r:id="rId88"/>
    <p:sldId id="337" r:id="rId89"/>
    <p:sldId id="338" r:id="rId9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Relationship Id="rId74" Type="http://schemas.openxmlformats.org/officeDocument/2006/relationships/slide" Target="slides/slide67.xml"/><Relationship Id="rId75" Type="http://schemas.openxmlformats.org/officeDocument/2006/relationships/slide" Target="slides/slide68.xml"/><Relationship Id="rId76" Type="http://schemas.openxmlformats.org/officeDocument/2006/relationships/slide" Target="slides/slide69.xml"/><Relationship Id="rId77" Type="http://schemas.openxmlformats.org/officeDocument/2006/relationships/slide" Target="slides/slide70.xml"/><Relationship Id="rId78" Type="http://schemas.openxmlformats.org/officeDocument/2006/relationships/slide" Target="slides/slide71.xml"/><Relationship Id="rId79" Type="http://schemas.openxmlformats.org/officeDocument/2006/relationships/slide" Target="slides/slide72.xml"/><Relationship Id="rId80" Type="http://schemas.openxmlformats.org/officeDocument/2006/relationships/slide" Target="slides/slide73.xml"/><Relationship Id="rId81" Type="http://schemas.openxmlformats.org/officeDocument/2006/relationships/slide" Target="slides/slide74.xml"/><Relationship Id="rId82" Type="http://schemas.openxmlformats.org/officeDocument/2006/relationships/slide" Target="slides/slide75.xml"/><Relationship Id="rId83" Type="http://schemas.openxmlformats.org/officeDocument/2006/relationships/slide" Target="slides/slide76.xml"/><Relationship Id="rId84" Type="http://schemas.openxmlformats.org/officeDocument/2006/relationships/slide" Target="slides/slide77.xml"/><Relationship Id="rId85" Type="http://schemas.openxmlformats.org/officeDocument/2006/relationships/slide" Target="slides/slide78.xml"/><Relationship Id="rId86" Type="http://schemas.openxmlformats.org/officeDocument/2006/relationships/slide" Target="slides/slide79.xml"/><Relationship Id="rId87" Type="http://schemas.openxmlformats.org/officeDocument/2006/relationships/slide" Target="slides/slide80.xml"/><Relationship Id="rId88" Type="http://schemas.openxmlformats.org/officeDocument/2006/relationships/slide" Target="slides/slide81.xml"/><Relationship Id="rId89" Type="http://schemas.openxmlformats.org/officeDocument/2006/relationships/slide" Target="slides/slide82.xml"/><Relationship Id="rId90" Type="http://schemas.openxmlformats.org/officeDocument/2006/relationships/slide" Target="slides/slide8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5" name="Shape 13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spcBef>
                <a:spcPts val="2000"/>
              </a:spcBef>
            </a:lvl1pPr>
            <a:lvl2pPr>
              <a:spcBef>
                <a:spcPts val="2000"/>
              </a:spcBef>
            </a:lvl2pPr>
            <a:lvl3pPr>
              <a:spcBef>
                <a:spcPts val="2000"/>
              </a:spcBef>
            </a:lvl3pPr>
            <a:lvl4pPr>
              <a:spcBef>
                <a:spcPts val="2000"/>
              </a:spcBef>
            </a:lvl4pPr>
            <a:lvl5pPr>
              <a:spcBef>
                <a:spcPts val="2000"/>
              </a:spcBef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itle Text"/>
          <p:cNvSpPr txBox="1"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7" name="Body Level One…"/>
          <p:cNvSpPr txBox="1"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</p:spPr>
        <p:txBody>
          <a:bodyPr/>
          <a:lstStyle>
            <a:lvl1pPr>
              <a:spcBef>
                <a:spcPts val="2000"/>
              </a:spcBef>
              <a:buSzPct val="75000"/>
              <a:defRPr sz="3600"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>
              <a:spcBef>
                <a:spcPts val="2000"/>
              </a:spcBef>
              <a:buSzPct val="75000"/>
              <a:defRPr sz="3600"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>
              <a:spcBef>
                <a:spcPts val="2000"/>
              </a:spcBef>
              <a:buSzPct val="75000"/>
              <a:defRPr sz="3600"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>
              <a:spcBef>
                <a:spcPts val="2000"/>
              </a:spcBef>
              <a:buSzPct val="75000"/>
              <a:defRPr sz="3600"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>
              <a:spcBef>
                <a:spcPts val="2000"/>
              </a:spcBef>
              <a:buSzPct val="75000"/>
              <a:defRPr sz="3600"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8" name="Slide Number"/>
          <p:cNvSpPr txBox="1"/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8.png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8.png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9.png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0.png"/></Relationships>

</file>

<file path=ppt/slides/_rels/slide6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6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6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6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
</file>

<file path=ppt/slides/_rels/slide7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
</file>

<file path=ppt/slides/_rels/slide7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
</file>

<file path=ppt/slides/_rels/slide7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7.png"/></Relationships>

</file>

<file path=ppt/slides/_rels/slide8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8.png"/></Relationships>

</file>

<file path=ppt/slides/_rels/slide8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9.png"/></Relationships>

</file>

<file path=ppt/slides/_rels/slide8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Functions in Python"/>
          <p:cNvSpPr txBox="1"/>
          <p:nvPr>
            <p:ph type="ctrTitle"/>
          </p:nvPr>
        </p:nvSpPr>
        <p:spPr>
          <a:xfrm>
            <a:off x="1270000" y="16510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Functions in Python </a:t>
            </a:r>
          </a:p>
        </p:txBody>
      </p:sp>
      <p:sp>
        <p:nvSpPr>
          <p:cNvPr id="138" name="Double-click to edit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imple Examp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Examples</a:t>
            </a:r>
          </a:p>
        </p:txBody>
      </p:sp>
      <p:sp>
        <p:nvSpPr>
          <p:cNvPr id="171" name="To determine the smallest number such that   is larger than  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determine the smallest number such that </a:t>
            </a:r>
            <a14:m>
              <m:oMath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H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</m:oMath>
            </a14:m>
            <a:r>
              <a:t> is larger than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:</a:t>
            </a:r>
          </a:p>
          <a:p>
            <a:pPr lvl="1"/>
            <a:r>
              <a:t>Use a while loop</a:t>
            </a:r>
          </a:p>
          <a:p>
            <a:pPr lvl="2"/>
            <a:r>
              <a:t>Keep adding until harmonic number is larger</a:t>
            </a:r>
          </a:p>
          <a:p>
            <a:pPr lvl="3"/>
            <a:r>
              <a:t>The while condition is that the accumulator is smaller than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imple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Example</a:t>
            </a:r>
          </a:p>
        </p:txBody>
      </p:sp>
      <p:sp>
        <p:nvSpPr>
          <p:cNvPr id="174" name="while-solutio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while-solution</a:t>
            </a:r>
          </a:p>
        </p:txBody>
      </p:sp>
      <p:sp>
        <p:nvSpPr>
          <p:cNvPr id="175" name="def min_har(x):…"/>
          <p:cNvSpPr txBox="1"/>
          <p:nvPr/>
        </p:nvSpPr>
        <p:spPr>
          <a:xfrm>
            <a:off x="4004652" y="4063381"/>
            <a:ext cx="4458408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min_har(x):</a:t>
            </a:r>
          </a:p>
          <a:p>
            <a:pPr/>
            <a:r>
              <a:t>    accu = 0</a:t>
            </a:r>
          </a:p>
          <a:p>
            <a:pPr/>
            <a:r>
              <a:t>    i = 0</a:t>
            </a:r>
          </a:p>
          <a:p>
            <a:pPr/>
            <a:r>
              <a:t>    while accu &lt; x:</a:t>
            </a:r>
          </a:p>
          <a:p>
            <a:pPr/>
            <a:r>
              <a:t>        i+= 1</a:t>
            </a:r>
          </a:p>
          <a:p>
            <a:pPr/>
            <a:r>
              <a:t>        accu += 1/i</a:t>
            </a:r>
          </a:p>
          <a:p>
            <a:pPr/>
            <a:r>
              <a:t>    return 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Functions of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Functions of Functions</a:t>
            </a:r>
          </a:p>
        </p:txBody>
      </p:sp>
      <p:sp>
        <p:nvSpPr>
          <p:cNvPr id="178" name="Functions are full-fledged objects in Pyth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Functions are full-fledged objects in Python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This means you can pass functions as parameters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Example: Calculate the average of the values of a function at -n, -n+1, -n+2, …, -2, -1, 0, 1, 2, … , n-2, n-1, n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The function needs to be a function of one integer variable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Example: 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rPr i="1"/>
              <a:t>n</a:t>
            </a:r>
            <a:r>
              <a:t> = 2, function is squaring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Return value is </a:t>
            </a:r>
          </a:p>
        </p:txBody>
      </p:sp>
      <p:sp>
        <p:nvSpPr>
          <p:cNvPr id="179" name="Equation"/>
          <p:cNvSpPr txBox="1"/>
          <p:nvPr/>
        </p:nvSpPr>
        <p:spPr>
          <a:xfrm>
            <a:off x="5258528" y="8021411"/>
            <a:ext cx="6402971" cy="44387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  <m:sup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  <m:sup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e>
                    <m:sup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e>
                    <m:sup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5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</m:oMath>
              </m:oMathPara>
            </a14:m>
            <a:endParaRPr sz="34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Functions of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Functions of Functions</a:t>
            </a:r>
          </a:p>
        </p:txBody>
      </p:sp>
      <p:sp>
        <p:nvSpPr>
          <p:cNvPr id="182" name="We first define the averaging function with two argumen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first define the averaging function with two arguments</a:t>
            </a:r>
          </a:p>
          <a:p>
            <a:pPr lvl="1"/>
            <a:r>
              <a:t>The number </a:t>
            </a:r>
            <a:r>
              <a:rPr i="1"/>
              <a:t>n</a:t>
            </a:r>
          </a:p>
          <a:p>
            <a:pPr lvl="1"/>
            <a:r>
              <a:t>The function over which we average, called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func</a:t>
            </a:r>
          </a:p>
        </p:txBody>
      </p:sp>
      <p:sp>
        <p:nvSpPr>
          <p:cNvPr id="183" name="def averaging(n, func):"/>
          <p:cNvSpPr txBox="1"/>
          <p:nvPr/>
        </p:nvSpPr>
        <p:spPr>
          <a:xfrm>
            <a:off x="3645799" y="5467350"/>
            <a:ext cx="5372956" cy="533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def averaging(n, func):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Functions of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Functions of Functions</a:t>
            </a:r>
          </a:p>
        </p:txBody>
      </p:sp>
      <p:sp>
        <p:nvSpPr>
          <p:cNvPr id="186" name="Inside the function, we create an accumulator and a loop index, running from -n to n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Inside the function, we create an accumulator and a loop index, running from </a:t>
            </a:r>
            <a:r>
              <a:rPr i="1"/>
              <a:t>-n </a:t>
            </a:r>
            <a:r>
              <a:t>to </a:t>
            </a:r>
            <a:r>
              <a:rPr i="1"/>
              <a:t>n.</a:t>
            </a:r>
          </a:p>
        </p:txBody>
      </p:sp>
      <p:sp>
        <p:nvSpPr>
          <p:cNvPr id="187" name="def averaging(n, func):…"/>
          <p:cNvSpPr txBox="1"/>
          <p:nvPr/>
        </p:nvSpPr>
        <p:spPr>
          <a:xfrm>
            <a:off x="3429899" y="4006850"/>
            <a:ext cx="6516105" cy="139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def averaging(n, func):</a:t>
            </a:r>
          </a:p>
          <a:p>
            <a:pPr lvl="1"/>
            <a:r>
              <a:t>   accu = 0</a:t>
            </a:r>
          </a:p>
          <a:p>
            <a:pPr lvl="1"/>
            <a:r>
              <a:t>   for i in range(-n, n+1):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Functions of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Functions of Functions</a:t>
            </a:r>
          </a:p>
        </p:txBody>
      </p:sp>
      <p:sp>
        <p:nvSpPr>
          <p:cNvPr id="190" name="Inside the loop, we modify the accumulator accu by adding the value of the function at the loop variable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Inside the loop, we modify the accumulator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accu</a:t>
            </a:r>
            <a:r>
              <a:t> by adding the value of the function at the loop variable</a:t>
            </a:r>
            <a:r>
              <a:rPr i="1"/>
              <a:t>.</a:t>
            </a:r>
          </a:p>
        </p:txBody>
      </p:sp>
      <p:sp>
        <p:nvSpPr>
          <p:cNvPr id="191" name="def averaging(n, func):…"/>
          <p:cNvSpPr txBox="1"/>
          <p:nvPr/>
        </p:nvSpPr>
        <p:spPr>
          <a:xfrm>
            <a:off x="3429899" y="4387850"/>
            <a:ext cx="6516105" cy="182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def averaging(n, func):</a:t>
            </a:r>
          </a:p>
          <a:p>
            <a:pPr lvl="1"/>
            <a:r>
              <a:t>   accu = 0</a:t>
            </a:r>
          </a:p>
          <a:p>
            <a:pPr lvl="1"/>
            <a:r>
              <a:t>   for i in range(-n, n+1):</a:t>
            </a:r>
          </a:p>
          <a:p>
            <a:pPr lvl="1"/>
            <a:r>
              <a:t>       accu += func(i)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Functions of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Functions of Functions</a:t>
            </a:r>
          </a:p>
        </p:txBody>
      </p:sp>
      <p:sp>
        <p:nvSpPr>
          <p:cNvPr id="194" name="There are 2n+1 points at which we evaluate the function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There are 2</a:t>
            </a:r>
            <a:r>
              <a:rPr i="1"/>
              <a:t>n+</a:t>
            </a:r>
            <a:r>
              <a:t>1 points at which we evaluate the function</a:t>
            </a:r>
            <a:r>
              <a:rPr i="1"/>
              <a:t>.</a:t>
            </a:r>
            <a:endParaRPr i="1"/>
          </a:p>
          <a:p>
            <a:pPr/>
            <a:r>
              <a:t>We then return the average as the accumulator over the number of points</a:t>
            </a:r>
          </a:p>
        </p:txBody>
      </p:sp>
      <p:sp>
        <p:nvSpPr>
          <p:cNvPr id="195" name="def averaging(n, func):…"/>
          <p:cNvSpPr txBox="1"/>
          <p:nvPr/>
        </p:nvSpPr>
        <p:spPr>
          <a:xfrm>
            <a:off x="3417199" y="4819650"/>
            <a:ext cx="6516105" cy="2692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 def averaging(n, func):</a:t>
            </a:r>
          </a:p>
          <a:p>
            <a:pPr lvl="1"/>
            <a:r>
              <a:t>   accu = 0</a:t>
            </a:r>
          </a:p>
          <a:p>
            <a:pPr lvl="1"/>
            <a:r>
              <a:t>   for i in range(-n, n+1):</a:t>
            </a:r>
          </a:p>
          <a:p>
            <a:pPr lvl="1"/>
            <a:r>
              <a:t>       accu += func(i)</a:t>
            </a:r>
          </a:p>
          <a:p>
            <a:pPr lvl="4"/>
            <a:r>
              <a:t>return accu/(2*n+1)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Functions of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Functions of Functions</a:t>
            </a:r>
          </a:p>
        </p:txBody>
      </p:sp>
      <p:sp>
        <p:nvSpPr>
          <p:cNvPr id="198" name="In order to try this out, we need to use a func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 order to try this out, we need to use a function</a:t>
            </a:r>
          </a:p>
          <a:p>
            <a:pPr/>
            <a:r>
              <a:t>We can just define one in order to try out our averaging function</a:t>
            </a:r>
          </a:p>
        </p:txBody>
      </p:sp>
      <p:sp>
        <p:nvSpPr>
          <p:cNvPr id="199" name="def square(number):…"/>
          <p:cNvSpPr txBox="1"/>
          <p:nvPr/>
        </p:nvSpPr>
        <p:spPr>
          <a:xfrm>
            <a:off x="3417199" y="4819650"/>
            <a:ext cx="6516105" cy="485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def square(number):</a:t>
            </a:r>
          </a:p>
          <a:p>
            <a:pPr/>
            <a:r>
              <a:t>   return number*number </a:t>
            </a:r>
          </a:p>
          <a:p>
            <a:pPr/>
          </a:p>
          <a:p>
            <a:pPr/>
            <a:r>
              <a:t>def averaging(n, func):</a:t>
            </a:r>
          </a:p>
          <a:p>
            <a:pPr lvl="1"/>
            <a:r>
              <a:t>   accu = 0</a:t>
            </a:r>
          </a:p>
          <a:p>
            <a:pPr lvl="1"/>
            <a:r>
              <a:t>   for i in range(-n, n+1):</a:t>
            </a:r>
          </a:p>
          <a:p>
            <a:pPr lvl="1"/>
            <a:r>
              <a:t>       accu += func(i)</a:t>
            </a:r>
          </a:p>
          <a:p>
            <a:pPr/>
            <a:r>
              <a:t>return accu/(2*n+1)</a:t>
            </a:r>
          </a:p>
          <a:p>
            <a:pPr/>
          </a:p>
          <a:p>
            <a:pPr/>
            <a:r>
              <a:t>print(averaging(2, square))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Local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Local Functions</a:t>
            </a:r>
          </a:p>
        </p:txBody>
      </p:sp>
      <p:sp>
        <p:nvSpPr>
          <p:cNvPr id="202" name="Can have a function definition inside a func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have a function definition inside a function</a:t>
            </a:r>
          </a:p>
          <a:p>
            <a:pPr lvl="1"/>
            <a:r>
              <a:t>Not many use cases</a:t>
            </a:r>
          </a:p>
        </p:txBody>
      </p:sp>
      <p:sp>
        <p:nvSpPr>
          <p:cNvPr id="203" name="def factorial(number):…"/>
          <p:cNvSpPr txBox="1"/>
          <p:nvPr/>
        </p:nvSpPr>
        <p:spPr>
          <a:xfrm>
            <a:off x="952500" y="4352621"/>
            <a:ext cx="10509672" cy="391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200"/>
            </a:pPr>
            <a:r>
              <a:t>def factorial(number):</a:t>
            </a:r>
          </a:p>
          <a:p>
            <a:pPr>
              <a:defRPr sz="2200"/>
            </a:pPr>
            <a:r>
              <a:t>    if not isinstance(number, int):</a:t>
            </a:r>
          </a:p>
          <a:p>
            <a:pPr>
              <a:defRPr sz="2200"/>
            </a:pPr>
            <a:r>
              <a:t>        raise TypeError("sorry", number, "must be an integer")</a:t>
            </a:r>
          </a:p>
          <a:p>
            <a:pPr>
              <a:defRPr sz="2200"/>
            </a:pPr>
            <a:r>
              <a:t>    if not number &gt;= 0:</a:t>
            </a:r>
          </a:p>
          <a:p>
            <a:pPr>
              <a:defRPr sz="2200"/>
            </a:pPr>
            <a:r>
              <a:t>        raise ValueError("sorry", number, "must be positive")</a:t>
            </a:r>
          </a:p>
          <a:p>
            <a:pPr>
              <a:defRPr sz="2200"/>
            </a:pPr>
          </a:p>
          <a:p>
            <a:pPr>
              <a:defRPr sz="2200"/>
            </a:pPr>
            <a:r>
              <a:t>    def inner_factorial(number):</a:t>
            </a:r>
          </a:p>
          <a:p>
            <a:pPr>
              <a:defRPr sz="2200"/>
            </a:pPr>
            <a:r>
              <a:t>        if number &lt;= 1:</a:t>
            </a:r>
          </a:p>
          <a:p>
            <a:pPr>
              <a:defRPr sz="2200"/>
            </a:pPr>
            <a:r>
              <a:t>            return 1</a:t>
            </a:r>
          </a:p>
          <a:p>
            <a:pPr>
              <a:defRPr sz="2200"/>
            </a:pPr>
            <a:r>
              <a:t>        return number * inner_factorial(number-1)</a:t>
            </a:r>
          </a:p>
          <a:p>
            <a:pPr>
              <a:defRPr sz="2200"/>
            </a:pPr>
          </a:p>
          <a:p>
            <a:pPr>
              <a:defRPr sz="2200"/>
            </a:pPr>
            <a:r>
              <a:t>    return inner_factorial(number)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Local and Global Vari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Local and Global Variables</a:t>
            </a:r>
          </a:p>
        </p:txBody>
      </p:sp>
      <p:sp>
        <p:nvSpPr>
          <p:cNvPr id="206" name="A Python function is an independent part of a progra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Python function is an independent part of a program</a:t>
            </a:r>
          </a:p>
          <a:p>
            <a:pPr lvl="1"/>
            <a:r>
              <a:t>It has its own set of variables</a:t>
            </a:r>
          </a:p>
          <a:p>
            <a:pPr lvl="2"/>
            <a:r>
              <a:t>Called local variables</a:t>
            </a:r>
          </a:p>
          <a:p>
            <a:pPr lvl="1"/>
            <a:r>
              <a:t>It can also access variables of the environment in which the function is called. </a:t>
            </a:r>
          </a:p>
          <a:p>
            <a:pPr lvl="2"/>
            <a:r>
              <a:t>These are global variables</a:t>
            </a:r>
          </a:p>
          <a:p>
            <a:pPr lvl="1"/>
            <a:r>
              <a:t>The space where variables live is called their scope</a:t>
            </a:r>
          </a:p>
          <a:p>
            <a:pPr lvl="1"/>
            <a:r>
              <a:t>We will revisit this issue in the future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ython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Functions</a:t>
            </a:r>
          </a:p>
        </p:txBody>
      </p:sp>
      <p:sp>
        <p:nvSpPr>
          <p:cNvPr id="141" name="Functions defined by keyword def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Functions defined by keyword def</a:t>
            </a:r>
          </a:p>
          <a:p>
            <a:pPr/>
            <a:r>
              <a:t>Can return value with keyword return</a:t>
            </a:r>
          </a:p>
        </p:txBody>
      </p:sp>
      <p:pic>
        <p:nvPicPr>
          <p:cNvPr id="14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02339" y="4876800"/>
            <a:ext cx="9370011" cy="209972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Examp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Examples</a:t>
            </a:r>
          </a:p>
        </p:txBody>
      </p:sp>
      <p:sp>
        <p:nvSpPr>
          <p:cNvPr id="209" name="a and b are two global variables…"/>
          <p:cNvSpPr txBox="1"/>
          <p:nvPr>
            <p:ph type="body" sz="half" idx="1"/>
          </p:nvPr>
        </p:nvSpPr>
        <p:spPr>
          <a:xfrm>
            <a:off x="6069111" y="2597150"/>
            <a:ext cx="6076009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a and b are two global variables</a:t>
            </a:r>
          </a:p>
          <a:p>
            <a:pPr/>
            <a:r>
              <a:t>In function foo:</a:t>
            </a:r>
          </a:p>
          <a:p>
            <a:pPr lvl="1">
              <a:defRPr i="1"/>
            </a:pPr>
            <a:r>
              <a:t>a</a:t>
            </a:r>
            <a:r>
              <a:rPr i="0"/>
              <a:t> is global, its value remains 3</a:t>
            </a:r>
            <a:endParaRPr i="0"/>
          </a:p>
          <a:p>
            <a:pPr>
              <a:defRPr i="1"/>
            </a:pPr>
            <a:r>
              <a:rPr i="0"/>
              <a:t>In function bar:</a:t>
            </a:r>
            <a:endParaRPr i="0"/>
          </a:p>
          <a:p>
            <a:pPr lvl="1">
              <a:defRPr i="1"/>
            </a:pPr>
            <a:r>
              <a:t>b</a:t>
            </a:r>
            <a:r>
              <a:rPr i="0"/>
              <a:t> is local, since it is redefined to be 1</a:t>
            </a:r>
          </a:p>
        </p:txBody>
      </p:sp>
      <p:sp>
        <p:nvSpPr>
          <p:cNvPr id="210" name="a=3…"/>
          <p:cNvSpPr txBox="1"/>
          <p:nvPr/>
        </p:nvSpPr>
        <p:spPr>
          <a:xfrm>
            <a:off x="1073075" y="2565399"/>
            <a:ext cx="4915682" cy="398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a=3</a:t>
            </a:r>
          </a:p>
          <a:p>
            <a:pPr/>
            <a:r>
              <a:t>b=2</a:t>
            </a:r>
          </a:p>
          <a:p>
            <a:pPr/>
            <a:r>
              <a:t>def foo(x):</a:t>
            </a:r>
          </a:p>
          <a:p>
            <a:pPr/>
            <a:r>
              <a:t>    return a+x</a:t>
            </a:r>
          </a:p>
          <a:p>
            <a:pPr/>
            <a:r>
              <a:t>def bar(x):</a:t>
            </a:r>
          </a:p>
          <a:p>
            <a:pPr/>
            <a:r>
              <a:t>    b=1</a:t>
            </a:r>
          </a:p>
          <a:p>
            <a:pPr/>
            <a:r>
              <a:t>    return b+x</a:t>
            </a:r>
          </a:p>
          <a:p>
            <a:pPr/>
          </a:p>
          <a:p>
            <a:pPr/>
            <a:r>
              <a:t>print(foo(3), bar(3))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he global keywor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global keyword</a:t>
            </a:r>
          </a:p>
        </p:txBody>
      </p:sp>
      <p:sp>
        <p:nvSpPr>
          <p:cNvPr id="213" name="In the previous example, we generated a local variable b by just assigning a value to it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 the previous example, we generated a local variable </a:t>
            </a:r>
            <a:r>
              <a:rPr i="1"/>
              <a:t>b</a:t>
            </a:r>
            <a:r>
              <a:t> by just assigning a value to it. </a:t>
            </a:r>
          </a:p>
          <a:p>
            <a:pPr/>
            <a:r>
              <a:t>There are now two variables with name </a:t>
            </a:r>
            <a:r>
              <a:rPr i="1"/>
              <a:t>b</a:t>
            </a:r>
          </a:p>
          <a:p>
            <a:pPr/>
            <a:r>
              <a:t>In bar, the global variable is hidden</a:t>
            </a:r>
          </a:p>
          <a:p>
            <a:pPr/>
            <a:r>
              <a:t>If we want to assign to the global variable, then we can use the keyword global to make </a:t>
            </a:r>
            <a:r>
              <a:rPr i="1"/>
              <a:t>b </a:t>
            </a:r>
            <a:r>
              <a:t>refer to the global variable. An assignment then does not create a new local variable, but rather changes the value of the old one.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216" name="In foo:…"/>
          <p:cNvSpPr txBox="1"/>
          <p:nvPr>
            <p:ph type="body" sz="quarter" idx="1"/>
          </p:nvPr>
        </p:nvSpPr>
        <p:spPr>
          <a:xfrm>
            <a:off x="5496966" y="2146300"/>
            <a:ext cx="6644234" cy="2758530"/>
          </a:xfrm>
          <a:prstGeom prst="rect">
            <a:avLst/>
          </a:prstGeom>
        </p:spPr>
        <p:txBody>
          <a:bodyPr/>
          <a:lstStyle/>
          <a:p>
            <a:pPr marL="355600" indent="-355600" defTabSz="467359">
              <a:spcBef>
                <a:spcPts val="1700"/>
              </a:spcBef>
              <a:defRPr sz="2560"/>
            </a:pPr>
            <a:r>
              <a:t>In foo:</a:t>
            </a:r>
          </a:p>
          <a:p>
            <a:pPr lvl="1" marL="711200" indent="-355600" defTabSz="467359">
              <a:spcBef>
                <a:spcPts val="1700"/>
              </a:spcBef>
              <a:defRPr sz="2560"/>
            </a:pPr>
            <a:r>
              <a:t>A local variable </a:t>
            </a:r>
            <a:r>
              <a:rPr i="1"/>
              <a:t>b</a:t>
            </a:r>
          </a:p>
          <a:p>
            <a:pPr lvl="1" marL="711200" indent="-355600" defTabSz="467359">
              <a:spcBef>
                <a:spcPts val="1700"/>
              </a:spcBef>
              <a:defRPr sz="2560"/>
            </a:pPr>
            <a:r>
              <a:t>A global variable </a:t>
            </a:r>
            <a:r>
              <a:rPr i="1"/>
              <a:t>a</a:t>
            </a:r>
            <a:endParaRPr i="1"/>
          </a:p>
          <a:p>
            <a:pPr lvl="1" marL="711200" indent="-355600" defTabSz="467359">
              <a:spcBef>
                <a:spcPts val="1700"/>
              </a:spcBef>
              <a:defRPr sz="2560"/>
            </a:pPr>
            <a:r>
              <a:t>The value of </a:t>
            </a:r>
            <a:r>
              <a:rPr i="1"/>
              <a:t>a</a:t>
            </a:r>
            <a:r>
              <a:t> changes by executing </a:t>
            </a:r>
            <a:r>
              <a:rPr i="1"/>
              <a:t>foo</a:t>
            </a:r>
            <a:r>
              <a:t>( )</a:t>
            </a:r>
          </a:p>
        </p:txBody>
      </p:sp>
      <p:sp>
        <p:nvSpPr>
          <p:cNvPr id="217" name="a = 1…"/>
          <p:cNvSpPr txBox="1"/>
          <p:nvPr/>
        </p:nvSpPr>
        <p:spPr>
          <a:xfrm>
            <a:off x="1073075" y="2324100"/>
            <a:ext cx="9488427" cy="701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 = 1</a:t>
            </a:r>
          </a:p>
          <a:p>
            <a:pPr/>
            <a:r>
              <a:t>b = 2</a:t>
            </a:r>
          </a:p>
          <a:p>
            <a:pPr/>
          </a:p>
          <a:p>
            <a:pPr/>
            <a:r>
              <a:t>def foo():</a:t>
            </a:r>
          </a:p>
          <a:p>
            <a:pPr/>
            <a:r>
              <a:t>    global a</a:t>
            </a:r>
          </a:p>
          <a:p>
            <a:pPr/>
            <a:r>
              <a:t>    a = 2</a:t>
            </a:r>
          </a:p>
          <a:p>
            <a:pPr/>
            <a:r>
              <a:t>    b = 3</a:t>
            </a:r>
          </a:p>
          <a:p>
            <a:pPr/>
            <a:r>
              <a:t>    print("In foo:" , "a=", a, " b=", b)</a:t>
            </a:r>
          </a:p>
          <a:p>
            <a:pPr/>
          </a:p>
          <a:p>
            <a:pPr/>
            <a:r>
              <a:t>print("Outside foo: " ,"a=", a, " b=", b)</a:t>
            </a:r>
          </a:p>
          <a:p>
            <a:pPr/>
            <a:r>
              <a:t>foo()</a:t>
            </a:r>
          </a:p>
          <a:p>
            <a:pPr/>
            <a:r>
              <a:t>print("Outside foo: " ,"a=", a, " b=", b)</a:t>
            </a:r>
          </a:p>
          <a:p>
            <a:pPr/>
          </a:p>
          <a:p>
            <a:pPr/>
            <a:r>
              <a:t>##Outside foo:  a= 1  b= 2</a:t>
            </a:r>
          </a:p>
          <a:p>
            <a:pPr/>
            <a:r>
              <a:t>##In foo: a= 2  b= 3</a:t>
            </a:r>
          </a:p>
          <a:p>
            <a:pPr/>
            <a:r>
              <a:t>##Outside foo:  a= 2  b= 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cop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Scoping</a:t>
            </a:r>
          </a:p>
        </p:txBody>
      </p:sp>
      <p:sp>
        <p:nvSpPr>
          <p:cNvPr id="220" name="Global scop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Global scope:  </a:t>
            </a:r>
          </a:p>
          <a:p>
            <a:pPr lvl="1"/>
            <a:r>
              <a:t>Names that we define are visible to all our code</a:t>
            </a:r>
          </a:p>
          <a:p>
            <a:pPr/>
            <a:r>
              <a:t>Local scope: </a:t>
            </a:r>
          </a:p>
          <a:p>
            <a:pPr lvl="1"/>
            <a:r>
              <a:t>Names that we define are only visible to the current function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cop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Scoping</a:t>
            </a:r>
          </a:p>
        </p:txBody>
      </p:sp>
      <p:sp>
        <p:nvSpPr>
          <p:cNvPr id="223" name="LEGB — rule to resolve nam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LEGB — rule to resolve names</a:t>
            </a:r>
          </a:p>
          <a:p>
            <a:pPr lvl="1"/>
            <a:r>
              <a:t>Local</a:t>
            </a:r>
          </a:p>
          <a:p>
            <a:pPr lvl="1"/>
            <a:r>
              <a:t>Enclosed (e.g. enclosing function)</a:t>
            </a:r>
          </a:p>
          <a:p>
            <a:pPr lvl="1"/>
            <a:r>
              <a:t>Global </a:t>
            </a:r>
          </a:p>
          <a:p>
            <a:pPr lvl="1"/>
            <a:r>
              <a:t>Built-in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Functions with Default Argum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Functions with Default Arguments</a:t>
            </a:r>
          </a:p>
        </p:txBody>
      </p:sp>
      <p:sp>
        <p:nvSpPr>
          <p:cNvPr id="226" name="We have created functions that have positional argumen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have created functions that have </a:t>
            </a:r>
            <a:r>
              <a:rPr i="1" u="sng"/>
              <a:t>positional</a:t>
            </a:r>
            <a:r>
              <a:t> arguments</a:t>
            </a:r>
          </a:p>
          <a:p>
            <a:pPr lvl="1"/>
            <a:r>
              <a:t>Example:</a:t>
            </a:r>
          </a:p>
          <a:p>
            <a:pPr lvl="1"/>
          </a:p>
          <a:p>
            <a:pPr lvl="2"/>
          </a:p>
          <a:p>
            <a:pPr lvl="2"/>
          </a:p>
          <a:p>
            <a:pPr lvl="2"/>
            <a:r>
              <a:t>When we invoke this function, the first argument (2) gets plugged into variable foo and the second argument (3) get plugged into variable bar</a:t>
            </a:r>
          </a:p>
        </p:txBody>
      </p:sp>
      <p:sp>
        <p:nvSpPr>
          <p:cNvPr id="227" name="def fun(foo, bar):…"/>
          <p:cNvSpPr txBox="1"/>
          <p:nvPr/>
        </p:nvSpPr>
        <p:spPr>
          <a:xfrm>
            <a:off x="5130800" y="4032250"/>
            <a:ext cx="4744951" cy="1689100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>
              <a:defRPr sz="2800"/>
            </a:pPr>
            <a:r>
              <a:t>def fun(foo, bar):</a:t>
            </a:r>
          </a:p>
          <a:p>
            <a:pPr>
              <a:defRPr sz="2800"/>
            </a:pPr>
            <a:r>
              <a:t>    print(2*foo+bar)</a:t>
            </a:r>
          </a:p>
          <a:p>
            <a:pPr>
              <a:defRPr sz="2800"/>
            </a:pPr>
          </a:p>
          <a:p>
            <a:pPr>
              <a:defRPr sz="2800"/>
            </a:pPr>
            <a:r>
              <a:t>fun(2, 3)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Keyword (Named) Argum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Keyword (Named) Arguments</a:t>
            </a:r>
          </a:p>
        </p:txBody>
      </p:sp>
      <p:sp>
        <p:nvSpPr>
          <p:cNvPr id="230" name="We can also use the names of the variables in the function definition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also use the names of the variables in the function definition.</a:t>
            </a:r>
          </a:p>
          <a:p>
            <a:pPr/>
            <a:r>
              <a:t>Example:  (we soon learn how to deal better with errors)</a:t>
            </a:r>
          </a:p>
        </p:txBody>
      </p:sp>
      <p:sp>
        <p:nvSpPr>
          <p:cNvPr id="231" name="def quadratic(a, b, c):…"/>
          <p:cNvSpPr txBox="1"/>
          <p:nvPr/>
        </p:nvSpPr>
        <p:spPr>
          <a:xfrm>
            <a:off x="1506686" y="4641850"/>
            <a:ext cx="10616370" cy="2006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600"/>
            </a:pPr>
            <a:r>
              <a:t>def quadratic(a, b, c):</a:t>
            </a:r>
          </a:p>
          <a:p>
            <a:pPr>
              <a:defRPr sz="2600"/>
            </a:pPr>
            <a:r>
              <a:t>    if b**2-4*a*c &gt;= 0:</a:t>
            </a:r>
          </a:p>
          <a:p>
            <a:pPr>
              <a:defRPr sz="2600"/>
            </a:pPr>
            <a:r>
              <a:t>        return -b/(2*a) + math.sqrt(b**2-4*a*c)/(2*a)</a:t>
            </a:r>
          </a:p>
          <a:p>
            <a:pPr>
              <a:defRPr sz="2600"/>
            </a:pPr>
            <a:r>
              <a:t>    else:</a:t>
            </a:r>
          </a:p>
          <a:p>
            <a:pPr>
              <a:defRPr sz="2600"/>
            </a:pPr>
            <a:r>
              <a:t>        print("Error: no solution") </a:t>
            </a:r>
          </a:p>
        </p:txBody>
      </p:sp>
      <p:sp>
        <p:nvSpPr>
          <p:cNvPr id="232" name="print(quadratic(1, -4, 4))  #CALL BY POSITION…"/>
          <p:cNvSpPr txBox="1"/>
          <p:nvPr/>
        </p:nvSpPr>
        <p:spPr>
          <a:xfrm>
            <a:off x="1506686" y="7092950"/>
            <a:ext cx="9823761" cy="86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600"/>
            </a:pPr>
            <a:r>
              <a:t>print(quadratic(1, -4, 4))  #CALL BY POSITION</a:t>
            </a:r>
          </a:p>
          <a:p>
            <a:pPr>
              <a:defRPr sz="2600"/>
            </a:pPr>
            <a:r>
              <a:t>print(quadratic(c=4, a=1, b=-4)  #CALL BY KEYWORD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Keyword (Named) Argum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5900"/>
            </a:lvl1pPr>
          </a:lstStyle>
          <a:p>
            <a:pPr/>
            <a:r>
              <a:t>Keyword (Named) Arguments</a:t>
            </a:r>
          </a:p>
        </p:txBody>
      </p:sp>
      <p:sp>
        <p:nvSpPr>
          <p:cNvPr id="235" name="Keyword arguments have advantag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Keyword arguments have advantages</a:t>
            </a:r>
          </a:p>
          <a:p>
            <a:pPr lvl="1"/>
            <a:r>
              <a:t>If you have a function with many positional arguments, then you need to carefully match them up</a:t>
            </a:r>
          </a:p>
          <a:p>
            <a:pPr lvl="1"/>
            <a:r>
              <a:t>At least, you can use the help function in order to figure out what each argument does, if you named them well in the function definition </a:t>
            </a:r>
          </a:p>
        </p:txBody>
      </p:sp>
      <p:pic>
        <p:nvPicPr>
          <p:cNvPr id="236" name="Screen Shot 2018-09-04 at 11.01.48 PM.png" descr="Screen Shot 2018-09-04 at 11.01.48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10685" y="6787852"/>
            <a:ext cx="9383430" cy="185688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Keyword (Named) Argum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5900"/>
            </a:lvl1pPr>
          </a:lstStyle>
          <a:p>
            <a:pPr/>
            <a:r>
              <a:t>Keyword (Named) Arguments</a:t>
            </a:r>
          </a:p>
        </p:txBody>
      </p:sp>
      <p:sp>
        <p:nvSpPr>
          <p:cNvPr id="239" name="You can force the user of a function to use keywords by introducing an asterisk into the definition of the functi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You can force the user of a function to use keywords by introducing an asterisk into the definition of the function:</a:t>
            </a:r>
          </a:p>
          <a:p>
            <a:pPr lvl="1"/>
            <a:r>
              <a:t>All arguments after the asterisk need to be passed by keyword</a:t>
            </a:r>
          </a:p>
          <a:p>
            <a:pPr lvl="1"/>
            <a:r>
              <a:t>The arguments before the asterisk can be positional</a:t>
            </a:r>
          </a:p>
        </p:txBody>
      </p:sp>
      <p:pic>
        <p:nvPicPr>
          <p:cNvPr id="24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50839" y="5664200"/>
            <a:ext cx="8303122" cy="790774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</p:spPr>
      </p:pic>
      <p:sp>
        <p:nvSpPr>
          <p:cNvPr id="241" name="def fun(a, b, *, c):…"/>
          <p:cNvSpPr txBox="1"/>
          <p:nvPr/>
        </p:nvSpPr>
        <p:spPr>
          <a:xfrm>
            <a:off x="4204605" y="6965950"/>
            <a:ext cx="4382195" cy="167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800"/>
            </a:pPr>
            <a:r>
              <a:t>def fun(a, b, *, c):</a:t>
            </a:r>
          </a:p>
          <a:p>
            <a:pPr>
              <a:defRPr sz="2800"/>
            </a:pPr>
            <a:r>
              <a:t>         …</a:t>
            </a:r>
          </a:p>
          <a:p>
            <a:pPr>
              <a:defRPr sz="2800"/>
            </a:pPr>
          </a:p>
          <a:p>
            <a:pPr>
              <a:defRPr sz="2800"/>
            </a:pPr>
            <a:r>
              <a:t>print(fun(2, 3, c=5)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ythonic Ti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Pythonic Tip</a:t>
            </a:r>
          </a:p>
        </p:txBody>
      </p:sp>
      <p:sp>
        <p:nvSpPr>
          <p:cNvPr id="244" name="If you want to write understandable cod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If you want to write understandable code:</a:t>
            </a:r>
          </a:p>
          <a:p>
            <a:pPr lvl="1">
              <a:defRPr b="1"/>
            </a:pPr>
            <a:r>
              <a:t>Use keyword arguments</a:t>
            </a:r>
          </a:p>
          <a:p>
            <a:pPr lvl="1"/>
            <a:r>
              <a:t>Use reasonable default values</a:t>
            </a:r>
          </a:p>
          <a:p>
            <a:pPr lvl="1"/>
            <a:r>
              <a:t>Write a documentation</a:t>
            </a:r>
          </a:p>
          <a:p>
            <a:pPr lvl="2"/>
            <a:r>
              <a:t>Three quotation marks followed by remarks followed by three quotation marks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ython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Functions</a:t>
            </a:r>
          </a:p>
        </p:txBody>
      </p:sp>
      <p:sp>
        <p:nvSpPr>
          <p:cNvPr id="145" name="Example:  A Heron square-root functio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  A Heron square-root function</a:t>
            </a:r>
          </a:p>
        </p:txBody>
      </p:sp>
      <p:sp>
        <p:nvSpPr>
          <p:cNvPr id="146" name="def square(S, precision):…"/>
          <p:cNvSpPr txBox="1"/>
          <p:nvPr/>
        </p:nvSpPr>
        <p:spPr>
          <a:xfrm>
            <a:off x="683592" y="3645625"/>
            <a:ext cx="12117754" cy="267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500"/>
            </a:pPr>
            <a:r>
              <a:t>def square(S, precision):</a:t>
            </a:r>
          </a:p>
          <a:p>
            <a:pPr>
              <a:defRPr sz="2500"/>
            </a:pPr>
            <a:r>
              <a:t>    """ This is a square root function that uses Heron's Method</a:t>
            </a:r>
          </a:p>
          <a:p>
            <a:pPr>
              <a:defRPr sz="2500"/>
            </a:pPr>
            <a:r>
              <a:t>    """</a:t>
            </a:r>
          </a:p>
          <a:p>
            <a:pPr>
              <a:defRPr sz="2500"/>
            </a:pPr>
            <a:r>
              <a:t>    x = 1</a:t>
            </a:r>
          </a:p>
          <a:p>
            <a:pPr>
              <a:defRPr sz="2500"/>
            </a:pPr>
            <a:r>
              <a:t>    while not -precision &lt; S-x**2 &lt; precision:</a:t>
            </a:r>
          </a:p>
          <a:p>
            <a:pPr>
              <a:defRPr sz="2500"/>
            </a:pPr>
            <a:r>
              <a:t>        x = 0.5*(x+S/x)</a:t>
            </a:r>
          </a:p>
          <a:p>
            <a:pPr>
              <a:defRPr sz="2500"/>
            </a:pPr>
            <a:r>
              <a:t>    return x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Default argum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Default arguments</a:t>
            </a:r>
          </a:p>
        </p:txBody>
      </p:sp>
      <p:sp>
        <p:nvSpPr>
          <p:cNvPr id="247" name="You have already interacted with built-in functions that use default arguments…"/>
          <p:cNvSpPr txBox="1"/>
          <p:nvPr>
            <p:ph type="body" sz="half" idx="1"/>
          </p:nvPr>
        </p:nvSpPr>
        <p:spPr>
          <a:xfrm>
            <a:off x="952500" y="2590800"/>
            <a:ext cx="11099800" cy="3731866"/>
          </a:xfrm>
          <a:prstGeom prst="rect">
            <a:avLst/>
          </a:prstGeom>
        </p:spPr>
        <p:txBody>
          <a:bodyPr anchor="t"/>
          <a:lstStyle/>
          <a:p>
            <a:pPr marL="368934" indent="-368934" defTabSz="484886">
              <a:spcBef>
                <a:spcPts val="1600"/>
              </a:spcBef>
              <a:defRPr sz="2656"/>
            </a:pPr>
            <a:r>
              <a:t>You have already interacted with built-in functions that use default arguments</a:t>
            </a:r>
          </a:p>
          <a:p>
            <a:pPr lvl="1" marL="737869" indent="-368934" defTabSz="484886">
              <a:spcBef>
                <a:spcPts val="1600"/>
              </a:spcBef>
              <a:defRPr sz="2656"/>
            </a:pPr>
            <a:r>
              <a:t>Print:</a:t>
            </a:r>
          </a:p>
          <a:p>
            <a:pPr lvl="2" marL="1106805" indent="-368934" defTabSz="484886">
              <a:spcBef>
                <a:spcPts val="1600"/>
              </a:spcBef>
              <a:defRPr sz="2656"/>
            </a:pPr>
            <a:r>
              <a:t>end:  How the string is terminated (default is new-line character)</a:t>
            </a:r>
          </a:p>
          <a:p>
            <a:pPr lvl="2" marL="1106805" indent="-368934" defTabSz="484886">
              <a:spcBef>
                <a:spcPts val="1600"/>
              </a:spcBef>
              <a:defRPr sz="2656"/>
            </a:pPr>
            <a:r>
              <a:t>sep:  What comes between different outputs (default is space)</a:t>
            </a:r>
          </a:p>
          <a:p>
            <a:pPr lvl="2" marL="1106805" indent="-368934" defTabSz="484886">
              <a:spcBef>
                <a:spcPts val="1600"/>
              </a:spcBef>
              <a:defRPr sz="2656"/>
            </a:pPr>
            <a:r>
              <a:t>file:  Location of output (default is “standard output”)</a:t>
            </a:r>
          </a:p>
        </p:txBody>
      </p:sp>
      <p:pic>
        <p:nvPicPr>
          <p:cNvPr id="248" name="Screen Shot 2018-09-08 at 5.15.30 PM.png" descr="Screen Shot 2018-09-08 at 5.15.30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98527" y="6953299"/>
            <a:ext cx="7019398" cy="173113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Default Argum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Default Arguments</a:t>
            </a:r>
          </a:p>
        </p:txBody>
      </p:sp>
      <p:sp>
        <p:nvSpPr>
          <p:cNvPr id="251" name="Defining default arguments is easy…"/>
          <p:cNvSpPr txBox="1"/>
          <p:nvPr>
            <p:ph type="body" sz="quarter" idx="1"/>
          </p:nvPr>
        </p:nvSpPr>
        <p:spPr>
          <a:xfrm>
            <a:off x="952500" y="2590800"/>
            <a:ext cx="11099800" cy="1925340"/>
          </a:xfrm>
          <a:prstGeom prst="rect">
            <a:avLst/>
          </a:prstGeom>
        </p:spPr>
        <p:txBody>
          <a:bodyPr anchor="t"/>
          <a:lstStyle/>
          <a:p>
            <a:pPr/>
            <a:r>
              <a:t>Defining default arguments is easy</a:t>
            </a:r>
          </a:p>
          <a:p>
            <a:pPr lvl="1"/>
            <a:r>
              <a:t>Just use the arguments with default arguments last and assign default values in the function definition</a:t>
            </a:r>
          </a:p>
        </p:txBody>
      </p:sp>
      <p:pic>
        <p:nvPicPr>
          <p:cNvPr id="252" name="Screen Shot 2018-09-08 at 5.24.22 PM.png" descr="Screen Shot 2018-09-08 at 5.24.22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95926" y="5488867"/>
            <a:ext cx="3480447" cy="1620666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</p:spPr>
      </p:pic>
      <p:pic>
        <p:nvPicPr>
          <p:cNvPr id="253" name="Screen Shot 2018-09-08 at 5.24.10 PM.png" descr="Screen Shot 2018-09-08 at 5.24.10 P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82612" y="4693939"/>
            <a:ext cx="7098837" cy="2059056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Default Argum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Default Arguments</a:t>
            </a:r>
          </a:p>
        </p:txBody>
      </p:sp>
      <p:sp>
        <p:nvSpPr>
          <p:cNvPr id="256" name="How to write readable cod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How to write readable code:</a:t>
            </a:r>
          </a:p>
          <a:p>
            <a:pPr lvl="1"/>
            <a:r>
              <a:t>Named arguments and default arguments with well-chosen names make code more readable</a:t>
            </a:r>
          </a:p>
          <a:p>
            <a:pPr lvl="1"/>
            <a:r>
              <a:t>Most effort in software engineering goes towards maintaining code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259" name="A slightly better square roo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slightly better square root</a:t>
            </a:r>
          </a:p>
        </p:txBody>
      </p:sp>
      <p:sp>
        <p:nvSpPr>
          <p:cNvPr id="260" name="def square(S, precision=10**-9):…"/>
          <p:cNvSpPr txBox="1"/>
          <p:nvPr/>
        </p:nvSpPr>
        <p:spPr>
          <a:xfrm>
            <a:off x="683592" y="3613875"/>
            <a:ext cx="11157478" cy="274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300"/>
            </a:pPr>
            <a:r>
              <a:t>def square(S, precision=10**-9):</a:t>
            </a:r>
          </a:p>
          <a:p>
            <a:pPr>
              <a:defRPr sz="2300"/>
            </a:pPr>
            <a:r>
              <a:t>    """ This is a square root function that uses Heron's Method</a:t>
            </a:r>
          </a:p>
          <a:p>
            <a:pPr>
              <a:defRPr sz="2300"/>
            </a:pPr>
            <a:r>
              <a:t>    """</a:t>
            </a:r>
          </a:p>
          <a:p>
            <a:pPr>
              <a:defRPr sz="2300"/>
            </a:pPr>
            <a:r>
              <a:t>    x = 1</a:t>
            </a:r>
          </a:p>
          <a:p>
            <a:pPr>
              <a:defRPr sz="2300"/>
            </a:pPr>
            <a:r>
              <a:t>    while not -precision &lt; S-x**2 &lt; precision:</a:t>
            </a:r>
          </a:p>
          <a:p>
            <a:pPr>
              <a:defRPr sz="2300"/>
            </a:pPr>
            <a:r>
              <a:t>        x = 0.5*(x+S/x)</a:t>
            </a:r>
          </a:p>
          <a:p>
            <a:pPr>
              <a:defRPr sz="2300"/>
            </a:pPr>
            <a:r>
              <a:t>    return x</a:t>
            </a:r>
          </a:p>
        </p:txBody>
      </p:sp>
      <p:sp>
        <p:nvSpPr>
          <p:cNvPr id="261" name="&gt;&gt;&gt; square(3)…"/>
          <p:cNvSpPr txBox="1"/>
          <p:nvPr/>
        </p:nvSpPr>
        <p:spPr>
          <a:xfrm>
            <a:off x="5999229" y="6719661"/>
            <a:ext cx="4229771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FFA21B"/>
                </a:solidFill>
              </a:defRPr>
            </a:pPr>
            <a:r>
              <a:t>&gt;&gt;&gt; square(3)</a:t>
            </a:r>
          </a:p>
          <a:p>
            <a:pPr/>
            <a:r>
              <a:t>1.7320508075688772</a:t>
            </a:r>
          </a:p>
          <a:p>
            <a:pPr>
              <a:defRPr>
                <a:solidFill>
                  <a:schemeClr val="accent4">
                    <a:hueOff val="-1081314"/>
                    <a:satOff val="4338"/>
                    <a:lumOff val="-8931"/>
                  </a:schemeClr>
                </a:solidFill>
              </a:defRPr>
            </a:pPr>
            <a:r>
              <a:t>&gt;&gt;&gt;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Example: Numerical Differenti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Example: Numerical Differentiation</a:t>
            </a:r>
          </a:p>
        </p:txBody>
      </p:sp>
      <p:sp>
        <p:nvSpPr>
          <p:cNvPr id="264" name="Numerical Differentiation Formula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Numerical Differentiation Formula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f>
                    <m:fPr>
                      <m:ctrl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d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</m:num>
                    <m:den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d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den>
                  </m:f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limLow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lim</m:t>
                      </m:r>
                    </m:e>
                    <m:lim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lim>
                  </m:limLow>
                  <m:f>
                    <m:fPr>
                      <m:ctrl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num>
                    <m:den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</m:den>
                  </m:f>
                </m:oMath>
              </m:oMathPara>
            </a14:m>
          </a:p>
          <a:p>
            <a:pPr/>
            <a:r>
              <a:t>Write a function with a small default value for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δ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Example: Numerical Differenti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Example: Numerical Differentiation</a:t>
            </a:r>
          </a:p>
        </p:txBody>
      </p:sp>
      <p:sp>
        <p:nvSpPr>
          <p:cNvPr id="267" name="We want a function that takes a function as an argument and returns a func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want a function that takes a function as an argument and returns a function</a:t>
            </a:r>
          </a:p>
          <a:p>
            <a:pPr lvl="1"/>
            <a:r>
              <a:t>This is easy in Python</a:t>
            </a:r>
          </a:p>
          <a:p>
            <a:pPr lvl="2"/>
            <a:r>
              <a:t>Inside the function, define a new function and return it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Example: Numerical Differenti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Example: Numerical Differentiation</a:t>
            </a:r>
          </a:p>
        </p:txBody>
      </p:sp>
      <p:sp>
        <p:nvSpPr>
          <p:cNvPr id="270" name="First things first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First things first:</a:t>
            </a:r>
          </a:p>
          <a:p>
            <a:pPr lvl="1"/>
            <a:r>
              <a:t>How do we define the derivative function?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Example: Numerical Differenti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Example: Numerical Differentiation</a:t>
            </a:r>
          </a:p>
        </p:txBody>
      </p:sp>
      <p:sp>
        <p:nvSpPr>
          <p:cNvPr id="273" name="We find f and delta in the scop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find f and delta in the scope</a:t>
            </a:r>
          </a:p>
          <a:p>
            <a:pPr/>
          </a:p>
          <a:p>
            <a:pPr/>
          </a:p>
          <a:p>
            <a:pPr/>
          </a:p>
          <a:p>
            <a:pPr/>
            <a:r>
              <a:t>Now we have to define the “exterior” function</a:t>
            </a:r>
          </a:p>
        </p:txBody>
      </p:sp>
      <p:sp>
        <p:nvSpPr>
          <p:cNvPr id="274" name="def fprime(x):…"/>
          <p:cNvSpPr txBox="1"/>
          <p:nvPr/>
        </p:nvSpPr>
        <p:spPr>
          <a:xfrm>
            <a:off x="952500" y="3714979"/>
            <a:ext cx="11546161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fprime(x):</a:t>
            </a:r>
          </a:p>
          <a:p>
            <a:pPr/>
            <a:r>
              <a:t>        return (f(x+delta) - f(x-delta))/(2*delta)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Example: Numerical Differenti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Example: Numerical Differentiation</a:t>
            </a:r>
          </a:p>
        </p:txBody>
      </p:sp>
      <p:sp>
        <p:nvSpPr>
          <p:cNvPr id="277" name="Here is the exterior functio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Here is the exterior function</a:t>
            </a:r>
          </a:p>
        </p:txBody>
      </p:sp>
      <p:sp>
        <p:nvSpPr>
          <p:cNvPr id="278" name="def diff(f, delta):…"/>
          <p:cNvSpPr txBox="1"/>
          <p:nvPr/>
        </p:nvSpPr>
        <p:spPr>
          <a:xfrm>
            <a:off x="952500" y="3962399"/>
            <a:ext cx="11546161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diff(f, delta):</a:t>
            </a:r>
          </a:p>
          <a:p>
            <a:pPr/>
            <a:r>
              <a:t>    </a:t>
            </a:r>
            <a:r>
              <a:rPr>
                <a:solidFill>
                  <a:srgbClr val="007000"/>
                </a:solidFill>
              </a:rPr>
              <a:t>def fprime(x):</a:t>
            </a:r>
            <a:endParaRPr>
              <a:solidFill>
                <a:srgbClr val="007000"/>
              </a:solidFill>
            </a:endParaRPr>
          </a:p>
          <a:p>
            <a:pPr>
              <a:defRPr>
                <a:solidFill>
                  <a:srgbClr val="007000"/>
                </a:solidFill>
              </a:defRPr>
            </a:pPr>
            <a:r>
              <a:t>        return (f(x+delta) - f(x-delta))/(2*delta)</a:t>
            </a:r>
          </a:p>
          <a:p>
            <a:pPr/>
            <a:r>
              <a:t>    return fprime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Example: Numerical Differenti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Example: Numerical Differentiation</a:t>
            </a:r>
          </a:p>
        </p:txBody>
      </p:sp>
      <p:sp>
        <p:nvSpPr>
          <p:cNvPr id="281" name="Final step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Final step:</a:t>
            </a:r>
          </a:p>
          <a:p>
            <a:pPr lvl="1"/>
            <a:r>
              <a:t>Use a default value for delta</a:t>
            </a:r>
          </a:p>
        </p:txBody>
      </p:sp>
      <p:sp>
        <p:nvSpPr>
          <p:cNvPr id="282" name="def diff(f, delta=10**-7):…"/>
          <p:cNvSpPr txBox="1"/>
          <p:nvPr/>
        </p:nvSpPr>
        <p:spPr>
          <a:xfrm>
            <a:off x="1056838" y="4641620"/>
            <a:ext cx="11546161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diff(f, delta=10**-7):</a:t>
            </a:r>
          </a:p>
          <a:p>
            <a:pPr/>
            <a:r>
              <a:t>    def fprime(x):</a:t>
            </a:r>
          </a:p>
          <a:p>
            <a:pPr/>
            <a:r>
              <a:t>        return (f(x+delta) - f(x-delta))/(2*delta)</a:t>
            </a:r>
          </a:p>
          <a:p>
            <a:pPr/>
            <a:r>
              <a:t>    return fprime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ython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Functions</a:t>
            </a:r>
          </a:p>
        </p:txBody>
      </p:sp>
      <p:sp>
        <p:nvSpPr>
          <p:cNvPr id="149" name="Without retur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Without return:</a:t>
            </a:r>
          </a:p>
          <a:p>
            <a:pPr lvl="1"/>
            <a:r>
              <a:t>Function returns when code is exhausted</a:t>
            </a:r>
          </a:p>
          <a:p>
            <a:pPr/>
            <a:r>
              <a:t>Peculiarities:</a:t>
            </a:r>
          </a:p>
          <a:p>
            <a:pPr lvl="1"/>
            <a:r>
              <a:t>Neither argument nor return types are specified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Preview: Numerical Differenti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Preview: Numerical Differentiation</a:t>
            </a:r>
          </a:p>
        </p:txBody>
      </p:sp>
      <p:sp>
        <p:nvSpPr>
          <p:cNvPr id="285" name="This simple differentiation method is actually quite goo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simple differentiation method is actually quite good</a:t>
            </a:r>
          </a:p>
          <a:p>
            <a:pPr lvl="1"/>
            <a:r>
              <a:t>Let’s draw some graphs, as we will learn in the second half</a:t>
            </a:r>
          </a:p>
          <a:p>
            <a:pPr lvl="1"/>
            <a:r>
              <a:t>We import two modules that need to be installed with pip (or pip3 if you also have python2)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Preview: Numerical Differenti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Preview: Numerical Differentiation</a:t>
            </a:r>
          </a:p>
        </p:txBody>
      </p:sp>
      <p:sp>
        <p:nvSpPr>
          <p:cNvPr id="288" name="Importing modul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Importing modules</a:t>
            </a:r>
          </a:p>
          <a:p>
            <a:pPr/>
          </a:p>
          <a:p>
            <a:pPr/>
          </a:p>
          <a:p>
            <a:pPr/>
            <a:r>
              <a:t>Creating an array of X-values</a:t>
            </a:r>
          </a:p>
          <a:p>
            <a:pPr/>
          </a:p>
          <a:p>
            <a:pPr/>
            <a:r>
              <a:t>And three different versions of the derivative of sine</a:t>
            </a:r>
          </a:p>
        </p:txBody>
      </p:sp>
      <p:sp>
        <p:nvSpPr>
          <p:cNvPr id="289" name="import matplotlib.pyplot as plt…"/>
          <p:cNvSpPr txBox="1"/>
          <p:nvPr/>
        </p:nvSpPr>
        <p:spPr>
          <a:xfrm>
            <a:off x="1573045" y="3308898"/>
            <a:ext cx="7202054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import matplotlib.pyplot as plt</a:t>
            </a:r>
          </a:p>
          <a:p>
            <a:pPr/>
            <a:r>
              <a:t>import numpy as np</a:t>
            </a:r>
          </a:p>
        </p:txBody>
      </p:sp>
      <p:sp>
        <p:nvSpPr>
          <p:cNvPr id="290" name="X=np.linspace(0, 2*np.pi, 1001)"/>
          <p:cNvSpPr txBox="1"/>
          <p:nvPr/>
        </p:nvSpPr>
        <p:spPr>
          <a:xfrm>
            <a:off x="1573045" y="5601796"/>
            <a:ext cx="720205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X=np.linspace(0, 2*np.pi, 1001)</a:t>
            </a:r>
          </a:p>
        </p:txBody>
      </p:sp>
      <p:sp>
        <p:nvSpPr>
          <p:cNvPr id="291" name="df = diff(np.sin, delta=0.1)…"/>
          <p:cNvSpPr txBox="1"/>
          <p:nvPr/>
        </p:nvSpPr>
        <p:spPr>
          <a:xfrm>
            <a:off x="1573045" y="7221205"/>
            <a:ext cx="7202054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df = diff(np.sin, delta=0.1)</a:t>
            </a:r>
          </a:p>
          <a:p>
            <a:pPr/>
            <a:r>
              <a:t>df2 = diff(np.sin, delta=0.01)</a:t>
            </a:r>
          </a:p>
          <a:p>
            <a:pPr/>
            <a:r>
              <a:t>df3 = diff(np.sin, delta=0.001)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Preview: Numerical Differenti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Preview: Numerical Differentiation</a:t>
            </a:r>
          </a:p>
        </p:txBody>
      </p:sp>
      <p:sp>
        <p:nvSpPr>
          <p:cNvPr id="294" name="Then we plot the graph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Then we plot the graphs</a:t>
            </a:r>
          </a:p>
          <a:p>
            <a:pPr lvl="1"/>
            <a:r>
              <a:t>Need an array of X-values and an array of Y-values</a:t>
            </a:r>
          </a:p>
          <a:p>
            <a:pPr lvl="2"/>
            <a:r>
              <a:t>Labels are added for a legend</a:t>
            </a:r>
          </a:p>
          <a:p>
            <a:pPr lvl="2"/>
          </a:p>
          <a:p>
            <a:pPr lvl="2"/>
          </a:p>
          <a:p>
            <a:pPr lvl="2"/>
            <a:r>
              <a:t>Then we create the legend and call show</a:t>
            </a:r>
          </a:p>
        </p:txBody>
      </p:sp>
      <p:sp>
        <p:nvSpPr>
          <p:cNvPr id="295" name="plt.plot(X, np.sin(X), label='sine')…"/>
          <p:cNvSpPr txBox="1"/>
          <p:nvPr/>
        </p:nvSpPr>
        <p:spPr>
          <a:xfrm>
            <a:off x="2215849" y="4876799"/>
            <a:ext cx="8345240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plt.plot(X, np.sin(X), label='sine')</a:t>
            </a:r>
          </a:p>
          <a:p>
            <a:pPr/>
            <a:r>
              <a:t>plt.plot(X, df(X), label='der')</a:t>
            </a:r>
          </a:p>
          <a:p>
            <a:pPr/>
            <a:r>
              <a:t>plt.plot(X, np.cos(X), label='cos')</a:t>
            </a:r>
          </a:p>
        </p:txBody>
      </p:sp>
      <p:sp>
        <p:nvSpPr>
          <p:cNvPr id="296" name="plt.legend()…"/>
          <p:cNvSpPr txBox="1"/>
          <p:nvPr/>
        </p:nvSpPr>
        <p:spPr>
          <a:xfrm>
            <a:off x="2215849" y="7246924"/>
            <a:ext cx="2857947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plt.legend()</a:t>
            </a:r>
          </a:p>
          <a:p>
            <a:pPr/>
            <a:r>
              <a:t>plt.show()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Preview: Numerical Differenti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Preview: Numerical Differentiation</a:t>
            </a:r>
          </a:p>
        </p:txBody>
      </p:sp>
      <p:sp>
        <p:nvSpPr>
          <p:cNvPr id="299" name="When we run this, we ge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When we run this, we get</a:t>
            </a:r>
          </a:p>
          <a:p>
            <a:pPr marL="426719" indent="-426719" defTabSz="560831">
              <a:spcBef>
                <a:spcPts val="2100"/>
              </a:spcBef>
              <a:defRPr sz="3072"/>
            </a:pPr>
          </a:p>
          <a:p>
            <a:pPr marL="426719" indent="-426719" defTabSz="560831">
              <a:spcBef>
                <a:spcPts val="2100"/>
              </a:spcBef>
              <a:defRPr sz="3072"/>
            </a:pPr>
          </a:p>
          <a:p>
            <a:pPr marL="426719" indent="-426719" defTabSz="560831">
              <a:spcBef>
                <a:spcPts val="2100"/>
              </a:spcBef>
              <a:defRPr sz="3072"/>
            </a:pPr>
          </a:p>
          <a:p>
            <a:pPr marL="426719" indent="-426719" defTabSz="560831">
              <a:spcBef>
                <a:spcPts val="2100"/>
              </a:spcBef>
              <a:defRPr sz="3072"/>
            </a:pPr>
          </a:p>
          <a:p>
            <a:pPr marL="426719" indent="-426719" defTabSz="560831">
              <a:spcBef>
                <a:spcPts val="2100"/>
              </a:spcBef>
              <a:defRPr sz="3072"/>
            </a:pPr>
          </a:p>
          <a:p>
            <a:pPr marL="426719" indent="-426719" defTabSz="560831">
              <a:spcBef>
                <a:spcPts val="2100"/>
              </a:spcBef>
              <a:defRPr sz="3072"/>
            </a:pPr>
          </a:p>
          <a:p>
            <a:pPr marL="426719" indent="-426719" defTabSz="560831">
              <a:spcBef>
                <a:spcPts val="2100"/>
              </a:spcBef>
              <a:defRPr sz="3072"/>
            </a:pPr>
            <a:r>
              <a:t>Result is so good that we cannot see the difference between the numerical derivative and the cosine function</a:t>
            </a:r>
          </a:p>
        </p:txBody>
      </p:sp>
      <p:pic>
        <p:nvPicPr>
          <p:cNvPr id="300" name="Screen Shot 2021-06-27 at 7.31.11 PM.png" descr="Screen Shot 2021-06-27 at 7.31.11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476458" y="3519792"/>
            <a:ext cx="4765293" cy="401955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Anonymous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5900"/>
            </a:lvl1pPr>
          </a:lstStyle>
          <a:p>
            <a:pPr/>
            <a:r>
              <a:t>Anonymous Functions</a:t>
            </a:r>
          </a:p>
        </p:txBody>
      </p:sp>
      <p:sp>
        <p:nvSpPr>
          <p:cNvPr id="303" name="Up till now, we used the def-construct in order to define func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Up till now, we used the def-construct in order to define functions</a:t>
            </a:r>
          </a:p>
          <a:p>
            <a:pPr/>
            <a:r>
              <a:t>Sometimes it is necessary to pass functions to another function, but not necessary to define the argument for future uses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Anonymous Fun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Anonymous Function</a:t>
            </a:r>
          </a:p>
        </p:txBody>
      </p:sp>
      <p:sp>
        <p:nvSpPr>
          <p:cNvPr id="306" name="Example:…"/>
          <p:cNvSpPr txBox="1"/>
          <p:nvPr>
            <p:ph type="body" sz="quarter" idx="1"/>
          </p:nvPr>
        </p:nvSpPr>
        <p:spPr>
          <a:xfrm>
            <a:off x="952500" y="1905000"/>
            <a:ext cx="11099800" cy="2159000"/>
          </a:xfrm>
          <a:prstGeom prst="rect">
            <a:avLst/>
          </a:prstGeom>
        </p:spPr>
        <p:txBody>
          <a:bodyPr anchor="t"/>
          <a:lstStyle/>
          <a:p>
            <a:pPr marL="337820" indent="-337820" defTabSz="443991">
              <a:spcBef>
                <a:spcPts val="1500"/>
              </a:spcBef>
              <a:defRPr sz="2432"/>
            </a:pPr>
            <a:r>
              <a:t>Example:</a:t>
            </a:r>
          </a:p>
          <a:p>
            <a:pPr lvl="1" marL="675640" indent="-337820" defTabSz="443991">
              <a:spcBef>
                <a:spcPts val="1500"/>
              </a:spcBef>
              <a:defRPr sz="2432"/>
            </a:pPr>
            <a:r>
              <a:t>Numerical Differentiation</a:t>
            </a:r>
          </a:p>
          <a:p>
            <a:pPr lvl="2" marL="1013459" indent="-337820" defTabSz="443991">
              <a:spcBef>
                <a:spcPts val="1500"/>
              </a:spcBef>
              <a:defRPr sz="2432"/>
            </a:pPr>
            <a:r>
              <a:t>Derivative of a function </a:t>
            </a:r>
            <a:r>
              <a:rPr i="1"/>
              <a:t>f</a:t>
            </a:r>
            <a:r>
              <a:t> at a point is the slope of the tangent </a:t>
            </a:r>
          </a:p>
          <a:p>
            <a:pPr lvl="2" marL="1013459" indent="-337820" defTabSz="443991">
              <a:spcBef>
                <a:spcPts val="1500"/>
              </a:spcBef>
              <a:defRPr sz="2432"/>
            </a:pPr>
            <a:r>
              <a:t>Approximated by a secant</a:t>
            </a:r>
          </a:p>
        </p:txBody>
      </p:sp>
      <p:pic>
        <p:nvPicPr>
          <p:cNvPr id="30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69579" y="4508229"/>
            <a:ext cx="5465642" cy="421533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Anonymous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Anonymous Functions</a:t>
            </a:r>
          </a:p>
        </p:txBody>
      </p:sp>
      <p:sp>
        <p:nvSpPr>
          <p:cNvPr id="310" name="The slope of the secant is the difference of values over the difference of arguments:…"/>
          <p:cNvSpPr txBox="1"/>
          <p:nvPr>
            <p:ph type="body" sz="half" idx="1"/>
          </p:nvPr>
        </p:nvSpPr>
        <p:spPr>
          <a:xfrm>
            <a:off x="6408858" y="2222946"/>
            <a:ext cx="5465642" cy="6536433"/>
          </a:xfrm>
          <a:prstGeom prst="rect">
            <a:avLst/>
          </a:prstGeom>
        </p:spPr>
        <p:txBody>
          <a:bodyPr anchor="t"/>
          <a:lstStyle/>
          <a:p>
            <a:pPr/>
            <a:r>
              <a:t>The slope of the secant is the difference of values over the difference of arguments:</a:t>
            </a:r>
          </a:p>
          <a:p>
            <a:pPr/>
          </a:p>
          <a:p>
            <a:pPr/>
          </a:p>
          <a:p>
            <a:pPr/>
            <a:r>
              <a:t>If </a:t>
            </a:r>
            <a:r>
              <a:rPr i="1"/>
              <a:t>δ </a:t>
            </a:r>
            <a:r>
              <a:t>is small, then this is a good approximation of the derivative</a:t>
            </a:r>
          </a:p>
        </p:txBody>
      </p:sp>
      <p:pic>
        <p:nvPicPr>
          <p:cNvPr id="31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4279" y="2463529"/>
            <a:ext cx="5465642" cy="4215332"/>
          </a:xfrm>
          <a:prstGeom prst="rect">
            <a:avLst/>
          </a:prstGeom>
          <a:ln w="12700">
            <a:miter lim="400000"/>
          </a:ln>
        </p:spPr>
      </p:pic>
      <p:sp>
        <p:nvSpPr>
          <p:cNvPr id="312" name="Equation"/>
          <p:cNvSpPr txBox="1"/>
          <p:nvPr/>
        </p:nvSpPr>
        <p:spPr>
          <a:xfrm>
            <a:off x="6888884" y="4477857"/>
            <a:ext cx="5644342" cy="79244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f>
                    <m:fPr>
                      <m:ctrlP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num>
                    <m:den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den>
                  </m:f>
                  <m:r>
                    <a:rPr xmlns:a="http://schemas.openxmlformats.org/drawingml/2006/main" sz="2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num>
                    <m:den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xmlns:a="http://schemas.openxmlformats.org/drawingml/2006/main" sz="2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</m:den>
                  </m:f>
                </m:oMath>
              </m:oMathPara>
            </a14:m>
            <a:endParaRPr sz="27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Anonymous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Anonymous Functions</a:t>
            </a:r>
          </a:p>
        </p:txBody>
      </p:sp>
      <p:sp>
        <p:nvSpPr>
          <p:cNvPr id="315" name="A simple method for derivation uses a fixed, but small value for δ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simple method for derivation uses a fixed, but small value for δ.</a:t>
            </a:r>
          </a:p>
          <a:p>
            <a:pPr/>
          </a:p>
          <a:p>
            <a:pPr/>
          </a:p>
          <a:p>
            <a:pPr/>
            <a:r>
              <a:t>To test this, we try it out with sine, whose derivative is cosine</a:t>
            </a:r>
          </a:p>
        </p:txBody>
      </p:sp>
      <p:sp>
        <p:nvSpPr>
          <p:cNvPr id="316" name="def derivative(function, x):…"/>
          <p:cNvSpPr txBox="1"/>
          <p:nvPr/>
        </p:nvSpPr>
        <p:spPr>
          <a:xfrm>
            <a:off x="1140866" y="3922370"/>
            <a:ext cx="11619832" cy="1257301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600"/>
            </a:pPr>
            <a:r>
              <a:t>def derivative(function, x):</a:t>
            </a:r>
          </a:p>
          <a:p>
            <a:pPr>
              <a:defRPr sz="2600"/>
            </a:pPr>
            <a:r>
              <a:t>    delta = 0.000001</a:t>
            </a:r>
          </a:p>
          <a:p>
            <a:pPr>
              <a:defRPr sz="2600"/>
            </a:pPr>
            <a:r>
              <a:t>    return (function(x+delta)-function(x-delta))/(2*delta)</a:t>
            </a:r>
          </a:p>
        </p:txBody>
      </p:sp>
      <p:sp>
        <p:nvSpPr>
          <p:cNvPr id="317" name="for i in range(20):…"/>
          <p:cNvSpPr txBox="1"/>
          <p:nvPr/>
        </p:nvSpPr>
        <p:spPr>
          <a:xfrm>
            <a:off x="1039266" y="6449670"/>
            <a:ext cx="10232766" cy="1257301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600"/>
            </a:pPr>
            <a:r>
              <a:t>for i in range(20):</a:t>
            </a:r>
          </a:p>
          <a:p>
            <a:pPr>
              <a:defRPr sz="2600"/>
            </a:pPr>
            <a:r>
              <a:t>    x = i/20</a:t>
            </a:r>
          </a:p>
          <a:p>
            <a:pPr>
              <a:defRPr sz="2600"/>
            </a:pPr>
            <a:r>
              <a:t>    print(x, math.cos(x), derivative(math.sin, x))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Anonymous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Anonymous Functions</a:t>
            </a:r>
          </a:p>
        </p:txBody>
      </p:sp>
      <p:sp>
        <p:nvSpPr>
          <p:cNvPr id="320" name="It turns out that the numerical derivative is quite close in this tes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It turns out that the numerical derivative is quite close in this test</a:t>
            </a:r>
          </a:p>
        </p:txBody>
      </p:sp>
      <p:sp>
        <p:nvSpPr>
          <p:cNvPr id="321" name="0.0 1.0 0.9999999999998334…"/>
          <p:cNvSpPr txBox="1"/>
          <p:nvPr/>
        </p:nvSpPr>
        <p:spPr>
          <a:xfrm>
            <a:off x="3495830" y="3905250"/>
            <a:ext cx="5875958" cy="5181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1800"/>
            </a:pPr>
            <a:r>
              <a:t>0.0 1.0 0.9999999999998334</a:t>
            </a:r>
          </a:p>
          <a:p>
            <a:pPr>
              <a:defRPr sz="1800"/>
            </a:pPr>
            <a:r>
              <a:t>0.05 0.9987502603949663 0.9987502603940601</a:t>
            </a:r>
          </a:p>
          <a:p>
            <a:pPr>
              <a:defRPr sz="1800"/>
            </a:pPr>
            <a:r>
              <a:t>0.1 0.9950041652780257 0.9950041652759256</a:t>
            </a:r>
          </a:p>
          <a:p>
            <a:pPr>
              <a:defRPr sz="1800"/>
            </a:pPr>
            <a:r>
              <a:t>0.15 0.9887710779360422 0.9887710779310499</a:t>
            </a:r>
          </a:p>
          <a:p>
            <a:pPr>
              <a:defRPr sz="1800"/>
            </a:pPr>
            <a:r>
              <a:t>0.2 0.9800665778412416 0.9800665778519901</a:t>
            </a:r>
          </a:p>
          <a:p>
            <a:pPr>
              <a:defRPr sz="1800"/>
            </a:pPr>
            <a:r>
              <a:t>0.25 0.9689124217106447 0.9689124216977207</a:t>
            </a:r>
          </a:p>
          <a:p>
            <a:pPr>
              <a:defRPr sz="1800"/>
            </a:pPr>
            <a:r>
              <a:t>0.3 0.955336489125606 0.9553364891112803</a:t>
            </a:r>
          </a:p>
          <a:p>
            <a:pPr>
              <a:defRPr sz="1800"/>
            </a:pPr>
            <a:r>
              <a:t>0.35 0.9393727128473789 0.9393727128381713</a:t>
            </a:r>
          </a:p>
          <a:p>
            <a:pPr>
              <a:defRPr sz="1800"/>
            </a:pPr>
            <a:r>
              <a:t>0.4 0.9210609940028851 0.9210609939747094</a:t>
            </a:r>
          </a:p>
          <a:p>
            <a:pPr>
              <a:defRPr sz="1800"/>
            </a:pPr>
            <a:r>
              <a:t>0.45 0.9004471023526769 0.9004471023255078</a:t>
            </a:r>
          </a:p>
          <a:p>
            <a:pPr>
              <a:defRPr sz="1800"/>
            </a:pPr>
            <a:r>
              <a:t>0.5 0.8775825618903728 0.8775825618978494</a:t>
            </a:r>
          </a:p>
          <a:p>
            <a:pPr>
              <a:defRPr sz="1800"/>
            </a:pPr>
            <a:r>
              <a:t>0.55 0.8525245220595057 0.8525245220880606</a:t>
            </a:r>
          </a:p>
          <a:p>
            <a:pPr>
              <a:defRPr sz="1800"/>
            </a:pPr>
            <a:r>
              <a:t>0.6 0.8253356149096783 0.8253356149623414</a:t>
            </a:r>
          </a:p>
          <a:p>
            <a:pPr>
              <a:defRPr sz="1800"/>
            </a:pPr>
            <a:r>
              <a:t>0.65 0.7960837985490559 0.7960837985487856</a:t>
            </a:r>
          </a:p>
          <a:p>
            <a:pPr>
              <a:defRPr sz="1800"/>
            </a:pPr>
            <a:r>
              <a:t>0.7 0.7648421872844885 0.7648421873063249</a:t>
            </a:r>
          </a:p>
          <a:p>
            <a:pPr>
              <a:defRPr sz="1800"/>
            </a:pPr>
            <a:r>
              <a:t>0.75 0.7316888688738209 0.7316888688824186</a:t>
            </a:r>
          </a:p>
          <a:p>
            <a:pPr>
              <a:defRPr sz="1800"/>
            </a:pPr>
            <a:r>
              <a:t>0.8 0.6967067093471655 0.6967067094354462</a:t>
            </a:r>
          </a:p>
          <a:p>
            <a:pPr>
              <a:defRPr sz="1800"/>
            </a:pPr>
            <a:r>
              <a:t>0.85 0.6599831458849822 0.6599831459119798</a:t>
            </a:r>
          </a:p>
          <a:p>
            <a:pPr>
              <a:defRPr sz="1800"/>
            </a:pPr>
            <a:r>
              <a:t>0.9 0.6216099682706645 0.6216099682765375</a:t>
            </a:r>
          </a:p>
          <a:p>
            <a:pPr>
              <a:defRPr sz="1800"/>
            </a:pPr>
            <a:r>
              <a:t>0.95 0.5816830894638836 0.5816830894733727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Anonymous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Anonymous Functions</a:t>
            </a:r>
          </a:p>
        </p:txBody>
      </p:sp>
      <p:sp>
        <p:nvSpPr>
          <p:cNvPr id="324" name="Notice that in the test, we specified math.sin and not math.sin(x),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Notice that in the test, we specified math.sin and not math.sin(x), </a:t>
            </a:r>
          </a:p>
          <a:p>
            <a:pPr/>
            <a:r>
              <a:t>The former is a function (which we want)</a:t>
            </a:r>
          </a:p>
          <a:p>
            <a:pPr/>
            <a:r>
              <a:t>The latter is a value (which we do not want)</a:t>
            </a:r>
          </a:p>
        </p:txBody>
      </p:sp>
      <p:sp>
        <p:nvSpPr>
          <p:cNvPr id="325" name="for i in range(20):…"/>
          <p:cNvSpPr txBox="1"/>
          <p:nvPr/>
        </p:nvSpPr>
        <p:spPr>
          <a:xfrm>
            <a:off x="1386017" y="5649570"/>
            <a:ext cx="10232766" cy="1257301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600"/>
            </a:pPr>
            <a:r>
              <a:t>for i in range(20):</a:t>
            </a:r>
          </a:p>
          <a:p>
            <a:pPr>
              <a:defRPr sz="2600"/>
            </a:pPr>
            <a:r>
              <a:t>    x = i/20</a:t>
            </a:r>
          </a:p>
          <a:p>
            <a:pPr>
              <a:defRPr sz="2600"/>
            </a:pPr>
            <a:r>
              <a:t>    print(x, math.cos(x), derivative(</a:t>
            </a:r>
            <a:r>
              <a:rPr b="1"/>
              <a:t>math.sin</a:t>
            </a:r>
            <a:r>
              <a:t>, x))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ython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Functions</a:t>
            </a:r>
          </a:p>
        </p:txBody>
      </p:sp>
      <p:sp>
        <p:nvSpPr>
          <p:cNvPr id="152" name="This is weird, but lega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is weird, but legal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  <a:p>
            <a:pPr lvl="1"/>
            <a:r>
              <a:t>Returns a None value for x = 4</a:t>
            </a:r>
          </a:p>
          <a:p>
            <a:pPr lvl="1"/>
            <a:r>
              <a:t>Returns int for x=1, string for x=2, float for x=3</a:t>
            </a:r>
          </a:p>
        </p:txBody>
      </p:sp>
      <p:sp>
        <p:nvSpPr>
          <p:cNvPr id="153" name="def example(x):…"/>
          <p:cNvSpPr txBox="1"/>
          <p:nvPr/>
        </p:nvSpPr>
        <p:spPr>
          <a:xfrm>
            <a:off x="3218018" y="3607475"/>
            <a:ext cx="6568764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def example(x):</a:t>
            </a:r>
          </a:p>
          <a:p>
            <a:pPr/>
            <a:r>
              <a:t>    if x == 1:</a:t>
            </a:r>
          </a:p>
          <a:p>
            <a:pPr/>
            <a:r>
              <a:t>        return 1</a:t>
            </a:r>
          </a:p>
          <a:p>
            <a:pPr/>
            <a:r>
              <a:t>    if x == 2:</a:t>
            </a:r>
          </a:p>
          <a:p>
            <a:pPr/>
            <a:r>
              <a:t>        return "two"</a:t>
            </a:r>
          </a:p>
          <a:p>
            <a:pPr/>
            <a:r>
              <a:t>    if x == 3:</a:t>
            </a:r>
          </a:p>
          <a:p>
            <a:pPr/>
            <a:r>
              <a:t>        return 3.0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Anonymous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Anonymous Functions</a:t>
            </a:r>
          </a:p>
        </p:txBody>
      </p:sp>
      <p:sp>
        <p:nvSpPr>
          <p:cNvPr id="328" name="To specify a function argument, I can use a lambda-expression…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 marL="413384" indent="-413384" defTabSz="543305">
              <a:spcBef>
                <a:spcPts val="1800"/>
              </a:spcBef>
              <a:defRPr sz="2976"/>
            </a:pPr>
            <a:r>
              <a:t>To specify a function argument, I can use a </a:t>
            </a:r>
            <a:r>
              <a:rPr b="1" u="sng"/>
              <a:t>lambda-expression</a:t>
            </a:r>
          </a:p>
          <a:p>
            <a:pPr lvl="1" marL="826769" indent="-413384" defTabSz="543305">
              <a:spcBef>
                <a:spcPts val="1800"/>
              </a:spcBef>
              <a:defRPr sz="2976"/>
            </a:pPr>
            <a:r>
              <a:t>Lambda-expressions were used in Mathematical Logic to investigate the potential of formal calculations</a:t>
            </a:r>
          </a:p>
          <a:p>
            <a:pPr lvl="1" marL="826769" indent="-413384" defTabSz="543305">
              <a:spcBef>
                <a:spcPts val="1800"/>
              </a:spcBef>
              <a:defRPr sz="2976"/>
            </a:pPr>
          </a:p>
          <a:p>
            <a:pPr lvl="1" marL="826769" indent="-413384" defTabSz="543305">
              <a:spcBef>
                <a:spcPts val="1800"/>
              </a:spcBef>
              <a:defRPr sz="2976"/>
            </a:pPr>
            <a:r>
              <a:t>Lambda expression consists of a keyword lambda</a:t>
            </a:r>
          </a:p>
          <a:p>
            <a:pPr lvl="2" marL="1240155" indent="-413384" defTabSz="543305">
              <a:spcBef>
                <a:spcPts val="1800"/>
              </a:spcBef>
              <a:defRPr sz="2976"/>
            </a:pPr>
            <a:r>
              <a:t>followed by one or more variables</a:t>
            </a:r>
          </a:p>
          <a:p>
            <a:pPr lvl="2" marL="1240155" indent="-413384" defTabSz="543305">
              <a:spcBef>
                <a:spcPts val="1800"/>
              </a:spcBef>
              <a:defRPr sz="2976"/>
            </a:pPr>
            <a:r>
              <a:t>followed by a colon</a:t>
            </a:r>
          </a:p>
          <a:p>
            <a:pPr lvl="2" marL="1240155" indent="-413384" defTabSz="543305">
              <a:spcBef>
                <a:spcPts val="1800"/>
              </a:spcBef>
              <a:defRPr sz="2976"/>
            </a:pPr>
            <a:r>
              <a:t>followed by an expression for the function</a:t>
            </a:r>
          </a:p>
          <a:p>
            <a:pPr lvl="1" marL="826769" indent="-413384" defTabSz="543305">
              <a:spcBef>
                <a:spcPts val="1800"/>
              </a:spcBef>
              <a:defRPr sz="2976"/>
            </a:pPr>
            <a:r>
              <a:t>This example implements the function</a:t>
            </a:r>
          </a:p>
        </p:txBody>
      </p:sp>
      <p:pic>
        <p:nvPicPr>
          <p:cNvPr id="32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18495" y="4758351"/>
            <a:ext cx="5967810" cy="846498"/>
          </a:xfrm>
          <a:prstGeom prst="rect">
            <a:avLst/>
          </a:prstGeom>
          <a:ln w="12700">
            <a:miter lim="400000"/>
          </a:ln>
        </p:spPr>
      </p:pic>
      <p:sp>
        <p:nvSpPr>
          <p:cNvPr id="330" name="Equation"/>
          <p:cNvSpPr txBox="1"/>
          <p:nvPr/>
        </p:nvSpPr>
        <p:spPr>
          <a:xfrm>
            <a:off x="8481062" y="8294809"/>
            <a:ext cx="3172258" cy="40780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5</m:t>
                  </m:r>
                  <m:sSup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p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4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3</m:t>
                  </m:r>
                </m:oMath>
              </m:oMathPara>
            </a14:m>
            <a:endParaRPr sz="36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Anonymous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Anonymous Functions</a:t>
            </a:r>
          </a:p>
        </p:txBody>
      </p:sp>
      <p:sp>
        <p:nvSpPr>
          <p:cNvPr id="333" name="To test our numerical differentiation function, we pass it the function                , which has derivativ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test our numerical differentiation function, we pass it the function                , which has derivative  </a:t>
            </a:r>
          </a:p>
        </p:txBody>
      </p:sp>
      <p:sp>
        <p:nvSpPr>
          <p:cNvPr id="334" name="Equation"/>
          <p:cNvSpPr txBox="1"/>
          <p:nvPr/>
        </p:nvSpPr>
        <p:spPr>
          <a:xfrm>
            <a:off x="3858063" y="3051202"/>
            <a:ext cx="1450570" cy="44882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4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sSup>
                    <m:e>
                      <m:r>
                        <a:rPr xmlns:a="http://schemas.openxmlformats.org/drawingml/2006/main" sz="4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p>
                      <m:r>
                        <a:rPr xmlns:a="http://schemas.openxmlformats.org/drawingml/2006/main" sz="4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</m:oMath>
              </m:oMathPara>
            </a14:m>
            <a:endParaRPr sz="4100"/>
          </a:p>
        </p:txBody>
      </p:sp>
      <p:sp>
        <p:nvSpPr>
          <p:cNvPr id="335" name="Equation"/>
          <p:cNvSpPr txBox="1"/>
          <p:nvPr/>
        </p:nvSpPr>
        <p:spPr>
          <a:xfrm>
            <a:off x="9586462" y="3194472"/>
            <a:ext cx="455182" cy="34076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</m:oMath>
              </m:oMathPara>
            </a14:m>
            <a:endParaRPr sz="3900"/>
          </a:p>
        </p:txBody>
      </p:sp>
      <p:sp>
        <p:nvSpPr>
          <p:cNvPr id="336" name="for i in range(20):…"/>
          <p:cNvSpPr txBox="1"/>
          <p:nvPr/>
        </p:nvSpPr>
        <p:spPr>
          <a:xfrm>
            <a:off x="2085900" y="4316711"/>
            <a:ext cx="8634848" cy="238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600"/>
            </a:pPr>
            <a:r>
              <a:t>for i in range(20):</a:t>
            </a:r>
          </a:p>
          <a:p>
            <a:pPr>
              <a:defRPr sz="2600"/>
            </a:pPr>
            <a:r>
              <a:t>    x = i/20</a:t>
            </a:r>
          </a:p>
          <a:p>
            <a:pPr>
              <a:defRPr sz="2600"/>
            </a:pPr>
            <a:r>
              <a:t>    print("{:5.3f} {:5.3f} {:5.3f}”.format(</a:t>
            </a:r>
          </a:p>
          <a:p>
            <a:pPr lvl="5">
              <a:defRPr sz="2600"/>
            </a:pPr>
            <a:r>
              <a:t>x, </a:t>
            </a:r>
          </a:p>
          <a:p>
            <a:pPr lvl="5">
              <a:defRPr sz="2600"/>
            </a:pPr>
            <a:r>
              <a:t>derivative(lambda x: x*x, x), </a:t>
            </a:r>
          </a:p>
          <a:p>
            <a:pPr lvl="5">
              <a:defRPr sz="2600"/>
            </a:pPr>
            <a:r>
              <a:t>2*x))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Anonymous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Anonymous Functions</a:t>
            </a:r>
          </a:p>
        </p:txBody>
      </p:sp>
      <p:sp>
        <p:nvSpPr>
          <p:cNvPr id="339" name="Since we are rounding to only three digits after the decimal point, we get perfect result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Since we are rounding to only three digits after the decimal point, we get perfect results</a:t>
            </a:r>
          </a:p>
        </p:txBody>
      </p:sp>
      <p:sp>
        <p:nvSpPr>
          <p:cNvPr id="340" name="0.000 0.000 0.000…"/>
          <p:cNvSpPr txBox="1"/>
          <p:nvPr/>
        </p:nvSpPr>
        <p:spPr>
          <a:xfrm>
            <a:off x="5073426" y="3771900"/>
            <a:ext cx="2705523" cy="594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000"/>
            </a:pPr>
            <a:r>
              <a:t>0.000 0.000 0.000</a:t>
            </a:r>
          </a:p>
          <a:p>
            <a:pPr>
              <a:defRPr sz="2000"/>
            </a:pPr>
            <a:r>
              <a:t>0.050 0.100 0.100</a:t>
            </a:r>
          </a:p>
          <a:p>
            <a:pPr>
              <a:defRPr sz="2000"/>
            </a:pPr>
            <a:r>
              <a:t>0.100 0.200 0.200</a:t>
            </a:r>
          </a:p>
          <a:p>
            <a:pPr>
              <a:defRPr sz="2000"/>
            </a:pPr>
            <a:r>
              <a:t>0.150 0.300 0.300</a:t>
            </a:r>
          </a:p>
          <a:p>
            <a:pPr>
              <a:defRPr sz="2000"/>
            </a:pPr>
            <a:r>
              <a:t>0.200 0.400 0.400</a:t>
            </a:r>
          </a:p>
          <a:p>
            <a:pPr>
              <a:defRPr sz="2000"/>
            </a:pPr>
            <a:r>
              <a:t>0.250 0.500 0.500</a:t>
            </a:r>
          </a:p>
          <a:p>
            <a:pPr>
              <a:defRPr sz="2000"/>
            </a:pPr>
            <a:r>
              <a:t>0.300 0.600 0.600</a:t>
            </a:r>
          </a:p>
          <a:p>
            <a:pPr>
              <a:defRPr sz="2000"/>
            </a:pPr>
            <a:r>
              <a:t>0.350 0.700 0.700</a:t>
            </a:r>
          </a:p>
          <a:p>
            <a:pPr>
              <a:defRPr sz="2000"/>
            </a:pPr>
            <a:r>
              <a:t>0.400 0.800 0.800</a:t>
            </a:r>
          </a:p>
          <a:p>
            <a:pPr>
              <a:defRPr sz="2000"/>
            </a:pPr>
            <a:r>
              <a:t>0.450 0.900 0.900</a:t>
            </a:r>
          </a:p>
          <a:p>
            <a:pPr>
              <a:defRPr sz="2000"/>
            </a:pPr>
            <a:r>
              <a:t>0.500 1.000 1.000</a:t>
            </a:r>
          </a:p>
          <a:p>
            <a:pPr>
              <a:defRPr sz="2000"/>
            </a:pPr>
            <a:r>
              <a:t>0.550 1.100 1.100</a:t>
            </a:r>
          </a:p>
          <a:p>
            <a:pPr>
              <a:defRPr sz="2000"/>
            </a:pPr>
            <a:r>
              <a:t>0.600 1.200 1.200</a:t>
            </a:r>
          </a:p>
          <a:p>
            <a:pPr>
              <a:defRPr sz="2000"/>
            </a:pPr>
            <a:r>
              <a:t>0.650 1.300 1.300</a:t>
            </a:r>
          </a:p>
          <a:p>
            <a:pPr>
              <a:defRPr sz="2000"/>
            </a:pPr>
            <a:r>
              <a:t>0.700 1.400 1.400</a:t>
            </a:r>
          </a:p>
          <a:p>
            <a:pPr>
              <a:defRPr sz="2000"/>
            </a:pPr>
            <a:r>
              <a:t>0.750 1.500 1.500</a:t>
            </a:r>
          </a:p>
          <a:p>
            <a:pPr>
              <a:defRPr sz="2000"/>
            </a:pPr>
            <a:r>
              <a:t>0.800 1.600 1.600</a:t>
            </a:r>
          </a:p>
          <a:p>
            <a:pPr>
              <a:defRPr sz="2000"/>
            </a:pPr>
            <a:r>
              <a:t>0.850 1.700 1.700</a:t>
            </a:r>
          </a:p>
          <a:p>
            <a:pPr>
              <a:defRPr sz="2000"/>
            </a:pPr>
            <a:r>
              <a:t>0.900 1.800 1.800</a:t>
            </a:r>
          </a:p>
          <a:p>
            <a:pPr>
              <a:defRPr sz="2000"/>
            </a:pPr>
            <a:r>
              <a:t>0.950 1.900 1.900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Anonymous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Anonymous Functions</a:t>
            </a:r>
          </a:p>
        </p:txBody>
      </p:sp>
      <p:sp>
        <p:nvSpPr>
          <p:cNvPr id="343" name="I can even use lambda expressions as an alternative way of defining function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 can even use lambda expressions as an alternative way of defining functions:</a:t>
            </a:r>
          </a:p>
          <a:p>
            <a:pPr/>
          </a:p>
          <a:p>
            <a:pPr/>
            <a:r>
              <a:t>Since there are two variables, norm is a function of two arguments:</a:t>
            </a:r>
          </a:p>
        </p:txBody>
      </p:sp>
      <p:sp>
        <p:nvSpPr>
          <p:cNvPr id="344" name="norm = lambda x, y: math.sqrt(x*x+y*y)"/>
          <p:cNvSpPr txBox="1"/>
          <p:nvPr/>
        </p:nvSpPr>
        <p:spPr>
          <a:xfrm>
            <a:off x="2962845" y="3911600"/>
            <a:ext cx="764408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/>
            </a:lvl1pPr>
          </a:lstStyle>
          <a:p>
            <a:pPr/>
            <a:r>
              <a:t>norm = lambda x, y: math.sqrt(x*x+y*y)</a:t>
            </a:r>
          </a:p>
        </p:txBody>
      </p:sp>
      <p:sp>
        <p:nvSpPr>
          <p:cNvPr id="345" name="print(norm(2.3, 1.7))"/>
          <p:cNvSpPr txBox="1"/>
          <p:nvPr/>
        </p:nvSpPr>
        <p:spPr>
          <a:xfrm>
            <a:off x="4364651" y="6045200"/>
            <a:ext cx="427549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/>
            </a:lvl1pPr>
          </a:lstStyle>
          <a:p>
            <a:pPr/>
            <a:r>
              <a:t>print(norm(2.3, 1.7))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Annot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Annotations</a:t>
            </a:r>
          </a:p>
        </p:txBody>
      </p:sp>
      <p:sp>
        <p:nvSpPr>
          <p:cNvPr id="348" name="Completely optional way to make function definitions easier to rea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Completely optional way to make function definitions easier to read</a:t>
            </a:r>
          </a:p>
          <a:p>
            <a:pPr lvl="1"/>
            <a:r>
              <a:t>Uses swift language convention</a:t>
            </a:r>
          </a:p>
          <a:p>
            <a:pPr lvl="2"/>
            <a:r>
              <a:t>for arguments:    name colon type</a:t>
            </a:r>
          </a:p>
          <a:p>
            <a:pPr lvl="3"/>
            <a:r>
              <a:t>where type is either a Python type or a string</a:t>
            </a:r>
          </a:p>
          <a:p>
            <a:pPr lvl="2"/>
            <a:r>
              <a:t>for return value:  use -&gt;</a:t>
            </a:r>
          </a:p>
        </p:txBody>
      </p:sp>
      <p:sp>
        <p:nvSpPr>
          <p:cNvPr id="349" name="def quadratic(a: 'number', b: 'number', c: 'number') -&gt; float :…"/>
          <p:cNvSpPr txBox="1"/>
          <p:nvPr/>
        </p:nvSpPr>
        <p:spPr>
          <a:xfrm>
            <a:off x="683592" y="7225915"/>
            <a:ext cx="11637616" cy="1130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400"/>
            </a:pPr>
            <a:r>
              <a:t>def quadratic(a: 'number', b: 'number', c: 'number') -&gt; float :</a:t>
            </a:r>
          </a:p>
          <a:p>
            <a:pPr>
              <a:defRPr sz="2400"/>
            </a:pPr>
            <a:r>
              <a:t>    disc = (b**2-4*a*c)**0.5</a:t>
            </a:r>
          </a:p>
          <a:p>
            <a:pPr>
              <a:defRPr sz="2400"/>
            </a:pPr>
            <a:r>
              <a:t>    return (-b+disc)/(2*a)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Deco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Decorators</a:t>
            </a:r>
          </a:p>
        </p:txBody>
      </p:sp>
      <p:sp>
        <p:nvSpPr>
          <p:cNvPr id="352" name="Functions are also return valu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Functions are also return values</a:t>
            </a:r>
          </a:p>
          <a:p>
            <a:pPr lvl="1"/>
            <a:r>
              <a:t>One way to use this are decorators (for the future)</a:t>
            </a:r>
          </a:p>
          <a:p>
            <a:pPr lvl="2"/>
            <a:r>
              <a:t>A decorator is put on top of a function</a:t>
            </a:r>
          </a:p>
          <a:p>
            <a:pPr lvl="2"/>
            <a:r>
              <a:t>The decorator then takes the function and replaces it with another function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Deco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Decorators</a:t>
            </a:r>
          </a:p>
        </p:txBody>
      </p:sp>
      <p:sp>
        <p:nvSpPr>
          <p:cNvPr id="355" name="This is an example of a function factory!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is an example of a function factory!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  <a:r>
              <a:t>We can automatically apply the decorator</a:t>
            </a:r>
          </a:p>
        </p:txBody>
      </p:sp>
      <p:sp>
        <p:nvSpPr>
          <p:cNvPr id="356" name="def my_decorator(func):…"/>
          <p:cNvSpPr txBox="1"/>
          <p:nvPr/>
        </p:nvSpPr>
        <p:spPr>
          <a:xfrm>
            <a:off x="468219" y="3282950"/>
            <a:ext cx="11851011" cy="359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200"/>
            </a:pPr>
            <a:r>
              <a:t>def my_decorator(func):</a:t>
            </a:r>
          </a:p>
          <a:p>
            <a:pPr>
              <a:defRPr sz="2200"/>
            </a:pPr>
            <a:r>
              <a:t>    def wrapper():</a:t>
            </a:r>
          </a:p>
          <a:p>
            <a:pPr>
              <a:defRPr sz="2200"/>
            </a:pPr>
            <a:r>
              <a:t>        print("Something is happening before the function is called.")</a:t>
            </a:r>
          </a:p>
          <a:p>
            <a:pPr>
              <a:defRPr sz="2200"/>
            </a:pPr>
            <a:r>
              <a:t>        func()</a:t>
            </a:r>
          </a:p>
          <a:p>
            <a:pPr>
              <a:defRPr sz="2200"/>
            </a:pPr>
            <a:r>
              <a:t>        print("Something is happening after the function is called.")</a:t>
            </a:r>
          </a:p>
          <a:p>
            <a:pPr>
              <a:defRPr sz="2200"/>
            </a:pPr>
            <a:r>
              <a:t>    return wrapper</a:t>
            </a:r>
          </a:p>
          <a:p>
            <a:pPr>
              <a:defRPr sz="2200"/>
            </a:pPr>
          </a:p>
          <a:p>
            <a:pPr>
              <a:defRPr sz="2200"/>
            </a:pPr>
            <a:r>
              <a:t>def say_namaste():</a:t>
            </a:r>
          </a:p>
          <a:p>
            <a:pPr>
              <a:defRPr sz="2200"/>
            </a:pPr>
            <a:r>
              <a:t>    print("Namaste!")</a:t>
            </a:r>
          </a:p>
          <a:p>
            <a:pPr>
              <a:defRPr sz="2200"/>
            </a:pPr>
          </a:p>
          <a:p>
            <a:pPr>
              <a:defRPr sz="2200"/>
            </a:pPr>
            <a:r>
              <a:t>say_when = my_decorator(say_whee)</a:t>
            </a:r>
          </a:p>
        </p:txBody>
      </p:sp>
      <p:sp>
        <p:nvSpPr>
          <p:cNvPr id="357" name="@my_decorator…"/>
          <p:cNvSpPr txBox="1"/>
          <p:nvPr/>
        </p:nvSpPr>
        <p:spPr>
          <a:xfrm>
            <a:off x="468219" y="7613649"/>
            <a:ext cx="4915683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@my_decorator</a:t>
            </a:r>
          </a:p>
          <a:p>
            <a:pPr/>
            <a:r>
              <a:t>def say_namaste():</a:t>
            </a:r>
          </a:p>
          <a:p>
            <a:pPr/>
            <a:r>
              <a:t>    print("Namaste!")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Deco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Decorators</a:t>
            </a:r>
          </a:p>
        </p:txBody>
      </p:sp>
      <p:sp>
        <p:nvSpPr>
          <p:cNvPr id="360" name="Some decorators are provided in modul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Some decorators are provided in modules</a:t>
            </a:r>
          </a:p>
          <a:p>
            <a:pPr lvl="1"/>
            <a:r>
              <a:t>lru_cache in functools</a:t>
            </a:r>
          </a:p>
          <a:p>
            <a:pPr lvl="2"/>
            <a:r>
              <a:t>stores the result of functions in an lru cache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Future topics on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Future topics on functions</a:t>
            </a:r>
          </a:p>
        </p:txBody>
      </p:sp>
      <p:sp>
        <p:nvSpPr>
          <p:cNvPr id="363" name="Memoiz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Memoization</a:t>
            </a:r>
          </a:p>
          <a:p>
            <a:pPr/>
            <a:r>
              <a:t>Decorators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In Class 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Class Exercises</a:t>
            </a:r>
          </a:p>
        </p:txBody>
      </p:sp>
      <p:sp>
        <p:nvSpPr>
          <p:cNvPr id="366" name="From the easy to the har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From the easy to the hard</a:t>
            </a:r>
          </a:p>
          <a:p>
            <a:pPr marL="635000" indent="-635000">
              <a:buSzPct val="100000"/>
              <a:buAutoNum type="arabicPeriod" startAt="1"/>
            </a:pPr>
            <a:r>
              <a:t>Write a function of no arguments that prints out an empty line, followed by "Namaste" or "Viva la revolución" or "Laudate Dominum"*, followed by an empty line</a:t>
            </a:r>
          </a:p>
          <a:p>
            <a:pPr marL="635000" indent="-635000">
              <a:buSzPct val="100000"/>
              <a:buAutoNum type="arabicPeriod" startAt="1"/>
            </a:pPr>
          </a:p>
          <a:p>
            <a:pPr marL="635000" indent="-635000">
              <a:buSzPct val="100000"/>
              <a:buAutoNum type="arabicPeriod" startAt="3"/>
            </a:pPr>
          </a:p>
          <a:p>
            <a:pPr marL="635000" indent="-635000">
              <a:buSzPct val="100000"/>
              <a:buAutoNum type="arabicPeriod" startAt="4"/>
            </a:pPr>
          </a:p>
          <a:p>
            <a:pPr marL="0" indent="0">
              <a:buSzTx/>
              <a:buNone/>
            </a:pPr>
            <a:r>
              <a:t>* </a:t>
            </a:r>
            <a:r>
              <a:rPr sz="1600"/>
              <a:t>According to your preference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imple Examp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Examples</a:t>
            </a:r>
          </a:p>
        </p:txBody>
      </p:sp>
      <p:sp>
        <p:nvSpPr>
          <p:cNvPr id="156" name="A “fruitless” function that does not return a valu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“fruitless” function that does not return a value:</a:t>
            </a:r>
          </a:p>
          <a:p>
            <a:pPr lvl="1"/>
            <a:r>
              <a:t>Printing the first n square numbers</a:t>
            </a:r>
          </a:p>
        </p:txBody>
      </p:sp>
      <p:sp>
        <p:nvSpPr>
          <p:cNvPr id="157" name="def first_squares(n):…"/>
          <p:cNvSpPr txBox="1"/>
          <p:nvPr/>
        </p:nvSpPr>
        <p:spPr>
          <a:xfrm>
            <a:off x="2578290" y="4337049"/>
            <a:ext cx="6287357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first_squares(n):</a:t>
            </a:r>
          </a:p>
          <a:p>
            <a:pPr lvl="4"/>
            <a:r>
              <a:t>for i in range(1, n+1):</a:t>
            </a:r>
          </a:p>
          <a:p>
            <a:pPr lvl="4"/>
            <a:r>
              <a:t>    print(i**2)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369" name="Python 3 allows the use of unicode character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Python 3 allows the use of unicode characters</a:t>
            </a:r>
          </a:p>
        </p:txBody>
      </p:sp>
      <p:sp>
        <p:nvSpPr>
          <p:cNvPr id="370" name="def one():…"/>
          <p:cNvSpPr txBox="1"/>
          <p:nvPr/>
        </p:nvSpPr>
        <p:spPr>
          <a:xfrm>
            <a:off x="1066786" y="3705729"/>
            <a:ext cx="4687045" cy="1828801"/>
          </a:xfrm>
          <a:prstGeom prst="rect">
            <a:avLst/>
          </a:prstGeom>
          <a:solidFill>
            <a:srgbClr val="EDEAE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one():</a:t>
            </a:r>
          </a:p>
          <a:p>
            <a:pPr/>
            <a:r>
              <a:t>    print()</a:t>
            </a:r>
          </a:p>
          <a:p>
            <a:pPr/>
            <a:r>
              <a:t>    print('Namaste')</a:t>
            </a:r>
          </a:p>
          <a:p>
            <a:pPr/>
            <a:r>
              <a:t>    print()</a:t>
            </a:r>
          </a:p>
        </p:txBody>
      </p:sp>
      <p:sp>
        <p:nvSpPr>
          <p:cNvPr id="371" name="def one():…"/>
          <p:cNvSpPr txBox="1"/>
          <p:nvPr/>
        </p:nvSpPr>
        <p:spPr>
          <a:xfrm>
            <a:off x="5771729" y="3335412"/>
            <a:ext cx="4102749" cy="1981201"/>
          </a:xfrm>
          <a:prstGeom prst="rect">
            <a:avLst/>
          </a:prstGeom>
          <a:solidFill>
            <a:srgbClr val="EDEAE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one():</a:t>
            </a:r>
          </a:p>
          <a:p>
            <a:pPr/>
            <a:r>
              <a:t>    print()</a:t>
            </a:r>
          </a:p>
          <a:p>
            <a:pPr/>
            <a:r>
              <a:t>    print('नमस्ते ')</a:t>
            </a:r>
          </a:p>
          <a:p>
            <a:pPr/>
            <a:r>
              <a:t>    print()</a:t>
            </a:r>
          </a:p>
        </p:txBody>
      </p:sp>
      <p:sp>
        <p:nvSpPr>
          <p:cNvPr id="372" name="def one():…"/>
          <p:cNvSpPr txBox="1"/>
          <p:nvPr/>
        </p:nvSpPr>
        <p:spPr>
          <a:xfrm>
            <a:off x="1144189" y="6370128"/>
            <a:ext cx="6516142" cy="1828801"/>
          </a:xfrm>
          <a:prstGeom prst="rect">
            <a:avLst/>
          </a:prstGeom>
          <a:solidFill>
            <a:srgbClr val="EDEAE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one():</a:t>
            </a:r>
          </a:p>
          <a:p>
            <a:pPr/>
            <a:r>
              <a:t>    print()</a:t>
            </a:r>
          </a:p>
          <a:p>
            <a:pPr/>
            <a:r>
              <a:t>    print('LAUDATEDOMINUM ')</a:t>
            </a:r>
          </a:p>
          <a:p>
            <a:pPr/>
            <a:r>
              <a:t>    print()</a:t>
            </a:r>
          </a:p>
        </p:txBody>
      </p:sp>
      <p:sp>
        <p:nvSpPr>
          <p:cNvPr id="373" name="def one():…"/>
          <p:cNvSpPr txBox="1"/>
          <p:nvPr/>
        </p:nvSpPr>
        <p:spPr>
          <a:xfrm>
            <a:off x="5971391" y="5260948"/>
            <a:ext cx="7659329" cy="1828801"/>
          </a:xfrm>
          <a:prstGeom prst="rect">
            <a:avLst/>
          </a:prstGeom>
          <a:solidFill>
            <a:srgbClr val="EDEAE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one():</a:t>
            </a:r>
          </a:p>
          <a:p>
            <a:pPr/>
            <a:r>
              <a:t>    print()</a:t>
            </a:r>
          </a:p>
          <a:p>
            <a:pPr/>
            <a:r>
              <a:t>    print('¡Viva la revolución!')</a:t>
            </a:r>
          </a:p>
          <a:p>
            <a:pPr/>
            <a:r>
              <a:t>    print()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In Class 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Class Exercises</a:t>
            </a:r>
          </a:p>
        </p:txBody>
      </p:sp>
      <p:sp>
        <p:nvSpPr>
          <p:cNvPr id="376" name="Write a function that calculates the median of three numbe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Write a function that calculates the median of three numbers </a:t>
            </a:r>
          </a:p>
          <a:p>
            <a:pPr lvl="1"/>
            <a:r>
              <a:t>E.g. median(2,3,4) return 3, median(1,0,10) returns 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In Class 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Class Exercises</a:t>
            </a:r>
          </a:p>
        </p:txBody>
      </p:sp>
      <p:sp>
        <p:nvSpPr>
          <p:cNvPr id="379" name="def median(a, b, c):…"/>
          <p:cNvSpPr txBox="1"/>
          <p:nvPr/>
        </p:nvSpPr>
        <p:spPr>
          <a:xfrm>
            <a:off x="3552731" y="2786358"/>
            <a:ext cx="6516143" cy="3556001"/>
          </a:xfrm>
          <a:prstGeom prst="rect">
            <a:avLst/>
          </a:prstGeom>
          <a:solidFill>
            <a:srgbClr val="E6EAE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median(a, b, c):</a:t>
            </a:r>
          </a:p>
          <a:p>
            <a:pPr/>
            <a:r>
              <a:t>    if a&lt;=b&lt;=c or c&lt;=b&lt;=a:</a:t>
            </a:r>
          </a:p>
          <a:p>
            <a:pPr/>
            <a:r>
              <a:t>        return b</a:t>
            </a:r>
          </a:p>
          <a:p>
            <a:pPr/>
            <a:r>
              <a:t>    elif a&lt;=c&lt;=b or b&lt;=c&lt;=a:</a:t>
            </a:r>
          </a:p>
          <a:p>
            <a:pPr/>
            <a:r>
              <a:t>        return c</a:t>
            </a:r>
          </a:p>
          <a:p>
            <a:pPr/>
            <a:r>
              <a:t>    else:</a:t>
            </a:r>
          </a:p>
          <a:p>
            <a:pPr/>
            <a:r>
              <a:t>        return 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In Class 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Class Exercises</a:t>
            </a:r>
          </a:p>
        </p:txBody>
      </p:sp>
      <p:sp>
        <p:nvSpPr>
          <p:cNvPr id="382" name="Define a function   using a lambda expressio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Define a function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sSup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f>
                  <m:fPr>
                    <m:ctrlP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sSup>
                      <m:e>
                        <m:r>
                          <a:rPr xmlns:a="http://schemas.openxmlformats.org/drawingml/2006/main" sz="3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xmlns:a="http://schemas.openxmlformats.org/drawingml/2006/main" sz="3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den>
                </m:f>
              </m:oMath>
            </a14:m>
            <a:r>
              <a:t> using a lambda expression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In Class 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Class Exercises</a:t>
            </a:r>
          </a:p>
        </p:txBody>
      </p:sp>
      <p:sp>
        <p:nvSpPr>
          <p:cNvPr id="385" name="func = lambda x: x**2+1/(1+x**2)"/>
          <p:cNvSpPr txBox="1"/>
          <p:nvPr/>
        </p:nvSpPr>
        <p:spPr>
          <a:xfrm>
            <a:off x="3518693" y="3849373"/>
            <a:ext cx="7430692" cy="533401"/>
          </a:xfrm>
          <a:prstGeom prst="rect">
            <a:avLst/>
          </a:prstGeom>
          <a:solidFill>
            <a:srgbClr val="F6F7F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func = lambda x: x**2+1/(1+x**2)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In Class 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Class Exercises</a:t>
            </a:r>
          </a:p>
        </p:txBody>
      </p:sp>
      <p:sp>
        <p:nvSpPr>
          <p:cNvPr id="388" name="Write a function of a function   and arguments a and b that calculates…"/>
          <p:cNvSpPr txBox="1"/>
          <p:nvPr>
            <p:ph type="body" sz="half" idx="1"/>
          </p:nvPr>
        </p:nvSpPr>
        <p:spPr>
          <a:xfrm>
            <a:off x="952500" y="2590800"/>
            <a:ext cx="7336922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Write a function of a function </a:t>
            </a:r>
            <a14:m>
              <m:oMath>
                <m:r>
                  <a:rPr xmlns:a="http://schemas.openxmlformats.org/drawingml/2006/main" sz="1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</m:oMath>
            </a14:m>
            <a:r>
              <a:t> and arguments a and b that calculates </a:t>
            </a:r>
            <a14:m>
              <m:oMath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/>
          </a:p>
          <a:p>
            <a:pPr/>
            <a:r>
              <a:t>This is the trapezoid formula that approximates </a:t>
            </a:r>
            <a14:m>
              <m:oMath>
                <m:sSub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∫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sub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sup>
                </m:sSub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</a:p>
        </p:txBody>
      </p:sp>
      <p:pic>
        <p:nvPicPr>
          <p:cNvPr id="389" name="Image" descr="Image"/>
          <p:cNvPicPr>
            <a:picLocks noChangeAspect="1"/>
          </p:cNvPicPr>
          <p:nvPr/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7867026" y="3813593"/>
            <a:ext cx="4764978" cy="300458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In Class 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Class Exercises</a:t>
            </a:r>
          </a:p>
        </p:txBody>
      </p:sp>
      <p:sp>
        <p:nvSpPr>
          <p:cNvPr id="392" name="def trap(f, a, b):…"/>
          <p:cNvSpPr txBox="1"/>
          <p:nvPr/>
        </p:nvSpPr>
        <p:spPr>
          <a:xfrm>
            <a:off x="2533901" y="3348201"/>
            <a:ext cx="7430692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trap(f, a, b):</a:t>
            </a:r>
          </a:p>
          <a:p>
            <a:pPr/>
            <a:r>
              <a:t>    return 0.5*(f(a)+f(b))*(b-a)</a:t>
            </a:r>
          </a:p>
        </p:txBody>
      </p:sp>
      <p:sp>
        <p:nvSpPr>
          <p:cNvPr id="393" name="&gt;&gt;&gt; trap(lambda x: x**2+1/(1+x**2), 1, 2)…"/>
          <p:cNvSpPr txBox="1"/>
          <p:nvPr/>
        </p:nvSpPr>
        <p:spPr>
          <a:xfrm>
            <a:off x="3702160" y="6170218"/>
            <a:ext cx="8551014" cy="8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700">
                <a:solidFill>
                  <a:schemeClr val="accent4">
                    <a:hueOff val="-1081314"/>
                    <a:satOff val="4338"/>
                    <a:lumOff val="-8931"/>
                  </a:schemeClr>
                </a:solidFill>
              </a:defRPr>
            </a:pPr>
            <a:r>
              <a:t>&gt;&gt;&gt; trap(lambda x: x**2+1/(1+x**2), 1, 2)</a:t>
            </a:r>
          </a:p>
          <a:p>
            <a:pPr>
              <a:defRPr sz="270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2.85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In Class 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Class Exercises</a:t>
            </a:r>
          </a:p>
        </p:txBody>
      </p:sp>
      <p:sp>
        <p:nvSpPr>
          <p:cNvPr id="396" name="Write a function that prints out a checker board of n by n field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Write a function that prints out a checker board of </a:t>
            </a:r>
            <a:r>
              <a:rPr i="1"/>
              <a:t>n</a:t>
            </a:r>
            <a:r>
              <a:t> by </a:t>
            </a:r>
            <a:r>
              <a:rPr i="1"/>
              <a:t>n </a:t>
            </a:r>
            <a:r>
              <a:t>fields</a:t>
            </a:r>
          </a:p>
        </p:txBody>
      </p:sp>
      <p:sp>
        <p:nvSpPr>
          <p:cNvPr id="397" name="&gt;&gt;&gt; checker(4)…"/>
          <p:cNvSpPr txBox="1"/>
          <p:nvPr/>
        </p:nvSpPr>
        <p:spPr>
          <a:xfrm>
            <a:off x="1627382" y="4268508"/>
            <a:ext cx="3315222" cy="398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checker(4)</a:t>
            </a:r>
          </a:p>
          <a:p>
            <a:pPr/>
            <a:r>
              <a:t>***   ***   </a:t>
            </a:r>
          </a:p>
          <a:p>
            <a:pPr/>
            <a:r>
              <a:t>***   ***   </a:t>
            </a:r>
          </a:p>
          <a:p>
            <a:pPr/>
            <a:r>
              <a:t>   ***   ***</a:t>
            </a:r>
          </a:p>
          <a:p>
            <a:pPr/>
            <a:r>
              <a:t>   ***   ***</a:t>
            </a:r>
          </a:p>
          <a:p>
            <a:pPr/>
            <a:r>
              <a:t>***   ***   </a:t>
            </a:r>
          </a:p>
          <a:p>
            <a:pPr/>
            <a:r>
              <a:t>***   ***   </a:t>
            </a:r>
          </a:p>
          <a:p>
            <a:pPr/>
            <a:r>
              <a:t>   ***   ***</a:t>
            </a:r>
          </a:p>
          <a:p>
            <a:pPr/>
            <a:r>
              <a:t>   ***   ***</a:t>
            </a:r>
          </a:p>
        </p:txBody>
      </p:sp>
      <p:sp>
        <p:nvSpPr>
          <p:cNvPr id="398" name="&gt;&gt;&gt; checker(8)…"/>
          <p:cNvSpPr txBox="1"/>
          <p:nvPr/>
        </p:nvSpPr>
        <p:spPr>
          <a:xfrm>
            <a:off x="6640026" y="3161114"/>
            <a:ext cx="4504135" cy="5930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400"/>
            </a:pPr>
            <a:r>
              <a:t>&gt;&gt;&gt; checker(8)</a:t>
            </a:r>
          </a:p>
          <a:p>
            <a:pPr>
              <a:defRPr sz="2400"/>
            </a:pPr>
            <a:r>
              <a:t>***   ***   ***   ***   </a:t>
            </a:r>
          </a:p>
          <a:p>
            <a:pPr>
              <a:defRPr sz="2400"/>
            </a:pPr>
            <a:r>
              <a:t>***   ***   ***   ***   </a:t>
            </a:r>
          </a:p>
          <a:p>
            <a:pPr>
              <a:defRPr sz="2400"/>
            </a:pPr>
            <a:r>
              <a:t>   ***   ***   ***   ***</a:t>
            </a:r>
          </a:p>
          <a:p>
            <a:pPr>
              <a:defRPr sz="2400"/>
            </a:pPr>
            <a:r>
              <a:t>   ***   ***   ***   ***</a:t>
            </a:r>
          </a:p>
          <a:p>
            <a:pPr>
              <a:defRPr sz="2400"/>
            </a:pPr>
            <a:r>
              <a:t>***   ***   ***   ***   </a:t>
            </a:r>
          </a:p>
          <a:p>
            <a:pPr>
              <a:defRPr sz="2400"/>
            </a:pPr>
            <a:r>
              <a:t>***   ***   ***   ***   </a:t>
            </a:r>
          </a:p>
          <a:p>
            <a:pPr>
              <a:defRPr sz="2400"/>
            </a:pPr>
            <a:r>
              <a:t>   ***   ***   ***   ***</a:t>
            </a:r>
          </a:p>
          <a:p>
            <a:pPr>
              <a:defRPr sz="2400"/>
            </a:pPr>
            <a:r>
              <a:t>   ***   ***   ***   ***</a:t>
            </a:r>
          </a:p>
          <a:p>
            <a:pPr>
              <a:defRPr sz="2400"/>
            </a:pPr>
            <a:r>
              <a:t>***   ***   ***   ***   </a:t>
            </a:r>
          </a:p>
          <a:p>
            <a:pPr>
              <a:defRPr sz="2400"/>
            </a:pPr>
            <a:r>
              <a:t>***   ***   ***   ***   </a:t>
            </a:r>
          </a:p>
          <a:p>
            <a:pPr>
              <a:defRPr sz="2400"/>
            </a:pPr>
            <a:r>
              <a:t>   ***   ***   ***   ***</a:t>
            </a:r>
          </a:p>
          <a:p>
            <a:pPr>
              <a:defRPr sz="2400"/>
            </a:pPr>
            <a:r>
              <a:t>   ***   ***   ***   ***</a:t>
            </a:r>
          </a:p>
          <a:p>
            <a:pPr>
              <a:defRPr sz="2400"/>
            </a:pPr>
            <a:r>
              <a:t>***   ***   ***   ***   </a:t>
            </a:r>
          </a:p>
          <a:p>
            <a:pPr>
              <a:defRPr sz="2400"/>
            </a:pPr>
            <a:r>
              <a:t>***   ***   ***   ***   </a:t>
            </a:r>
          </a:p>
          <a:p>
            <a:pPr>
              <a:defRPr sz="2400"/>
            </a:pPr>
            <a:r>
              <a:t>   ***   ***   ***   ***</a:t>
            </a:r>
          </a:p>
          <a:p>
            <a:pPr>
              <a:defRPr sz="2400"/>
            </a:pPr>
            <a:r>
              <a:t>   ***   ***   ***   ***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In Class 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Class Exercises</a:t>
            </a:r>
          </a:p>
        </p:txBody>
      </p:sp>
      <p:sp>
        <p:nvSpPr>
          <p:cNvPr id="401" name="def checker(n):…"/>
          <p:cNvSpPr txBox="1"/>
          <p:nvPr/>
        </p:nvSpPr>
        <p:spPr>
          <a:xfrm>
            <a:off x="1986824" y="2882899"/>
            <a:ext cx="9031152" cy="398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checker(n):</a:t>
            </a:r>
          </a:p>
          <a:p>
            <a:pPr/>
            <a:r>
              <a:t>    fields = n//2</a:t>
            </a:r>
          </a:p>
          <a:p>
            <a:pPr/>
            <a:r>
              <a:t>    for _ in range(fields):</a:t>
            </a:r>
          </a:p>
          <a:p>
            <a:pPr/>
            <a:r>
              <a:t>        for i in range(2):</a:t>
            </a:r>
          </a:p>
          <a:p>
            <a:pPr/>
            <a:r>
              <a:t>            print(fields*(3*'*'+3*' '))</a:t>
            </a:r>
          </a:p>
          <a:p>
            <a:pPr/>
            <a:r>
              <a:t>        for i in range(2):</a:t>
            </a:r>
          </a:p>
          <a:p>
            <a:pPr/>
            <a:r>
              <a:t>            print(fields*(3*' '+3*'*'))</a:t>
            </a:r>
          </a:p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Strings in Python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Strings in Python</a:t>
            </a:r>
          </a:p>
        </p:txBody>
      </p:sp>
      <p:sp>
        <p:nvSpPr>
          <p:cNvPr id="404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imple Examp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Examples</a:t>
            </a:r>
          </a:p>
        </p:txBody>
      </p:sp>
      <p:sp>
        <p:nvSpPr>
          <p:cNvPr id="160" name="A function that returns a power of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function that returns a power of 2</a:t>
            </a:r>
          </a:p>
        </p:txBody>
      </p:sp>
      <p:sp>
        <p:nvSpPr>
          <p:cNvPr id="161" name="def power_of_two(x):…"/>
          <p:cNvSpPr txBox="1"/>
          <p:nvPr/>
        </p:nvSpPr>
        <p:spPr>
          <a:xfrm>
            <a:off x="3447692" y="3534119"/>
            <a:ext cx="4687045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power_of_two(x):</a:t>
            </a:r>
          </a:p>
          <a:p>
            <a:pPr/>
            <a:r>
              <a:t>    return 2**x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Strin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Strings</a:t>
            </a:r>
          </a:p>
        </p:txBody>
      </p:sp>
      <p:sp>
        <p:nvSpPr>
          <p:cNvPr id="407" name="Basic data type in Pyth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35609" indent="-435609" defTabSz="572516">
              <a:spcBef>
                <a:spcPts val="2100"/>
              </a:spcBef>
              <a:defRPr sz="3136"/>
            </a:pPr>
            <a:r>
              <a:t>Basic data type in Python</a:t>
            </a:r>
          </a:p>
          <a:p>
            <a:pPr lvl="1" marL="871219" indent="-435609" defTabSz="572516">
              <a:spcBef>
                <a:spcPts val="2100"/>
              </a:spcBef>
              <a:defRPr sz="3136"/>
            </a:pPr>
            <a:r>
              <a:t>Strings are </a:t>
            </a:r>
            <a:r>
              <a:rPr u="sng"/>
              <a:t>immutable</a:t>
            </a:r>
            <a:r>
              <a:t>, meaning they cannot be changed</a:t>
            </a:r>
          </a:p>
          <a:p>
            <a:pPr lvl="2" marL="1306830" indent="-435609" defTabSz="572516">
              <a:spcBef>
                <a:spcPts val="2100"/>
              </a:spcBef>
              <a:defRPr sz="3136"/>
            </a:pPr>
            <a:r>
              <a:t>Why?</a:t>
            </a:r>
          </a:p>
          <a:p>
            <a:pPr lvl="3" marL="1742439" indent="-435609" defTabSz="572516">
              <a:spcBef>
                <a:spcPts val="2100"/>
              </a:spcBef>
              <a:defRPr sz="3136"/>
            </a:pPr>
            <a:r>
              <a:t>It’s complicated, but string literals are very frequent. If strings cannot be changed, then multiple occurrences of the same string in a program can be placed in a single memory location.</a:t>
            </a:r>
          </a:p>
          <a:p>
            <a:pPr lvl="3" marL="1742439" indent="-435609" defTabSz="572516">
              <a:spcBef>
                <a:spcPts val="2100"/>
              </a:spcBef>
              <a:defRPr sz="3136"/>
            </a:pPr>
            <a:r>
              <a:t>More importantly, strings can serve keys in key-value pairs.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String Literal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String Literals</a:t>
            </a:r>
          </a:p>
        </p:txBody>
      </p:sp>
      <p:sp>
        <p:nvSpPr>
          <p:cNvPr id="410" name="String literals are defined by using quotation mark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String literals are defined by using quotation marks</a:t>
            </a:r>
          </a:p>
          <a:p>
            <a:pPr lvl="1"/>
            <a:r>
              <a:t>Example:</a:t>
            </a:r>
          </a:p>
          <a:p>
            <a:pPr lvl="1"/>
          </a:p>
          <a:p>
            <a:pPr lvl="1"/>
          </a:p>
          <a:p>
            <a:pPr lvl="1"/>
            <a:r>
              <a:t>To create strings that span newlines, use the triple quotation mark  </a:t>
            </a:r>
          </a:p>
        </p:txBody>
      </p:sp>
      <p:pic>
        <p:nvPicPr>
          <p:cNvPr id="411" name="Screen Shot 2018-08-20 at 11.40.55 PM.png" descr="Screen Shot 2018-08-20 at 11.40.55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33007" y="3466405"/>
            <a:ext cx="4964700" cy="1531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2" name="Screen Shot 2018-08-20 at 11.42.33 PM.png" descr="Screen Shot 2018-08-20 at 11.42.33 P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96479" y="7004000"/>
            <a:ext cx="10437756" cy="166206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Escap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Escapes</a:t>
            </a:r>
          </a:p>
        </p:txBody>
      </p:sp>
      <p:sp>
        <p:nvSpPr>
          <p:cNvPr id="415" name="Python is very good at detecting your intentions when processing string literals…"/>
          <p:cNvSpPr txBox="1"/>
          <p:nvPr>
            <p:ph type="body" idx="1"/>
          </p:nvPr>
        </p:nvSpPr>
        <p:spPr>
          <a:xfrm>
            <a:off x="952500" y="2590800"/>
            <a:ext cx="11393781" cy="6286500"/>
          </a:xfrm>
          <a:prstGeom prst="rect">
            <a:avLst/>
          </a:prstGeom>
        </p:spPr>
        <p:txBody>
          <a:bodyPr anchor="t"/>
          <a:lstStyle/>
          <a:p>
            <a:pPr marL="422275" indent="-422275" defTabSz="554990">
              <a:spcBef>
                <a:spcPts val="2000"/>
              </a:spcBef>
              <a:defRPr sz="3040"/>
            </a:pPr>
            <a:r>
              <a:t>Python is very good at detecting your intentions when processing string literals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E.g.:             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"It's mine"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Still sometimes need to use the escape character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\t, \n, \", \', \\, \r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\xhh    —&gt; character with hex value 0xhh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Python 3 uses machine conventions for endings</a:t>
            </a:r>
          </a:p>
          <a:p>
            <a:pPr marL="422275" indent="-422275" defTabSz="554990">
              <a:spcBef>
                <a:spcPts val="2000"/>
              </a:spcBef>
              <a:defRPr sz="3040"/>
            </a:pPr>
            <a:r>
              <a:t>Python 3 uses utf-8 natively</a:t>
            </a:r>
          </a:p>
          <a:p>
            <a:pPr lvl="1" marL="844550" indent="-422275" defTabSz="554990">
              <a:spcBef>
                <a:spcPts val="2000"/>
              </a:spcBef>
              <a:defRPr sz="304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greetings = ("शुभ प्रभात", "સુપ્રભાત", "शुभ प्रभात")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Docstrin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Docstrings</a:t>
            </a:r>
          </a:p>
        </p:txBody>
      </p:sp>
      <p:sp>
        <p:nvSpPr>
          <p:cNvPr id="418" name="Doc string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Doc strings </a:t>
            </a:r>
          </a:p>
          <a:p>
            <a:pPr lvl="1"/>
            <a:r>
              <a:t>String literals that appear as the first line of a module, function, class, method definition</a:t>
            </a:r>
          </a:p>
          <a:p>
            <a:pPr lvl="1"/>
            <a:r>
              <a:t>All these items should have a docstring</a:t>
            </a:r>
          </a:p>
          <a:p>
            <a:pPr lvl="1"/>
            <a:r>
              <a:t>The docstring replaces the help string in Idle and IPython/Jupyter</a:t>
            </a:r>
          </a:p>
          <a:p>
            <a:pPr lvl="1"/>
            <a:r>
              <a:t>Indent them under the indentation of the object they describe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Docstrin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Docstrings</a:t>
            </a:r>
          </a:p>
        </p:txBody>
      </p:sp>
      <p:sp>
        <p:nvSpPr>
          <p:cNvPr id="421" name="Always use triple quotation mark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Always use triple quotation marks</a:t>
            </a:r>
          </a:p>
          <a:p>
            <a:pPr lvl="1"/>
            <a:r>
              <a:t>Even for one-liners</a:t>
            </a:r>
          </a:p>
        </p:txBody>
      </p:sp>
      <p:pic>
        <p:nvPicPr>
          <p:cNvPr id="422" name="Screen Shot 2020-05-19 at 2.44.19 PM.png" descr="Screen Shot 2020-05-19 at 2.44.19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97100" y="4089400"/>
            <a:ext cx="9855200" cy="787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23" name="Screen Shot 2020-05-19 at 2.44.49 PM.png" descr="Screen Shot 2020-05-19 at 2.44.49 P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963629" y="5493220"/>
            <a:ext cx="9499601" cy="1371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2" grpId="1"/>
      <p:bldP build="whole" bldLvl="1" animBg="1" rev="0" advAuto="0" spid="423" grpId="2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Docstrin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Docstrings</a:t>
            </a:r>
          </a:p>
        </p:txBody>
      </p:sp>
      <p:sp>
        <p:nvSpPr>
          <p:cNvPr id="426" name="Exampl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</a:t>
            </a:r>
          </a:p>
        </p:txBody>
      </p:sp>
      <p:pic>
        <p:nvPicPr>
          <p:cNvPr id="427" name="Screen Shot 2020-05-19 at 2.46.13 PM.png" descr="Screen Shot 2020-05-19 at 2.46.13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82608" y="3378123"/>
            <a:ext cx="9779001" cy="5016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8" name="Screen Shot 2020-05-19 at 2.46.48 PM.png" descr="Screen Shot 2020-05-19 at 2.46.48 P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325861" y="6440002"/>
            <a:ext cx="10261601" cy="23241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8" grpId="2"/>
      <p:bldP build="whole" bldLvl="1" animBg="1" rev="0" advAuto="0" spid="427" grpId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String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String Methods</a:t>
            </a:r>
          </a:p>
        </p:txBody>
      </p:sp>
      <p:sp>
        <p:nvSpPr>
          <p:cNvPr id="431" name="Strings are classes and have many built in methods…"/>
          <p:cNvSpPr txBox="1"/>
          <p:nvPr>
            <p:ph type="body" idx="1"/>
          </p:nvPr>
        </p:nvSpPr>
        <p:spPr>
          <a:xfrm>
            <a:off x="634880" y="2590800"/>
            <a:ext cx="11556129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Strings are classes and have many built in methods</a:t>
            </a:r>
          </a:p>
          <a:p>
            <a:pPr marL="774700" indent="-635000">
              <a:buClr>
                <a:srgbClr val="212121"/>
              </a:buClr>
              <a:buFont typeface="Helvetica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s.lower(), s.upper()</a:t>
            </a:r>
            <a:r>
              <a:t> : returns the lowercase or uppercase version of the string</a:t>
            </a:r>
          </a:p>
          <a:p>
            <a:pPr marL="774700" indent="-635000">
              <a:buClr>
                <a:srgbClr val="212121"/>
              </a:buClr>
              <a:buFont typeface="Helvetica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s.strip()</a:t>
            </a:r>
            <a:r>
              <a:t>: returns a string with whitespace removed from the start and end</a:t>
            </a:r>
          </a:p>
          <a:p>
            <a:pPr marL="774700" indent="-635000">
              <a:buClr>
                <a:srgbClr val="212121"/>
              </a:buClr>
              <a:buFont typeface="Helvetica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s.isalpha() / s.isdigit() / s.isspace() </a:t>
            </a:r>
            <a:r>
              <a:t> tests if all the string chars are in the various character classes</a:t>
            </a:r>
          </a:p>
          <a:p>
            <a:pPr marL="774700" indent="-635000">
              <a:buClr>
                <a:srgbClr val="212121"/>
              </a:buClr>
              <a:buFont typeface="Helvetica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s.startswith('other'), s.endswith('other') </a:t>
            </a:r>
            <a:r>
              <a:t> tests if the string starts or ends with the given other string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String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String Methods</a:t>
            </a:r>
          </a:p>
        </p:txBody>
      </p:sp>
      <p:sp>
        <p:nvSpPr>
          <p:cNvPr id="434" name="There are a number of methods for strings. Most of them are self-explain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There are a number of methods for strings. Most of them are self-explaining</a:t>
            </a:r>
          </a:p>
          <a:p>
            <a:pPr marL="774700" indent="-635000">
              <a:buClr>
                <a:srgbClr val="212121"/>
              </a:buClr>
              <a:buFont typeface="Helvetica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s.find('other') :</a:t>
            </a:r>
            <a:r>
              <a:t> searches for the given other string (not a regular expression) within s, and returns the first index where it begins or -1 if not found</a:t>
            </a:r>
          </a:p>
          <a:p>
            <a:pPr marL="774700" indent="-635000">
              <a:buClr>
                <a:srgbClr val="212121"/>
              </a:buClr>
              <a:buFont typeface="Helvetica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s.replace('old', ‘new'):</a:t>
            </a:r>
            <a:r>
              <a:t> returns a string where all occurrences of 'old' have been replaced by 'new'</a:t>
            </a:r>
          </a:p>
          <a:p>
            <a:pPr marL="774700" indent="-635000">
              <a:buClr>
                <a:srgbClr val="212121"/>
              </a:buClr>
              <a:buFont typeface="Helvetica"/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len(s) 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returns the length of a string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Strings and Charact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Strings and Characters</a:t>
            </a:r>
          </a:p>
        </p:txBody>
      </p:sp>
      <p:sp>
        <p:nvSpPr>
          <p:cNvPr id="437" name="Python does not have a special type for characte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Python does not have a special type for characters</a:t>
            </a:r>
          </a:p>
          <a:p>
            <a:pPr lvl="1"/>
            <a:r>
              <a:t>Characters are just strings of length 1.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Accessing Elements of Strin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Accessing Elements of Strings</a:t>
            </a:r>
          </a:p>
        </p:txBody>
      </p:sp>
      <p:sp>
        <p:nvSpPr>
          <p:cNvPr id="440" name="We use the bracket notation to gain access to the characters in a str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use the bracket notation to gain access to the characters in a string</a:t>
            </a:r>
          </a:p>
          <a:p>
            <a:pPr lvl="1"/>
            <a:r>
              <a:t>a_string[3]  is character number 3, i.e. the </a:t>
            </a:r>
            <a:r>
              <a:rPr u="sng"/>
              <a:t>fourth</a:t>
            </a:r>
            <a:r>
              <a:t> character in the string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imple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Example</a:t>
            </a:r>
          </a:p>
        </p:txBody>
      </p:sp>
      <p:sp>
        <p:nvSpPr>
          <p:cNvPr id="164" name="A function that calculates the  th harmonic number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function that calculates the </a:t>
            </a:r>
            <a14:m>
              <m:oMath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th harmonic number</a:t>
            </a:r>
          </a:p>
        </p:txBody>
      </p:sp>
      <p:sp>
        <p:nvSpPr>
          <p:cNvPr id="165" name="def har(n):…"/>
          <p:cNvSpPr txBox="1"/>
          <p:nvPr/>
        </p:nvSpPr>
        <p:spPr>
          <a:xfrm>
            <a:off x="3358647" y="4387850"/>
            <a:ext cx="6287506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har(n):</a:t>
            </a:r>
          </a:p>
          <a:p>
            <a:pPr/>
            <a:r>
              <a:t>    accu = 0</a:t>
            </a:r>
          </a:p>
          <a:p>
            <a:pPr/>
            <a:r>
              <a:t>    for i in range(1, n+1):</a:t>
            </a:r>
          </a:p>
          <a:p>
            <a:pPr/>
            <a:r>
              <a:t>        accu += 1/i</a:t>
            </a:r>
          </a:p>
          <a:p>
            <a:pPr/>
            <a:r>
              <a:t>    return accu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String Process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String Processing</a:t>
            </a:r>
          </a:p>
        </p:txBody>
      </p:sp>
      <p:sp>
        <p:nvSpPr>
          <p:cNvPr id="443" name="Since strings are immutable, we process strings by turning them into lists, then processing the list, then making the list into a string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Since strings are immutable, we process strings by turning them into lists, then processing the list, then making the list into a string. </a:t>
            </a:r>
          </a:p>
          <a:p>
            <a:pPr lvl="1"/>
            <a:r>
              <a:t>String to list:  Just use the list-command</a:t>
            </a:r>
          </a:p>
        </p:txBody>
      </p:sp>
      <p:pic>
        <p:nvPicPr>
          <p:cNvPr id="444" name="Screen Shot 2018-08-23 at 8.59.32 PM.png" descr="Screen Shot 2018-08-23 at 8.59.32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05822" y="5373175"/>
            <a:ext cx="7593156" cy="124251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String Process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String Processing</a:t>
            </a:r>
          </a:p>
        </p:txBody>
      </p:sp>
      <p:sp>
        <p:nvSpPr>
          <p:cNvPr id="447" name="Turn lists into strings with the join-method…"/>
          <p:cNvSpPr txBox="1"/>
          <p:nvPr>
            <p:ph type="body" idx="1"/>
          </p:nvPr>
        </p:nvSpPr>
        <p:spPr>
          <a:xfrm>
            <a:off x="952500" y="2590800"/>
            <a:ext cx="11099800" cy="4863852"/>
          </a:xfrm>
          <a:prstGeom prst="rect">
            <a:avLst/>
          </a:prstGeom>
        </p:spPr>
        <p:txBody>
          <a:bodyPr anchor="t"/>
          <a:lstStyle/>
          <a:p>
            <a:pPr marL="413384" indent="-413384" defTabSz="543305">
              <a:spcBef>
                <a:spcPts val="2000"/>
              </a:spcBef>
              <a:defRPr sz="2976"/>
            </a:pPr>
            <a:r>
              <a:t>Turn lists into strings with the join-method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The join-method has weird syntax</a:t>
            </a:r>
          </a:p>
          <a:p>
            <a:pPr lvl="2" marL="1240155" indent="-413384" defTabSz="543305">
              <a:spcBef>
                <a:spcPts val="2000"/>
              </a:spcBef>
              <a:defRPr sz="2976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a_string = "".join(a_list) </a:t>
            </a:r>
          </a:p>
          <a:p>
            <a:pPr lvl="3" marL="1653539" indent="-413384" defTabSz="543305">
              <a:spcBef>
                <a:spcPts val="2000"/>
              </a:spcBef>
              <a:defRPr sz="2976"/>
            </a:pPr>
            <a:r>
              <a:t>The method is called on the empty string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""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3" marL="1653539" indent="-413384" defTabSz="543305">
              <a:spcBef>
                <a:spcPts val="2000"/>
              </a:spcBef>
              <a:defRPr sz="2976"/>
            </a:pPr>
            <a:r>
              <a:t>The sole parameter is a list of characters or strings</a:t>
            </a:r>
          </a:p>
          <a:p>
            <a:pPr lvl="2" marL="1240155" indent="-413384" defTabSz="543305">
              <a:spcBef>
                <a:spcPts val="2000"/>
              </a:spcBef>
              <a:defRPr sz="2976"/>
            </a:pPr>
            <a:r>
              <a:t>You can use another string on which to call join</a:t>
            </a:r>
          </a:p>
          <a:p>
            <a:pPr lvl="3" marL="1653539" indent="-413384" defTabSz="543305">
              <a:spcBef>
                <a:spcPts val="2000"/>
              </a:spcBef>
              <a:defRPr sz="2976"/>
            </a:pPr>
            <a:r>
              <a:t>This string then becomes the glue</a:t>
            </a:r>
          </a:p>
        </p:txBody>
      </p:sp>
      <p:pic>
        <p:nvPicPr>
          <p:cNvPr id="44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02350" y="7570737"/>
            <a:ext cx="9898700" cy="1370063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355600" dist="0" dir="0">
              <a:srgbClr val="000000">
                <a:alpha val="75000"/>
              </a:srgbClr>
            </a:outerShdw>
          </a:effectLst>
        </p:spPr>
      </p:pic>
    </p:spTree>
  </p:cSld>
  <p:clrMapOvr>
    <a:masterClrMapping/>
  </p:clrMapOvr>
  <p:transition xmlns:p14="http://schemas.microsoft.com/office/powerpoint/2010/main" spd="med" advClick="1"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String Process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String Processing</a:t>
            </a:r>
          </a:p>
        </p:txBody>
      </p:sp>
      <p:sp>
        <p:nvSpPr>
          <p:cNvPr id="451" name="Example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Examples</a:t>
            </a:r>
          </a:p>
        </p:txBody>
      </p:sp>
      <p:pic>
        <p:nvPicPr>
          <p:cNvPr id="452" name="Screen Shot 2018-08-23 at 10.09.04 PM.png" descr="Screen Shot 2018-08-23 at 10.09.04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74136" y="3564532"/>
            <a:ext cx="10971756" cy="30676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String Process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String Processing</a:t>
            </a:r>
          </a:p>
        </p:txBody>
      </p:sp>
      <p:sp>
        <p:nvSpPr>
          <p:cNvPr id="455" name="Procedur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08940" indent="-408940" defTabSz="537463">
              <a:spcBef>
                <a:spcPts val="2000"/>
              </a:spcBef>
              <a:defRPr sz="2944"/>
            </a:pPr>
            <a:r>
              <a:t>Procedure:</a:t>
            </a:r>
          </a:p>
          <a:p>
            <a:pPr lvl="1" marL="817880" indent="-408940" defTabSz="537463">
              <a:spcBef>
                <a:spcPts val="2000"/>
              </a:spcBef>
              <a:defRPr sz="2944"/>
            </a:pPr>
            <a:r>
              <a:t>Take a string and convert to a list</a:t>
            </a:r>
          </a:p>
          <a:p>
            <a:pPr lvl="1" marL="817880" indent="-408940" defTabSz="537463">
              <a:spcBef>
                <a:spcPts val="2000"/>
              </a:spcBef>
              <a:defRPr sz="2944"/>
            </a:pPr>
            <a:r>
              <a:t>Change the list or create a new list</a:t>
            </a:r>
          </a:p>
          <a:p>
            <a:pPr lvl="1" marL="817880" indent="-408940" defTabSz="537463">
              <a:spcBef>
                <a:spcPts val="2000"/>
              </a:spcBef>
              <a:defRPr sz="2944"/>
            </a:pPr>
            <a:r>
              <a:t>Use join to recreate a new string</a:t>
            </a:r>
          </a:p>
          <a:p>
            <a:pPr lvl="1" marL="817880" indent="-408940" defTabSz="537463">
              <a:spcBef>
                <a:spcPts val="2000"/>
              </a:spcBef>
              <a:defRPr sz="2944"/>
            </a:pPr>
          </a:p>
          <a:p>
            <a:pPr marL="408940" indent="-408940" defTabSz="537463">
              <a:spcBef>
                <a:spcPts val="2000"/>
              </a:spcBef>
              <a:defRPr sz="2944"/>
            </a:pPr>
            <a:r>
              <a:t>Alternative Procedure:</a:t>
            </a:r>
          </a:p>
          <a:p>
            <a:pPr lvl="1" marL="817880" indent="-408940" defTabSz="537463">
              <a:spcBef>
                <a:spcPts val="2000"/>
              </a:spcBef>
              <a:defRPr sz="2944"/>
            </a:pPr>
            <a:r>
              <a:t>Build a string one by one, using concatenation ( + -operator)</a:t>
            </a:r>
          </a:p>
          <a:p>
            <a:pPr lvl="1" marL="817880" indent="-408940" defTabSz="537463">
              <a:spcBef>
                <a:spcPts val="2000"/>
              </a:spcBef>
              <a:defRPr sz="2944"/>
            </a:pPr>
            <a:r>
              <a:t>Creates lots of temporary strings cluttering up memory</a:t>
            </a:r>
          </a:p>
          <a:p>
            <a:pPr lvl="2" marL="1226819" indent="-408940" defTabSz="537463">
              <a:spcBef>
                <a:spcPts val="2000"/>
              </a:spcBef>
              <a:defRPr sz="2944"/>
            </a:pPr>
            <a:r>
              <a:t>Which is bad if you are dealing with large strings.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imple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Example</a:t>
            </a:r>
          </a:p>
        </p:txBody>
      </p:sp>
      <p:sp>
        <p:nvSpPr>
          <p:cNvPr id="168" name="The harmonic numbers are known to diverg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harmonic numbers are known to diverge:</a:t>
            </a:r>
          </a:p>
          <a:p>
            <a:pPr lvl="1"/>
            <a:r>
              <a:t>They go to infinity</a:t>
            </a:r>
          </a:p>
          <a:p>
            <a:pPr lvl="2"/>
            <a:r>
              <a:t>Though numeric inaccuracies make it hard to show this</a:t>
            </a:r>
          </a:p>
          <a:p>
            <a:pPr lvl="1"/>
            <a:r>
              <a:t>Create a function that for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sSub>
                  <m:e>
                    <m:r>
                      <m:rPr>
                        <m:sty m:val="p"/>
                        <m:scr m:val="double-struck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</m:oMath>
            </a14:m>
            <a:r>
              <a:t> returns </a:t>
            </a:r>
          </a:p>
          <a:p>
            <a:pPr lvl="2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min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