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Relationship Id="rId120" Type="http://schemas.openxmlformats.org/officeDocument/2006/relationships/slide" Target="slides/slide113.xml"/><Relationship Id="rId121" Type="http://schemas.openxmlformats.org/officeDocument/2006/relationships/slide" Target="slides/slide114.xml"/><Relationship Id="rId122" Type="http://schemas.openxmlformats.org/officeDocument/2006/relationships/slide" Target="slides/slide115.xml"/><Relationship Id="rId123" Type="http://schemas.openxmlformats.org/officeDocument/2006/relationships/slide" Target="slides/slide116.xml"/><Relationship Id="rId124" Type="http://schemas.openxmlformats.org/officeDocument/2006/relationships/slide" Target="slides/slide117.xml"/><Relationship Id="rId125" Type="http://schemas.openxmlformats.org/officeDocument/2006/relationships/slide" Target="slides/slide118.xml"/><Relationship Id="rId126" Type="http://schemas.openxmlformats.org/officeDocument/2006/relationships/slide" Target="slides/slide119.xml"/><Relationship Id="rId127" Type="http://schemas.openxmlformats.org/officeDocument/2006/relationships/slide" Target="slides/slide120.xml"/><Relationship Id="rId128" Type="http://schemas.openxmlformats.org/officeDocument/2006/relationships/slide" Target="slides/slide121.xml"/><Relationship Id="rId129" Type="http://schemas.openxmlformats.org/officeDocument/2006/relationships/slide" Target="slides/slide122.xml"/><Relationship Id="rId130" Type="http://schemas.openxmlformats.org/officeDocument/2006/relationships/slide" Target="slides/slide123.xml"/><Relationship Id="rId131" Type="http://schemas.openxmlformats.org/officeDocument/2006/relationships/slide" Target="slides/slide124.xml"/><Relationship Id="rId132" Type="http://schemas.openxmlformats.org/officeDocument/2006/relationships/slide" Target="slides/slide125.xml"/><Relationship Id="rId133" Type="http://schemas.openxmlformats.org/officeDocument/2006/relationships/slide" Target="slides/slide126.xml"/><Relationship Id="rId134" Type="http://schemas.openxmlformats.org/officeDocument/2006/relationships/slide" Target="slides/slide127.xml"/><Relationship Id="rId135" Type="http://schemas.openxmlformats.org/officeDocument/2006/relationships/slide" Target="slides/slide128.xml"/><Relationship Id="rId136" Type="http://schemas.openxmlformats.org/officeDocument/2006/relationships/slide" Target="slides/slide129.xml"/><Relationship Id="rId137" Type="http://schemas.openxmlformats.org/officeDocument/2006/relationships/slide" Target="slides/slide130.xml"/><Relationship Id="rId138" Type="http://schemas.openxmlformats.org/officeDocument/2006/relationships/slide" Target="slides/slide131.xml"/><Relationship Id="rId139" Type="http://schemas.openxmlformats.org/officeDocument/2006/relationships/slide" Target="slides/slide132.xml"/><Relationship Id="rId140" Type="http://schemas.openxmlformats.org/officeDocument/2006/relationships/slide" Target="slides/slide133.xml"/><Relationship Id="rId141" Type="http://schemas.openxmlformats.org/officeDocument/2006/relationships/slide" Target="slides/slide134.xml"/><Relationship Id="rId142" Type="http://schemas.openxmlformats.org/officeDocument/2006/relationships/slide" Target="slides/slide135.xml"/><Relationship Id="rId143" Type="http://schemas.openxmlformats.org/officeDocument/2006/relationships/slide" Target="slides/slide136.xml"/><Relationship Id="rId144" Type="http://schemas.openxmlformats.org/officeDocument/2006/relationships/slide" Target="slides/slide137.xml"/><Relationship Id="rId145" Type="http://schemas.openxmlformats.org/officeDocument/2006/relationships/slide" Target="slides/slide138.xml"/><Relationship Id="rId146" Type="http://schemas.openxmlformats.org/officeDocument/2006/relationships/slide" Target="slides/slide139.xml"/><Relationship Id="rId147" Type="http://schemas.openxmlformats.org/officeDocument/2006/relationships/slide" Target="slides/slide140.xml"/><Relationship Id="rId148" Type="http://schemas.openxmlformats.org/officeDocument/2006/relationships/slide" Target="slides/slide14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1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1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1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1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cs.scipy.org/doc/numpy/reference/ufuncs.html" TargetMode="Externa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umpy Array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Arrays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54" name="Built-ins are even fas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Built-ins are even faster</a:t>
            </a:r>
          </a:p>
          <a:p>
            <a:pPr lvl="1"/>
            <a:r>
              <a:t>We can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t> on an iterable</a:t>
            </a:r>
          </a:p>
        </p:txBody>
      </p:sp>
      <p:sp>
        <p:nvSpPr>
          <p:cNvPr id="155" name="def using_sum(number):…"/>
          <p:cNvSpPr txBox="1"/>
          <p:nvPr/>
        </p:nvSpPr>
        <p:spPr>
          <a:xfrm>
            <a:off x="3793058" y="4089399"/>
            <a:ext cx="541868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using_sum(number):</a:t>
            </a:r>
          </a:p>
          <a:p>
            <a:pPr/>
            <a:r>
              <a:t>    return sum(range(number))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513" name="Applic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Application:</a:t>
            </a:r>
          </a:p>
          <a:p>
            <a:pPr lvl="1"/>
            <a:r>
              <a:t>Creating a sample of a number of points</a:t>
            </a:r>
          </a:p>
          <a:p>
            <a:pPr/>
            <a:r>
              <a:t>Create a large random array representing data points</a:t>
            </a:r>
          </a:p>
          <a:p>
            <a:pPr/>
          </a:p>
          <a:p>
            <a:pPr/>
            <a:r>
              <a:t>Select the x and y coordinates by slicing</a:t>
            </a:r>
          </a:p>
        </p:txBody>
      </p:sp>
      <p:sp>
        <p:nvSpPr>
          <p:cNvPr id="514" name="&gt;&gt;&gt; mat = np.random.normal(100,20, (200,2))"/>
          <p:cNvSpPr txBox="1"/>
          <p:nvPr/>
        </p:nvSpPr>
        <p:spPr>
          <a:xfrm>
            <a:off x="2338421" y="5017637"/>
            <a:ext cx="1027341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&gt;&gt;&gt; mat = np.random.normal(100,20, (200,2))</a:t>
            </a:r>
          </a:p>
        </p:txBody>
      </p:sp>
      <p:sp>
        <p:nvSpPr>
          <p:cNvPr id="515" name="&gt;&gt;&gt; x=mat[:,0]…"/>
          <p:cNvSpPr txBox="1"/>
          <p:nvPr/>
        </p:nvSpPr>
        <p:spPr>
          <a:xfrm>
            <a:off x="2136601" y="6276671"/>
            <a:ext cx="342192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x=mat[:,0]</a:t>
            </a:r>
          </a:p>
          <a:p>
            <a:pPr>
              <a:defRPr sz="3100"/>
            </a:pPr>
            <a:r>
              <a:t>&gt;&gt;&gt; y=mat[:,1]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518" name="Create a matplotlib figure with a plot inside 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2"/>
            <a:r>
              <a:t>Create a matplotlib figure with a plot inside it</a:t>
            </a:r>
          </a:p>
        </p:txBody>
      </p:sp>
      <p:sp>
        <p:nvSpPr>
          <p:cNvPr id="519" name="&gt;&gt;&gt; fig = plt.figure()…"/>
          <p:cNvSpPr txBox="1"/>
          <p:nvPr/>
        </p:nvSpPr>
        <p:spPr>
          <a:xfrm>
            <a:off x="843638" y="3936999"/>
            <a:ext cx="7438313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fig = plt.figure()</a:t>
            </a:r>
          </a:p>
          <a:p>
            <a:pPr>
              <a:defRPr sz="3100"/>
            </a:pPr>
            <a:r>
              <a:t>&gt;&gt;&gt; ax = fig.add_subplot(1,1,1)</a:t>
            </a:r>
          </a:p>
          <a:p>
            <a:pPr>
              <a:defRPr sz="3100"/>
            </a:pPr>
            <a:r>
              <a:t>&gt;&gt;&gt; ax.scatter(x,y)</a:t>
            </a:r>
          </a:p>
          <a:p>
            <a:pPr>
              <a:defRPr sz="3100"/>
            </a:pPr>
            <a:r>
              <a:t>&gt;&gt;&gt;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pic>
        <p:nvPicPr>
          <p:cNvPr id="522" name="Screen Shot 2019-12-27 at 9.32.00 PM.png" descr="Screen Shot 2019-12-27 at 9.32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0574" y="2279650"/>
            <a:ext cx="8128001" cy="692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525" name="Create a list of potential indi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list of potential indices</a:t>
            </a:r>
          </a:p>
          <a:p>
            <a:pPr/>
          </a:p>
          <a:p>
            <a:pPr/>
          </a:p>
          <a:p>
            <a:pPr/>
          </a:p>
          <a:p>
            <a:pPr/>
            <a:r>
              <a:t>Use fancy indexing to create the subset of points</a:t>
            </a:r>
          </a:p>
        </p:txBody>
      </p:sp>
      <p:sp>
        <p:nvSpPr>
          <p:cNvPr id="526" name="&gt;&gt;&gt; indices = np.random.choice(np.arange(0,200,1),10)…"/>
          <p:cNvSpPr txBox="1"/>
          <p:nvPr/>
        </p:nvSpPr>
        <p:spPr>
          <a:xfrm>
            <a:off x="386364" y="3479544"/>
            <a:ext cx="12635998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indices = np.random.choice(np.arange(0,200,1),10)</a:t>
            </a:r>
          </a:p>
          <a:p>
            <a:pPr>
              <a:defRPr sz="3100"/>
            </a:pPr>
            <a:r>
              <a:t>&gt;&gt;&gt; indices</a:t>
            </a:r>
          </a:p>
          <a:p>
            <a:pPr>
              <a:defRPr sz="3100"/>
            </a:pPr>
            <a:r>
              <a:t>array([ 32,  93, 172, 134,  90,  66, 109, 158, 188,  30])</a:t>
            </a:r>
          </a:p>
        </p:txBody>
      </p:sp>
      <p:sp>
        <p:nvSpPr>
          <p:cNvPr id="527" name="&gt;&gt;&gt; subset = mat[indices]"/>
          <p:cNvSpPr txBox="1"/>
          <p:nvPr/>
        </p:nvSpPr>
        <p:spPr>
          <a:xfrm>
            <a:off x="459265" y="6673190"/>
            <a:ext cx="602076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&gt;&gt;&gt; subset = mat[indices]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pic>
        <p:nvPicPr>
          <p:cNvPr id="530" name="Screen Shot 2019-12-27 at 9.41.36 PM.png" descr="Screen Shot 2019-12-27 at 9.41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4750" y="2336800"/>
            <a:ext cx="8115300" cy="680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533" name="Recall iris data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Recall iris data set</a:t>
            </a:r>
          </a:p>
          <a:p>
            <a:pPr lvl="1"/>
            <a:r>
              <a:t>After normalization</a:t>
            </a:r>
          </a:p>
        </p:txBody>
      </p:sp>
      <p:sp>
        <p:nvSpPr>
          <p:cNvPr id="534" name="&gt;&gt;&gt; iris…"/>
          <p:cNvSpPr txBox="1"/>
          <p:nvPr/>
        </p:nvSpPr>
        <p:spPr>
          <a:xfrm>
            <a:off x="256803" y="4584699"/>
            <a:ext cx="12491195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&gt;&gt;&gt; iris</a:t>
            </a:r>
          </a:p>
          <a:p>
            <a:pPr>
              <a:defRPr sz="2900"/>
            </a:pPr>
            <a:r>
              <a:t>array([[0.22222222, 0.625     , 0.06779661, 0.04166667],</a:t>
            </a:r>
          </a:p>
          <a:p>
            <a:pPr>
              <a:defRPr sz="2900"/>
            </a:pPr>
            <a:r>
              <a:t>       [0.16666667, 0.41666667, 0.06779661, 0.04166667],</a:t>
            </a:r>
          </a:p>
          <a:p>
            <a:pPr>
              <a:defRPr sz="2900"/>
            </a:pPr>
            <a:r>
              <a:t>       [0.11111111, 0.5       , 0.05084746, 0.04166667],</a:t>
            </a:r>
          </a:p>
          <a:p>
            <a:pPr>
              <a:defRPr sz="2900"/>
            </a:pPr>
            <a:r>
              <a:t>       [0.08333333, 0.45833333, 0.08474576, 0.04166667],</a:t>
            </a:r>
          </a:p>
          <a:p>
            <a:pPr>
              <a:defRPr sz="2900"/>
            </a:pPr>
            <a:r>
              <a:t>       [0.19444444, 0.66666667, 0.06779661, 0.04166667],</a:t>
            </a:r>
          </a:p>
          <a:p>
            <a:pPr>
              <a:defRPr sz="2900"/>
            </a:pPr>
            <a:r>
              <a:t>       [0.30555556, 0.79166667, 0.11864407, 0.125     ],</a:t>
            </a:r>
          </a:p>
          <a:p>
            <a:pPr>
              <a:defRPr sz="2900"/>
            </a:pPr>
            <a:r>
              <a:t>       [0.08333333, 0.58333333, 0.06779661, 0.08333333],</a:t>
            </a:r>
          </a:p>
          <a:p>
            <a:pPr>
              <a:defRPr sz="2900"/>
            </a:pPr>
            <a:r>
              <a:t>       [0.19444444, 0.58333333, 0.08474576, 0.04166667],</a:t>
            </a:r>
          </a:p>
          <a:p>
            <a:pPr>
              <a:defRPr sz="2900"/>
            </a:pPr>
            <a:r>
              <a:t>       [0.02777778, 0.375     , 0.06779661, 0.04166667],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537" name="Calculate average along of all val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Calculate average along of all values</a:t>
            </a:r>
          </a:p>
          <a:p>
            <a:pPr/>
          </a:p>
          <a:p>
            <a:pPr/>
          </a:p>
          <a:p>
            <a:pPr/>
            <a:r>
              <a:t>Much more important: calculate average </a:t>
            </a:r>
            <a:r>
              <a:rPr b="1"/>
              <a:t>along an axis</a:t>
            </a:r>
          </a:p>
        </p:txBody>
      </p:sp>
      <p:sp>
        <p:nvSpPr>
          <p:cNvPr id="538" name="&gt;&gt;&gt; np.mean(iris)…"/>
          <p:cNvSpPr txBox="1"/>
          <p:nvPr/>
        </p:nvSpPr>
        <p:spPr>
          <a:xfrm>
            <a:off x="4318923" y="3423022"/>
            <a:ext cx="436695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np.mean(iris)</a:t>
            </a:r>
          </a:p>
          <a:p>
            <a:pPr>
              <a:defRPr sz="3100"/>
            </a:pPr>
            <a:r>
              <a:t>0.4483046924042686</a:t>
            </a:r>
          </a:p>
        </p:txBody>
      </p:sp>
      <p:sp>
        <p:nvSpPr>
          <p:cNvPr id="539" name="&gt;&gt;&gt; np.mean(iris, axis=0)…"/>
          <p:cNvSpPr txBox="1"/>
          <p:nvPr/>
        </p:nvSpPr>
        <p:spPr>
          <a:xfrm>
            <a:off x="1778886" y="5734050"/>
            <a:ext cx="10273414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np.mean(iris, axis=0)</a:t>
            </a:r>
          </a:p>
          <a:p>
            <a:pPr>
              <a:defRPr sz="3100"/>
            </a:pPr>
            <a:r>
              <a:t>array([0.4287037 , 0.43916667, 0.46757062, 0.45777778])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542" name="Simularly: np.min, np.max, np.medi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Simularly: np.min, np.max, np.median</a:t>
            </a:r>
          </a:p>
          <a:p>
            <a:pPr lvl="1"/>
            <a:r>
              <a:t>With version in case nan (not a value) is present</a:t>
            </a:r>
          </a:p>
          <a:p>
            <a:pPr/>
            <a:r>
              <a:t>Example: Normalizing the iris data set</a:t>
            </a:r>
          </a:p>
        </p:txBody>
      </p:sp>
      <p:sp>
        <p:nvSpPr>
          <p:cNvPr id="543" name="def normalize(array):…"/>
          <p:cNvSpPr txBox="1"/>
          <p:nvPr/>
        </p:nvSpPr>
        <p:spPr>
          <a:xfrm>
            <a:off x="2310727" y="5113313"/>
            <a:ext cx="8383346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def normalize(array):</a:t>
            </a:r>
          </a:p>
          <a:p>
            <a:pPr>
              <a:defRPr sz="3100"/>
            </a:pPr>
            <a:r>
              <a:t>    maxs = np.max(array, axis = 0)</a:t>
            </a:r>
          </a:p>
          <a:p>
            <a:pPr>
              <a:defRPr sz="3100"/>
            </a:pPr>
            <a:r>
              <a:t>    mins = np.min(array, axis = 0)</a:t>
            </a:r>
          </a:p>
          <a:p>
            <a:pPr>
              <a:defRPr sz="3100"/>
            </a:pPr>
            <a:r>
              <a:t>    return (array-mins)/(maxs-mins)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546" name="Or normalize to have mean 0 and standard deviation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 normalize to have mean 0 and standard deviation 1</a:t>
            </a:r>
          </a:p>
        </p:txBody>
      </p:sp>
      <p:sp>
        <p:nvSpPr>
          <p:cNvPr id="547" name="def normalizeS(array):…"/>
          <p:cNvSpPr txBox="1"/>
          <p:nvPr/>
        </p:nvSpPr>
        <p:spPr>
          <a:xfrm>
            <a:off x="2835896" y="3936999"/>
            <a:ext cx="8619605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def normalizeS(array):</a:t>
            </a:r>
          </a:p>
          <a:p>
            <a:pPr>
              <a:defRPr sz="3100"/>
            </a:pPr>
            <a:r>
              <a:t>    means = np.mean(array, axis = 0)</a:t>
            </a:r>
          </a:p>
          <a:p>
            <a:pPr>
              <a:defRPr sz="3100"/>
            </a:pPr>
            <a:r>
              <a:t>    stdevs = np.std(array, axis = 0)</a:t>
            </a:r>
          </a:p>
          <a:p>
            <a:pPr>
              <a:defRPr sz="3100"/>
            </a:pPr>
            <a:r>
              <a:t>    return (array - means)/stdevs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550" name="Can determine percentiles and quantil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determine percentiles and quantiles</a:t>
            </a:r>
          </a:p>
        </p:txBody>
      </p:sp>
      <p:sp>
        <p:nvSpPr>
          <p:cNvPr id="551" name="&gt;&gt;&gt; iris[:5,:]…"/>
          <p:cNvSpPr txBox="1"/>
          <p:nvPr/>
        </p:nvSpPr>
        <p:spPr>
          <a:xfrm>
            <a:off x="1778886" y="3797182"/>
            <a:ext cx="8383347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iris[:5,:]</a:t>
            </a:r>
          </a:p>
          <a:p>
            <a:pPr>
              <a:defRPr sz="3100"/>
            </a:pPr>
            <a:r>
              <a:t>array([[5.1, 3.5, 1.4, 0.2],</a:t>
            </a:r>
          </a:p>
          <a:p>
            <a:pPr>
              <a:defRPr sz="3100"/>
            </a:pPr>
            <a:r>
              <a:t>       [4.9, 3. , 1.4, 0.2],</a:t>
            </a:r>
          </a:p>
          <a:p>
            <a:pPr>
              <a:defRPr sz="3100"/>
            </a:pPr>
            <a:r>
              <a:t>       [4.7, 3.2, 1.3, 0.2],</a:t>
            </a:r>
          </a:p>
          <a:p>
            <a:pPr>
              <a:defRPr sz="3100"/>
            </a:pPr>
            <a:r>
              <a:t>       [4.6, 3.1, 1.5, 0.2],</a:t>
            </a:r>
          </a:p>
          <a:p>
            <a:pPr>
              <a:defRPr sz="3100"/>
            </a:pPr>
            <a:r>
              <a:t>       [5. , 3.6, 1.4, 0.2]])</a:t>
            </a:r>
          </a:p>
          <a:p>
            <a:pPr>
              <a:defRPr sz="3100"/>
            </a:pPr>
            <a:r>
              <a:t>   ])</a:t>
            </a:r>
          </a:p>
          <a:p>
            <a:pPr>
              <a:defRPr sz="3100"/>
            </a:pPr>
            <a:r>
              <a:t>&gt;&gt;&gt; np.percentile(iris, 5, axis=0)</a:t>
            </a:r>
          </a:p>
          <a:p>
            <a:pPr>
              <a:defRPr sz="3100"/>
            </a:pPr>
            <a:r>
              <a:t>array([4.6  , 2.345, 1.3  , 0.2  ])</a:t>
            </a:r>
          </a:p>
          <a:p>
            <a:pPr>
              <a:defRPr sz="3100"/>
            </a:pPr>
            <a:r>
              <a:t>np.percentile(iris, 95, axis=0)</a:t>
            </a:r>
          </a:p>
          <a:p>
            <a:pPr>
              <a:defRPr sz="3100"/>
            </a:pPr>
            <a:r>
              <a:t>array([7.255, 3.8  , 6.1  , 2.3  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58" name="Now we can check the number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can check the numbers:</a:t>
            </a:r>
          </a:p>
        </p:txBody>
      </p:sp>
      <p:sp>
        <p:nvSpPr>
          <p:cNvPr id="159" name="def main():…"/>
          <p:cNvSpPr txBox="1"/>
          <p:nvPr/>
        </p:nvSpPr>
        <p:spPr>
          <a:xfrm>
            <a:off x="1672530" y="3479799"/>
            <a:ext cx="9442699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main():</a:t>
            </a:r>
          </a:p>
          <a:p>
            <a:pPr/>
            <a:r>
              <a:t>    number = 10**8</a:t>
            </a:r>
          </a:p>
          <a:p>
            <a:pPr/>
            <a:r>
              <a:t>    print('while', my_time_it(using_while, number))</a:t>
            </a:r>
          </a:p>
          <a:p>
            <a:pPr/>
            <a:r>
              <a:t>    print('for', my_time_it(using_for, number))</a:t>
            </a:r>
          </a:p>
          <a:p>
            <a:pPr/>
            <a:r>
              <a:t>    print('sum', my_time_it(using_sum, number))</a:t>
            </a:r>
          </a:p>
          <a:p>
            <a:pPr/>
            <a:r>
              <a:t>    print('np', my_time_it(using_np, number))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554" name="Getting the difference matrix of a vect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Getting the difference matrix of a vector</a:t>
            </a:r>
            <a14:m>
              <m:oMath>
                <m:d>
                  <m:d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4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</m:m>
                  </m:e>
                </m:d>
              </m:oMath>
            </a14:m>
          </a:p>
          <a:p>
            <a:pPr marL="0" indent="0">
              <a:buSzTx/>
              <a:buNone/>
            </a:pPr>
          </a:p>
          <a:p>
            <a:pPr lvl="1" marL="0" indent="444500">
              <a:buSzTx/>
              <a:buNone/>
            </a:pPr>
            <a14:m>
              <m:oMathPara>
                <m:oMathParaPr>
                  <m:jc m:val="left"/>
                </m:oMathParaPr>
                <m:oMath>
                  <m:d>
                    <m: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e>
                  </m:d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557" name="Because of broadcast rules, this will not wor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Because of broadcast rules, this will not work</a:t>
            </a:r>
          </a:p>
        </p:txBody>
      </p:sp>
      <p:sp>
        <p:nvSpPr>
          <p:cNvPr id="558" name="&gt;&gt;&gt; v = np.array([1,2,3,4,5,6,7])…"/>
          <p:cNvSpPr txBox="1"/>
          <p:nvPr/>
        </p:nvSpPr>
        <p:spPr>
          <a:xfrm>
            <a:off x="2546985" y="4159250"/>
            <a:ext cx="79108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v = np.array([1,2,3,4,5,6,7])</a:t>
            </a:r>
          </a:p>
          <a:p>
            <a:pPr>
              <a:defRPr sz="3100"/>
            </a:pPr>
            <a:r>
              <a:t>&gt;&gt;&gt; v - v.T</a:t>
            </a:r>
          </a:p>
          <a:p>
            <a:pPr>
              <a:defRPr sz="3100"/>
            </a:pPr>
            <a:r>
              <a:t>array([0, 0, 0, 0, 0, 0, 0])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561" name="But we can embed the vector into a two-dimensional vector in two different way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we can embed the vector into a two-dimensional vector in two different ways</a:t>
            </a:r>
          </a:p>
        </p:txBody>
      </p:sp>
      <p:sp>
        <p:nvSpPr>
          <p:cNvPr id="562" name="&gt;&gt;&gt; v[None,:]…"/>
          <p:cNvSpPr txBox="1"/>
          <p:nvPr/>
        </p:nvSpPr>
        <p:spPr>
          <a:xfrm>
            <a:off x="2901373" y="4330700"/>
            <a:ext cx="7202054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v[None,:]</a:t>
            </a:r>
          </a:p>
          <a:p>
            <a:pPr>
              <a:defRPr sz="3100"/>
            </a:pPr>
            <a:r>
              <a:t>array([[1, 2, 3, 4, 5, 6, 7]])</a:t>
            </a:r>
          </a:p>
          <a:p>
            <a:pPr>
              <a:defRPr sz="3100"/>
            </a:pPr>
            <a:r>
              <a:t>&gt;&gt;&gt; v[:,None]</a:t>
            </a:r>
          </a:p>
          <a:p>
            <a:pPr>
              <a:defRPr sz="3100"/>
            </a:pPr>
            <a:r>
              <a:t>array([[1],</a:t>
            </a:r>
          </a:p>
          <a:p>
            <a:pPr>
              <a:defRPr sz="3100"/>
            </a:pPr>
            <a:r>
              <a:t>       [2],</a:t>
            </a:r>
          </a:p>
          <a:p>
            <a:pPr>
              <a:defRPr sz="3100"/>
            </a:pPr>
            <a:r>
              <a:t>       [3],</a:t>
            </a:r>
          </a:p>
          <a:p>
            <a:pPr>
              <a:defRPr sz="3100"/>
            </a:pPr>
            <a:r>
              <a:t>       [4],</a:t>
            </a:r>
          </a:p>
          <a:p>
            <a:pPr>
              <a:defRPr sz="3100"/>
            </a:pPr>
            <a:r>
              <a:t>       [5],</a:t>
            </a:r>
          </a:p>
          <a:p>
            <a:pPr>
              <a:defRPr sz="3100"/>
            </a:pPr>
            <a:r>
              <a:t>       [6],</a:t>
            </a:r>
          </a:p>
          <a:p>
            <a:pPr>
              <a:defRPr sz="3100"/>
            </a:pPr>
            <a:r>
              <a:t>       [7]])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565" name="Now we can use broadcast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can use broadcasting</a:t>
            </a:r>
          </a:p>
        </p:txBody>
      </p:sp>
      <p:sp>
        <p:nvSpPr>
          <p:cNvPr id="566" name="&gt;&gt;&gt; v[:,None]-v[None,:]…"/>
          <p:cNvSpPr txBox="1"/>
          <p:nvPr/>
        </p:nvSpPr>
        <p:spPr>
          <a:xfrm>
            <a:off x="2074468" y="3905249"/>
            <a:ext cx="8855864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v[:,None]-v[None,:]</a:t>
            </a:r>
          </a:p>
          <a:p>
            <a:pPr>
              <a:defRPr sz="3100"/>
            </a:pPr>
            <a:r>
              <a:t>array([[ 0, -1, -2, -3, -4, -5, -6],</a:t>
            </a:r>
          </a:p>
          <a:p>
            <a:pPr>
              <a:defRPr sz="3100"/>
            </a:pPr>
            <a:r>
              <a:t>       [ 1,  0, -1, -2, -3, -4, -5],</a:t>
            </a:r>
          </a:p>
          <a:p>
            <a:pPr>
              <a:defRPr sz="3100"/>
            </a:pPr>
            <a:r>
              <a:t>       [ 2,  1,  0, -1, -2, -3, -4],</a:t>
            </a:r>
          </a:p>
          <a:p>
            <a:pPr>
              <a:defRPr sz="3100"/>
            </a:pPr>
            <a:r>
              <a:t>       [ 3,  2,  1,  0, -1, -2, -3],</a:t>
            </a:r>
          </a:p>
          <a:p>
            <a:pPr>
              <a:defRPr sz="3100"/>
            </a:pPr>
            <a:r>
              <a:t>       [ 4,  3,  2,  1,  0, -1, -2],</a:t>
            </a:r>
          </a:p>
          <a:p>
            <a:pPr>
              <a:defRPr sz="3100"/>
            </a:pPr>
            <a:r>
              <a:t>       [ 5,  4,  3,  2,  1,  0, -1],</a:t>
            </a:r>
          </a:p>
          <a:p>
            <a:pPr>
              <a:defRPr sz="3100"/>
            </a:pPr>
            <a:r>
              <a:t>       [ 6,  5,  4,  3,  2,  1,  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data.png" descr="d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830" y="3002745"/>
            <a:ext cx="9001140" cy="67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570" name="Given a set of data, can we cluster it even if we do not know its structure?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Given a set of data, can we cluster it even if we do not know its structure?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6535" y="2574802"/>
            <a:ext cx="9571730" cy="7178798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574" name="Guess a number of clusters and pick k arbitrary points"/>
          <p:cNvSpPr txBox="1"/>
          <p:nvPr>
            <p:ph type="body" idx="1"/>
          </p:nvPr>
        </p:nvSpPr>
        <p:spPr>
          <a:xfrm>
            <a:off x="952500" y="2413000"/>
            <a:ext cx="11099800" cy="6464300"/>
          </a:xfrm>
          <a:prstGeom prst="rect">
            <a:avLst/>
          </a:prstGeom>
        </p:spPr>
        <p:txBody>
          <a:bodyPr anchor="t"/>
          <a:lstStyle/>
          <a:p>
            <a:pPr/>
            <a:r>
              <a:t>Guess a number of clusters and pick </a:t>
            </a:r>
            <a:r>
              <a:rPr i="1"/>
              <a:t>k</a:t>
            </a:r>
            <a:r>
              <a:t> arbitrary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6760" y="2845140"/>
            <a:ext cx="9211280" cy="6908460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578" name="Classify all points according to which of the points they are closes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Classify all points according to which of the points they are closest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582" name="Calculate the mean of all the data points and set it as the new center"/>
          <p:cNvSpPr txBox="1"/>
          <p:nvPr>
            <p:ph type="body" idx="1"/>
          </p:nvPr>
        </p:nvSpPr>
        <p:spPr>
          <a:xfrm>
            <a:off x="952500" y="2205045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Calculate the mean of all the data points and set it as the new center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3157" y="2974735"/>
            <a:ext cx="9038486" cy="6778865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586" name="Reclassify all the points according to their closeness to the new cent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Reclassify all the points according to their closeness to the new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5191" y="2287786"/>
            <a:ext cx="9954418" cy="7465814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590" name="Now calculate the new centers of the group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calculate the new centers of the groups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62" name="While is the slowest because it has the most translation overhea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While is the slowest because it has the most translation overhead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Built-ins are the best pure vanilla method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In general: Prefer comprehension and built-ins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But numpy is built to provide almost-C performance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number is 10**8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A pure C version takes time 0.23081 sec</a:t>
            </a:r>
          </a:p>
        </p:txBody>
      </p:sp>
      <p:sp>
        <p:nvSpPr>
          <p:cNvPr id="163" name="while 7.869634077000001…"/>
          <p:cNvSpPr txBox="1"/>
          <p:nvPr/>
        </p:nvSpPr>
        <p:spPr>
          <a:xfrm>
            <a:off x="5525442" y="6121400"/>
            <a:ext cx="5197668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while 7.869634077000001</a:t>
            </a:r>
          </a:p>
          <a:p>
            <a:pPr>
              <a:defRPr sz="2900"/>
            </a:pPr>
            <a:r>
              <a:t>for 5.293767602000001</a:t>
            </a:r>
          </a:p>
          <a:p>
            <a:pPr>
              <a:defRPr sz="2900"/>
            </a:pPr>
            <a:r>
              <a:t>sum 2.095567817000001</a:t>
            </a:r>
          </a:p>
          <a:p>
            <a:pPr>
              <a:defRPr sz="2900"/>
            </a:pPr>
            <a:r>
              <a:t>np 0.4438418519999985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2590800"/>
            <a:ext cx="95504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594" name="Repeat: Classify according to closeness to the new cent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Repeat: Classify according to closeness to the new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597" name="Contin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Continue</a:t>
            </a:r>
          </a:p>
          <a:p>
            <a:pPr lvl="1"/>
            <a:r>
              <a:t>The centers no longer move when points are no longer moved between different categories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00" name="Implem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Implementation</a:t>
            </a:r>
          </a:p>
          <a:p>
            <a:pPr lvl="1"/>
            <a:r>
              <a:t>Find starting points by random selection</a:t>
            </a:r>
          </a:p>
        </p:txBody>
      </p:sp>
      <p:sp>
        <p:nvSpPr>
          <p:cNvPr id="601" name="def cluster(data, k, limit):…"/>
          <p:cNvSpPr txBox="1"/>
          <p:nvPr/>
        </p:nvSpPr>
        <p:spPr>
          <a:xfrm>
            <a:off x="86816" y="4286250"/>
            <a:ext cx="12917985" cy="477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def cluster(data, k, limit):</a:t>
            </a:r>
          </a:p>
          <a:p>
            <a:pPr>
              <a:defRPr sz="2100"/>
            </a:pPr>
            <a:r>
              <a:t>    </a:t>
            </a:r>
            <a:r>
              <a:rPr b="1"/>
              <a:t>centers = data[ np.random.choice(np.arange(data.shape[0]), k, replace=False),: ]</a:t>
            </a:r>
            <a:endParaRPr b="1"/>
          </a:p>
          <a:p>
            <a:pPr>
              <a:defRPr sz="2100"/>
            </a:pPr>
            <a:r>
              <a:t>    for _ in range(limit):</a:t>
            </a:r>
          </a:p>
          <a:p>
            <a:pPr>
              <a:defRPr sz="2100"/>
            </a:pPr>
            <a:r>
              <a:t>        distances = ((data[:,:,None] - centers.T[None, :, :])**2).sum(axis=1)</a:t>
            </a:r>
          </a:p>
          <a:p>
            <a:pPr>
              <a:defRPr sz="2100"/>
            </a:pPr>
            <a:r>
              <a:t>        classification = np.argmin( distances, axis=1)</a:t>
            </a:r>
          </a:p>
          <a:p>
            <a:pPr>
              <a:defRPr sz="2100"/>
            </a:pPr>
            <a:r>
              <a:t>        new_centers = np.array([data[classification==j,:].mean(axis=0) for j in range(k)])</a:t>
            </a:r>
          </a:p>
          <a:p>
            <a:pPr>
              <a:defRPr sz="2100"/>
            </a:pPr>
            <a:r>
              <a:t>        if np.max(np.abs(new_centers - centers)) &lt; 0.01:</a:t>
            </a:r>
          </a:p>
          <a:p>
            <a:pPr>
              <a:defRPr sz="2100"/>
            </a:pPr>
            <a:r>
              <a:t>            break</a:t>
            </a:r>
          </a:p>
          <a:p>
            <a:pPr>
              <a:defRPr sz="2100"/>
            </a:pPr>
            <a:r>
              <a:t>        else:</a:t>
            </a:r>
          </a:p>
          <a:p>
            <a:pPr>
              <a:defRPr sz="2100"/>
            </a:pPr>
            <a:r>
              <a:t>            centers = new_centers</a:t>
            </a:r>
          </a:p>
          <a:p>
            <a:pPr>
              <a:defRPr sz="2100"/>
            </a:pPr>
            <a:r>
              <a:t>    else:  #loop did not end</a:t>
            </a:r>
          </a:p>
          <a:p>
            <a:pPr>
              <a:defRPr sz="2100"/>
            </a:pPr>
            <a:r>
              <a:t>        print('No convergence')</a:t>
            </a:r>
          </a:p>
          <a:p>
            <a:pPr>
              <a:defRPr sz="2100"/>
            </a:pPr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04" name="Enter a limited loop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Enter a limited loop:</a:t>
            </a:r>
          </a:p>
        </p:txBody>
      </p:sp>
      <p:sp>
        <p:nvSpPr>
          <p:cNvPr id="605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</a:t>
            </a:r>
            <a:r>
              <a:rPr b="1"/>
              <a:t>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</a:p>
          <a:p>
            <a:pPr/>
            <a:r>
              <a:t>        classification = np.argmin( distances, axis=1)</a:t>
            </a:r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Use the previous trick to calculate the difference between all points and the centers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Use the previous trick to calculate the difference between all points and the centers</a:t>
            </a:r>
          </a:p>
        </p:txBody>
      </p:sp>
      <p:sp>
        <p:nvSpPr>
          <p:cNvPr id="608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</a:t>
            </a:r>
            <a:r>
              <a:rPr b="1"/>
              <a:t>distances = ((data[:,:,None] - centers.T[None, :, :])**2).sum(axis=1)</a:t>
            </a:r>
            <a:endParaRPr b="1"/>
          </a:p>
          <a:p>
            <a:pPr/>
            <a:r>
              <a:t>        classification = np.argmin( distances, axis=1)</a:t>
            </a:r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For each point, find the closest distance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For each point, find the closest distance</a:t>
            </a:r>
          </a:p>
        </p:txBody>
      </p:sp>
      <p:sp>
        <p:nvSpPr>
          <p:cNvPr id="611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</a:p>
          <a:p>
            <a:pPr/>
            <a:r>
              <a:t>        </a:t>
            </a:r>
            <a:r>
              <a:rPr b="1"/>
              <a:t>classification = np.argmin( distances, axis=1)</a:t>
            </a:r>
            <a:endParaRPr b="1"/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he new centers are obtained by taking the mean of the points with a given classification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The new centers are obtained by taking the mean of the points with a given classification</a:t>
            </a:r>
          </a:p>
        </p:txBody>
      </p:sp>
      <p:sp>
        <p:nvSpPr>
          <p:cNvPr id="614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</a:p>
          <a:p>
            <a:pPr/>
            <a:r>
              <a:t>        classification = np.argmin( distances, axis=1)</a:t>
            </a:r>
          </a:p>
          <a:p>
            <a:pPr/>
            <a:r>
              <a:t>        </a:t>
            </a:r>
            <a:r>
              <a:rPr b="1"/>
              <a:t>new_centers = np.array([data[classification==j,:].mean(axis=0) for j in range(k)])</a:t>
            </a:r>
            <a:endParaRPr b="1"/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If the centers do not move, we are done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If the centers do not move, we are done</a:t>
            </a:r>
          </a:p>
        </p:txBody>
      </p:sp>
      <p:sp>
        <p:nvSpPr>
          <p:cNvPr id="617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  <a:endParaRPr b="1"/>
          </a:p>
          <a:p>
            <a:pPr/>
            <a:r>
              <a:t>        classification = np.argmin( distances, axis=1)</a:t>
            </a:r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</a:t>
            </a:r>
            <a:r>
              <a:rPr b="1"/>
              <a:t>if np.max(np.abs(new_centers - centers)) &lt; 0.01:</a:t>
            </a:r>
            <a:endParaRPr b="1"/>
          </a:p>
          <a:p>
            <a:pPr>
              <a:defRPr b="1"/>
            </a:pPr>
            <a:r>
              <a:t>            break</a:t>
            </a:r>
          </a:p>
          <a:p>
            <a:pPr>
              <a:defRPr b="1"/>
            </a:pPr>
            <a:r>
              <a:t>        else:</a:t>
            </a:r>
          </a:p>
          <a:p>
            <a:pPr>
              <a:defRPr b="1"/>
            </a:pPr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ossible to not have convergence…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Possible to not have convergence</a:t>
            </a:r>
          </a:p>
          <a:p>
            <a:pPr lvl="1"/>
            <a:r>
              <a:t>For production quality code: consider raising an exception</a:t>
            </a:r>
          </a:p>
        </p:txBody>
      </p:sp>
      <p:sp>
        <p:nvSpPr>
          <p:cNvPr id="620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</a:p>
          <a:p>
            <a:pPr/>
            <a:r>
              <a:t>        classification = np.argmin( distances, axis=1)</a:t>
            </a:r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</a:t>
            </a:r>
            <a:r>
              <a:rPr b="1"/>
              <a:t>else:  #loop did not end</a:t>
            </a:r>
            <a:endParaRPr b="1"/>
          </a:p>
          <a:p>
            <a:pPr>
              <a:defRPr b="1"/>
            </a:pPr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he loop stabilized, we are done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The loop stabilized, we are done</a:t>
            </a:r>
          </a:p>
        </p:txBody>
      </p:sp>
      <p:sp>
        <p:nvSpPr>
          <p:cNvPr id="623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</a:p>
          <a:p>
            <a:pPr/>
            <a:r>
              <a:t>        classification = np.argmin( distances, axis=1)</a:t>
            </a:r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</a:t>
            </a:r>
            <a:r>
              <a:rPr b="1"/>
              <a:t> return centers</a:t>
            </a:r>
            <a:endParaRPr b="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umpy Re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Resources</a:t>
            </a:r>
          </a:p>
        </p:txBody>
      </p:sp>
      <p:sp>
        <p:nvSpPr>
          <p:cNvPr id="166" name="Jake VanderPlas:  Python Data Science Handbook: Essential Tools for Working with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Jake VanderPlas:  Python Data Science Handbook: Essential Tools for Working with Data</a:t>
            </a:r>
          </a:p>
          <a:p>
            <a:pPr lvl="1"/>
            <a:r>
              <a:t>https://jakevdp.github.io</a:t>
            </a:r>
          </a:p>
          <a:p>
            <a:pPr/>
            <a:r>
              <a:t>Wes McKinney: Python for Data Analysis</a:t>
            </a:r>
          </a:p>
          <a:p>
            <a:pPr lvl="1"/>
            <a:r>
              <a:t>https://github.com/wesm/pydata-book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26" name="Final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result</a:t>
            </a:r>
          </a:p>
        </p:txBody>
      </p:sp>
      <p:pic>
        <p:nvPicPr>
          <p:cNvPr id="62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251" y="3142877"/>
            <a:ext cx="8814298" cy="6610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30" name="This worked because I used normalvariate to generate points around (2,4), (8,1), and (6,6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worked because I used normalvariate to generate points around (2,4), (8,1), and (6,6)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595" y="3236393"/>
            <a:ext cx="8689610" cy="6517207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34" name="What happens if we use a different k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happens if we use a different </a:t>
            </a:r>
            <a:r>
              <a:rPr i="1"/>
              <a:t>k?</a:t>
            </a:r>
            <a:endParaRPr i="1"/>
          </a:p>
          <a:p>
            <a:pPr/>
            <a:r>
              <a:rPr i="1"/>
              <a:t>k</a:t>
            </a:r>
            <a:r>
              <a:t>=5:  A cluster gets arbitrarily split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387" y="2693080"/>
            <a:ext cx="9414026" cy="7060520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38" name="k=2 Two clusters get merg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i="1"/>
            </a:pPr>
            <a:r>
              <a:t>k=2</a:t>
            </a:r>
            <a:r>
              <a:rPr i="0"/>
              <a:t> Two clusters get merged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41" name="Let's try this out on the Iris data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try this out on the Iris data set</a:t>
            </a:r>
          </a:p>
          <a:p>
            <a:pPr lvl="1"/>
            <a:r>
              <a:t>We only keep the measurements</a:t>
            </a:r>
          </a:p>
          <a:p>
            <a:pPr lvl="1"/>
            <a:r>
              <a:t>We can normalize data using the min-max method</a:t>
            </a:r>
          </a:p>
        </p:txBody>
      </p:sp>
      <p:sp>
        <p:nvSpPr>
          <p:cNvPr id="642" name="def normalize(array):…"/>
          <p:cNvSpPr txBox="1"/>
          <p:nvPr/>
        </p:nvSpPr>
        <p:spPr>
          <a:xfrm>
            <a:off x="2310727" y="5734049"/>
            <a:ext cx="8383346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def normalize(array):</a:t>
            </a:r>
          </a:p>
          <a:p>
            <a:pPr>
              <a:defRPr sz="3100"/>
            </a:pPr>
            <a:r>
              <a:t>    maxs = np.max(array, axis = 0)</a:t>
            </a:r>
          </a:p>
          <a:p>
            <a:pPr>
              <a:defRPr sz="3100"/>
            </a:pPr>
            <a:r>
              <a:t>    mins = np.min(array, axis = 0)</a:t>
            </a:r>
          </a:p>
          <a:p>
            <a:pPr>
              <a:defRPr sz="3100"/>
            </a:pPr>
            <a:r>
              <a:t>    return (array-mins)/(maxs-mins)</a:t>
            </a:r>
          </a:p>
          <a:p>
            <a:pPr>
              <a:defRPr sz="3100"/>
            </a:pPr>
            <a:r>
              <a:t>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45" name="Now we try clustering without normaliz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try clustering without normalizing</a:t>
            </a:r>
          </a:p>
          <a:p>
            <a:pPr lvl="1"/>
            <a:r>
              <a:t>The first 50 are 'Setosa', the next 50 are 'Virginica', then 'Variegata'</a:t>
            </a:r>
          </a:p>
          <a:p>
            <a:pPr lvl="1"/>
            <a:r>
              <a:t>Sample with </a:t>
            </a:r>
            <a:r>
              <a:rPr i="1"/>
              <a:t>k</a:t>
            </a:r>
            <a:r>
              <a:t> = 5:</a:t>
            </a:r>
          </a:p>
          <a:p>
            <a:pPr lvl="2"/>
            <a:r>
              <a:t>Recognizes 'Setosa' cluster, but not the other two</a:t>
            </a:r>
          </a:p>
        </p:txBody>
      </p:sp>
      <p:sp>
        <p:nvSpPr>
          <p:cNvPr id="646" name="[1 1 1 1 1 1 1 1 1 1 1 1 1 1 1 1 1 1 1 1 1 1 1 1 1 1 1 1 1 1 1 1 1 1 1 1 1…"/>
          <p:cNvSpPr txBox="1"/>
          <p:nvPr/>
        </p:nvSpPr>
        <p:spPr>
          <a:xfrm>
            <a:off x="241560" y="6537362"/>
            <a:ext cx="1252168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[1 1 1 1 1 1 1 1 1 1 1 1 1 1 1 1 1 1 1 1 1 1 1 1 1 1 1 1 1 1 1 1 1 1 1 1 1</a:t>
            </a:r>
          </a:p>
          <a:p>
            <a:pPr>
              <a:defRPr sz="2200"/>
            </a:pPr>
            <a:r>
              <a:t> 1 1 1 1 1 1 1 1 1 1 1 1 1 0 0 0 4 0 4 0 2 0 4 2 4 4 0 4 0 4 4 0 4 0 4 0 0</a:t>
            </a:r>
          </a:p>
          <a:p>
            <a:pPr>
              <a:defRPr sz="2200"/>
            </a:pPr>
            <a:r>
              <a:t> 0 0 0 0 0 4 4 4 4 0 4 0 0 0 4 4 4 0 4 2 4 4 4 0 2 4 3 0 3 3 3 3 4 3 3 3 0</a:t>
            </a:r>
          </a:p>
          <a:p>
            <a:pPr>
              <a:defRPr sz="2200"/>
            </a:pPr>
            <a:r>
              <a:t> 0 3 0 0 3 3 3 3 0 3 0 3 0 3 3 0 0 3 3 3 3 3 0 0 3 3 3 0 3 3 3 0 3 3 3 0 0</a:t>
            </a:r>
          </a:p>
          <a:p>
            <a:pPr>
              <a:defRPr sz="2200"/>
            </a:pPr>
            <a:r>
              <a:t> 3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49" name="With k = 3: looks a bit better, but still cannot recognize Virginia and Variegat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</a:t>
            </a:r>
            <a:r>
              <a:rPr i="1"/>
              <a:t>k</a:t>
            </a:r>
            <a:r>
              <a:t> = 3: looks a bit better, but still cannot recognize Virginia and Variegata</a:t>
            </a:r>
          </a:p>
        </p:txBody>
      </p:sp>
      <p:sp>
        <p:nvSpPr>
          <p:cNvPr id="650" name="[2 2 2 2 2 2 2 2 2 2 2 2 2 2 2 2 2 2 2 2 2 2 2 2 2 2 2 2 2 2 2 2 2 2 2 2 2…"/>
          <p:cNvSpPr txBox="1"/>
          <p:nvPr/>
        </p:nvSpPr>
        <p:spPr>
          <a:xfrm>
            <a:off x="241560" y="4032249"/>
            <a:ext cx="1252168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[2 2 2 2 2 2 2 2 2 2 2 2 2 2 2 2 2 2 2 2 2 2 2 2 2 2 2 2 2 2 2 2 2 2 2 2 2</a:t>
            </a:r>
          </a:p>
          <a:p>
            <a:pPr>
              <a:defRPr sz="2200"/>
            </a:pPr>
            <a:r>
              <a:t> 2 2 2 2 2 2 2 2 2 2 2 2 2 1 0 1 0 0 0 0 0 0 0 0 0 0 0 0 0 0 0 0 0 0 0 0 0</a:t>
            </a:r>
          </a:p>
          <a:p>
            <a:pPr>
              <a:defRPr sz="2200"/>
            </a:pPr>
            <a:r>
              <a:t> 0 0 0 1 0 0 0 0 0 0 0 0 0 0 0 0 0 0 0 0 0 0 0 0 0 0 1 0 1 1 1 1 0 1 1 1 1</a:t>
            </a:r>
          </a:p>
          <a:p>
            <a:pPr>
              <a:defRPr sz="2200"/>
            </a:pPr>
            <a:r>
              <a:t> 1 1 0 0 1 1 1 1 0 1 0 1 0 1 1 0 0 1 1 1 1 1 0 1 1 1 1 0 1 1 1 0 1 1 1 0 1</a:t>
            </a:r>
          </a:p>
          <a:p>
            <a:pPr>
              <a:defRPr sz="2200"/>
            </a:pPr>
            <a:r>
              <a:t> 1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53" name="Best results with k = 2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Best results with </a:t>
            </a:r>
            <a:r>
              <a:rPr i="1"/>
              <a:t>k</a:t>
            </a:r>
            <a:r>
              <a:t> = 2: </a:t>
            </a:r>
          </a:p>
        </p:txBody>
      </p:sp>
      <p:sp>
        <p:nvSpPr>
          <p:cNvPr id="654" name="[1 1 1 1 1 1 1 1 1 1 1 1 1 1 1 1 1 1 1 1 1 1 1 1 1 1 1 1 1 1 1 1 1 1 1 1 1…"/>
          <p:cNvSpPr txBox="1"/>
          <p:nvPr/>
        </p:nvSpPr>
        <p:spPr>
          <a:xfrm>
            <a:off x="241560" y="3444093"/>
            <a:ext cx="1252168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[1 1 1 1 1 1 1 1 1 1 1 1 1 1 1 1 1 1 1 1 1 1 1 1 1 1 1 1 1 1 1 1 1 1 1 1 1</a:t>
            </a:r>
          </a:p>
          <a:p>
            <a:pPr>
              <a:defRPr sz="2200"/>
            </a:pPr>
            <a:r>
              <a:t> 1 1 1 1 1 1 1 1 1 1 1 1 1 0 0 0 0 0 0 0 1 0 0 0 0 0 0 0 0 0 0 0 0 0 0 0 0</a:t>
            </a:r>
          </a:p>
          <a:p>
            <a:pPr>
              <a:defRPr sz="2200"/>
            </a:pPr>
            <a:r>
              <a:t> 0 0 0 0 0 0 0 0 0 0 0 0 0 0 0 0 0 0 0 1 0 0 0 0 1 0 0 0 0 0 0 0 0 0 0 0 0</a:t>
            </a:r>
          </a:p>
          <a:p>
            <a:pPr>
              <a:defRPr sz="2200"/>
            </a:pPr>
            <a:r>
              <a:t> 0 0 0 0 0 0 0 0 0 0 0 0 0 0 0 0 0 0 0 0 0 0 0 0 0 0 0 0 0 0 0 0 0 0 0 0 0</a:t>
            </a:r>
          </a:p>
          <a:p>
            <a:pPr>
              <a:defRPr sz="2200"/>
            </a:pPr>
            <a:r>
              <a:t> 0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57" name="With mean-std normalization, results are more encouraging, but still not satisfactor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mean-std normalization, results are more encouraging, but still not satisfactory</a:t>
            </a:r>
          </a:p>
        </p:txBody>
      </p:sp>
      <p:sp>
        <p:nvSpPr>
          <p:cNvPr id="658" name="[2 2 2 2 2 2 2 2 2 2 2 2 2 2 2 2 2 2 2 2 2 2 2 2 2 2 2 2 2 2 2 2 2 2 2 2 2…"/>
          <p:cNvSpPr txBox="1"/>
          <p:nvPr/>
        </p:nvSpPr>
        <p:spPr>
          <a:xfrm>
            <a:off x="241560" y="4361705"/>
            <a:ext cx="12521680" cy="486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[2 2 2 2 2 2 2 2 2 2 2 2 2 2 2 2 2 2 2 2 2 2 2 2 2 2 2 2 2 2 2 2 2 2 2 2 2</a:t>
            </a:r>
          </a:p>
          <a:p>
            <a:pPr>
              <a:defRPr sz="2200"/>
            </a:pPr>
            <a:r>
              <a:t> 2 2 2 2 0 2 2 2 2 2 2 2 2 1 1 1 0 1 0 1 0 1 0 0 0 0 0 0 1 0 0 0 0 1 0 0 0</a:t>
            </a:r>
          </a:p>
          <a:p>
            <a:pPr>
              <a:defRPr sz="2200"/>
            </a:pPr>
            <a:r>
              <a:t> 0 1 1 1 0 0 0 0 0 0 0 1 1 0 0 0 0 0 0 0 0 0 0 0 0 0 1 0 1 1 1 1 0 1 1 1 1</a:t>
            </a:r>
          </a:p>
          <a:p>
            <a:pPr>
              <a:defRPr sz="2200"/>
            </a:pPr>
            <a:r>
              <a:t> 1 1 0 1 1 1 1 1 0 1 0 1 1 1 1 1 1 1 1 1 1 1 1 0 1 1 1 1 1 1 1 0 1 1 1 0 1</a:t>
            </a:r>
          </a:p>
          <a:p>
            <a:pPr>
              <a:defRPr sz="2200"/>
            </a:pPr>
            <a:r>
              <a:t> 1 1]</a:t>
            </a:r>
          </a:p>
          <a:p>
            <a:pPr>
              <a:defRPr sz="2200"/>
            </a:pPr>
            <a:r>
              <a:t>[1 1 1 1 1 1 1 1 1 1 1 1 1 1 1 1 1 1 1 1 1 1 1 1 1 1 1 1 1 1 1 1 1 1 1 1 1</a:t>
            </a:r>
          </a:p>
          <a:p>
            <a:pPr>
              <a:defRPr sz="2200"/>
            </a:pPr>
            <a:r>
              <a:t> 1 1 1 1 1 1 1 1 1 1 1 1 1 2 2 2 0 0 0 2 0 0 0 0 0 0 0 0 2 0 0 0 0 2 0 0 0</a:t>
            </a:r>
          </a:p>
          <a:p>
            <a:pPr>
              <a:defRPr sz="2200"/>
            </a:pPr>
            <a:r>
              <a:t> 0 2 2 2 0 0 0 0 0 0 0 2 2 0 0 0 0 0 0 0 0 0 0 0 0 0 2 0 2 2 2 2 0 2 0 2 2</a:t>
            </a:r>
          </a:p>
          <a:p>
            <a:pPr>
              <a:defRPr sz="2200"/>
            </a:pPr>
            <a:r>
              <a:t> 0 2 0 0 2 2 2 2 0 2 0 2 0 2 2 0 0 2 2 2 2 2 0 0 2 2 2 0 2 2 2 0 2 2 2 0 2</a:t>
            </a:r>
          </a:p>
          <a:p>
            <a:pPr>
              <a:defRPr sz="2200"/>
            </a:pPr>
            <a:r>
              <a:t> 2 0]</a:t>
            </a:r>
          </a:p>
          <a:p>
            <a:pPr>
              <a:defRPr sz="2200"/>
            </a:pPr>
            <a:r>
              <a:t>[1 2 2 2 1 1 2 2 2 2 1 2 2 2 1 1 1 1 1 1 2 1 2 2 2 2 2 1 2 2 2 2 1 1 2 2 1</a:t>
            </a:r>
          </a:p>
          <a:p>
            <a:pPr>
              <a:defRPr sz="2200"/>
            </a:pPr>
            <a:r>
              <a:t> 2 2 2 2 2 2 2 1 2 1 2 1 2 0 0 0 0 0 0 0 0 0 0 0 0 0 0 0 0 0 0 0 0 0 0 0 0</a:t>
            </a:r>
          </a:p>
          <a:p>
            <a:pPr>
              <a:defRPr sz="2200"/>
            </a:pPr>
            <a:r>
              <a:t> 0 0 0 0 0 0 0 0 0 0 0 0 0 0 0 0 0 0 0 0 0 0 0 0 0 0 0 0 0 0 0 0 0 0 0 0 0</a:t>
            </a:r>
          </a:p>
          <a:p>
            <a:pPr>
              <a:defRPr sz="2200"/>
            </a:pPr>
            <a:r>
              <a:t> 0 0 0 0 0 0 0 0 0 0 0 0 0 0 0 0 0 0 0 0 0 0 0 0 0 0 0 0 0 0 0 0 0 0 0 0 0</a:t>
            </a:r>
          </a:p>
          <a:p>
            <a:pPr>
              <a:defRPr sz="2200"/>
            </a:pPr>
            <a:r>
              <a:t> 0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61" name="With k = 2, we cluster into Setosa and not-Setos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</a:t>
            </a:r>
            <a:r>
              <a:rPr i="1"/>
              <a:t>k</a:t>
            </a:r>
            <a:r>
              <a:t> = 2, we cluster into Setosa and not-Setosa</a:t>
            </a:r>
          </a:p>
        </p:txBody>
      </p:sp>
      <p:sp>
        <p:nvSpPr>
          <p:cNvPr id="662" name="[1 1 1 1 1 1 1 1 1 1 1 1 1 1 1 1 1 1 1 1 1 1 1 1 1 1 1 1 1 1 1 1 1 1 1 1 1…"/>
          <p:cNvSpPr txBox="1"/>
          <p:nvPr/>
        </p:nvSpPr>
        <p:spPr>
          <a:xfrm>
            <a:off x="952500" y="3920481"/>
            <a:ext cx="11393736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[1 1 1 1 1 1 1 1 1 1 1 1 1 1 1 1 1 1 1 1 1 1 1 1 1 1 1 1 1 1 1 1 1 1 1 1 1</a:t>
            </a:r>
          </a:p>
          <a:p>
            <a:pPr>
              <a:defRPr sz="2000"/>
            </a:pPr>
            <a:r>
              <a:t> 1 1 1 1 1 1 1 1 1 1 1 1 1 0 0 0 0 0 0 0 0 0 0 0 0 0 0 0 0 0 0 0 0 0 0 0 0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0]</a:t>
            </a:r>
          </a:p>
          <a:p>
            <a:pPr>
              <a:defRPr sz="2000"/>
            </a:pPr>
            <a:r>
              <a:t>[1 1 1 1 1 1 1 1 1 1 1 1 1 1 1 1 1 1 1 1 1 1 1 1 1 1 1 1 1 1 1 1 1 1 1 1 1</a:t>
            </a:r>
          </a:p>
          <a:p>
            <a:pPr>
              <a:defRPr sz="2000"/>
            </a:pPr>
            <a:r>
              <a:t> 1 1 1 1 1 1 1 1 1 1 1 1 1 0 0 0 0 0 0 0 0 0 0 0 0 0 0 0 0 0 0 0 0 0 0 0 0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0]</a:t>
            </a:r>
          </a:p>
          <a:p>
            <a:pPr>
              <a:defRPr sz="2000"/>
            </a:pPr>
            <a:r>
              <a:t>[0 0 0 0 0 0 0 0 0 0 0 0 0 0 0 0 0 0 0 0 0 0 0 0 0 0 0 0 0 0 0 0 0 0 0 0 0</a:t>
            </a:r>
          </a:p>
          <a:p>
            <a:pPr>
              <a:defRPr sz="2000"/>
            </a:pPr>
            <a:r>
              <a:t> 0 0 0 0 0 0 0 0 0 0 0 0 0 1 1 1 1 1 1 1 1 1 1 1 1 1 1 1 1 1 1 1 1 1 1 1 1</a:t>
            </a:r>
          </a:p>
          <a:p>
            <a:pPr>
              <a:defRPr sz="2000"/>
            </a:pPr>
            <a:r>
              <a:t> 1 1 1 1 1 1 1 1 1 1 1 1 1 1 1 1 1 1 1 1 1 1 1 1 1 1 1 1 1 1 1 1 1 1 1 1 1</a:t>
            </a:r>
          </a:p>
          <a:p>
            <a:pPr>
              <a:defRPr sz="2000"/>
            </a:pPr>
            <a:r>
              <a:t> 1 1 1 1 1 1 1 1 1 1 1 1 1 1 1 1 1 1 1 1 1 1 1 1 1 1 1 1 1 1 1 1 1 1 1 1 1</a:t>
            </a:r>
          </a:p>
          <a:p>
            <a:pPr>
              <a:defRPr sz="2000"/>
            </a:pPr>
            <a:r>
              <a:t> 1 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umPy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Arrays</a:t>
            </a:r>
          </a:p>
        </p:txBody>
      </p:sp>
      <p:sp>
        <p:nvSpPr>
          <p:cNvPr id="169" name="NumPy Arrays are containers for numerical val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Arrays are containers for numerical values</a:t>
            </a:r>
          </a:p>
          <a:p>
            <a:pPr/>
            <a:r>
              <a:t>Numpy arrays have dimensions</a:t>
            </a:r>
          </a:p>
          <a:p>
            <a:pPr lvl="1"/>
            <a:r>
              <a:t>Vectors: one-dimensional</a:t>
            </a:r>
          </a:p>
          <a:p>
            <a:pPr lvl="1"/>
            <a:r>
              <a:t>Matrices: two-dimensional</a:t>
            </a:r>
          </a:p>
          <a:p>
            <a:pPr lvl="1"/>
            <a:r>
              <a:t>Tensors: more dimensions, but much more rarely used</a:t>
            </a:r>
          </a:p>
          <a:p>
            <a:pPr/>
            <a:r>
              <a:t>Nota bene:  A matrix can have a single row and a single column, but has still two dimensions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65" name="With k=4: still no separ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</a:t>
            </a:r>
            <a:r>
              <a:rPr i="1"/>
              <a:t>k=</a:t>
            </a:r>
            <a:r>
              <a:t>4: still no separation</a:t>
            </a:r>
          </a:p>
        </p:txBody>
      </p:sp>
      <p:sp>
        <p:nvSpPr>
          <p:cNvPr id="666" name="[0 3 3 3 0 0 3 0 3 3 0 3 3 3 0 0 0 0 0 0 0 0 0 3 3 3 0 0 0 3 3 0 0 0 3 3 0…"/>
          <p:cNvSpPr txBox="1"/>
          <p:nvPr/>
        </p:nvSpPr>
        <p:spPr>
          <a:xfrm>
            <a:off x="952500" y="4203668"/>
            <a:ext cx="11393736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[0 3 3 3 0 0 3 0 3 3 0 3 3 3 0 0 0 0 0 0 0 0 0 3 3 3 0 0 0 3 3 0 0 0 3 3 0</a:t>
            </a:r>
          </a:p>
          <a:p>
            <a:pPr>
              <a:defRPr sz="2000"/>
            </a:pPr>
            <a:r>
              <a:t> 3 3 0 0 3 3 0 0 3 0 3 0 3 2 2 2 1 1 1 2 1 1 1 1 1 1 1 1 2 1 1 1 1 2 1 1 1</a:t>
            </a:r>
          </a:p>
          <a:p>
            <a:pPr>
              <a:defRPr sz="2000"/>
            </a:pPr>
            <a:r>
              <a:t> 1 2 2 2 1 1 1 1 1 1 1 2 2 1 1 1 1 1 1 1 1 1 1 1 1 1 2 1 2 2 2 2 1 2 2 2 2</a:t>
            </a:r>
          </a:p>
          <a:p>
            <a:pPr>
              <a:defRPr sz="2000"/>
            </a:pPr>
            <a:r>
              <a:t> 2 2 1 1 2 2 2 2 1 2 1 2 1 2 2 1 2 2 2 2 2 2 1 1 2 2 2 1 2 2 2 1 2 2 2 1 2</a:t>
            </a:r>
          </a:p>
          <a:p>
            <a:pPr>
              <a:defRPr sz="2000"/>
            </a:pPr>
            <a:r>
              <a:t> 2 1]</a:t>
            </a:r>
          </a:p>
          <a:p>
            <a:pPr>
              <a:defRPr sz="2000"/>
            </a:pPr>
            <a:r>
              <a:t>[2 2 2 2 2 2 2 2 2 2 2 2 2 2 2 2 2 2 2 2 2 2 2 2 2 2 2 2 2 2 2 2 2 2 2 2 2</a:t>
            </a:r>
          </a:p>
          <a:p>
            <a:pPr>
              <a:defRPr sz="2000"/>
            </a:pPr>
            <a:r>
              <a:t> 2 2 2 2 2 2 2 2 2 2 2 2 2 0 0 0 1 0 1 0 1 0 1 1 1 1 0 1 0 1 1 1 1 0 1 1 1</a:t>
            </a:r>
          </a:p>
          <a:p>
            <a:pPr>
              <a:defRPr sz="2000"/>
            </a:pPr>
            <a:r>
              <a:t> 0 0 0 0 1 1 1 1 1 1 1 0 0 1 1 1 1 0 1 1 1 1 1 1 1 1 0 1 3 0 0 3 1 3 0 3 0</a:t>
            </a:r>
          </a:p>
          <a:p>
            <a:pPr>
              <a:defRPr sz="2000"/>
            </a:pPr>
            <a:r>
              <a:t> 0 0 1 0 0 0 3 3 1 3 1 3 0 0 3 0 0 0 3 3 3 0 0 1 3 0 0 0 0 0 0 1 3 3 0 1 0</a:t>
            </a:r>
          </a:p>
          <a:p>
            <a:pPr>
              <a:defRPr sz="2000"/>
            </a:pPr>
            <a:r>
              <a:t> 0 0]</a:t>
            </a:r>
          </a:p>
          <a:p>
            <a:pPr>
              <a:defRPr sz="2000"/>
            </a:pPr>
            <a:r>
              <a:t>[2 1 1 1 2 3 2 2 1 1 2 2 1 1 3 3 3 2 3 2 2 2 2 2 2 1 2 2 2 1 1 2 3 3 1 2 2</a:t>
            </a:r>
          </a:p>
          <a:p>
            <a:pPr>
              <a:defRPr sz="2000"/>
            </a:pPr>
            <a:r>
              <a:t> 1 1 2 2 1 1 2 2 1 2 1 2 2 0 0 0 0 0 0 0 1 0 0 1 0 0 0 0 0 0 0 0 0 0 0 0 0</a:t>
            </a:r>
          </a:p>
          <a:p>
            <a:pPr>
              <a:defRPr sz="2000"/>
            </a:pPr>
            <a:r>
              <a:t> 0 0 0 0 0 0 0 0 0 0 0 0 0 0 0 0 0 0 0 1 0 0 0 0 1 0 0 0 0 0 0 0 0 0 0 0 0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669" name="Mora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Morale:</a:t>
            </a:r>
          </a:p>
          <a:p>
            <a:pPr lvl="1"/>
            <a:r>
              <a:t>With k-means clustering</a:t>
            </a:r>
          </a:p>
          <a:p>
            <a:pPr lvl="2"/>
            <a:r>
              <a:t>Definitely need to normalize data set</a:t>
            </a:r>
          </a:p>
          <a:p>
            <a:pPr lvl="2"/>
            <a:r>
              <a:t>Need to repeat method many times</a:t>
            </a:r>
          </a:p>
          <a:p>
            <a:pPr lvl="3"/>
            <a:r>
              <a:t>Pick the one with the lowest sum of Euclidean distances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NumPy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Arrays</a:t>
            </a:r>
          </a:p>
        </p:txBody>
      </p:sp>
      <p:sp>
        <p:nvSpPr>
          <p:cNvPr id="172" name="After installing, try out import numpy as n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After installing, try out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Making arrays:</a:t>
            </a:r>
          </a:p>
          <a:p>
            <a:pPr lvl="1"/>
            <a:r>
              <a:t>Can use lists, though they better be of the same type</a:t>
            </a:r>
          </a:p>
        </p:txBody>
      </p:sp>
      <p:sp>
        <p:nvSpPr>
          <p:cNvPr id="173" name="import numpy as np…"/>
          <p:cNvSpPr txBox="1"/>
          <p:nvPr/>
        </p:nvSpPr>
        <p:spPr>
          <a:xfrm>
            <a:off x="3472966" y="5428253"/>
            <a:ext cx="6058868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000"/>
            </a:pPr>
            <a:r>
              <a:t>import numpy as np</a:t>
            </a:r>
          </a:p>
          <a:p>
            <a:pPr>
              <a:defRPr sz="3000"/>
            </a:pPr>
            <a:r>
              <a:t>my_list = [1,5,4,2]</a:t>
            </a:r>
          </a:p>
          <a:p>
            <a:pPr>
              <a:defRPr sz="3000"/>
            </a:pPr>
            <a:r>
              <a:t>my_vec = np.array(my_list)</a:t>
            </a:r>
          </a:p>
          <a:p>
            <a:pPr>
              <a:defRPr sz="3000"/>
            </a:pPr>
            <a:r>
              <a:t>my_list = [[1,2],[4,3]]</a:t>
            </a:r>
          </a:p>
          <a:p>
            <a:pPr>
              <a:defRPr sz="3000"/>
            </a:pPr>
            <a:r>
              <a:t>my_mat = np.array(my_list)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76" name="Numpy can generate array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can generate arrays:</a:t>
            </a:r>
          </a:p>
          <a:p>
            <a:pPr lvl="1"/>
            <a:r>
              <a:t>From disks or the net, </a:t>
            </a:r>
          </a:p>
          <a:p>
            <a:pPr lvl="2"/>
            <a:r>
              <a:t>using various libraries</a:t>
            </a:r>
          </a:p>
          <a:p>
            <a:pPr lvl="2"/>
            <a:r>
              <a:t>using loadtxt and similar functions</a:t>
            </a:r>
          </a:p>
          <a:p>
            <a:pPr lvl="1"/>
            <a:r>
              <a:t>From lists and similar data structures</a:t>
            </a:r>
          </a:p>
          <a:p>
            <a:pPr lvl="1"/>
            <a:r>
              <a:t>Generate them natively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79" name="Numpy has a number of ways to create an arr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has a number of ways to create an array</a:t>
            </a:r>
          </a:p>
          <a:p>
            <a:pPr lvl="1"/>
            <a:r>
              <a:t>Import numpy as np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np.zeroes((2,3))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array([[ 0., 0., 0.], [ 0., 0., 0.]])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np.ones(5)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array([1., 1., 1., 1. , 1.])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np.eye(3)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generates the identity matrix</a:t>
            </a:r>
          </a:p>
          <a:p>
            <a:pPr lvl="2"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array([[1., 0., 0.], [0., 1., 0.],[0., 0., 1.]])])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82" name="Numpy has a number of ways to create arra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Numpy has a number of ways to create arrays</a:t>
            </a:r>
          </a:p>
          <a:p>
            <a:pPr lvl="1" marL="844550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np.linspace(1., 4., 6)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creates an array of 6 elements between 1.0 and 4.0  evenly spaced out</a:t>
            </a:r>
          </a:p>
          <a:p>
            <a:pPr lvl="2" marL="1266825" indent="-422275" defTabSz="554990">
              <a:spcBef>
                <a:spcPts val="2000"/>
              </a:spcBef>
              <a:defRPr sz="2755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array([ 1. ,  1.6,  2.2,  2.8,  3.4,  4. ])</a:t>
            </a:r>
          </a:p>
          <a:p>
            <a:pPr lvl="1" marL="844550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np.arange(2, 3, 0.1)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 more generalized version of Python's range function (with float step)</a:t>
            </a:r>
          </a:p>
          <a:p>
            <a:pPr lvl="2" marL="1266825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array([ 2. , 2.1, 2.2, 2.3, 2.4, 2.5, 2.6, 2.7, 2.8, 2.9])</a:t>
            </a:r>
          </a:p>
          <a:p>
            <a:pPr lvl="1" marL="844550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np.arange(2,5)</a:t>
            </a:r>
          </a:p>
          <a:p>
            <a:pPr lvl="2" marL="1266825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array([2, 3, 4])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85" name="Can generate using lists, tuples, etc. even with a mix of typ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2pPr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>
              <a:defRPr sz="3000">
                <a:latin typeface="Courier New"/>
                <a:ea typeface="Courier New"/>
                <a:cs typeface="Courier New"/>
                <a:sym typeface="Courier New"/>
              </a:defRPr>
            </a:lvl3pPr>
          </a:lstStyle>
          <a:p>
            <a:pPr/>
            <a:r>
              <a:t>Can generate using lists, tuples, etc. even with a mix of types</a:t>
            </a:r>
          </a:p>
          <a:p>
            <a:pPr lvl="1"/>
            <a:r>
              <a:t>np.array([[1,2,3], (1,0,0.5)])</a:t>
            </a:r>
          </a:p>
          <a:p>
            <a:pPr lvl="2"/>
            <a:r>
              <a:t>array([[1. , 2. , 3. ], [1. , 0. , 0.5]])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23" name="Numpy is a module for faster vector processing with numerous other rout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is a module for faster vector processing with numerous other routines</a:t>
            </a:r>
          </a:p>
          <a:p>
            <a:pPr/>
            <a:r>
              <a:t>Scipy is a more extensive module that also includes many other functionalities such as machine learning and statistics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88" name="Creating array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Creating arrays:</a:t>
            </a:r>
          </a:p>
          <a:p>
            <a:pPr lvl="1"/>
            <a:r>
              <a:t>np.full to fill in with a given value</a:t>
            </a:r>
          </a:p>
        </p:txBody>
      </p:sp>
      <p:sp>
        <p:nvSpPr>
          <p:cNvPr id="189" name="np.full(5, 3.141)…"/>
          <p:cNvSpPr txBox="1"/>
          <p:nvPr/>
        </p:nvSpPr>
        <p:spPr>
          <a:xfrm>
            <a:off x="2102997" y="4610100"/>
            <a:ext cx="9717064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000"/>
            </a:pPr>
            <a:r>
              <a:t>np.full(5, 3.141)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array([3.141, 3.141, 3.141, 3.141, 3.141])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92" name="Can also create arrays with random valu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also create arrays with random values:</a:t>
            </a:r>
          </a:p>
          <a:p>
            <a:pPr lvl="1"/>
            <a:r>
              <a:t>Example: Uniform distribution between 0 and 1</a:t>
            </a:r>
          </a:p>
        </p:txBody>
      </p:sp>
      <p:sp>
        <p:nvSpPr>
          <p:cNvPr id="193" name="&gt;&gt;&gt; np.random.random((3,2))…"/>
          <p:cNvSpPr txBox="1"/>
          <p:nvPr/>
        </p:nvSpPr>
        <p:spPr>
          <a:xfrm>
            <a:off x="2672736" y="4819649"/>
            <a:ext cx="765932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np.random.random((3,2))</a:t>
            </a:r>
          </a:p>
          <a:p>
            <a:pPr>
              <a:defRPr sz="3000"/>
            </a:pPr>
            <a:r>
              <a:t>array([[0.39211415, 0.50264835],</a:t>
            </a:r>
          </a:p>
          <a:p>
            <a:pPr>
              <a:defRPr sz="3000"/>
            </a:pPr>
            <a:r>
              <a:t>       [0.95824337, 0.58949256],</a:t>
            </a:r>
          </a:p>
          <a:p>
            <a:pPr>
              <a:defRPr sz="3000"/>
            </a:pPr>
            <a:r>
              <a:t>       [0.59318281, 0.05752833]])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96" name="Example: random integ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random integers</a:t>
            </a:r>
          </a:p>
        </p:txBody>
      </p:sp>
      <p:sp>
        <p:nvSpPr>
          <p:cNvPr id="197" name="&gt;&gt;&gt; np.random.randint(0,20,(2,4))…"/>
          <p:cNvSpPr txBox="1"/>
          <p:nvPr/>
        </p:nvSpPr>
        <p:spPr>
          <a:xfrm>
            <a:off x="2672736" y="3962399"/>
            <a:ext cx="765932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np.random.randint(0,20,(2,4))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array([[ 5,  7,  2, 10],</a:t>
            </a:r>
          </a:p>
          <a:p>
            <a:pPr>
              <a:defRPr sz="3000"/>
            </a:pPr>
            <a:r>
              <a:t>       [19,  7,  1, 10]])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200" name="Ex.: normal distribution with mean 2 and standard deviation 0.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Ex.: normal distribution with mean 2 and standard deviation 0.5</a:t>
            </a:r>
          </a:p>
        </p:txBody>
      </p:sp>
      <p:sp>
        <p:nvSpPr>
          <p:cNvPr id="201" name="&gt;&gt;&gt; np.random.normal(2,0.5, (2,3))…"/>
          <p:cNvSpPr txBox="1"/>
          <p:nvPr/>
        </p:nvSpPr>
        <p:spPr>
          <a:xfrm>
            <a:off x="1773761" y="4392303"/>
            <a:ext cx="1040297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np.random.normal(2,0.5, (2,3))</a:t>
            </a:r>
          </a:p>
          <a:p>
            <a:pPr>
              <a:defRPr sz="3000"/>
            </a:pPr>
            <a:r>
              <a:t>array([[1.34857621, 1.34419178, 1.977698  ],</a:t>
            </a:r>
          </a:p>
          <a:p>
            <a:pPr>
              <a:defRPr sz="3000"/>
            </a:pPr>
            <a:r>
              <a:t>       [1.31054068, 2.35126538, 3.25903903]])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204" name="fromfunc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fromfunction </a:t>
            </a:r>
          </a:p>
        </p:txBody>
      </p:sp>
      <p:sp>
        <p:nvSpPr>
          <p:cNvPr id="205" name="&gt;&gt;&gt; x = np.fromfunction(lambda i,j: (i**2+j**2)//2, (4,5) )…"/>
          <p:cNvSpPr txBox="1"/>
          <p:nvPr/>
        </p:nvSpPr>
        <p:spPr>
          <a:xfrm>
            <a:off x="1415231" y="3905250"/>
            <a:ext cx="10905977" cy="387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x = np.fromfunction(lambda i,j: (i**2+j**2)//2, (4,5) )</a:t>
            </a:r>
          </a:p>
          <a:p>
            <a:pPr/>
          </a:p>
          <a:p>
            <a:pPr/>
            <a:r>
              <a:t>&gt;&gt;&gt; x.astype(int)</a:t>
            </a:r>
          </a:p>
          <a:p>
            <a:pPr/>
          </a:p>
          <a:p>
            <a:pPr/>
            <a:r>
              <a:t>array([[ 0,  0,  2,  4,  8],</a:t>
            </a:r>
          </a:p>
          <a:p>
            <a:pPr/>
            <a:r>
              <a:t>       [ 0,  1,  2,  5,  8],</a:t>
            </a:r>
          </a:p>
          <a:p>
            <a:pPr/>
            <a:r>
              <a:t>       [ 2,  2,  4,  6, 10],</a:t>
            </a:r>
          </a:p>
          <a:p>
            <a:pPr/>
            <a:r>
              <a:t>       [ 4,  5,  6,  9, 12]])</a:t>
            </a:r>
          </a:p>
          <a:p>
            <a:pPr/>
          </a:p>
          <a:p>
            <a:pPr/>
            <a:r>
              <a:t>&gt;&gt;&gt; x.shape</a:t>
            </a:r>
          </a:p>
          <a:p>
            <a:pPr/>
            <a:r>
              <a:t>(4,5)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208" name="Creating from download / file…"/>
          <p:cNvSpPr txBox="1"/>
          <p:nvPr>
            <p:ph type="body" sz="half" idx="1"/>
          </p:nvPr>
        </p:nvSpPr>
        <p:spPr>
          <a:xfrm>
            <a:off x="952500" y="2590800"/>
            <a:ext cx="5549900" cy="6286500"/>
          </a:xfrm>
          <a:prstGeom prst="rect">
            <a:avLst/>
          </a:prstGeom>
        </p:spPr>
        <p:txBody>
          <a:bodyPr anchor="t"/>
          <a:lstStyle>
            <a:lvl1pPr marL="413384" indent="-413384" defTabSz="543305">
              <a:spcBef>
                <a:spcPts val="2000"/>
              </a:spcBef>
              <a:defRPr sz="2976"/>
            </a:lvl1pPr>
            <a:lvl2pPr marL="826769" indent="-413384" defTabSz="543305">
              <a:spcBef>
                <a:spcPts val="2000"/>
              </a:spcBef>
              <a:defRPr sz="2976"/>
            </a:lvl2pPr>
            <a:lvl3pPr marL="1240155" indent="-413384" defTabSz="543305">
              <a:spcBef>
                <a:spcPts val="2000"/>
              </a:spcBef>
              <a:defRPr sz="2976"/>
            </a:lvl3pPr>
            <a:lvl4pPr marL="1653539" indent="-413384" defTabSz="543305">
              <a:spcBef>
                <a:spcPts val="2000"/>
              </a:spcBef>
              <a:defRPr sz="2976"/>
            </a:lvl4pPr>
          </a:lstStyle>
          <a:p>
            <a:pPr/>
            <a:r>
              <a:t>Creating from download / file</a:t>
            </a:r>
          </a:p>
          <a:p>
            <a:pPr lvl="1"/>
            <a:r>
              <a:t>We use urllib.request module</a:t>
            </a:r>
          </a:p>
          <a:p>
            <a:pPr lvl="2"/>
            <a:r>
              <a:t>If you are on Mac, you need to have Python certificates installed</a:t>
            </a:r>
          </a:p>
          <a:p>
            <a:pPr lvl="3"/>
            <a:r>
              <a:t>Go to your Python installation in Applications and click on "Install Certificates command"</a:t>
            </a:r>
          </a:p>
        </p:txBody>
      </p:sp>
      <p:pic>
        <p:nvPicPr>
          <p:cNvPr id="209" name="Screen Shot 2020-05-16 at 12.16.40 PM.png" descr="Screen Shot 2020-05-16 at 12.16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5235773"/>
            <a:ext cx="6194631" cy="3053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212" name="Use urllib.request.urlretrieve with website and file name…"/>
          <p:cNvSpPr txBox="1"/>
          <p:nvPr>
            <p:ph type="body" idx="1"/>
          </p:nvPr>
        </p:nvSpPr>
        <p:spPr>
          <a:xfrm>
            <a:off x="952500" y="25654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Use urllib.request.urlretrieve with website and file name</a:t>
            </a:r>
          </a:p>
          <a:p>
            <a:pPr lvl="1"/>
            <a:r>
              <a:t>Remember: A file will be created, but the directory needs to exist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This is a text file, with one numerical value per line</a:t>
            </a:r>
          </a:p>
          <a:p>
            <a:pPr lvl="1"/>
            <a:r>
              <a:t>Then create the numpy array using</a:t>
            </a:r>
          </a:p>
        </p:txBody>
      </p:sp>
      <p:sp>
        <p:nvSpPr>
          <p:cNvPr id="213" name="import urllib.request…"/>
          <p:cNvSpPr txBox="1"/>
          <p:nvPr/>
        </p:nvSpPr>
        <p:spPr>
          <a:xfrm>
            <a:off x="1104900" y="4683125"/>
            <a:ext cx="11271796" cy="181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import urllib.request</a:t>
            </a:r>
          </a:p>
          <a:p>
            <a:pPr/>
            <a:r>
              <a:t>urllib.request.urlretrieve(</a:t>
            </a:r>
          </a:p>
          <a:p>
            <a:pPr/>
            <a:r>
              <a:t>    url = "https://ndownloader.figshare.com/files/12565616", </a:t>
            </a:r>
          </a:p>
          <a:p>
            <a:pPr/>
            <a:r>
              <a:t>    filename = "avg-monthly-precip.txt"</a:t>
            </a:r>
          </a:p>
          <a:p>
            <a:pPr/>
            <a:r>
              <a:t>)</a:t>
            </a:r>
          </a:p>
        </p:txBody>
      </p:sp>
      <p:sp>
        <p:nvSpPr>
          <p:cNvPr id="214" name="avgmp = np.loadtxt(fname = 'avg-monthly-precip.txt')…"/>
          <p:cNvSpPr txBox="1"/>
          <p:nvPr/>
        </p:nvSpPr>
        <p:spPr>
          <a:xfrm>
            <a:off x="1689596" y="8286749"/>
            <a:ext cx="962560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avgmp = np.loadtxt(fname = 'avg-monthly-precip.txt')</a:t>
            </a:r>
          </a:p>
          <a:p>
            <a:pPr/>
            <a:r>
              <a:t>print(avgmp)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217" name="Example: Get an account at openweathermap.org/appi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Get an account at openweathermap.org/appid</a:t>
            </a:r>
          </a:p>
          <a:p>
            <a:pPr/>
            <a:r>
              <a:t>Install requests and import json</a:t>
            </a:r>
          </a:p>
          <a:p>
            <a:pPr lvl="1"/>
            <a:r>
              <a:t>Use the openweathermap.org api to request data on a certain town</a:t>
            </a:r>
          </a:p>
          <a:p>
            <a:pPr lvl="1"/>
            <a:r>
              <a:t>Result is send as a JSON dictionary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220" name="import numpy as np…"/>
          <p:cNvSpPr txBox="1"/>
          <p:nvPr/>
        </p:nvSpPr>
        <p:spPr>
          <a:xfrm>
            <a:off x="257025" y="2432049"/>
            <a:ext cx="12917985" cy="661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numpy as np</a:t>
            </a:r>
          </a:p>
          <a:p>
            <a:pPr/>
            <a:r>
              <a:t>import requests</a:t>
            </a:r>
          </a:p>
          <a:p>
            <a:pPr/>
            <a:r>
              <a:t>import json</a:t>
            </a:r>
          </a:p>
          <a:p>
            <a:pPr/>
          </a:p>
          <a:p>
            <a:pPr/>
            <a:r>
              <a:t>mumbai=json.loads(requests.get('http://api.openweathermap.org/data/2.5/weather?q=mumbai,india&amp;APPID=4561e0cd15ec2ee307bdcfe19ec22ab9').text)</a:t>
            </a:r>
          </a:p>
          <a:p>
            <a:pPr/>
            <a:r>
              <a:t>vasai = json.loads(requests.get('http://api.openweathermap.org/data/2.5/weather?q=vasai,india&amp;APPID=4561e0cd15ec2ee307bdcfe19ec22ab9').text)</a:t>
            </a:r>
          </a:p>
          <a:p>
            <a:pPr/>
            <a:r>
              <a:t>navi_mumbai = json.loads(requests.get('http://api.openweathermap.org/data/2.5/weather?q=navi%20mumbai,india&amp;APPID=4561e0cd15ec2ee307bdcfe19ec22ab9').text)</a:t>
            </a:r>
          </a:p>
          <a:p>
            <a:pPr/>
            <a:r>
              <a:t>chalco = json.loads(requests.get('http://api.openweathermap.org/data/2.5/weather?q=Chalco,MX&amp;APPID=4561e0cd15ec2ee307bdcfe19ec22ab9').text)</a:t>
            </a:r>
          </a:p>
          <a:p>
            <a:pPr/>
            <a:r>
              <a:t>milwaukee = json.loads(requests.get('http://api.openweathermap.org/data/2.5/weather?q=Milwaukee,USA&amp;APPID=4561e0cd15ec2ee307bdcfe19ec22ab9').text)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223" name="Can use np.genfromtex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np.genfromtext</a:t>
            </a:r>
          </a:p>
          <a:p>
            <a:pPr lvl="1"/>
            <a:r>
              <a:t>Very powerful and complicated function with many different options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umPy Fundamentals"/>
          <p:cNvSpPr txBox="1"/>
          <p:nvPr>
            <p:ph type="title"/>
          </p:nvPr>
        </p:nvSpPr>
        <p:spPr>
          <a:xfrm>
            <a:off x="1084194" y="254000"/>
            <a:ext cx="11099801" cy="2159000"/>
          </a:xfrm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26" name="Why Nump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Why Numpy?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Remember that Python does not limit lists to just elements of a single class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If we have a large list 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  <a:r>
              <a:t> and we want to add a number to all of the elements, then Python will asks for each element: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What is the type of the element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Does the type support the + operation 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Look up the code for the + and execute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This is slow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226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84479" indent="-284479" defTabSz="373887">
              <a:spcBef>
                <a:spcPts val="1400"/>
              </a:spcBef>
              <a:defRPr sz="2048"/>
            </a:pPr>
            <a:r>
              <a:t>Example</a:t>
            </a:r>
          </a:p>
          <a:p>
            <a:pPr marL="284479" indent="-284479" defTabSz="373887">
              <a:spcBef>
                <a:spcPts val="1400"/>
              </a:spcBef>
              <a:defRPr sz="2048"/>
            </a:pPr>
          </a:p>
          <a:p>
            <a:pPr marL="284479" indent="-284479" defTabSz="373887">
              <a:spcBef>
                <a:spcPts val="1400"/>
              </a:spcBef>
              <a:defRPr sz="2048"/>
            </a:pPr>
          </a:p>
          <a:p>
            <a:pPr marL="284479" indent="-284479" defTabSz="373887">
              <a:spcBef>
                <a:spcPts val="1400"/>
              </a:spcBef>
              <a:defRPr sz="2048"/>
            </a:pPr>
          </a:p>
          <a:p>
            <a:pPr lvl="1" marL="568959" indent="-284479" defTabSz="373887">
              <a:spcBef>
                <a:spcPts val="1400"/>
              </a:spcBef>
              <a:defRPr sz="2048"/>
            </a:pPr>
          </a:p>
          <a:p>
            <a:pPr lvl="1" marL="568959" indent="-284479" defTabSz="373887">
              <a:spcBef>
                <a:spcPts val="1400"/>
              </a:spcBef>
              <a:defRPr sz="2048"/>
            </a:pPr>
          </a:p>
          <a:p>
            <a:pPr lvl="1" marL="568959" indent="-284479" defTabSz="373887">
              <a:spcBef>
                <a:spcPts val="1400"/>
              </a:spcBef>
              <a:defRPr sz="2048"/>
            </a:pP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Need a source (the iris file)</a:t>
            </a: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Can specify the columns we need</a:t>
            </a: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Give the dtype U20-unicode string, S20-byte string</a:t>
            </a: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Delimiter</a:t>
            </a: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Skipheader, skipfooter</a:t>
            </a: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converters to deal with encoding</a:t>
            </a:r>
          </a:p>
        </p:txBody>
      </p:sp>
      <p:sp>
        <p:nvSpPr>
          <p:cNvPr id="227" name="converters = {5: lambda x: int(0 if 'Iris-setosa'…"/>
          <p:cNvSpPr txBox="1"/>
          <p:nvPr/>
        </p:nvSpPr>
        <p:spPr>
          <a:xfrm>
            <a:off x="783530" y="3016250"/>
            <a:ext cx="12552165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converters = {5: lambda x: int(0 if 'Iris-setosa' </a:t>
            </a:r>
          </a:p>
          <a:p>
            <a:pPr/>
            <a:r>
              <a:t>               else 1 if 'Iris-virginica' else 2) }</a:t>
            </a:r>
          </a:p>
          <a:p>
            <a:pPr/>
            <a:r>
              <a:t>my_array = np.genfromtxt('../Classes2/Iris.csv',</a:t>
            </a:r>
          </a:p>
          <a:p>
            <a:pPr/>
            <a:r>
              <a:t>                         usecols=(1,2,3,4,5),</a:t>
            </a:r>
          </a:p>
          <a:p>
            <a:pPr/>
            <a:r>
              <a:t>                         dtype =[float, float, float, float, float],</a:t>
            </a:r>
          </a:p>
          <a:p>
            <a:pPr/>
            <a:r>
              <a:t>                         delimiter = ',',</a:t>
            </a:r>
          </a:p>
          <a:p>
            <a:pPr/>
            <a:r>
              <a:t>                         converters = converters,</a:t>
            </a:r>
          </a:p>
          <a:p>
            <a:pPr/>
            <a:r>
              <a:t>                         skip_header=1)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230" name="This is an array of 150 tup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an array of 150 tuples</a:t>
            </a:r>
          </a:p>
          <a:p>
            <a:pPr/>
            <a:r>
              <a:t>Use comprehension to convert to a two-dimensional array</a:t>
            </a:r>
          </a:p>
        </p:txBody>
      </p:sp>
      <p:sp>
        <p:nvSpPr>
          <p:cNvPr id="231" name="m = np.array( [ [row[0], row[1], row[2], row[3], row[4]]…"/>
          <p:cNvSpPr txBox="1"/>
          <p:nvPr/>
        </p:nvSpPr>
        <p:spPr>
          <a:xfrm>
            <a:off x="952500" y="4622799"/>
            <a:ext cx="107230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m = np.array( [ [row[0], row[1], row[2], row[3], row[4]] </a:t>
            </a:r>
          </a:p>
          <a:p>
            <a:pPr/>
            <a:r>
              <a:t>                  for row in my_array 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Numpy Array Generat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 Array Generation</a:t>
            </a:r>
          </a:p>
          <a:p>
            <a:pPr defTabSz="484886">
              <a:defRPr sz="6640"/>
            </a:pPr>
            <a:r>
              <a:t>Synthesis</a:t>
            </a:r>
          </a:p>
        </p:txBody>
      </p:sp>
      <p:sp>
        <p:nvSpPr>
          <p:cNvPr id="234" name="In practi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practice:</a:t>
            </a:r>
          </a:p>
          <a:p>
            <a:pPr lvl="1"/>
            <a:r>
              <a:t>We will use Pandas data frames when getting data from the web</a:t>
            </a:r>
          </a:p>
          <a:p>
            <a:pPr lvl="1"/>
            <a:r>
              <a:t>We will numpy arrays in order to speed up calculations</a:t>
            </a:r>
          </a:p>
          <a:p>
            <a:pPr/>
            <a:r>
              <a:t>So, we concentrate on what we need for the latter task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NumPy Array Attributes"/>
          <p:cNvSpPr txBox="1"/>
          <p:nvPr>
            <p:ph type="title"/>
          </p:nvPr>
        </p:nvSpPr>
        <p:spPr>
          <a:xfrm>
            <a:off x="952500" y="122305"/>
            <a:ext cx="11099800" cy="2159001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 Attributes</a:t>
            </a:r>
          </a:p>
        </p:txBody>
      </p:sp>
      <p:sp>
        <p:nvSpPr>
          <p:cNvPr id="237" name="The number of dimensions: ndim…"/>
          <p:cNvSpPr txBox="1"/>
          <p:nvPr>
            <p:ph type="body" sz="quarter" idx="1"/>
          </p:nvPr>
        </p:nvSpPr>
        <p:spPr>
          <a:xfrm>
            <a:off x="952500" y="2096946"/>
            <a:ext cx="11099800" cy="1745882"/>
          </a:xfrm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The number of dimensions: ndim</a:t>
            </a:r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The values of the dimensions as a tuple: shape</a:t>
            </a:r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The size (number of elements)</a:t>
            </a:r>
          </a:p>
        </p:txBody>
      </p:sp>
      <p:sp>
        <p:nvSpPr>
          <p:cNvPr id="238" name="&gt;&gt;&gt; tensor…"/>
          <p:cNvSpPr txBox="1"/>
          <p:nvPr/>
        </p:nvSpPr>
        <p:spPr>
          <a:xfrm>
            <a:off x="599758" y="3951628"/>
            <a:ext cx="11805284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600"/>
            </a:pPr>
            <a:r>
              <a:t>&gt;&gt;&gt; tensor</a:t>
            </a:r>
          </a:p>
          <a:p>
            <a:pPr>
              <a:defRPr sz="2600"/>
            </a:pPr>
            <a:r>
              <a:t>array([[[2.11208424, 2.01510638, 2.03126777, 1.89670846],</a:t>
            </a:r>
          </a:p>
          <a:p>
            <a:pPr>
              <a:defRPr sz="2600"/>
            </a:pPr>
            <a:r>
              <a:t>        [1.94359036, 2.02299445, 2.08515919, 2.05402626],</a:t>
            </a:r>
          </a:p>
          <a:p>
            <a:pPr>
              <a:defRPr sz="2600"/>
            </a:pPr>
            <a:r>
              <a:t>        [1.8853457 , 2.01236192, 2.07019962, 1.93713157]],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       [[1.84275427, 1.99537922, 1.96060154, 1.90020305],</a:t>
            </a:r>
          </a:p>
          <a:p>
            <a:pPr>
              <a:defRPr sz="2600"/>
            </a:pPr>
            <a:r>
              <a:t>        [2.00270166, 2.11286224, 2.03144254, 2.06924855],</a:t>
            </a:r>
          </a:p>
          <a:p>
            <a:pPr>
              <a:defRPr sz="2600"/>
            </a:pPr>
            <a:r>
              <a:t>        [1.95375653, 2.0612986 , 1.82571628, 1.86067971]]])</a:t>
            </a:r>
          </a:p>
          <a:p>
            <a:pPr>
              <a:defRPr sz="2600"/>
            </a:pPr>
            <a:r>
              <a:t>&gt;&gt;&gt; tensor.ndim</a:t>
            </a:r>
          </a:p>
          <a:p>
            <a:pPr>
              <a:defRPr sz="2600"/>
            </a:pPr>
            <a:r>
              <a:t>3</a:t>
            </a:r>
          </a:p>
          <a:p>
            <a:pPr>
              <a:defRPr sz="2600"/>
            </a:pPr>
            <a:r>
              <a:t>&gt;&gt;&gt; tensor.shape</a:t>
            </a:r>
          </a:p>
          <a:p>
            <a:pPr>
              <a:defRPr sz="2600"/>
            </a:pPr>
            <a:r>
              <a:t>(2, 3, 4)</a:t>
            </a:r>
          </a:p>
          <a:p>
            <a:pPr>
              <a:defRPr sz="2600"/>
            </a:pPr>
            <a:r>
              <a:t>&gt;&gt;&gt; tensor.size</a:t>
            </a:r>
          </a:p>
          <a:p>
            <a:pPr>
              <a:defRPr sz="2600"/>
            </a:pPr>
            <a:r>
              <a:t>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NumPy Array Attribu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 Attributes</a:t>
            </a:r>
          </a:p>
        </p:txBody>
      </p:sp>
      <p:sp>
        <p:nvSpPr>
          <p:cNvPr id="241" name="The data type: dtyp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data type: dtype</a:t>
            </a:r>
          </a:p>
          <a:p>
            <a:pPr lvl="1"/>
            <a:r>
              <a:t>can be bool, int, int64, uint, uint64, float, float64, complex …</a:t>
            </a:r>
          </a:p>
          <a:p>
            <a:pPr lvl="2"/>
            <a:r>
              <a:t>Easier to use than its sounds</a:t>
            </a:r>
          </a:p>
          <a:p>
            <a:pPr lvl="2"/>
            <a:r>
              <a:t>This is why Numpy can be so fast</a:t>
            </a:r>
          </a:p>
          <a:p>
            <a:pPr/>
            <a:r>
              <a:t>The size of a single element in bytes: itemsize </a:t>
            </a:r>
          </a:p>
          <a:p>
            <a:pPr/>
            <a:r>
              <a:t>The size of the total array: nbytes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NumPy Arra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Array Indexing</a:t>
            </a:r>
          </a:p>
        </p:txBody>
      </p:sp>
      <p:sp>
        <p:nvSpPr>
          <p:cNvPr id="244" name="How to access / modify elemen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to access / modify elements:</a:t>
            </a:r>
          </a:p>
          <a:p>
            <a:pPr/>
            <a:r>
              <a:t>Single elements</a:t>
            </a:r>
          </a:p>
          <a:p>
            <a:pPr lvl="1"/>
            <a:r>
              <a:t>Use the bracket notation   [  ]</a:t>
            </a:r>
          </a:p>
          <a:p>
            <a:pPr lvl="2"/>
            <a:r>
              <a:t>Single array: Same as in standard python</a:t>
            </a:r>
          </a:p>
        </p:txBody>
      </p:sp>
      <p:sp>
        <p:nvSpPr>
          <p:cNvPr id="245" name="&gt;&gt;&gt; vector = np.random.normal(10,1,(5))…"/>
          <p:cNvSpPr txBox="1"/>
          <p:nvPr/>
        </p:nvSpPr>
        <p:spPr>
          <a:xfrm>
            <a:off x="634054" y="5895709"/>
            <a:ext cx="11736692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&gt;&gt;&gt; vector = np.random.normal(10,1,(5))</a:t>
            </a:r>
          </a:p>
          <a:p>
            <a:pPr>
              <a:defRPr sz="2500"/>
            </a:pPr>
            <a:r>
              <a:t>&gt;&gt;&gt; print(vector)</a:t>
            </a:r>
          </a:p>
          <a:p>
            <a:pPr>
              <a:defRPr sz="2500"/>
            </a:pPr>
            <a:r>
              <a:t>[10.25056641 11.37079651 10.44719557 10.54447875 10.43634562]</a:t>
            </a:r>
          </a:p>
          <a:p>
            <a:pPr>
              <a:defRPr sz="2500"/>
            </a:pPr>
            <a:r>
              <a:t>&gt;&gt;&gt; vector[4]</a:t>
            </a:r>
          </a:p>
          <a:p>
            <a:pPr>
              <a:defRPr sz="2500"/>
            </a:pPr>
            <a:r>
              <a:t>10.436345621654919</a:t>
            </a:r>
          </a:p>
          <a:p>
            <a:pPr>
              <a:defRPr sz="2500"/>
            </a:pPr>
            <a:r>
              <a:t>&gt;&gt;&gt; vector[-2]</a:t>
            </a:r>
          </a:p>
          <a:p>
            <a:pPr>
              <a:defRPr sz="2500"/>
            </a:pPr>
            <a:r>
              <a:t>10.544478746079845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48" name="Matrix and tensor elemen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Matrix and tensor elements: </a:t>
            </a:r>
          </a:p>
          <a:p>
            <a:pPr lvl="1"/>
            <a:r>
              <a:t>Shortcut: a single bracket and a comma separated tuple</a:t>
            </a:r>
          </a:p>
        </p:txBody>
      </p:sp>
      <p:sp>
        <p:nvSpPr>
          <p:cNvPr id="249" name="&gt;&gt;&gt; tensor…"/>
          <p:cNvSpPr txBox="1"/>
          <p:nvPr/>
        </p:nvSpPr>
        <p:spPr>
          <a:xfrm>
            <a:off x="824585" y="4693277"/>
            <a:ext cx="11355630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&gt;&gt;&gt; tensor</a:t>
            </a:r>
          </a:p>
          <a:p>
            <a:pPr>
              <a:defRPr sz="2500"/>
            </a:pPr>
            <a:r>
              <a:t>array([[[2.11208424, 2.01510638, 2.03126777, 1.89670846],</a:t>
            </a:r>
          </a:p>
          <a:p>
            <a:pPr>
              <a:defRPr sz="2500"/>
            </a:pPr>
            <a:r>
              <a:t>        [1.94359036, 2.02299445, 2.08515919, 2.05402626],</a:t>
            </a:r>
          </a:p>
          <a:p>
            <a:pPr>
              <a:defRPr sz="2500"/>
            </a:pPr>
            <a:r>
              <a:t>        [1.8853457 , 2.01236192, 2.07019962, 1.93713157]],</a:t>
            </a:r>
          </a:p>
          <a:p>
            <a:pPr>
              <a:defRPr sz="2500"/>
            </a:pPr>
          </a:p>
          <a:p>
            <a:pPr>
              <a:defRPr sz="2500"/>
            </a:pPr>
            <a:r>
              <a:t>       [[1.84275427, 1.99537922, 1.96060154, 1.90020305],</a:t>
            </a:r>
          </a:p>
          <a:p>
            <a:pPr>
              <a:defRPr sz="2500"/>
            </a:pPr>
            <a:r>
              <a:t>        [2.00270166, 2.11286224, 2.03144254, 2.06924855],</a:t>
            </a:r>
          </a:p>
          <a:p>
            <a:pPr>
              <a:defRPr sz="2500"/>
            </a:pPr>
            <a:r>
              <a:t>        [1.95375653, 2.0612986 , 1.82571628, 1.86067971]]])</a:t>
            </a:r>
          </a:p>
          <a:p>
            <a:pPr>
              <a:defRPr sz="2500"/>
            </a:pPr>
            <a:r>
              <a:t>&gt;&gt;&gt; tensor[0,0,1]</a:t>
            </a:r>
          </a:p>
          <a:p>
            <a:pPr>
              <a:defRPr sz="2500"/>
            </a:pPr>
            <a:r>
              <a:t>2.015106376191313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52" name="Multiple bracket no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Multiple bracket notation</a:t>
            </a:r>
          </a:p>
          <a:p>
            <a:pPr lvl="1"/>
            <a:r>
              <a:t>We can also use the Python indexing of multi-dimensional lists using several brackets</a:t>
            </a:r>
          </a:p>
          <a:p>
            <a:pPr lvl="1"/>
          </a:p>
          <a:p>
            <a:pPr lvl="1"/>
          </a:p>
          <a:p>
            <a:pPr lvl="2"/>
            <a:r>
              <a:t>It is more writing and more error prone than the single bracket version</a:t>
            </a:r>
          </a:p>
        </p:txBody>
      </p:sp>
      <p:sp>
        <p:nvSpPr>
          <p:cNvPr id="253" name="&gt;&gt;&gt; tensor[0][1][2]…"/>
          <p:cNvSpPr txBox="1"/>
          <p:nvPr/>
        </p:nvSpPr>
        <p:spPr>
          <a:xfrm>
            <a:off x="4273196" y="4739897"/>
            <a:ext cx="445840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tensor[0][1][2]</a:t>
            </a:r>
          </a:p>
          <a:p>
            <a:pPr>
              <a:defRPr sz="3000"/>
            </a:pPr>
            <a:r>
              <a:t>2.085159191502853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56" name="We can also define slic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also define slices</a:t>
            </a:r>
          </a:p>
        </p:txBody>
      </p:sp>
      <p:sp>
        <p:nvSpPr>
          <p:cNvPr id="257" name="&gt;&gt;&gt; vector = np.random.normal(10,1,(3))…"/>
          <p:cNvSpPr txBox="1"/>
          <p:nvPr/>
        </p:nvSpPr>
        <p:spPr>
          <a:xfrm>
            <a:off x="1186594" y="3746500"/>
            <a:ext cx="10631612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vector = np.random.normal(10,1,(3))</a:t>
            </a:r>
          </a:p>
          <a:p>
            <a:pPr>
              <a:defRPr sz="3000"/>
            </a:pPr>
            <a:r>
              <a:t>&gt;&gt;&gt; vector</a:t>
            </a:r>
          </a:p>
          <a:p>
            <a:pPr>
              <a:defRPr sz="3000"/>
            </a:pPr>
            <a:r>
              <a:t>array([10.61948855,  7.99635252,  9.05538706])</a:t>
            </a:r>
          </a:p>
          <a:p>
            <a:pPr>
              <a:defRPr sz="3000"/>
            </a:pPr>
            <a:r>
              <a:t>&gt;&gt;&gt; vector[1:3]</a:t>
            </a:r>
          </a:p>
          <a:p>
            <a:pPr>
              <a:defRPr sz="3000"/>
            </a:pPr>
            <a:r>
              <a:t>array([7.99635252, 9.05538706])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60" name="In Python, slices are new lis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Python, slices are new lists</a:t>
            </a:r>
          </a:p>
          <a:p>
            <a:pPr/>
            <a:r>
              <a:t>In NumPy, slices are </a:t>
            </a:r>
            <a:r>
              <a:rPr b="1"/>
              <a:t>not </a:t>
            </a:r>
            <a:r>
              <a:t>copies</a:t>
            </a:r>
          </a:p>
          <a:p>
            <a:pPr lvl="1"/>
            <a:r>
              <a:t>Changing a slice changes the original</a:t>
            </a:r>
          </a:p>
          <a:p>
            <a:pPr lvl="2"/>
            <a:r>
              <a:t>Based on usage pattern</a:t>
            </a:r>
          </a:p>
          <a:p>
            <a:pPr lvl="2"/>
            <a:r>
              <a:t>Avoiding unnecessary copies makes Numpy fast.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29" name="Why Nump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Why Numpy?</a:t>
            </a:r>
          </a:p>
          <a:p>
            <a:pPr lvl="1"/>
            <a:r>
              <a:t>Primary feature of Numpy are </a:t>
            </a:r>
            <a:r>
              <a:rPr u="sng"/>
              <a:t>arrays</a:t>
            </a:r>
            <a:r>
              <a:t>:</a:t>
            </a:r>
          </a:p>
          <a:p>
            <a:pPr lvl="2"/>
            <a:r>
              <a:t>List like structure where all the elements have the same type</a:t>
            </a:r>
          </a:p>
          <a:p>
            <a:pPr lvl="3"/>
            <a:r>
              <a:t>Usually a floating point type</a:t>
            </a:r>
          </a:p>
          <a:p>
            <a:pPr lvl="2"/>
            <a:r>
              <a:t>Can calculate with arrays much faster than with list</a:t>
            </a:r>
          </a:p>
          <a:p>
            <a:pPr lvl="2"/>
            <a:r>
              <a:t>Implemented in C / Java for Cython or Jython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63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Create an array</a:t>
            </a:r>
          </a:p>
          <a:p>
            <a:pPr lvl="1"/>
          </a:p>
          <a:p>
            <a:pPr lvl="1"/>
          </a:p>
          <a:p>
            <a:pPr lvl="1"/>
            <a:r>
              <a:t>Define a slice</a:t>
            </a:r>
          </a:p>
        </p:txBody>
      </p:sp>
      <p:sp>
        <p:nvSpPr>
          <p:cNvPr id="264" name="&gt;&gt;&gt; vector = np.random.normal(10,1,(3))…"/>
          <p:cNvSpPr txBox="1"/>
          <p:nvPr/>
        </p:nvSpPr>
        <p:spPr>
          <a:xfrm>
            <a:off x="1186594" y="4038599"/>
            <a:ext cx="1063161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vector = np.random.normal(10,1,(3))</a:t>
            </a:r>
          </a:p>
          <a:p>
            <a:pPr>
              <a:defRPr sz="3000"/>
            </a:pPr>
            <a:r>
              <a:t>&gt;&gt;&gt; vector</a:t>
            </a:r>
          </a:p>
          <a:p>
            <a:pPr>
              <a:defRPr sz="3000"/>
            </a:pPr>
            <a:r>
              <a:t>array([10.61948855,  7.99635252,  9.05538706])</a:t>
            </a:r>
          </a:p>
        </p:txBody>
      </p:sp>
      <p:sp>
        <p:nvSpPr>
          <p:cNvPr id="265" name="&gt;&gt;&gt; x = vector[1:3]"/>
          <p:cNvSpPr txBox="1"/>
          <p:nvPr/>
        </p:nvSpPr>
        <p:spPr>
          <a:xfrm>
            <a:off x="1230523" y="6531433"/>
            <a:ext cx="445840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&gt;&gt;&gt; x = vector[1:3]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68" name="Example (cont.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(cont.)</a:t>
            </a:r>
          </a:p>
          <a:p>
            <a:pPr lvl="1"/>
            <a:r>
              <a:t>Change the first element in the slice</a:t>
            </a:r>
          </a:p>
          <a:p>
            <a:pPr lvl="1"/>
          </a:p>
          <a:p>
            <a:pPr lvl="1"/>
            <a:r>
              <a:t>Verify that the change has happened</a:t>
            </a:r>
          </a:p>
          <a:p>
            <a:pPr lvl="1"/>
          </a:p>
          <a:p>
            <a:pPr lvl="1"/>
            <a:r>
              <a:t>But the original has also changed:</a:t>
            </a:r>
          </a:p>
        </p:txBody>
      </p:sp>
      <p:sp>
        <p:nvSpPr>
          <p:cNvPr id="269" name="&gt;&gt;&gt; x[0] = 5.0"/>
          <p:cNvSpPr txBox="1"/>
          <p:nvPr/>
        </p:nvSpPr>
        <p:spPr>
          <a:xfrm>
            <a:off x="4671033" y="4182093"/>
            <a:ext cx="33152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&gt;&gt;&gt; x[0] = 5.0</a:t>
            </a:r>
          </a:p>
        </p:txBody>
      </p:sp>
      <p:sp>
        <p:nvSpPr>
          <p:cNvPr id="270" name="&gt;&gt;&gt; x…"/>
          <p:cNvSpPr txBox="1"/>
          <p:nvPr/>
        </p:nvSpPr>
        <p:spPr>
          <a:xfrm>
            <a:off x="2901373" y="5498376"/>
            <a:ext cx="720205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x</a:t>
            </a:r>
          </a:p>
          <a:p>
            <a:pPr>
              <a:defRPr sz="3000"/>
            </a:pPr>
            <a:r>
              <a:t>array([5.        , 9.05538706])</a:t>
            </a:r>
          </a:p>
        </p:txBody>
      </p:sp>
      <p:sp>
        <p:nvSpPr>
          <p:cNvPr id="271" name="&gt;&gt;&gt; vector…"/>
          <p:cNvSpPr txBox="1"/>
          <p:nvPr/>
        </p:nvSpPr>
        <p:spPr>
          <a:xfrm>
            <a:off x="1186594" y="7246459"/>
            <a:ext cx="1063161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vector</a:t>
            </a:r>
          </a:p>
          <a:p>
            <a:pPr>
              <a:defRPr sz="3000"/>
            </a:pPr>
            <a:r>
              <a:t>array([10.61948855,  5.        ,  9.05538706])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74" name="Slicing does not makes cop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Slicing does </a:t>
            </a:r>
            <a:r>
              <a:rPr b="1"/>
              <a:t>not </a:t>
            </a:r>
            <a:r>
              <a:t>makes copies</a:t>
            </a:r>
          </a:p>
          <a:p>
            <a:pPr lvl="1"/>
            <a:r>
              <a:t>This is done in order to be efficient</a:t>
            </a:r>
          </a:p>
          <a:p>
            <a:pPr lvl="2"/>
            <a:r>
              <a:t>Numerical calculations with a large amount of data get slowed down by unnecessary copies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77" name="If we want a copy, we need to make one with the copy meth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want a copy, we need to make one with the copy method </a:t>
            </a:r>
          </a:p>
          <a:p>
            <a:pPr/>
            <a:r>
              <a:t>Example:</a:t>
            </a:r>
          </a:p>
          <a:p>
            <a:pPr lvl="1"/>
            <a:r>
              <a:t>Make an array</a:t>
            </a:r>
          </a:p>
          <a:p>
            <a:pPr lvl="1"/>
          </a:p>
          <a:p>
            <a:pPr lvl="1"/>
          </a:p>
          <a:p>
            <a:pPr lvl="1"/>
            <a:r>
              <a:t>Make a copy of the array</a:t>
            </a:r>
          </a:p>
        </p:txBody>
      </p:sp>
      <p:sp>
        <p:nvSpPr>
          <p:cNvPr id="278" name="&gt;&gt;&gt; vector = np.random.randint(0,10,5)…"/>
          <p:cNvSpPr txBox="1"/>
          <p:nvPr/>
        </p:nvSpPr>
        <p:spPr>
          <a:xfrm>
            <a:off x="2101143" y="5363547"/>
            <a:ext cx="880251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vector = np.random.randint(0,10,5)</a:t>
            </a:r>
          </a:p>
          <a:p>
            <a:pPr>
              <a:defRPr sz="3000"/>
            </a:pPr>
            <a:r>
              <a:t>&gt;&gt;&gt; vector</a:t>
            </a:r>
          </a:p>
          <a:p>
            <a:pPr>
              <a:defRPr sz="3000"/>
            </a:pPr>
            <a:r>
              <a:t>array([0, 9, 5, 7, 8])</a:t>
            </a:r>
          </a:p>
        </p:txBody>
      </p:sp>
      <p:sp>
        <p:nvSpPr>
          <p:cNvPr id="279" name="&gt;&gt;&gt; my_vector_copy = vector.copy()"/>
          <p:cNvSpPr txBox="1"/>
          <p:nvPr/>
        </p:nvSpPr>
        <p:spPr>
          <a:xfrm>
            <a:off x="2558417" y="7754298"/>
            <a:ext cx="78879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&gt;&gt;&gt; my_vector_copy = vector.copy()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9" grpId="2"/>
      <p:bldP build="p" bldLvl="5" animBg="1" rev="0" advAuto="0" spid="27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82" name="Example (continued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Example (continued)</a:t>
            </a:r>
          </a:p>
          <a:p>
            <a:pPr lvl="2"/>
            <a:r>
              <a:t>Change the middle elements in the copy</a:t>
            </a:r>
          </a:p>
          <a:p>
            <a:pPr lvl="2"/>
          </a:p>
          <a:p>
            <a:pPr lvl="2"/>
            <a:r>
              <a:t>Check the change</a:t>
            </a:r>
          </a:p>
          <a:p>
            <a:pPr lvl="2"/>
          </a:p>
          <a:p>
            <a:pPr lvl="2"/>
            <a:r>
              <a:t>Check the original</a:t>
            </a:r>
          </a:p>
          <a:p>
            <a:pPr lvl="2"/>
          </a:p>
          <a:p>
            <a:pPr lvl="2"/>
            <a:r>
              <a:t>No change!</a:t>
            </a:r>
          </a:p>
        </p:txBody>
      </p:sp>
      <p:sp>
        <p:nvSpPr>
          <p:cNvPr id="283" name="&gt;&gt;&gt; my_vector_copy[1:-2]=100"/>
          <p:cNvSpPr txBox="1"/>
          <p:nvPr/>
        </p:nvSpPr>
        <p:spPr>
          <a:xfrm>
            <a:off x="2777930" y="4198555"/>
            <a:ext cx="651614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&gt;&gt;&gt; my_vector_copy[1:-2]=100</a:t>
            </a:r>
          </a:p>
        </p:txBody>
      </p:sp>
      <p:sp>
        <p:nvSpPr>
          <p:cNvPr id="284" name="&gt;&gt;&gt; my_vector_copy…"/>
          <p:cNvSpPr txBox="1"/>
          <p:nvPr/>
        </p:nvSpPr>
        <p:spPr>
          <a:xfrm>
            <a:off x="2787054" y="5447753"/>
            <a:ext cx="743069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my_vector_copy</a:t>
            </a:r>
          </a:p>
          <a:p>
            <a:pPr>
              <a:defRPr sz="3000"/>
            </a:pPr>
            <a:r>
              <a:t>array([  0, 100, 100,   7,   8])</a:t>
            </a:r>
          </a:p>
        </p:txBody>
      </p:sp>
      <p:sp>
        <p:nvSpPr>
          <p:cNvPr id="285" name="&gt;&gt;&gt; vector…"/>
          <p:cNvSpPr txBox="1"/>
          <p:nvPr/>
        </p:nvSpPr>
        <p:spPr>
          <a:xfrm>
            <a:off x="3463841" y="7011621"/>
            <a:ext cx="514432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vector</a:t>
            </a:r>
          </a:p>
          <a:p>
            <a:pPr>
              <a:defRPr sz="3000"/>
            </a:pPr>
            <a:r>
              <a:t>array([0, 9, 5, 7, 8])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88" name="Multi-dimensional slic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Multi-dimensional slicing</a:t>
            </a:r>
          </a:p>
          <a:p>
            <a:pPr lvl="1"/>
            <a:r>
              <a:t>Combines the slicing operation for each dimension</a:t>
            </a:r>
          </a:p>
        </p:txBody>
      </p:sp>
      <p:sp>
        <p:nvSpPr>
          <p:cNvPr id="289" name="&gt;&gt;&gt; slice = tensor[1:, :2, :1]…"/>
          <p:cNvSpPr txBox="1"/>
          <p:nvPr/>
        </p:nvSpPr>
        <p:spPr>
          <a:xfrm>
            <a:off x="3015691" y="4439791"/>
            <a:ext cx="697341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slice = tensor[1:, :2, :1]</a:t>
            </a:r>
          </a:p>
          <a:p>
            <a:pPr>
              <a:defRPr sz="3000"/>
            </a:pPr>
            <a:r>
              <a:t>&gt;&gt;&gt; slice</a:t>
            </a:r>
          </a:p>
          <a:p>
            <a:pPr>
              <a:defRPr sz="3000"/>
            </a:pPr>
            <a:r>
              <a:t>array([[[1.84275427],</a:t>
            </a:r>
          </a:p>
          <a:p>
            <a:pPr>
              <a:defRPr sz="3000"/>
            </a:pPr>
            <a:r>
              <a:t>        [2.00270166]]])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92" name="Multi-dimensional slic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Multi-dimensional slicing</a:t>
            </a:r>
          </a:p>
          <a:p>
            <a:pPr lvl="1"/>
            <a:r>
              <a:t>Use : in the dimensions where you do not want to slice</a:t>
            </a:r>
          </a:p>
        </p:txBody>
      </p:sp>
      <p:sp>
        <p:nvSpPr>
          <p:cNvPr id="293" name="A = np.random.normal(10, 1, (3,4,5))…"/>
          <p:cNvSpPr txBox="1"/>
          <p:nvPr/>
        </p:nvSpPr>
        <p:spPr>
          <a:xfrm>
            <a:off x="952500" y="4603750"/>
            <a:ext cx="6699052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= np.random.normal(10, 1, (3,4,5))</a:t>
            </a:r>
          </a:p>
          <a:p>
            <a:pPr/>
            <a:r>
              <a:t>A[:,2:4, 1:2]</a:t>
            </a:r>
          </a:p>
        </p:txBody>
      </p:sp>
      <p:sp>
        <p:nvSpPr>
          <p:cNvPr id="294" name="array([[[ 9.30306142],…"/>
          <p:cNvSpPr txBox="1"/>
          <p:nvPr/>
        </p:nvSpPr>
        <p:spPr>
          <a:xfrm>
            <a:off x="3387030" y="6032499"/>
            <a:ext cx="4504135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array([[[ 9.30306142],</a:t>
            </a:r>
          </a:p>
          <a:p>
            <a:pPr/>
            <a:r>
              <a:t>        [10.84579805]],</a:t>
            </a:r>
          </a:p>
          <a:p>
            <a:pPr/>
          </a:p>
          <a:p>
            <a:pPr/>
            <a:r>
              <a:t>       [[ 8.54188872],</a:t>
            </a:r>
          </a:p>
          <a:p>
            <a:pPr/>
            <a:r>
              <a:t>        [10.78481198]],</a:t>
            </a:r>
          </a:p>
          <a:p>
            <a:pPr/>
          </a:p>
          <a:p>
            <a:pPr/>
            <a:r>
              <a:t>       [[ 9.62540173],</a:t>
            </a:r>
          </a:p>
          <a:p>
            <a:pPr/>
            <a:r>
              <a:t>        [10.70995867]]])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NumPy Array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 Arrays</a:t>
            </a:r>
          </a:p>
          <a:p>
            <a:pPr defTabSz="484886">
              <a:defRPr sz="6640"/>
            </a:pPr>
            <a:r>
              <a:t>Conditional Selection</a:t>
            </a:r>
          </a:p>
        </p:txBody>
      </p:sp>
      <p:sp>
        <p:nvSpPr>
          <p:cNvPr id="297" name="We can create an array of Boolean values using comparisons on the arra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create an array of Boolean values using comparisons on the array</a:t>
            </a:r>
          </a:p>
        </p:txBody>
      </p:sp>
      <p:sp>
        <p:nvSpPr>
          <p:cNvPr id="298" name="&gt;&gt;&gt; array = np.random.randint(0,10,8)…"/>
          <p:cNvSpPr txBox="1"/>
          <p:nvPr/>
        </p:nvSpPr>
        <p:spPr>
          <a:xfrm>
            <a:off x="1326526" y="3693320"/>
            <a:ext cx="9717063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array = np.random.randint(0,10,8)</a:t>
            </a:r>
          </a:p>
          <a:p>
            <a:pPr>
              <a:defRPr sz="3000"/>
            </a:pPr>
            <a:r>
              <a:t>&gt;&gt;&gt; array</a:t>
            </a:r>
          </a:p>
          <a:p>
            <a:pPr>
              <a:defRPr sz="3000"/>
            </a:pPr>
            <a:r>
              <a:t>array([2, 4, 4, 0, 0, 4, 8, 4])</a:t>
            </a:r>
          </a:p>
          <a:p>
            <a:pPr>
              <a:defRPr sz="3000"/>
            </a:pPr>
            <a:r>
              <a:t>&gt;&gt;&gt; bool_array = array &gt; 5</a:t>
            </a:r>
          </a:p>
          <a:p>
            <a:pPr>
              <a:defRPr sz="3000"/>
            </a:pPr>
            <a:r>
              <a:t>&gt;&gt;&gt; bool_array</a:t>
            </a:r>
          </a:p>
          <a:p>
            <a:pPr>
              <a:defRPr sz="3000"/>
            </a:pPr>
            <a:r>
              <a:t>array([False, False, False, False, False, </a:t>
            </a:r>
          </a:p>
          <a:p>
            <a:pPr>
              <a:defRPr sz="3000"/>
            </a:pPr>
            <a:r>
              <a:t>       False,  True, False])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NumPy Array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 Arrays</a:t>
            </a:r>
          </a:p>
          <a:p>
            <a:pPr defTabSz="484886">
              <a:defRPr sz="6640"/>
            </a:pPr>
            <a:r>
              <a:t>Conditional Selection</a:t>
            </a:r>
          </a:p>
        </p:txBody>
      </p:sp>
      <p:sp>
        <p:nvSpPr>
          <p:cNvPr id="301" name="We can then use the Boolean array to create a selection from the original arr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then use the Boolean array to create a selection from the original array</a:t>
            </a:r>
          </a:p>
          <a:p>
            <a:pPr/>
          </a:p>
          <a:p>
            <a:pPr/>
          </a:p>
          <a:p>
            <a:pPr/>
          </a:p>
          <a:p>
            <a:pPr/>
            <a:r>
              <a:t>The new array only has one element!</a:t>
            </a:r>
          </a:p>
        </p:txBody>
      </p:sp>
      <p:sp>
        <p:nvSpPr>
          <p:cNvPr id="302" name="&gt;&gt;&gt; selection=array[bool_array]…"/>
          <p:cNvSpPr txBox="1"/>
          <p:nvPr/>
        </p:nvSpPr>
        <p:spPr>
          <a:xfrm>
            <a:off x="2901373" y="3947834"/>
            <a:ext cx="720205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selection=array[bool_array]</a:t>
            </a:r>
          </a:p>
          <a:p>
            <a:pPr>
              <a:defRPr sz="3000"/>
            </a:pPr>
            <a:r>
              <a:t>&gt;&gt;&gt; selection</a:t>
            </a:r>
          </a:p>
          <a:p>
            <a:pPr>
              <a:defRPr sz="3000"/>
            </a:pPr>
            <a:r>
              <a:t>array([8])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elft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Selftest</a:t>
            </a:r>
          </a:p>
        </p:txBody>
      </p:sp>
      <p:sp>
        <p:nvSpPr>
          <p:cNvPr id="305" name="Can you do this in one step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you do this in one step?</a:t>
            </a:r>
          </a:p>
          <a:p>
            <a:pPr lvl="1"/>
            <a:r>
              <a:t>Create a random array of 10 elements between 0 and 10</a:t>
            </a:r>
          </a:p>
          <a:p>
            <a:pPr lvl="1"/>
            <a:r>
              <a:t>Then select the ones larger than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32" name="Python is an interpreted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is an interpreted language</a:t>
            </a:r>
          </a:p>
          <a:p>
            <a:pPr lvl="1"/>
            <a:r>
              <a:t>The Python engine is usually written in C: Cython</a:t>
            </a:r>
          </a:p>
          <a:p>
            <a:pPr lvl="1"/>
            <a:r>
              <a:t>Compiled C-code is about as fast as you can get</a:t>
            </a:r>
          </a:p>
          <a:p>
            <a:pPr lvl="1"/>
            <a:r>
              <a:t>The degree to which Python uses C-code directly often determines its speed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elftest 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Selftest Solution</a:t>
            </a:r>
          </a:p>
        </p:txBody>
      </p:sp>
      <p:sp>
        <p:nvSpPr>
          <p:cNvPr id="308" name="Solu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Solution:</a:t>
            </a:r>
          </a:p>
          <a:p>
            <a:pPr lvl="1"/>
            <a:r>
              <a:t>Looks a bit cryptic</a:t>
            </a:r>
          </a:p>
          <a:p>
            <a:pPr lvl="2"/>
            <a:r>
              <a:t>First, we create an array</a:t>
            </a:r>
          </a:p>
          <a:p>
            <a:pPr lvl="2"/>
          </a:p>
          <a:p>
            <a:pPr lvl="2"/>
          </a:p>
          <a:p>
            <a:pPr lvl="2"/>
            <a:r>
              <a:t>Then we select in a single step</a:t>
            </a:r>
          </a:p>
        </p:txBody>
      </p:sp>
      <p:sp>
        <p:nvSpPr>
          <p:cNvPr id="309" name="&gt;&gt;&gt; arr = np.random.randint(0,10,10)…"/>
          <p:cNvSpPr txBox="1"/>
          <p:nvPr/>
        </p:nvSpPr>
        <p:spPr>
          <a:xfrm>
            <a:off x="2728544" y="4820309"/>
            <a:ext cx="857387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arr = np.random.randint(0,10,10)</a:t>
            </a:r>
          </a:p>
          <a:p>
            <a:pPr>
              <a:defRPr sz="3000"/>
            </a:pPr>
            <a:r>
              <a:t>&gt;&gt;&gt; arr</a:t>
            </a:r>
          </a:p>
          <a:p>
            <a:pPr>
              <a:defRPr sz="3000"/>
            </a:pPr>
            <a:r>
              <a:t>array([3, 2, 7, 8, 7, 2, 1, 0, 4, 8])</a:t>
            </a:r>
          </a:p>
        </p:txBody>
      </p:sp>
      <p:sp>
        <p:nvSpPr>
          <p:cNvPr id="310" name="&gt;&gt;&gt; sel = arr[arr&gt;5]…"/>
          <p:cNvSpPr txBox="1"/>
          <p:nvPr/>
        </p:nvSpPr>
        <p:spPr>
          <a:xfrm>
            <a:off x="2728544" y="7111292"/>
            <a:ext cx="4687045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</a:t>
            </a:r>
            <a:r>
              <a:rPr b="1"/>
              <a:t>sel = arr[arr&gt;5]</a:t>
            </a:r>
          </a:p>
          <a:p>
            <a:pPr>
              <a:defRPr sz="3000"/>
            </a:pPr>
            <a:r>
              <a:t>&gt;&gt;&gt; sel</a:t>
            </a:r>
          </a:p>
          <a:p>
            <a:pPr>
              <a:defRPr sz="3000"/>
            </a:pPr>
            <a:r>
              <a:t>array([7, 8, 7, 8])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NumPy Array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 Arrays</a:t>
            </a:r>
          </a:p>
          <a:p>
            <a:pPr defTabSz="484886">
              <a:defRPr sz="6640"/>
            </a:pPr>
            <a:r>
              <a:t>Conditional Selection</a:t>
            </a:r>
          </a:p>
        </p:txBody>
      </p:sp>
      <p:sp>
        <p:nvSpPr>
          <p:cNvPr id="313" name="Let's try this out with a matrix…"/>
          <p:cNvSpPr txBox="1"/>
          <p:nvPr>
            <p:ph type="body" sz="half" idx="1"/>
          </p:nvPr>
        </p:nvSpPr>
        <p:spPr>
          <a:xfrm>
            <a:off x="952500" y="2590800"/>
            <a:ext cx="11099800" cy="2522349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Let's try this out with a matrix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We create a vector, then use </a:t>
            </a:r>
            <a:r>
              <a:rPr b="1"/>
              <a:t>reshape</a:t>
            </a:r>
            <a:r>
              <a:t> to make the array into a vector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Recall: the number of elements needs to be the same</a:t>
            </a:r>
          </a:p>
        </p:txBody>
      </p:sp>
      <p:sp>
        <p:nvSpPr>
          <p:cNvPr id="314" name="&gt;&gt;&gt; mat = np.arange(1,13).reshape(3,4)…"/>
          <p:cNvSpPr txBox="1"/>
          <p:nvPr/>
        </p:nvSpPr>
        <p:spPr>
          <a:xfrm>
            <a:off x="2777930" y="5614268"/>
            <a:ext cx="8802514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mat = np.arange(1,13).reshape(3,4)</a:t>
            </a:r>
          </a:p>
          <a:p>
            <a:pPr>
              <a:defRPr sz="3000"/>
            </a:pPr>
            <a:r>
              <a:t>&gt;&gt;&gt; mat</a:t>
            </a:r>
          </a:p>
          <a:p>
            <a:pPr>
              <a:defRPr sz="3000"/>
            </a:pPr>
            <a:r>
              <a:t>array([[ 1,  2,  3,  4],</a:t>
            </a:r>
          </a:p>
          <a:p>
            <a:pPr>
              <a:defRPr sz="3000"/>
            </a:pPr>
            <a:r>
              <a:t>       [ 5,  6,  7,  8],</a:t>
            </a:r>
          </a:p>
          <a:p>
            <a:pPr>
              <a:defRPr sz="3000"/>
            </a:pPr>
            <a:r>
              <a:t>       [ 9, 10, 11, 12]])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NumPy Array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 Arrays</a:t>
            </a:r>
          </a:p>
          <a:p>
            <a:pPr defTabSz="484886">
              <a:defRPr sz="6640"/>
            </a:pPr>
            <a:r>
              <a:t>Conditional Selection</a:t>
            </a:r>
          </a:p>
        </p:txBody>
      </p:sp>
      <p:sp>
        <p:nvSpPr>
          <p:cNvPr id="317" name="Now let's selec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let's select:</a:t>
            </a:r>
          </a:p>
          <a:p>
            <a:pPr/>
          </a:p>
          <a:p>
            <a:pPr/>
          </a:p>
          <a:p>
            <a:pPr/>
            <a:r>
              <a:t>This is no longer a matrix, which makes sense:</a:t>
            </a:r>
          </a:p>
          <a:p>
            <a:pPr lvl="1"/>
            <a:r>
              <a:t>We remove elements, so we would have a matrix with holes</a:t>
            </a:r>
          </a:p>
        </p:txBody>
      </p:sp>
      <p:sp>
        <p:nvSpPr>
          <p:cNvPr id="318" name="&gt;&gt;&gt; mat1 = mat[mat&gt;6]…"/>
          <p:cNvSpPr txBox="1"/>
          <p:nvPr/>
        </p:nvSpPr>
        <p:spPr>
          <a:xfrm>
            <a:off x="2901373" y="3453982"/>
            <a:ext cx="720205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mat1 = mat[mat&gt;6]</a:t>
            </a:r>
          </a:p>
          <a:p>
            <a:pPr>
              <a:defRPr sz="3000"/>
            </a:pPr>
            <a:r>
              <a:t>&gt;&gt;&gt; mat1</a:t>
            </a:r>
          </a:p>
          <a:p>
            <a:pPr>
              <a:defRPr sz="3000"/>
            </a:pPr>
            <a:r>
              <a:t>array([ 7,  8,  9, 10, 11, 12])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21" name="Photo Manipu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Photo Manipulation</a:t>
            </a:r>
          </a:p>
          <a:p>
            <a:pPr lvl="1"/>
            <a:r>
              <a:t>Need to install imageio and matplotlib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Get a photo as a 3-dimensional array</a:t>
            </a:r>
          </a:p>
        </p:txBody>
      </p:sp>
      <p:sp>
        <p:nvSpPr>
          <p:cNvPr id="322" name="import imageio…"/>
          <p:cNvSpPr txBox="1"/>
          <p:nvPr/>
        </p:nvSpPr>
        <p:spPr>
          <a:xfrm>
            <a:off x="3518693" y="4311650"/>
            <a:ext cx="596741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imageio</a:t>
            </a:r>
          </a:p>
          <a:p>
            <a:pPr/>
            <a:r>
              <a:t>import matplotlib.pyplot as plt</a:t>
            </a:r>
          </a:p>
          <a:p>
            <a:pPr/>
            <a:r>
              <a:t>import matplotlib.image as mpimg</a:t>
            </a:r>
          </a:p>
        </p:txBody>
      </p:sp>
      <p:sp>
        <p:nvSpPr>
          <p:cNvPr id="323" name="im = mpimg.imread('earth.jpg')…"/>
          <p:cNvSpPr txBox="1"/>
          <p:nvPr/>
        </p:nvSpPr>
        <p:spPr>
          <a:xfrm>
            <a:off x="3518693" y="7442199"/>
            <a:ext cx="560159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 = mpimg.imread('earth.jpg')</a:t>
            </a:r>
          </a:p>
          <a:p>
            <a:pPr/>
            <a:r>
              <a:t>print(im.shape)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26" name="Display the phot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Display the photo</a:t>
            </a:r>
          </a:p>
        </p:txBody>
      </p:sp>
      <p:sp>
        <p:nvSpPr>
          <p:cNvPr id="327" name="plt.imshow(im)…"/>
          <p:cNvSpPr txBox="1"/>
          <p:nvPr/>
        </p:nvSpPr>
        <p:spPr>
          <a:xfrm>
            <a:off x="1939230" y="3390899"/>
            <a:ext cx="267503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plt.imshow(im)</a:t>
            </a:r>
          </a:p>
          <a:p>
            <a:pPr/>
            <a:r>
              <a:t>plt.show()</a:t>
            </a:r>
          </a:p>
        </p:txBody>
      </p:sp>
      <p:pic>
        <p:nvPicPr>
          <p:cNvPr id="328" name="earth.jpg" descr="ear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4814" y="4927600"/>
            <a:ext cx="7395172" cy="3697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7945" y="3515617"/>
            <a:ext cx="7148910" cy="5361683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32" name="Swap first coordinate"/>
          <p:cNvSpPr txBox="1"/>
          <p:nvPr>
            <p:ph type="body" idx="1"/>
          </p:nvPr>
        </p:nvSpPr>
        <p:spPr>
          <a:xfrm>
            <a:off x="952500" y="2692400"/>
            <a:ext cx="11099800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Swap first coordinate</a:t>
            </a:r>
          </a:p>
        </p:txBody>
      </p:sp>
      <p:sp>
        <p:nvSpPr>
          <p:cNvPr id="333" name="plt.imshow(im[::-1,])…"/>
          <p:cNvSpPr txBox="1"/>
          <p:nvPr/>
        </p:nvSpPr>
        <p:spPr>
          <a:xfrm>
            <a:off x="4524697" y="3365499"/>
            <a:ext cx="395540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plt.imshow(im[::-1,])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2378" y="2163768"/>
            <a:ext cx="10560044" cy="7920032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37" name="Swap second coordinate"/>
          <p:cNvSpPr txBox="1"/>
          <p:nvPr>
            <p:ph type="body" sz="quarter" idx="1"/>
          </p:nvPr>
        </p:nvSpPr>
        <p:spPr>
          <a:xfrm>
            <a:off x="952500" y="2413000"/>
            <a:ext cx="7962851" cy="2970411"/>
          </a:xfrm>
          <a:prstGeom prst="rect">
            <a:avLst/>
          </a:prstGeom>
        </p:spPr>
        <p:txBody>
          <a:bodyPr anchor="t"/>
          <a:lstStyle/>
          <a:p>
            <a:pPr/>
            <a:r>
              <a:t>Swap second coordinate</a:t>
            </a:r>
          </a:p>
        </p:txBody>
      </p:sp>
      <p:sp>
        <p:nvSpPr>
          <p:cNvPr id="338" name="plt.imshow(im[:,::-1,])…"/>
          <p:cNvSpPr txBox="1"/>
          <p:nvPr/>
        </p:nvSpPr>
        <p:spPr>
          <a:xfrm>
            <a:off x="3590230" y="2990850"/>
            <a:ext cx="4321226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plt.imshow(im[:,::-1,])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9896" y="3162944"/>
            <a:ext cx="9685008" cy="7263756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42" name="Swap third coordinate (color coordinate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Swap third coordinate (color coordinate)</a:t>
            </a:r>
          </a:p>
        </p:txBody>
      </p:sp>
      <p:sp>
        <p:nvSpPr>
          <p:cNvPr id="343" name="plt.imshow(im[:,:,::-1])…"/>
          <p:cNvSpPr txBox="1"/>
          <p:nvPr/>
        </p:nvSpPr>
        <p:spPr>
          <a:xfrm>
            <a:off x="2104330" y="3467099"/>
            <a:ext cx="450413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plt.imshow(im[:,:,::-1])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214" y="3670300"/>
            <a:ext cx="8283972" cy="6212979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47" name="Take every 50th line and colum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Take every 50th line and column</a:t>
            </a:r>
          </a:p>
        </p:txBody>
      </p:sp>
      <p:sp>
        <p:nvSpPr>
          <p:cNvPr id="348" name="plt.imshow(im[::50, ::50,])…"/>
          <p:cNvSpPr txBox="1"/>
          <p:nvPr/>
        </p:nvSpPr>
        <p:spPr>
          <a:xfrm>
            <a:off x="3772768" y="3517899"/>
            <a:ext cx="505286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plt.imshow(im[::50, ::50,])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51" name="We can also apply fun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also apply functions</a:t>
            </a:r>
          </a:p>
          <a:p>
            <a:pPr lvl="1"/>
            <a:r>
              <a:t>np.where allows us to replace values</a:t>
            </a:r>
          </a:p>
          <a:p>
            <a:pPr lvl="2"/>
            <a:r>
              <a:t> </a:t>
            </a:r>
          </a:p>
          <a:p>
            <a:pPr lvl="3"/>
            <a:r>
              <a:t>Where-ever the value of the image is less than 100, replace it with 0</a:t>
            </a:r>
          </a:p>
          <a:p>
            <a:pPr lvl="3"/>
            <a:r>
              <a:t>Otherwise, replace it with 255 </a:t>
            </a:r>
          </a:p>
        </p:txBody>
      </p:sp>
      <p:sp>
        <p:nvSpPr>
          <p:cNvPr id="352" name="image = np.where(im&gt;100, 255, 0)"/>
          <p:cNvSpPr txBox="1"/>
          <p:nvPr/>
        </p:nvSpPr>
        <p:spPr>
          <a:xfrm>
            <a:off x="2459930" y="4184650"/>
            <a:ext cx="596741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image = np.where(im&gt;100, 255, 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35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Calculating the sum 1+2+3+…+ (number-1)</a:t>
            </a:r>
          </a:p>
          <a:p>
            <a:pPr lvl="2"/>
            <a:r>
              <a:t>For which there is of course a mathematical formula</a:t>
            </a:r>
          </a:p>
          <a:p>
            <a:pPr lvl="1"/>
            <a:r>
              <a:t>First possibility: using a while loop</a:t>
            </a:r>
          </a:p>
        </p:txBody>
      </p:sp>
      <p:sp>
        <p:nvSpPr>
          <p:cNvPr id="136" name="def using_while(number):…"/>
          <p:cNvSpPr txBox="1"/>
          <p:nvPr/>
        </p:nvSpPr>
        <p:spPr>
          <a:xfrm>
            <a:off x="4250332" y="5734050"/>
            <a:ext cx="4504136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using_while(number):</a:t>
            </a:r>
          </a:p>
          <a:p>
            <a:pPr/>
            <a:r>
              <a:t>    result = 0</a:t>
            </a:r>
          </a:p>
          <a:p>
            <a:pPr/>
            <a:r>
              <a:t>    index = 0</a:t>
            </a:r>
          </a:p>
          <a:p>
            <a:pPr/>
            <a:r>
              <a:t>    while(index&lt;number):</a:t>
            </a:r>
          </a:p>
          <a:p>
            <a:pPr/>
            <a:r>
              <a:t>        result += index</a:t>
            </a:r>
          </a:p>
          <a:p>
            <a:pPr/>
            <a:r>
              <a:t>        index += 1</a:t>
            </a:r>
          </a:p>
          <a:p>
            <a:pPr/>
            <a:r>
              <a:t>    return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40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58" name="Can use a sub-imag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a sub-image</a:t>
            </a:r>
          </a:p>
        </p:txBody>
      </p:sp>
      <p:sp>
        <p:nvSpPr>
          <p:cNvPr id="359" name="plt.imshow(im[:,:,0])…"/>
          <p:cNvSpPr txBox="1"/>
          <p:nvPr/>
        </p:nvSpPr>
        <p:spPr>
          <a:xfrm>
            <a:off x="1621730" y="3187699"/>
            <a:ext cx="395540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plt.imshow(im[:,:,0])</a:t>
            </a:r>
          </a:p>
          <a:p>
            <a:pPr/>
            <a:r>
              <a:t>plt.show()</a:t>
            </a:r>
          </a:p>
        </p:txBody>
      </p:sp>
      <p:sp>
        <p:nvSpPr>
          <p:cNvPr id="360" name="plt.imshow(im[:,:,1])…"/>
          <p:cNvSpPr txBox="1"/>
          <p:nvPr/>
        </p:nvSpPr>
        <p:spPr>
          <a:xfrm>
            <a:off x="1511300" y="4264024"/>
            <a:ext cx="395540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plt.imshow(im[:,:,1])</a:t>
            </a:r>
          </a:p>
          <a:p>
            <a:pPr/>
            <a:r>
              <a:t>plt.show()</a:t>
            </a:r>
          </a:p>
        </p:txBody>
      </p:sp>
      <p:sp>
        <p:nvSpPr>
          <p:cNvPr id="361" name="plt.imshow(im[:,:,2])…"/>
          <p:cNvSpPr txBox="1"/>
          <p:nvPr/>
        </p:nvSpPr>
        <p:spPr>
          <a:xfrm>
            <a:off x="1511300" y="5340349"/>
            <a:ext cx="395540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plt.imshow(im[:,:,2])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9250" y="5257800"/>
            <a:ext cx="7048104" cy="5286078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pic>
        <p:nvPicPr>
          <p:cNvPr id="365" name="Figure_0.png" descr="Figure_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698" y="1905000"/>
            <a:ext cx="6095604" cy="4571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6998" y="1905000"/>
            <a:ext cx="6095604" cy="4571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7142" y="2590800"/>
            <a:ext cx="8718948" cy="653921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70" name="Can use the transpos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the transpose</a:t>
            </a:r>
          </a:p>
        </p:txBody>
      </p:sp>
      <p:sp>
        <p:nvSpPr>
          <p:cNvPr id="371" name="plt.imshow(im[:,:,2].T)…"/>
          <p:cNvSpPr txBox="1"/>
          <p:nvPr/>
        </p:nvSpPr>
        <p:spPr>
          <a:xfrm>
            <a:off x="2498030" y="3492499"/>
            <a:ext cx="432122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plt.imshow(im[:,:,2].T)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74" name="Or just concentrate on the essential"/>
          <p:cNvSpPr txBox="1"/>
          <p:nvPr>
            <p:ph type="body" idx="1"/>
          </p:nvPr>
        </p:nvSpPr>
        <p:spPr>
          <a:xfrm>
            <a:off x="10668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Or just concentrate on the essential</a:t>
            </a:r>
          </a:p>
        </p:txBody>
      </p:sp>
      <p:sp>
        <p:nvSpPr>
          <p:cNvPr id="375" name="plt.imshow(im[250:500,1350:1600, : ])"/>
          <p:cNvSpPr txBox="1"/>
          <p:nvPr/>
        </p:nvSpPr>
        <p:spPr>
          <a:xfrm>
            <a:off x="3152874" y="3905250"/>
            <a:ext cx="688196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plt.imshow(im[250:500,1350:1600, : 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NumPy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Operations</a:t>
            </a:r>
          </a:p>
        </p:txBody>
      </p:sp>
      <p:sp>
        <p:nvSpPr>
          <p:cNvPr id="381" name="Numpy allows fast operations on array ele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allows fast operations on array elements</a:t>
            </a:r>
          </a:p>
          <a:p>
            <a:pPr/>
            <a:r>
              <a:t>We can simply add, subtract, multiply or divide by a scalar</a:t>
            </a:r>
          </a:p>
        </p:txBody>
      </p:sp>
      <p:sp>
        <p:nvSpPr>
          <p:cNvPr id="382" name="&gt;&gt;&gt; vector = np.arange(20).reshape(4,5)…"/>
          <p:cNvSpPr txBox="1"/>
          <p:nvPr/>
        </p:nvSpPr>
        <p:spPr>
          <a:xfrm>
            <a:off x="2723920" y="4317999"/>
            <a:ext cx="8436696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&gt;&gt;&gt; vector = np.arange(20).reshape(4,5)</a:t>
            </a:r>
          </a:p>
          <a:p>
            <a:pPr>
              <a:defRPr sz="2800"/>
            </a:pPr>
            <a:r>
              <a:t>&gt;&gt;&gt; vector</a:t>
            </a:r>
          </a:p>
          <a:p>
            <a:pPr>
              <a:defRPr sz="2800"/>
            </a:pPr>
            <a:r>
              <a:t>array([[ 0,  1,  2,  3,  4],</a:t>
            </a:r>
          </a:p>
          <a:p>
            <a:pPr>
              <a:defRPr sz="2800"/>
            </a:pPr>
            <a:r>
              <a:t>       [ 5,  6,  7,  8,  9],</a:t>
            </a:r>
          </a:p>
          <a:p>
            <a:pPr>
              <a:defRPr sz="2800"/>
            </a:pPr>
            <a:r>
              <a:t>       [10, 11, 12, 13, 14],</a:t>
            </a:r>
          </a:p>
          <a:p>
            <a:pPr>
              <a:defRPr sz="2800"/>
            </a:pPr>
            <a:r>
              <a:t>       [15, 16, 17, 18, 19]])</a:t>
            </a:r>
          </a:p>
          <a:p>
            <a:pPr>
              <a:defRPr sz="2800"/>
            </a:pPr>
            <a:r>
              <a:t>&gt;&gt;&gt; vector += 1</a:t>
            </a:r>
          </a:p>
          <a:p>
            <a:pPr>
              <a:defRPr sz="2800"/>
            </a:pPr>
            <a:r>
              <a:t>&gt;&gt;&gt; vector</a:t>
            </a:r>
          </a:p>
          <a:p>
            <a:pPr>
              <a:defRPr sz="2800"/>
            </a:pPr>
            <a:r>
              <a:t>array([[ 1,  2,  3,  4,  5],</a:t>
            </a:r>
          </a:p>
          <a:p>
            <a:pPr>
              <a:defRPr sz="2800"/>
            </a:pPr>
            <a:r>
              <a:t>       [ 6,  7,  8,  9, 10],</a:t>
            </a:r>
          </a:p>
          <a:p>
            <a:pPr>
              <a:defRPr sz="2800"/>
            </a:pPr>
            <a:r>
              <a:t>       [11, 12, 13, 14, 15],</a:t>
            </a:r>
          </a:p>
          <a:p>
            <a:pPr>
              <a:defRPr sz="2800"/>
            </a:pPr>
            <a:r>
              <a:t>       [16, 17, 18, 19, 20]])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NumPy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Operations</a:t>
            </a:r>
          </a:p>
        </p:txBody>
      </p:sp>
      <p:sp>
        <p:nvSpPr>
          <p:cNvPr id="385" name="Numpy also allows operations between array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also allows operations between arrays</a:t>
            </a:r>
          </a:p>
        </p:txBody>
      </p:sp>
      <p:sp>
        <p:nvSpPr>
          <p:cNvPr id="386" name="&gt;&gt;&gt; mat = np.random.normal(0,1,(4,5))…"/>
          <p:cNvSpPr txBox="1"/>
          <p:nvPr/>
        </p:nvSpPr>
        <p:spPr>
          <a:xfrm>
            <a:off x="1087517" y="3536950"/>
            <a:ext cx="10829765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900"/>
            </a:pPr>
            <a:r>
              <a:t>&gt;&gt;&gt; mat = np.random.normal(0,1,(4,5))</a:t>
            </a:r>
          </a:p>
          <a:p>
            <a:pPr>
              <a:defRPr sz="1900"/>
            </a:pPr>
            <a:r>
              <a:t>&gt;&gt;&gt; mat</a:t>
            </a:r>
          </a:p>
          <a:p>
            <a:pPr>
              <a:defRPr sz="1900"/>
            </a:pPr>
            <a:r>
              <a:t>array([[ 0.04646031, -1.32970787,  1.16764921, -0.48342653,  0.42295389],</a:t>
            </a:r>
          </a:p>
          <a:p>
            <a:pPr>
              <a:defRPr sz="1900"/>
            </a:pPr>
            <a:r>
              <a:t>       [ 0.70547825,  1.51980589,  1.46902433, -0.46742839,  1.42472386],</a:t>
            </a:r>
          </a:p>
          <a:p>
            <a:pPr>
              <a:defRPr sz="1900"/>
            </a:pPr>
            <a:r>
              <a:t>       [ 0.78756679, -0.39975927,  1.24411043, -0.67336526, -0.92416835],</a:t>
            </a:r>
          </a:p>
          <a:p>
            <a:pPr>
              <a:defRPr sz="1900"/>
            </a:pPr>
            <a:r>
              <a:t>       [ 0.4708628 , -0.29419976, -0.58634161,  0.29038393, -0.78814955]])</a:t>
            </a:r>
          </a:p>
          <a:p>
            <a:pPr>
              <a:defRPr sz="1900"/>
            </a:pPr>
            <a:r>
              <a:t>&gt;&gt;&gt; vector + mat</a:t>
            </a:r>
          </a:p>
          <a:p>
            <a:pPr>
              <a:defRPr sz="1900"/>
            </a:pPr>
            <a:r>
              <a:t>array([[ 1.04646031,  0.67029213,  4.16764921,  3.51657347,  5.42295389],</a:t>
            </a:r>
          </a:p>
          <a:p>
            <a:pPr>
              <a:defRPr sz="1900"/>
            </a:pPr>
            <a:r>
              <a:t>       [ 6.70547825,  8.51980589,  9.46902433,  8.53257161, 11.42472386],</a:t>
            </a:r>
          </a:p>
          <a:p>
            <a:pPr>
              <a:defRPr sz="1900"/>
            </a:pPr>
            <a:r>
              <a:t>       [11.78756679, 11.60024073, 14.24411043, 13.32663474, 14.07583165],</a:t>
            </a:r>
          </a:p>
          <a:p>
            <a:pPr>
              <a:defRPr sz="1900"/>
            </a:pPr>
            <a:r>
              <a:t>       [16.4708628 , 16.70580024, 17.41365839, 19.29038393, 19.21185045]])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NumPy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Operations</a:t>
            </a:r>
          </a:p>
        </p:txBody>
      </p:sp>
      <p:sp>
        <p:nvSpPr>
          <p:cNvPr id="389" name="What happens if there is an error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happens if there is an error?</a:t>
            </a:r>
          </a:p>
          <a:p>
            <a:pPr lvl="1"/>
            <a:r>
              <a:t>Python would throw an exception, but not so NumPy</a:t>
            </a:r>
          </a:p>
          <a:p>
            <a:pPr lvl="2"/>
            <a:r>
              <a:t>Example: Create two vectors, one with a zero</a:t>
            </a:r>
          </a:p>
          <a:p>
            <a:pPr lvl="3"/>
          </a:p>
          <a:p>
            <a:pPr lvl="3"/>
            <a:r>
              <a:t>If we divide, we get a warning</a:t>
            </a:r>
          </a:p>
          <a:p>
            <a:pPr lvl="3"/>
            <a:r>
              <a:t>But the result exists, with an inf value for infinity</a:t>
            </a:r>
          </a:p>
        </p:txBody>
      </p:sp>
      <p:sp>
        <p:nvSpPr>
          <p:cNvPr id="390" name="&gt;&gt;&gt; vector = np.arange(5)…"/>
          <p:cNvSpPr txBox="1"/>
          <p:nvPr/>
        </p:nvSpPr>
        <p:spPr>
          <a:xfrm>
            <a:off x="3884513" y="4762500"/>
            <a:ext cx="672953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vector = np.arange(5)</a:t>
            </a:r>
          </a:p>
          <a:p>
            <a:pPr>
              <a:defRPr sz="3100"/>
            </a:pPr>
            <a:r>
              <a:t>&gt;&gt;&gt; vector2 = np.arange(2,7)</a:t>
            </a:r>
          </a:p>
        </p:txBody>
      </p:sp>
      <p:sp>
        <p:nvSpPr>
          <p:cNvPr id="391" name="&gt;&gt;&gt; vec = vector2/vector…"/>
          <p:cNvSpPr txBox="1"/>
          <p:nvPr/>
        </p:nvSpPr>
        <p:spPr>
          <a:xfrm>
            <a:off x="1819157" y="7175499"/>
            <a:ext cx="10837386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&gt;&gt;&gt; vec = vector2/vector</a:t>
            </a:r>
          </a:p>
          <a:p>
            <a:pPr>
              <a:defRPr sz="2100">
                <a:solidFill>
                  <a:srgbClr val="FF2600"/>
                </a:solidFill>
              </a:defRPr>
            </a:pPr>
            <a:r>
              <a:t>Warning (from warnings module):</a:t>
            </a:r>
          </a:p>
          <a:p>
            <a:pPr>
              <a:defRPr sz="2100">
                <a:solidFill>
                  <a:srgbClr val="FF2600"/>
                </a:solidFill>
              </a:defRPr>
            </a:pPr>
            <a:r>
              <a:t>  File "&lt;pyshell#11&gt;", line 1</a:t>
            </a:r>
          </a:p>
          <a:p>
            <a:pPr>
              <a:defRPr sz="2100">
                <a:solidFill>
                  <a:srgbClr val="FF2600"/>
                </a:solidFill>
              </a:defRPr>
            </a:pPr>
            <a:r>
              <a:t>RuntimeWarning: divide by zero encountered in true_divide</a:t>
            </a:r>
          </a:p>
          <a:p>
            <a:pPr>
              <a:defRPr sz="2100"/>
            </a:pPr>
            <a:r>
              <a:t>&gt;&gt;&gt; vec</a:t>
            </a:r>
          </a:p>
          <a:p>
            <a:pPr>
              <a:defRPr sz="2100"/>
            </a:pPr>
            <a:r>
              <a:t>array([       inf, 3.        , 2.        , 1.66666667, 1.5       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NumPy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Operations</a:t>
            </a:r>
          </a:p>
        </p:txBody>
      </p:sp>
      <p:sp>
        <p:nvSpPr>
          <p:cNvPr id="394" name="If we divide 0 by 0, we get an nan -- not a valu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divide 0 by 0, we get an nan -- not a value</a:t>
            </a:r>
          </a:p>
        </p:txBody>
      </p:sp>
      <p:sp>
        <p:nvSpPr>
          <p:cNvPr id="395" name="&gt;&gt;&gt; vec=np.arange(4)…"/>
          <p:cNvSpPr txBox="1"/>
          <p:nvPr/>
        </p:nvSpPr>
        <p:spPr>
          <a:xfrm>
            <a:off x="1323776" y="3422649"/>
            <a:ext cx="10745931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vec=np.arange(4)</a:t>
            </a:r>
          </a:p>
          <a:p>
            <a:pPr>
              <a:defRPr sz="3100"/>
            </a:pPr>
            <a:r>
              <a:t>&gt;&gt;&gt; vec</a:t>
            </a:r>
          </a:p>
          <a:p>
            <a:pPr>
              <a:defRPr sz="3100"/>
            </a:pPr>
            <a:r>
              <a:t>array([0, 1, 2, 3])</a:t>
            </a:r>
          </a:p>
          <a:p>
            <a:pPr>
              <a:defRPr sz="3100"/>
            </a:pPr>
            <a:r>
              <a:t>&gt;&gt;&gt; vec/vec</a:t>
            </a:r>
          </a:p>
          <a:p>
            <a:pPr>
              <a:defRPr sz="3100"/>
            </a:pPr>
          </a:p>
          <a:p>
            <a:pPr>
              <a:defRPr sz="3100">
                <a:solidFill>
                  <a:srgbClr val="FF2600"/>
                </a:solidFill>
              </a:defRPr>
            </a:pPr>
            <a:r>
              <a:t>Warning (from warnings module):</a:t>
            </a:r>
          </a:p>
          <a:p>
            <a:pPr>
              <a:defRPr sz="3100">
                <a:solidFill>
                  <a:srgbClr val="FF2600"/>
                </a:solidFill>
              </a:defRPr>
            </a:pPr>
            <a:r>
              <a:t>  File "&lt;pyshell#15&gt;", line 1</a:t>
            </a:r>
          </a:p>
          <a:p>
            <a:pPr>
              <a:defRPr sz="3100">
                <a:solidFill>
                  <a:srgbClr val="FF2600"/>
                </a:solidFill>
              </a:defRPr>
            </a:pPr>
            <a:r>
              <a:t>RuntimeWarning: invalid value encountered in true_divide</a:t>
            </a:r>
          </a:p>
          <a:p>
            <a:pPr>
              <a:defRPr sz="3100"/>
            </a:pPr>
            <a:r>
              <a:t>array([nan,  1.,  1.,  1.])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39" name="Since we want to time it (and not using the awkward timeit) we write our own version for functions with a single argu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Since we want to time it (and not using the awkward timeit) we write our own version for functions with a single argument</a:t>
            </a:r>
          </a:p>
          <a:p>
            <a:pPr lvl="1"/>
            <a:r>
              <a:t>Import Python module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time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time.perf_counter()</a:t>
            </a:r>
            <a:r>
              <a:t>  to get the time</a:t>
            </a:r>
          </a:p>
        </p:txBody>
      </p:sp>
      <p:sp>
        <p:nvSpPr>
          <p:cNvPr id="140" name="def my_time_it(function, arg):…"/>
          <p:cNvSpPr txBox="1"/>
          <p:nvPr/>
        </p:nvSpPr>
        <p:spPr>
          <a:xfrm>
            <a:off x="3610148" y="6197599"/>
            <a:ext cx="5784504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my_time_it(function, arg):</a:t>
            </a:r>
          </a:p>
          <a:p>
            <a:pPr/>
            <a:r>
              <a:t>    start = time.perf_counter()</a:t>
            </a:r>
          </a:p>
          <a:p>
            <a:pPr/>
            <a:r>
              <a:t>    function(arg)</a:t>
            </a:r>
          </a:p>
          <a:p>
            <a:pPr/>
            <a:r>
              <a:t>    stop = time.perf_counter()</a:t>
            </a:r>
          </a:p>
          <a:p>
            <a:pPr/>
            <a:r>
              <a:t>    return stop-start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NumPy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Operations</a:t>
            </a:r>
          </a:p>
        </p:txBody>
      </p:sp>
      <p:sp>
        <p:nvSpPr>
          <p:cNvPr id="398" name="There are rules for how to define operations with nan and inf, that make intuitive sen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rules for how to define operations with nan and inf, that make intuitive sense</a:t>
            </a:r>
          </a:p>
          <a:p>
            <a:pPr lvl="1"/>
            <a:r>
              <a:t>IEEE Standard for Binary Floating-Point Arithmetic (IEEE 754)</a:t>
            </a:r>
          </a:p>
          <a:p>
            <a:pPr/>
            <a:r>
              <a:t>We can create inf directly by saying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np.inf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Example: Infinity divided by infinity is not defined</a:t>
            </a:r>
          </a:p>
        </p:txBody>
      </p:sp>
      <p:sp>
        <p:nvSpPr>
          <p:cNvPr id="399" name="&gt;&gt;&gt; np.inf/np.inf…"/>
          <p:cNvSpPr txBox="1"/>
          <p:nvPr/>
        </p:nvSpPr>
        <p:spPr>
          <a:xfrm>
            <a:off x="3958530" y="6896100"/>
            <a:ext cx="413069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np.inf/np.inf</a:t>
            </a:r>
          </a:p>
          <a:p>
            <a:pPr>
              <a:defRPr sz="3100"/>
            </a:pPr>
            <a:r>
              <a:t>nan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02" name="Adding two vector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Adding two vectors:</a:t>
            </a:r>
          </a:p>
        </p:txBody>
      </p:sp>
      <p:sp>
        <p:nvSpPr>
          <p:cNvPr id="403" name="&gt;&gt;&gt; v1 = np.array([1,2,3])…"/>
          <p:cNvSpPr txBox="1"/>
          <p:nvPr/>
        </p:nvSpPr>
        <p:spPr>
          <a:xfrm>
            <a:off x="3095079" y="4794249"/>
            <a:ext cx="625702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v1 = np.array([1,2,3])</a:t>
            </a:r>
          </a:p>
          <a:p>
            <a:pPr>
              <a:defRPr sz="3100"/>
            </a:pPr>
            <a:r>
              <a:t>&gt;&gt;&gt; v2 = np.array([5,4,3])</a:t>
            </a:r>
          </a:p>
          <a:p>
            <a:pPr>
              <a:defRPr sz="3100"/>
            </a:pPr>
            <a:r>
              <a:t>&gt;&gt;&gt; v1 + v2</a:t>
            </a:r>
          </a:p>
          <a:p>
            <a:pPr>
              <a:defRPr sz="3100"/>
            </a:pPr>
            <a:r>
              <a:t>array([6, 6, 6])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06" name="Adding two matric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Adding two matrices</a:t>
            </a:r>
          </a:p>
        </p:txBody>
      </p:sp>
      <p:sp>
        <p:nvSpPr>
          <p:cNvPr id="407" name="&gt;&gt;&gt; m1 = np.array([[1,2,3],[4,5,6],[9,10,0]])…"/>
          <p:cNvSpPr txBox="1"/>
          <p:nvPr/>
        </p:nvSpPr>
        <p:spPr>
          <a:xfrm>
            <a:off x="2335237" y="3352799"/>
            <a:ext cx="9374108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&gt;&gt;&gt; m1 = np.array([[1,2,3],[4,5,6],[9,10,0]])</a:t>
            </a:r>
          </a:p>
          <a:p>
            <a:pPr>
              <a:defRPr sz="2700"/>
            </a:pPr>
            <a:r>
              <a:t>&gt;&gt;&gt; m1</a:t>
            </a:r>
          </a:p>
          <a:p>
            <a:pPr>
              <a:defRPr sz="2700"/>
            </a:pPr>
            <a:r>
              <a:t>array([[ 1,  2,  3],</a:t>
            </a:r>
          </a:p>
          <a:p>
            <a:pPr>
              <a:defRPr sz="2700"/>
            </a:pPr>
            <a:r>
              <a:t>       [ 4,  5,  6],</a:t>
            </a:r>
          </a:p>
          <a:p>
            <a:pPr>
              <a:defRPr sz="2700"/>
            </a:pPr>
            <a:r>
              <a:t>       [ 9, 10,  0]])</a:t>
            </a:r>
          </a:p>
          <a:p>
            <a:pPr>
              <a:defRPr sz="2700"/>
            </a:pPr>
            <a:r>
              <a:t>&gt;&gt;&gt; m2 = np.array([[4,2,0],[7,3,1],[5,1,2]])</a:t>
            </a:r>
          </a:p>
          <a:p>
            <a:pPr>
              <a:defRPr sz="2700"/>
            </a:pPr>
            <a:r>
              <a:t>&gt;&gt;&gt; m2</a:t>
            </a:r>
          </a:p>
          <a:p>
            <a:pPr>
              <a:defRPr sz="2700"/>
            </a:pPr>
            <a:r>
              <a:t>array([[4, 2, 0],</a:t>
            </a:r>
          </a:p>
          <a:p>
            <a:pPr>
              <a:defRPr sz="2700"/>
            </a:pPr>
            <a:r>
              <a:t>       [7, 3, 1],</a:t>
            </a:r>
          </a:p>
          <a:p>
            <a:pPr>
              <a:defRPr sz="2700"/>
            </a:pPr>
            <a:r>
              <a:t>       [5, 1, 2]])</a:t>
            </a:r>
          </a:p>
          <a:p>
            <a:pPr>
              <a:defRPr sz="2700"/>
            </a:pPr>
            <a:r>
              <a:t>&gt;&gt;&gt; m1+m2</a:t>
            </a:r>
          </a:p>
          <a:p>
            <a:pPr>
              <a:defRPr sz="2700"/>
            </a:pPr>
            <a:r>
              <a:t>array([[ 5,  4,  3],</a:t>
            </a:r>
          </a:p>
          <a:p>
            <a:pPr>
              <a:defRPr sz="2700"/>
            </a:pPr>
            <a:r>
              <a:t>       [11,  8,  7],</a:t>
            </a:r>
          </a:p>
          <a:p>
            <a:pPr>
              <a:defRPr sz="2700"/>
            </a:pPr>
            <a:r>
              <a:t>       [14, 11,  2]])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10" name="Scalar multiplic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Scalar multiplication</a:t>
            </a:r>
          </a:p>
        </p:txBody>
      </p:sp>
      <p:sp>
        <p:nvSpPr>
          <p:cNvPr id="411" name="&gt;&gt;&gt; v = np.array([5,3,-2,4])…"/>
          <p:cNvSpPr txBox="1"/>
          <p:nvPr/>
        </p:nvSpPr>
        <p:spPr>
          <a:xfrm>
            <a:off x="3244329" y="4159250"/>
            <a:ext cx="6729537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v = np.array([5,3,-2,4])</a:t>
            </a:r>
          </a:p>
          <a:p>
            <a:pPr>
              <a:defRPr sz="3100"/>
            </a:pPr>
            <a:r>
              <a:t>&gt;&gt;&gt; 5*v</a:t>
            </a:r>
          </a:p>
          <a:p>
            <a:pPr>
              <a:defRPr sz="3100"/>
            </a:pPr>
            <a:r>
              <a:t>array([ 25,  15, -10,  20])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14" name="Scalar multiplic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Scalar multiplication</a:t>
            </a:r>
          </a:p>
        </p:txBody>
      </p:sp>
      <p:sp>
        <p:nvSpPr>
          <p:cNvPr id="415" name="&gt;&gt;&gt; m1…"/>
          <p:cNvSpPr txBox="1"/>
          <p:nvPr/>
        </p:nvSpPr>
        <p:spPr>
          <a:xfrm>
            <a:off x="3964536" y="3682999"/>
            <a:ext cx="5075728" cy="410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m1</a:t>
            </a:r>
          </a:p>
          <a:p>
            <a:pPr>
              <a:defRPr sz="3100"/>
            </a:pPr>
            <a:r>
              <a:t>array([[ 1,  2,  3],</a:t>
            </a:r>
          </a:p>
          <a:p>
            <a:pPr>
              <a:defRPr sz="3100"/>
            </a:pPr>
            <a:r>
              <a:t>       [ 4,  5,  6],</a:t>
            </a:r>
          </a:p>
          <a:p>
            <a:pPr>
              <a:defRPr sz="3100"/>
            </a:pPr>
            <a:r>
              <a:t>       [ 9, 10,  0]])</a:t>
            </a:r>
          </a:p>
          <a:p>
            <a:pPr>
              <a:defRPr sz="3100"/>
            </a:pPr>
          </a:p>
          <a:p>
            <a:pPr>
              <a:defRPr sz="3100"/>
            </a:pPr>
            <a:r>
              <a:t>&gt;&gt;&gt; 3*m1</a:t>
            </a:r>
          </a:p>
          <a:p>
            <a:pPr>
              <a:defRPr sz="3100"/>
            </a:pPr>
            <a:r>
              <a:t>array([[ 3,  6,  9],</a:t>
            </a:r>
          </a:p>
          <a:p>
            <a:pPr>
              <a:defRPr sz="3100"/>
            </a:pPr>
            <a:r>
              <a:t>       [12, 15, 18],</a:t>
            </a:r>
          </a:p>
          <a:p>
            <a:pPr>
              <a:defRPr sz="3100"/>
            </a:pPr>
            <a:r>
              <a:t>       [27, 30,  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18" name="Element-wise multiplication is not matrix multiplic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Element-wise multiplication </a:t>
            </a:r>
            <a:r>
              <a:rPr b="1"/>
              <a:t>is not matrix multiplication</a:t>
            </a:r>
          </a:p>
        </p:txBody>
      </p:sp>
      <p:sp>
        <p:nvSpPr>
          <p:cNvPr id="419" name="&gt;&gt;&gt; m1…"/>
          <p:cNvSpPr txBox="1"/>
          <p:nvPr/>
        </p:nvSpPr>
        <p:spPr>
          <a:xfrm>
            <a:off x="4244991" y="3545406"/>
            <a:ext cx="5075729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100"/>
            </a:pPr>
            <a:r>
              <a:t>&gt;&gt;&gt; m1</a:t>
            </a:r>
          </a:p>
          <a:p>
            <a:pPr>
              <a:defRPr sz="3100"/>
            </a:pPr>
            <a:r>
              <a:t>array([[ 1,  2,  3],</a:t>
            </a:r>
          </a:p>
          <a:p>
            <a:pPr>
              <a:defRPr sz="3100"/>
            </a:pPr>
            <a:r>
              <a:t>       [ 4,  5,  6],</a:t>
            </a:r>
          </a:p>
          <a:p>
            <a:pPr>
              <a:defRPr sz="3100"/>
            </a:pPr>
            <a:r>
              <a:t>       [ 9, 10,  0]])</a:t>
            </a:r>
          </a:p>
          <a:p>
            <a:pPr>
              <a:defRPr sz="3100"/>
            </a:pPr>
            <a:r>
              <a:t>&gt;&gt;&gt; m2</a:t>
            </a:r>
          </a:p>
          <a:p>
            <a:pPr>
              <a:defRPr sz="3100"/>
            </a:pPr>
            <a:r>
              <a:t>array([[4, 2, 0],</a:t>
            </a:r>
          </a:p>
          <a:p>
            <a:pPr>
              <a:defRPr sz="3100"/>
            </a:pPr>
            <a:r>
              <a:t>       [7, 3, 1],</a:t>
            </a:r>
          </a:p>
          <a:p>
            <a:pPr>
              <a:defRPr sz="3100"/>
            </a:pPr>
            <a:r>
              <a:t>       [5, 1, 2]])</a:t>
            </a:r>
          </a:p>
          <a:p>
            <a:pPr>
              <a:defRPr sz="3100"/>
            </a:pPr>
            <a:r>
              <a:t>&gt;&gt;&gt; m1*m2</a:t>
            </a:r>
          </a:p>
          <a:p>
            <a:pPr>
              <a:defRPr sz="3100"/>
            </a:pPr>
            <a:r>
              <a:t>array([[ 4,  4,  0],</a:t>
            </a:r>
          </a:p>
          <a:p>
            <a:pPr>
              <a:defRPr sz="3100"/>
            </a:pPr>
            <a:r>
              <a:t>       [28, 15,  6],</a:t>
            </a:r>
          </a:p>
          <a:p>
            <a:pPr>
              <a:defRPr sz="3100"/>
            </a:pPr>
            <a:r>
              <a:t>       [45, 10,  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22" name="Matrix multiplication uses the (new) @ opera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/>
            </a:lvl1pPr>
          </a:lstStyle>
          <a:p>
            <a:pPr/>
            <a:r>
              <a:t>Matrix multiplication uses the (new) @ operator</a:t>
            </a:r>
          </a:p>
          <a:p>
            <a:pPr lvl="1"/>
            <a:r>
              <a:t>Python 3.5 and later</a:t>
            </a:r>
          </a:p>
        </p:txBody>
      </p:sp>
      <p:sp>
        <p:nvSpPr>
          <p:cNvPr id="423" name="&gt;&gt;&gt; m1…"/>
          <p:cNvSpPr txBox="1"/>
          <p:nvPr/>
        </p:nvSpPr>
        <p:spPr>
          <a:xfrm>
            <a:off x="3897213" y="3977461"/>
            <a:ext cx="5784504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100"/>
            </a:pPr>
            <a:r>
              <a:t>&gt;&gt;&gt; m1</a:t>
            </a:r>
          </a:p>
          <a:p>
            <a:pPr>
              <a:defRPr sz="3100"/>
            </a:pPr>
            <a:r>
              <a:t>array([[ 1,  2,  3],</a:t>
            </a:r>
          </a:p>
          <a:p>
            <a:pPr>
              <a:defRPr sz="3100"/>
            </a:pPr>
            <a:r>
              <a:t>       [ 4,  5,  6],</a:t>
            </a:r>
          </a:p>
          <a:p>
            <a:pPr>
              <a:defRPr sz="3100"/>
            </a:pPr>
            <a:r>
              <a:t>       [ 9, 10,  0]])</a:t>
            </a:r>
          </a:p>
          <a:p>
            <a:pPr>
              <a:defRPr sz="3100"/>
            </a:pPr>
            <a:r>
              <a:t>&gt;&gt;&gt; m2</a:t>
            </a:r>
          </a:p>
          <a:p>
            <a:pPr>
              <a:defRPr sz="3100"/>
            </a:pPr>
            <a:r>
              <a:t>array([[4, 2, 0],</a:t>
            </a:r>
          </a:p>
          <a:p>
            <a:pPr>
              <a:defRPr sz="3100"/>
            </a:pPr>
            <a:r>
              <a:t>       [7, 3, 1],</a:t>
            </a:r>
          </a:p>
          <a:p>
            <a:pPr>
              <a:defRPr sz="3100"/>
            </a:pPr>
            <a:r>
              <a:t>       [5, 1, 2]])</a:t>
            </a:r>
          </a:p>
          <a:p>
            <a:pPr>
              <a:defRPr sz="3100"/>
            </a:pPr>
            <a:r>
              <a:t>&gt;&gt;&gt; </a:t>
            </a:r>
            <a:r>
              <a:rPr b="1"/>
              <a:t>m1@m2</a:t>
            </a:r>
            <a:endParaRPr b="1"/>
          </a:p>
          <a:p>
            <a:pPr>
              <a:defRPr sz="3100"/>
            </a:pPr>
            <a:r>
              <a:t>array([[ 33,  11,   8],</a:t>
            </a:r>
          </a:p>
          <a:p>
            <a:pPr>
              <a:defRPr sz="3100"/>
            </a:pPr>
            <a:r>
              <a:t>       [ 81,  29,  17],</a:t>
            </a:r>
          </a:p>
          <a:p>
            <a:pPr>
              <a:defRPr sz="3100"/>
            </a:pPr>
            <a:r>
              <a:t>       [106,  48,  10]])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26" name="Can be used to multiply matrix and vec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be used to multiply matrix and vector</a:t>
            </a:r>
          </a:p>
          <a:p>
            <a:pPr/>
          </a:p>
          <a:p>
            <a:pPr/>
          </a:p>
          <a:p>
            <a:pPr/>
          </a:p>
          <a:p>
            <a:pPr/>
            <a:r>
              <a:t>Notice that the vectors are in row form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e>
                  </m:d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</m:m>
                    </m:e>
                  </m:d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8,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e>
                  </m:d>
                </m:oMath>
              </m:oMathPara>
            </a14:m>
          </a:p>
          <a:p>
            <a:pPr/>
            <a:r>
              <a:t>Follows usage of matlab and Mathematica</a:t>
            </a:r>
          </a:p>
        </p:txBody>
      </p:sp>
      <p:sp>
        <p:nvSpPr>
          <p:cNvPr id="427" name="&gt;&gt;&gt; m = np.array([[2,3],[1,-1]])…"/>
          <p:cNvSpPr txBox="1"/>
          <p:nvPr/>
        </p:nvSpPr>
        <p:spPr>
          <a:xfrm>
            <a:off x="1378557" y="3653813"/>
            <a:ext cx="7674571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m = np.array([[2,3],[1,-1]])</a:t>
            </a:r>
          </a:p>
          <a:p>
            <a:pPr>
              <a:defRPr sz="3100"/>
            </a:pPr>
            <a:r>
              <a:t>&gt;&gt;&gt; v = np.array([1,2])</a:t>
            </a:r>
          </a:p>
          <a:p>
            <a:pPr>
              <a:defRPr sz="3100"/>
            </a:pPr>
            <a:r>
              <a:t>&gt;&gt;&gt; m@v</a:t>
            </a:r>
          </a:p>
          <a:p>
            <a:pPr>
              <a:defRPr sz="3100"/>
            </a:pPr>
            <a:r>
              <a:t>array([ 8, -1])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30" name="Transpose with np.transpose or the .T operat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Transpose with np.transpose or the .T operator</a:t>
            </a:r>
          </a:p>
        </p:txBody>
      </p:sp>
      <p:sp>
        <p:nvSpPr>
          <p:cNvPr id="431" name="&gt;&gt;&gt; m…"/>
          <p:cNvSpPr txBox="1"/>
          <p:nvPr/>
        </p:nvSpPr>
        <p:spPr>
          <a:xfrm>
            <a:off x="4437053" y="4127500"/>
            <a:ext cx="4130694" cy="321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100"/>
            </a:pPr>
            <a:r>
              <a:t>&gt;&gt;&gt; m</a:t>
            </a:r>
          </a:p>
          <a:p>
            <a:pPr>
              <a:defRPr sz="3100"/>
            </a:pPr>
            <a:r>
              <a:t>array([[ 2,  3],</a:t>
            </a:r>
          </a:p>
          <a:p>
            <a:pPr>
              <a:defRPr sz="3100"/>
            </a:pPr>
            <a:r>
              <a:t>       [ 1, -1]])</a:t>
            </a:r>
          </a:p>
          <a:p>
            <a:pPr>
              <a:defRPr sz="3100"/>
            </a:pPr>
            <a:r>
              <a:t>&gt;&gt;&gt; m.T</a:t>
            </a:r>
          </a:p>
          <a:p>
            <a:pPr>
              <a:defRPr sz="3100"/>
            </a:pPr>
            <a:r>
              <a:t>array([[ 2,  1],</a:t>
            </a:r>
          </a:p>
          <a:p>
            <a:pPr>
              <a:defRPr sz="3100"/>
            </a:pPr>
            <a:r>
              <a:t>       [ 3, -1]])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34" name="Thus, could have us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Thus, could have used</a:t>
            </a:r>
          </a:p>
        </p:txBody>
      </p:sp>
      <p:sp>
        <p:nvSpPr>
          <p:cNvPr id="435" name="&gt;&gt;&gt; m@ v.T…"/>
          <p:cNvSpPr txBox="1"/>
          <p:nvPr/>
        </p:nvSpPr>
        <p:spPr>
          <a:xfrm>
            <a:off x="4673311" y="4141880"/>
            <a:ext cx="365817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100"/>
            </a:pPr>
            <a:r>
              <a:t>&gt;&gt;&gt; m@ v.T</a:t>
            </a:r>
          </a:p>
          <a:p>
            <a:pPr>
              <a:defRPr sz="3100"/>
            </a:pPr>
            <a:r>
              <a:t>array([ 8, -1])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43" name="If you want to extend this to arbitrary list of argument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you want to extend this to arbitrary list of arguments:</a:t>
            </a:r>
          </a:p>
        </p:txBody>
      </p:sp>
      <p:sp>
        <p:nvSpPr>
          <p:cNvPr id="144" name="def my_time_it(function, arg):…"/>
          <p:cNvSpPr txBox="1"/>
          <p:nvPr/>
        </p:nvSpPr>
        <p:spPr>
          <a:xfrm>
            <a:off x="580330" y="3924299"/>
            <a:ext cx="5784504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my_time_it(function, arg):</a:t>
            </a:r>
          </a:p>
          <a:p>
            <a:pPr/>
            <a:r>
              <a:t>    start = time.perf_counter()</a:t>
            </a:r>
          </a:p>
          <a:p>
            <a:pPr/>
            <a:r>
              <a:t>    function(arg)</a:t>
            </a:r>
          </a:p>
          <a:p>
            <a:pPr/>
            <a:r>
              <a:t>    stop = time.perf_counter()</a:t>
            </a:r>
          </a:p>
          <a:p>
            <a:pPr/>
            <a:r>
              <a:t>    return stop-start</a:t>
            </a:r>
          </a:p>
        </p:txBody>
      </p:sp>
      <p:sp>
        <p:nvSpPr>
          <p:cNvPr id="145" name="def my_time_it(function, arg):…"/>
          <p:cNvSpPr txBox="1"/>
          <p:nvPr/>
        </p:nvSpPr>
        <p:spPr>
          <a:xfrm>
            <a:off x="6638230" y="3924299"/>
            <a:ext cx="5784504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my_time_it(function, arg):</a:t>
            </a:r>
          </a:p>
          <a:p>
            <a:pPr/>
            <a:r>
              <a:t>    start = time.perf_counter()</a:t>
            </a:r>
          </a:p>
          <a:p>
            <a:pPr/>
            <a:r>
              <a:t>    function(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*</a:t>
            </a:r>
            <a:r>
              <a:t>arg)</a:t>
            </a:r>
          </a:p>
          <a:p>
            <a:pPr/>
            <a:r>
              <a:t>    stop = time.perf_counter()</a:t>
            </a:r>
          </a:p>
          <a:p>
            <a:pPr/>
            <a:r>
              <a:t>    return stop-start</a:t>
            </a:r>
          </a:p>
        </p:txBody>
      </p:sp>
      <p:sp>
        <p:nvSpPr>
          <p:cNvPr id="146" name="print('while', my_time_it(using_while, [number]))"/>
          <p:cNvSpPr txBox="1"/>
          <p:nvPr/>
        </p:nvSpPr>
        <p:spPr>
          <a:xfrm>
            <a:off x="3472581" y="6483350"/>
            <a:ext cx="925979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print('while', my_time_it(using_while, [number]))</a:t>
            </a:r>
          </a:p>
        </p:txBody>
      </p:sp>
      <p:sp>
        <p:nvSpPr>
          <p:cNvPr id="147" name="print('while', my_time_it(using_while, number))"/>
          <p:cNvSpPr txBox="1"/>
          <p:nvPr/>
        </p:nvSpPr>
        <p:spPr>
          <a:xfrm>
            <a:off x="580330" y="7956550"/>
            <a:ext cx="889397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print('while', my_time_it(using_while, number))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38" name="We can use this to make a linear transform of a data se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use this to make a linear transform of a data set</a:t>
            </a:r>
          </a:p>
        </p:txBody>
      </p:sp>
      <p:sp>
        <p:nvSpPr>
          <p:cNvPr id="439" name="def transform(matrix, dataset):…"/>
          <p:cNvSpPr txBox="1"/>
          <p:nvPr/>
        </p:nvSpPr>
        <p:spPr>
          <a:xfrm>
            <a:off x="2247740" y="3941414"/>
            <a:ext cx="7674571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def transform(matrix, dataset):</a:t>
            </a:r>
          </a:p>
          <a:p>
            <a:pPr>
              <a:defRPr sz="3100"/>
            </a:pPr>
            <a:r>
              <a:t>    return (matrix@ dataset.T).T</a:t>
            </a:r>
          </a:p>
        </p:txBody>
      </p:sp>
      <p:sp>
        <p:nvSpPr>
          <p:cNvPr id="440" name="mat = np.array([[.1, .2, .3, .4],…"/>
          <p:cNvSpPr txBox="1"/>
          <p:nvPr/>
        </p:nvSpPr>
        <p:spPr>
          <a:xfrm>
            <a:off x="2422008" y="6160723"/>
            <a:ext cx="8147088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100"/>
            </a:pPr>
            <a:r>
              <a:t>mat = np.array([[.1, .2, .3, .4], </a:t>
            </a:r>
          </a:p>
          <a:p>
            <a:pPr>
              <a:defRPr sz="3100"/>
            </a:pPr>
            <a:r>
              <a:t>                [.2, .2, .3, .4], </a:t>
            </a:r>
          </a:p>
          <a:p>
            <a:pPr>
              <a:defRPr sz="3100"/>
            </a:pPr>
            <a:r>
              <a:t>                [.1, -.1, .2, 3], </a:t>
            </a:r>
          </a:p>
          <a:p>
            <a:pPr>
              <a:defRPr sz="3100"/>
            </a:pPr>
            <a:r>
              <a:t>                [3, 2, 1, -2]</a:t>
            </a:r>
          </a:p>
          <a:p>
            <a:pPr>
              <a:defRPr sz="3100"/>
            </a:pPr>
            <a:r>
              <a:t>              ])</a:t>
            </a:r>
          </a:p>
          <a:p>
            <a:pPr>
              <a:defRPr sz="3100"/>
            </a:pPr>
            <a:r>
              <a:t>print(transform(mat, iris))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43" name="Dot-product of two vector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Dot-product of two vectors:</a:t>
            </a:r>
          </a:p>
        </p:txBody>
      </p:sp>
      <p:sp>
        <p:nvSpPr>
          <p:cNvPr id="444" name="v = np.array([1, 2, 3, 4, 5])…"/>
          <p:cNvSpPr txBox="1"/>
          <p:nvPr/>
        </p:nvSpPr>
        <p:spPr>
          <a:xfrm>
            <a:off x="2382058" y="3551245"/>
            <a:ext cx="6965796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v = np.array([1, 2, 3, 4, 5])</a:t>
            </a:r>
          </a:p>
          <a:p>
            <a:pPr>
              <a:defRPr sz="3100"/>
            </a:pPr>
            <a:r>
              <a:t>&gt;&gt;&gt; v@v.T</a:t>
            </a:r>
          </a:p>
          <a:p>
            <a:pPr>
              <a:defRPr sz="3100"/>
            </a:pPr>
            <a:r>
              <a:t>55</a:t>
            </a:r>
          </a:p>
          <a:p>
            <a:pPr>
              <a:defRPr sz="3100"/>
            </a:pPr>
            <a:r>
              <a:t>&gt;&gt;&gt; np.vdot(v,v)</a:t>
            </a:r>
          </a:p>
          <a:p>
            <a:pPr>
              <a:defRPr sz="3100"/>
            </a:pPr>
            <a:r>
              <a:t>55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47" name="Can use linear algebra package in nump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linear algebra package in numpy</a:t>
            </a:r>
          </a:p>
          <a:p>
            <a:pPr lvl="1"/>
            <a:r>
              <a:t>numpy.linalg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sSup>
                    <m:e>
                      <m:d>
                        <m:d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ctrlP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baseJc m:val="center"/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</m:mPr>
                            <m:mr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243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243</m:t>
                            </m:r>
                          </m:e>
                        </m:mr>
                      </m:m>
                    </m:e>
                  </m:d>
                </m:oMath>
              </m:oMathPara>
            </a14:m>
          </a:p>
        </p:txBody>
      </p:sp>
      <p:sp>
        <p:nvSpPr>
          <p:cNvPr id="448" name="np.linalg.matrix_power(np.array([[1,2],[1,-1]]),10)…"/>
          <p:cNvSpPr txBox="1"/>
          <p:nvPr/>
        </p:nvSpPr>
        <p:spPr>
          <a:xfrm>
            <a:off x="674659" y="6446526"/>
            <a:ext cx="12163482" cy="1435101"/>
          </a:xfrm>
          <a:prstGeom prst="rect">
            <a:avLst/>
          </a:prstGeom>
          <a:solidFill>
            <a:srgbClr val="F8F4F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np.linalg.matrix_power(np.array([[1,2],[1,-1]]),10)</a:t>
            </a:r>
          </a:p>
          <a:p>
            <a:pPr>
              <a:defRPr sz="3100"/>
            </a:pPr>
            <a:r>
              <a:t>array([[243,   0],</a:t>
            </a:r>
          </a:p>
          <a:p>
            <a:pPr>
              <a:defRPr sz="3100"/>
            </a:pPr>
            <a:r>
              <a:t>       [  0, 243]])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51" name="Can calculate matrix inver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calculate matrix inverses</a:t>
            </a:r>
          </a:p>
          <a:p>
            <a:pPr lvl="1"/>
            <a:r>
              <a:t>Throws LinAlgError if singular</a:t>
            </a:r>
          </a:p>
        </p:txBody>
      </p:sp>
      <p:sp>
        <p:nvSpPr>
          <p:cNvPr id="452" name="&gt;&gt;&gt; np.linalg.inv( np.array([1,-2],[-2,4]) )…"/>
          <p:cNvSpPr txBox="1"/>
          <p:nvPr/>
        </p:nvSpPr>
        <p:spPr>
          <a:xfrm>
            <a:off x="1247563" y="4794249"/>
            <a:ext cx="10509673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np.linalg.inv( np.array([1,-2],[-2,4]) )</a:t>
            </a:r>
          </a:p>
          <a:p>
            <a:pPr>
              <a:defRPr sz="3100"/>
            </a:pPr>
            <a:r>
              <a:t>Traceback (most recent call last):</a:t>
            </a:r>
          </a:p>
          <a:p>
            <a:pPr>
              <a:defRPr sz="3100"/>
            </a:pPr>
            <a:r>
              <a:t>…</a:t>
            </a:r>
          </a:p>
          <a:p>
            <a:pPr>
              <a:defRPr sz="3100"/>
            </a:pPr>
            <a:r>
              <a:t>numpy.linalg.LinAlgError: Singular matrix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455" name="Can directly solve linear equ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directly solve linear equations</a:t>
            </a:r>
          </a:p>
          <a:p>
            <a:pPr lvl="1"/>
            <a:r>
              <a:t>Solving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</m:oMath>
            </a14:m>
          </a:p>
          <a:p>
            <a:pPr lvl="2"/>
            <a:r>
              <a:t>With solution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9,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</m:oMath>
            </a14:m>
          </a:p>
          <a:p>
            <a:pPr lvl="1"/>
            <a:r>
              <a:t>Gives an error if matrix is not square or singular</a:t>
            </a:r>
          </a:p>
        </p:txBody>
      </p:sp>
      <p:sp>
        <p:nvSpPr>
          <p:cNvPr id="456" name="&gt;&gt;&gt; np.linalg.solve( np.array([[1,2],[1,-1]]) ,…"/>
          <p:cNvSpPr txBox="1"/>
          <p:nvPr/>
        </p:nvSpPr>
        <p:spPr>
          <a:xfrm>
            <a:off x="952500" y="6402959"/>
            <a:ext cx="11218448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np.linalg.solve( np.array([[1,2],[1,-1]]) ,</a:t>
            </a:r>
          </a:p>
          <a:p>
            <a:pPr>
              <a:defRPr sz="3100"/>
            </a:pPr>
            <a:r>
              <a:t>		 np.array([2,3]) )</a:t>
            </a:r>
          </a:p>
          <a:p>
            <a:pPr>
              <a:defRPr sz="3100"/>
            </a:pPr>
            <a:r>
              <a:t>array([ 2.66666667, -0.33333333])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459" name="There is a plethora of functions that can be applied to a numpy arra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is a plethora of functions that can be applied to a numpy array.</a:t>
            </a:r>
          </a:p>
          <a:p>
            <a:pPr/>
            <a:r>
              <a:t>These are much faster than the corresponding Python functions</a:t>
            </a:r>
          </a:p>
          <a:p>
            <a:pPr/>
            <a:r>
              <a:t>You can find a list in the numpy u-function manual</a:t>
            </a:r>
          </a:p>
          <a:p>
            <a:pPr lvl="1"/>
            <a:r>
              <a:rPr u="sng">
                <a:hlinkClick r:id="rId2" invalidUrl="" action="" tgtFrame="" tooltip="" history="1" highlightClick="0" endSnd="0"/>
              </a:rPr>
              <a:t>https://docs.scipy.org/doc/numpy/reference/ufuncs.html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462" name="There are universal functions around which the operations are wrapp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universal functions around which the operations are wrapped</a:t>
            </a:r>
          </a:p>
          <a:p>
            <a:pPr lvl="1"/>
            <a:r>
              <a:t>np.add, np.subtract, np.negative, np.multiply, np.divide, np.floor_divide, np.power, np.mod</a:t>
            </a:r>
          </a:p>
          <a:p>
            <a:pPr/>
            <a:r>
              <a:t>The absolute function is</a:t>
            </a:r>
          </a:p>
          <a:p>
            <a:pPr lvl="1"/>
            <a:r>
              <a:t>abs</a:t>
            </a:r>
          </a:p>
          <a:p>
            <a:pPr lvl="1"/>
            <a:r>
              <a:t>np.absolute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465" name="Trigonometric fun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Trigonometric functions</a:t>
            </a:r>
          </a:p>
          <a:p>
            <a:pPr lvl="1"/>
            <a:r>
              <a:t>np.sin, np.cos, np.tan, np.arcsin, np.arccos, np.arctan</a:t>
            </a:r>
          </a:p>
          <a:p>
            <a:pPr/>
            <a:r>
              <a:t>Exponents and logarithms</a:t>
            </a:r>
          </a:p>
          <a:p>
            <a:pPr lvl="1"/>
            <a:r>
              <a:t>np.log, np.log2 (base 2), np.log10 (base 10)</a:t>
            </a:r>
          </a:p>
          <a:p>
            <a:pPr lvl="1"/>
            <a:r>
              <a:t>np.expm1  (more exact for small arguments)</a:t>
            </a:r>
          </a:p>
          <a:p>
            <a:pPr lvl="1"/>
            <a:r>
              <a:t>np.log1p (more exact for small arguments)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468" name="Special u-func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Special u-functions:</a:t>
            </a:r>
          </a:p>
          <a:p>
            <a:pPr lvl="1"/>
            <a:r>
              <a:t>In addition, the submodule scipy.special contains many more specialized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471" name="Avoid creating temporary arra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Avoid creating temporary arrays</a:t>
            </a:r>
          </a:p>
          <a:p>
            <a:pPr lvl="1"/>
            <a:r>
              <a:t>If they are large, too much time spent on moving data</a:t>
            </a:r>
          </a:p>
          <a:p>
            <a:pPr lvl="1"/>
            <a:r>
              <a:t>Specify the array using the 'out' parameter</a:t>
            </a:r>
          </a:p>
        </p:txBody>
      </p:sp>
      <p:sp>
        <p:nvSpPr>
          <p:cNvPr id="472" name="&gt;&gt;&gt; y = np.empty(10)…"/>
          <p:cNvSpPr txBox="1"/>
          <p:nvPr/>
        </p:nvSpPr>
        <p:spPr>
          <a:xfrm>
            <a:off x="576895" y="5261136"/>
            <a:ext cx="11851010" cy="327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&gt;&gt;&gt; y = np.empty(10)</a:t>
            </a:r>
          </a:p>
          <a:p>
            <a:pPr>
              <a:defRPr sz="2200"/>
            </a:pPr>
            <a:r>
              <a:t>&gt;&gt;&gt; x = np.arange(1,11)</a:t>
            </a:r>
          </a:p>
          <a:p>
            <a:pPr>
              <a:defRPr sz="2200"/>
            </a:pPr>
            <a:r>
              <a:t>&gt;&gt;&gt; np.exp(x, </a:t>
            </a:r>
            <a:r>
              <a:rPr b="1"/>
              <a:t>out = y</a:t>
            </a:r>
            <a:r>
              <a:t>)</a:t>
            </a:r>
          </a:p>
          <a:p>
            <a:pPr>
              <a:defRPr sz="2200"/>
            </a:pPr>
            <a:r>
              <a:t>array([2.71828183e+00, 7.38905610e+00, 2.00855369e+01, 5.45981500e+01,</a:t>
            </a:r>
          </a:p>
          <a:p>
            <a:pPr>
              <a:defRPr sz="2200"/>
            </a:pPr>
            <a:r>
              <a:t>       1.48413159e+02, 4.03428793e+02, 1.09663316e+03, 2.98095799e+03,</a:t>
            </a:r>
          </a:p>
          <a:p>
            <a:pPr>
              <a:defRPr sz="2200"/>
            </a:pPr>
            <a:r>
              <a:t>       8.10308393e+03, 2.20264658e+04])</a:t>
            </a:r>
          </a:p>
          <a:p>
            <a:pPr>
              <a:defRPr sz="2200"/>
            </a:pPr>
            <a:r>
              <a:t>&gt;&gt;&gt; y</a:t>
            </a:r>
          </a:p>
          <a:p>
            <a:pPr>
              <a:defRPr sz="2200"/>
            </a:pPr>
            <a:r>
              <a:t>array([2.71828183e+00, 7.38905610e+00, 2.00855369e+01, 5.45981500e+01,</a:t>
            </a:r>
          </a:p>
          <a:p>
            <a:pPr>
              <a:defRPr sz="2200"/>
            </a:pPr>
            <a:r>
              <a:t>       1.48413159e+02, 4.03428793e+02, 1.09663316e+03, 2.98095799e+03,</a:t>
            </a:r>
          </a:p>
          <a:p>
            <a:pPr>
              <a:defRPr sz="2200"/>
            </a:pPr>
            <a:r>
              <a:t>       8.10308393e+03, 2.20264658e+04])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50" name="The for-loop is closer to the C-for loop and therefore fast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for-loop is closer to the C-for loop and therefore faster</a:t>
            </a:r>
          </a:p>
        </p:txBody>
      </p:sp>
      <p:sp>
        <p:nvSpPr>
          <p:cNvPr id="151" name="def using_for(number):…"/>
          <p:cNvSpPr txBox="1"/>
          <p:nvPr/>
        </p:nvSpPr>
        <p:spPr>
          <a:xfrm>
            <a:off x="3374330" y="3917950"/>
            <a:ext cx="5784504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using_for(number):</a:t>
            </a:r>
          </a:p>
          <a:p>
            <a:pPr/>
            <a:r>
              <a:t>    result = 0</a:t>
            </a:r>
          </a:p>
          <a:p>
            <a:pPr/>
            <a:r>
              <a:t>    for index in range(number):</a:t>
            </a:r>
          </a:p>
          <a:p>
            <a:pPr/>
            <a:r>
              <a:t>        result += index</a:t>
            </a:r>
          </a:p>
          <a:p>
            <a:pPr/>
            <a:r>
              <a:t>    return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475" name="Can use np.min, np.max, s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np.min, np.max, sum </a:t>
            </a:r>
          </a:p>
          <a:p>
            <a:pPr/>
            <a:r>
              <a:t>Use np.argmin, np.argmax to find the index of the maximum / minimum element</a:t>
            </a:r>
          </a:p>
          <a:p>
            <a:pPr/>
            <a:r>
              <a:t>Can use np.mean, np.std, np.var, np.median, mp.percentile to get statistics</a:t>
            </a:r>
          </a:p>
          <a:p>
            <a:pPr lvl="1"/>
            <a:r>
              <a:t>Not the only way, see the scipy module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sp>
        <p:nvSpPr>
          <p:cNvPr id="478" name="Operations can be also made between arrays of different siz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Operations can be also made between arrays of different sizes</a:t>
            </a:r>
          </a:p>
          <a:p>
            <a:pPr lvl="1"/>
            <a:r>
              <a:t>Example 1: adding a scalar (zero-dimensional) to a vector</a:t>
            </a:r>
          </a:p>
        </p:txBody>
      </p:sp>
      <p:sp>
        <p:nvSpPr>
          <p:cNvPr id="479" name="&gt;&gt;&gt; x = np.full(5,1)…"/>
          <p:cNvSpPr txBox="1"/>
          <p:nvPr/>
        </p:nvSpPr>
        <p:spPr>
          <a:xfrm>
            <a:off x="4097908" y="5422698"/>
            <a:ext cx="5311986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x = np.full(5,1)</a:t>
            </a:r>
          </a:p>
          <a:p>
            <a:pPr>
              <a:defRPr sz="3100"/>
            </a:pPr>
            <a:r>
              <a:t>&gt;&gt;&gt; x+1</a:t>
            </a:r>
          </a:p>
          <a:p>
            <a:pPr>
              <a:defRPr sz="3100"/>
            </a:pPr>
            <a:r>
              <a:t>array([2, 2, 2, 2, 2])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sp>
        <p:nvSpPr>
          <p:cNvPr id="482" name="Adding a vector to a matrix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Adding a vector to a matrix:</a:t>
            </a:r>
          </a:p>
          <a:p>
            <a:pPr lvl="1"/>
            <a:r>
              <a:t>Create a matrix</a:t>
            </a:r>
          </a:p>
          <a:p>
            <a:pPr lvl="1"/>
          </a:p>
          <a:p>
            <a:pPr lvl="1"/>
            <a:r>
              <a:t>Create a vector</a:t>
            </a:r>
          </a:p>
          <a:p>
            <a:pPr lvl="1"/>
          </a:p>
          <a:p>
            <a:pPr lvl="1"/>
            <a:r>
              <a:t>Add them together: The vector has been broadcast to a 2 by 5 matrix by doubling the single row</a:t>
            </a:r>
          </a:p>
        </p:txBody>
      </p:sp>
      <p:sp>
        <p:nvSpPr>
          <p:cNvPr id="483" name="&gt;&gt;&gt; matrix = np.arange(1,11).reshape((2,5))…"/>
          <p:cNvSpPr txBox="1"/>
          <p:nvPr/>
        </p:nvSpPr>
        <p:spPr>
          <a:xfrm>
            <a:off x="4903116" y="3087440"/>
            <a:ext cx="10273415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matrix = np.arange(1,11).reshape((2,5))</a:t>
            </a:r>
          </a:p>
          <a:p>
            <a:pPr>
              <a:defRPr sz="3100"/>
            </a:pPr>
            <a:r>
              <a:t>&gt;&gt;&gt; matrix</a:t>
            </a:r>
          </a:p>
          <a:p>
            <a:pPr>
              <a:defRPr sz="3100"/>
            </a:pPr>
            <a:r>
              <a:t>array([[ 1,  2,  3,  4,  5],</a:t>
            </a:r>
          </a:p>
          <a:p>
            <a:pPr>
              <a:defRPr sz="3100"/>
            </a:pPr>
            <a:r>
              <a:t>       [ 6,  7,  8,  9, 10]])</a:t>
            </a:r>
          </a:p>
        </p:txBody>
      </p:sp>
      <p:sp>
        <p:nvSpPr>
          <p:cNvPr id="484" name="&gt;&gt;&gt; x = np.arange(1,6)…"/>
          <p:cNvSpPr txBox="1"/>
          <p:nvPr/>
        </p:nvSpPr>
        <p:spPr>
          <a:xfrm>
            <a:off x="4968467" y="4834540"/>
            <a:ext cx="5311987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x = np.arange(1,6)</a:t>
            </a:r>
          </a:p>
          <a:p>
            <a:pPr>
              <a:defRPr sz="3100"/>
            </a:pPr>
            <a:r>
              <a:t>&gt;&gt;&gt; x</a:t>
            </a:r>
          </a:p>
          <a:p>
            <a:pPr>
              <a:defRPr sz="3100"/>
            </a:pPr>
            <a:r>
              <a:t>array([1, 2, 3, 4, 5])</a:t>
            </a:r>
          </a:p>
        </p:txBody>
      </p:sp>
      <p:sp>
        <p:nvSpPr>
          <p:cNvPr id="485" name="&gt;&gt;&gt; matrix+x…"/>
          <p:cNvSpPr txBox="1"/>
          <p:nvPr/>
        </p:nvSpPr>
        <p:spPr>
          <a:xfrm>
            <a:off x="5055601" y="7492138"/>
            <a:ext cx="6965796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matrix+x</a:t>
            </a:r>
          </a:p>
          <a:p>
            <a:pPr>
              <a:defRPr sz="3100"/>
            </a:pPr>
            <a:r>
              <a:t>array([[ 2,  4,  6,  8, 10],</a:t>
            </a:r>
          </a:p>
          <a:p>
            <a:pPr>
              <a:defRPr sz="3100"/>
            </a:pPr>
            <a:r>
              <a:t>       [ 7,  9, 11, 13, 15]])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sp>
        <p:nvSpPr>
          <p:cNvPr id="488" name="The broadcast rules: Expand a single coordinate in a dimension in one operand to the value in the oth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broadcast rules: Expand a single coordinate in a dimension in one operand to the value in the other</a:t>
            </a:r>
          </a:p>
        </p:txBody>
      </p:sp>
      <p:pic>
        <p:nvPicPr>
          <p:cNvPr id="4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8876" y="3827252"/>
            <a:ext cx="5194301" cy="541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sp>
        <p:nvSpPr>
          <p:cNvPr id="492" name="Rule 1: If the two arrays differ in their number of dimensions, the shape of the one with fewer dimensions is padded with ones on its leading si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Rule 1: If the two arrays differ in their number of dimensions, the shape of the one with fewer dimensions is padded with ones on its leading site</a:t>
            </a:r>
          </a:p>
          <a:p>
            <a:pPr/>
            <a:r>
              <a:t>Rule 2: If the shape of two arrays does not match in any dimension, the array with shape equal to 1 in that dimension is stretched to match the other shape</a:t>
            </a:r>
          </a:p>
          <a:p>
            <a:pPr/>
            <a:r>
              <a:t>Rule 3: If in any dimensions the sizes disagree and neither is equal to 1, an error is raised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Nea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Neat Example</a:t>
            </a:r>
          </a:p>
        </p:txBody>
      </p:sp>
      <p:sp>
        <p:nvSpPr>
          <p:cNvPr id="495" name="We combine broadcasting with mathplotli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combine broadcasting with mathplotlib</a:t>
            </a:r>
          </a:p>
          <a:p>
            <a:pPr lvl="1"/>
            <a:r>
              <a:t>Using IDLE, we need to call the show function at the end.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sp>
        <p:nvSpPr>
          <p:cNvPr id="498" name="import matplotlib.pyplot as plt…"/>
          <p:cNvSpPr txBox="1"/>
          <p:nvPr/>
        </p:nvSpPr>
        <p:spPr>
          <a:xfrm>
            <a:off x="1506686" y="5178376"/>
            <a:ext cx="12872257" cy="410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import matplotlib.pyplot as plt</a:t>
            </a:r>
          </a:p>
          <a:p>
            <a:pPr>
              <a:defRPr sz="3100"/>
            </a:pPr>
            <a:r>
              <a:t>def prob7():</a:t>
            </a:r>
          </a:p>
          <a:p>
            <a:pPr>
              <a:defRPr sz="3100"/>
            </a:pPr>
            <a:r>
              <a:t>    x = np.linspace(0,5,51)</a:t>
            </a:r>
          </a:p>
          <a:p>
            <a:pPr>
              <a:defRPr sz="3100"/>
            </a:pPr>
            <a:r>
              <a:t>    y = np.linspace(0,5,51).reshape(51,1)</a:t>
            </a:r>
          </a:p>
          <a:p>
            <a:pPr>
              <a:defRPr sz="3100"/>
            </a:pPr>
            <a:r>
              <a:t>    </a:t>
            </a:r>
            <a:r>
              <a:rPr b="1"/>
              <a:t>z = np.sin(x)**5+np.cos(10+x*y)</a:t>
            </a:r>
          </a:p>
          <a:p>
            <a:pPr>
              <a:defRPr sz="3100"/>
            </a:pPr>
            <a:r>
              <a:t>    plt.imshow(z, origin='lower', extent=[0, 5, 0, 5],</a:t>
            </a:r>
          </a:p>
          <a:p>
            <a:pPr>
              <a:defRPr sz="3100"/>
            </a:pPr>
            <a:r>
              <a:t>           cmap='viridis')</a:t>
            </a:r>
          </a:p>
          <a:p>
            <a:pPr>
              <a:defRPr sz="3100"/>
            </a:pPr>
            <a:r>
              <a:t>    plt.colorbar()</a:t>
            </a:r>
          </a:p>
          <a:p>
            <a:pPr>
              <a:defRPr sz="3100"/>
            </a:pPr>
            <a:r>
              <a:t>    plt.show()</a:t>
            </a:r>
          </a:p>
        </p:txBody>
      </p:sp>
      <p:sp>
        <p:nvSpPr>
          <p:cNvPr id="499" name="Create a row and a column vector x and y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Create a row and a column vector x and y</a:t>
            </a:r>
          </a:p>
          <a:p>
            <a:pPr/>
            <a:r>
              <a:t>Then use broadcasting to combine them for something two-dimensional </a:t>
            </a:r>
          </a:p>
          <a:p>
            <a:pPr/>
            <a:r>
              <a:t>This will get displayed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pic>
        <p:nvPicPr>
          <p:cNvPr id="502" name="Screen Shot 2019-12-27 at 8.59.12 PM.png" descr="Screen Shot 2019-12-27 at 8.59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383" y="2324100"/>
            <a:ext cx="817880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505" name="Fancy index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Fancy indexing:</a:t>
            </a:r>
          </a:p>
          <a:p>
            <a:pPr lvl="1"/>
            <a:r>
              <a:t>Use an array of indices in order to access a number of array elements at once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508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Create matrix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Fancy Indexing:</a:t>
            </a:r>
          </a:p>
        </p:txBody>
      </p:sp>
      <p:sp>
        <p:nvSpPr>
          <p:cNvPr id="509" name="&gt;&gt;&gt; mat = np.random.randint(0,10,(3,5))…"/>
          <p:cNvSpPr txBox="1"/>
          <p:nvPr/>
        </p:nvSpPr>
        <p:spPr>
          <a:xfrm>
            <a:off x="2463355" y="3968749"/>
            <a:ext cx="9328380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mat = np.random.randint(0,10,(3,5))</a:t>
            </a:r>
          </a:p>
          <a:p>
            <a:pPr>
              <a:defRPr sz="3100"/>
            </a:pPr>
            <a:r>
              <a:t>&gt;&gt;&gt; mat</a:t>
            </a:r>
          </a:p>
          <a:p>
            <a:pPr>
              <a:defRPr sz="3100"/>
            </a:pPr>
            <a:r>
              <a:t>array([[3, 2, 3, 3, 0],</a:t>
            </a:r>
          </a:p>
          <a:p>
            <a:pPr>
              <a:defRPr sz="3100"/>
            </a:pPr>
            <a:r>
              <a:t>       [9, 5, 8, 3, 4],</a:t>
            </a:r>
          </a:p>
          <a:p>
            <a:pPr>
              <a:defRPr sz="3100"/>
            </a:pPr>
            <a:r>
              <a:t>       [7, 5, 2, 4, 6]])</a:t>
            </a:r>
          </a:p>
        </p:txBody>
      </p:sp>
      <p:sp>
        <p:nvSpPr>
          <p:cNvPr id="510" name="&gt;&gt;&gt; mat[(1,2),(2,3)]…"/>
          <p:cNvSpPr txBox="1"/>
          <p:nvPr/>
        </p:nvSpPr>
        <p:spPr>
          <a:xfrm>
            <a:off x="2463355" y="7239000"/>
            <a:ext cx="483947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mat[(1,2),(2,3)]</a:t>
            </a:r>
          </a:p>
          <a:p>
            <a:pPr>
              <a:defRPr sz="3100"/>
            </a:pPr>
            <a:r>
              <a:t>array([8, 4])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