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slides/slide110.xml" ContentType="application/vnd.openxmlformats-officedocument.presentationml.slide+xml"/>
  <Override PartName="/ppt/slides/slide111.xml" ContentType="application/vnd.openxmlformats-officedocument.presentationml.slide+xml"/>
  <Override PartName="/ppt/slides/slide112.xml" ContentType="application/vnd.openxmlformats-officedocument.presentationml.slide+xml"/>
  <Override PartName="/ppt/slides/slide113.xml" ContentType="application/vnd.openxmlformats-officedocument.presentationml.slide+xml"/>
  <Override PartName="/ppt/slides/slide114.xml" ContentType="application/vnd.openxmlformats-officedocument.presentationml.slide+xml"/>
  <Override PartName="/ppt/slides/slide115.xml" ContentType="application/vnd.openxmlformats-officedocument.presentationml.slide+xml"/>
  <Override PartName="/ppt/slides/slide116.xml" ContentType="application/vnd.openxmlformats-officedocument.presentationml.slide+xml"/>
  <Override PartName="/ppt/slides/slide117.xml" ContentType="application/vnd.openxmlformats-officedocument.presentationml.slide+xml"/>
  <Override PartName="/ppt/slides/slide118.xml" ContentType="application/vnd.openxmlformats-officedocument.presentationml.slide+xml"/>
  <Override PartName="/ppt/slides/slide119.xml" ContentType="application/vnd.openxmlformats-officedocument.presentationml.slide+xml"/>
  <Override PartName="/ppt/slides/slide120.xml" ContentType="application/vnd.openxmlformats-officedocument.presentationml.slide+xml"/>
  <Override PartName="/ppt/slides/slide121.xml" ContentType="application/vnd.openxmlformats-officedocument.presentationml.slide+xml"/>
  <Override PartName="/ppt/slides/slide122.xml" ContentType="application/vnd.openxmlformats-officedocument.presentationml.slide+xml"/>
  <Override PartName="/ppt/slides/slide123.xml" ContentType="application/vnd.openxmlformats-officedocument.presentationml.slide+xml"/>
  <Override PartName="/ppt/slides/slide124.xml" ContentType="application/vnd.openxmlformats-officedocument.presentationml.slide+xml"/>
  <Override PartName="/ppt/slides/slide125.xml" ContentType="application/vnd.openxmlformats-officedocument.presentationml.slide+xml"/>
  <Override PartName="/ppt/slides/slide126.xml" ContentType="application/vnd.openxmlformats-officedocument.presentationml.slide+xml"/>
  <Override PartName="/ppt/slides/slide127.xml" ContentType="application/vnd.openxmlformats-officedocument.presentationml.slide+xml"/>
  <Override PartName="/ppt/slides/slide128.xml" ContentType="application/vnd.openxmlformats-officedocument.presentationml.slide+xml"/>
  <Override PartName="/ppt/slides/slide129.xml" ContentType="application/vnd.openxmlformats-officedocument.presentationml.slide+xml"/>
  <Override PartName="/ppt/slides/slide130.xml" ContentType="application/vnd.openxmlformats-officedocument.presentationml.slide+xml"/>
  <Override PartName="/ppt/slides/slide131.xml" ContentType="application/vnd.openxmlformats-officedocument.presentationml.slide+xml"/>
  <Override PartName="/ppt/slides/slide132.xml" ContentType="application/vnd.openxmlformats-officedocument.presentationml.slide+xml"/>
  <Override PartName="/ppt/slides/slide133.xml" ContentType="application/vnd.openxmlformats-officedocument.presentationml.slide+xml"/>
  <Override PartName="/ppt/slides/slide134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  <p:sldId id="269" r:id="rId21"/>
    <p:sldId id="270" r:id="rId22"/>
    <p:sldId id="271" r:id="rId23"/>
    <p:sldId id="272" r:id="rId24"/>
    <p:sldId id="273" r:id="rId25"/>
    <p:sldId id="274" r:id="rId26"/>
    <p:sldId id="275" r:id="rId27"/>
    <p:sldId id="276" r:id="rId28"/>
    <p:sldId id="277" r:id="rId29"/>
    <p:sldId id="278" r:id="rId30"/>
    <p:sldId id="279" r:id="rId31"/>
    <p:sldId id="280" r:id="rId32"/>
    <p:sldId id="281" r:id="rId33"/>
    <p:sldId id="282" r:id="rId34"/>
    <p:sldId id="283" r:id="rId35"/>
    <p:sldId id="284" r:id="rId36"/>
    <p:sldId id="285" r:id="rId37"/>
    <p:sldId id="286" r:id="rId38"/>
    <p:sldId id="287" r:id="rId39"/>
    <p:sldId id="288" r:id="rId40"/>
    <p:sldId id="289" r:id="rId41"/>
    <p:sldId id="290" r:id="rId42"/>
    <p:sldId id="291" r:id="rId43"/>
    <p:sldId id="292" r:id="rId44"/>
    <p:sldId id="293" r:id="rId45"/>
    <p:sldId id="294" r:id="rId46"/>
    <p:sldId id="295" r:id="rId47"/>
    <p:sldId id="296" r:id="rId48"/>
    <p:sldId id="297" r:id="rId49"/>
    <p:sldId id="298" r:id="rId50"/>
    <p:sldId id="299" r:id="rId51"/>
    <p:sldId id="300" r:id="rId52"/>
    <p:sldId id="301" r:id="rId53"/>
    <p:sldId id="302" r:id="rId54"/>
    <p:sldId id="303" r:id="rId55"/>
    <p:sldId id="304" r:id="rId56"/>
    <p:sldId id="305" r:id="rId57"/>
    <p:sldId id="306" r:id="rId58"/>
    <p:sldId id="307" r:id="rId59"/>
    <p:sldId id="308" r:id="rId60"/>
    <p:sldId id="309" r:id="rId61"/>
    <p:sldId id="310" r:id="rId62"/>
    <p:sldId id="311" r:id="rId63"/>
    <p:sldId id="312" r:id="rId64"/>
    <p:sldId id="313" r:id="rId65"/>
    <p:sldId id="314" r:id="rId66"/>
    <p:sldId id="315" r:id="rId67"/>
    <p:sldId id="316" r:id="rId68"/>
    <p:sldId id="317" r:id="rId69"/>
    <p:sldId id="318" r:id="rId70"/>
    <p:sldId id="319" r:id="rId71"/>
    <p:sldId id="320" r:id="rId72"/>
    <p:sldId id="321" r:id="rId73"/>
    <p:sldId id="322" r:id="rId74"/>
    <p:sldId id="323" r:id="rId75"/>
    <p:sldId id="324" r:id="rId76"/>
    <p:sldId id="325" r:id="rId77"/>
    <p:sldId id="326" r:id="rId78"/>
    <p:sldId id="327" r:id="rId79"/>
    <p:sldId id="328" r:id="rId80"/>
    <p:sldId id="329" r:id="rId81"/>
    <p:sldId id="330" r:id="rId82"/>
    <p:sldId id="331" r:id="rId83"/>
    <p:sldId id="332" r:id="rId84"/>
    <p:sldId id="333" r:id="rId85"/>
    <p:sldId id="334" r:id="rId86"/>
    <p:sldId id="335" r:id="rId87"/>
    <p:sldId id="336" r:id="rId88"/>
    <p:sldId id="337" r:id="rId89"/>
    <p:sldId id="338" r:id="rId90"/>
    <p:sldId id="339" r:id="rId91"/>
    <p:sldId id="340" r:id="rId92"/>
    <p:sldId id="341" r:id="rId93"/>
    <p:sldId id="342" r:id="rId94"/>
    <p:sldId id="343" r:id="rId95"/>
    <p:sldId id="344" r:id="rId96"/>
    <p:sldId id="345" r:id="rId97"/>
    <p:sldId id="346" r:id="rId98"/>
    <p:sldId id="347" r:id="rId99"/>
    <p:sldId id="348" r:id="rId100"/>
    <p:sldId id="349" r:id="rId101"/>
    <p:sldId id="350" r:id="rId102"/>
    <p:sldId id="351" r:id="rId103"/>
    <p:sldId id="352" r:id="rId104"/>
    <p:sldId id="353" r:id="rId105"/>
    <p:sldId id="354" r:id="rId106"/>
    <p:sldId id="355" r:id="rId107"/>
    <p:sldId id="356" r:id="rId108"/>
    <p:sldId id="357" r:id="rId109"/>
    <p:sldId id="358" r:id="rId110"/>
    <p:sldId id="359" r:id="rId111"/>
    <p:sldId id="360" r:id="rId112"/>
    <p:sldId id="361" r:id="rId113"/>
    <p:sldId id="362" r:id="rId114"/>
    <p:sldId id="363" r:id="rId115"/>
    <p:sldId id="364" r:id="rId116"/>
    <p:sldId id="365" r:id="rId117"/>
    <p:sldId id="366" r:id="rId118"/>
    <p:sldId id="367" r:id="rId119"/>
    <p:sldId id="368" r:id="rId120"/>
    <p:sldId id="369" r:id="rId121"/>
    <p:sldId id="370" r:id="rId122"/>
    <p:sldId id="371" r:id="rId123"/>
    <p:sldId id="372" r:id="rId124"/>
    <p:sldId id="373" r:id="rId125"/>
    <p:sldId id="374" r:id="rId126"/>
    <p:sldId id="375" r:id="rId127"/>
    <p:sldId id="376" r:id="rId128"/>
    <p:sldId id="377" r:id="rId129"/>
    <p:sldId id="378" r:id="rId130"/>
    <p:sldId id="379" r:id="rId131"/>
    <p:sldId id="380" r:id="rId132"/>
    <p:sldId id="381" r:id="rId133"/>
    <p:sldId id="382" r:id="rId134"/>
    <p:sldId id="383" r:id="rId135"/>
    <p:sldId id="384" r:id="rId136"/>
    <p:sldId id="385" r:id="rId137"/>
    <p:sldId id="386" r:id="rId138"/>
    <p:sldId id="387" r:id="rId139"/>
    <p:sldId id="388" r:id="rId140"/>
    <p:sldId id="389" r:id="rId141"/>
  </p:sldIdLst>
  <p:sldSz cx="13004800" cy="97536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000" u="none" kumimoji="0" normalizeH="0">
        <a:ln>
          <a:noFill/>
        </a:ln>
        <a:solidFill>
          <a:srgbClr val="000000"/>
        </a:solidFill>
        <a:effectLst/>
        <a:uFillTx/>
        <a:latin typeface="Courier New"/>
        <a:ea typeface="Courier New"/>
        <a:cs typeface="Courier New"/>
        <a:sym typeface="Courier New"/>
      </a:defRPr>
    </a:lvl1pPr>
    <a:lvl2pPr marL="0" marR="0" indent="228600" algn="l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000" u="none" kumimoji="0" normalizeH="0">
        <a:ln>
          <a:noFill/>
        </a:ln>
        <a:solidFill>
          <a:srgbClr val="000000"/>
        </a:solidFill>
        <a:effectLst/>
        <a:uFillTx/>
        <a:latin typeface="Courier New"/>
        <a:ea typeface="Courier New"/>
        <a:cs typeface="Courier New"/>
        <a:sym typeface="Courier New"/>
      </a:defRPr>
    </a:lvl2pPr>
    <a:lvl3pPr marL="0" marR="0" indent="457200" algn="l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000" u="none" kumimoji="0" normalizeH="0">
        <a:ln>
          <a:noFill/>
        </a:ln>
        <a:solidFill>
          <a:srgbClr val="000000"/>
        </a:solidFill>
        <a:effectLst/>
        <a:uFillTx/>
        <a:latin typeface="Courier New"/>
        <a:ea typeface="Courier New"/>
        <a:cs typeface="Courier New"/>
        <a:sym typeface="Courier New"/>
      </a:defRPr>
    </a:lvl3pPr>
    <a:lvl4pPr marL="0" marR="0" indent="685800" algn="l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000" u="none" kumimoji="0" normalizeH="0">
        <a:ln>
          <a:noFill/>
        </a:ln>
        <a:solidFill>
          <a:srgbClr val="000000"/>
        </a:solidFill>
        <a:effectLst/>
        <a:uFillTx/>
        <a:latin typeface="Courier New"/>
        <a:ea typeface="Courier New"/>
        <a:cs typeface="Courier New"/>
        <a:sym typeface="Courier New"/>
      </a:defRPr>
    </a:lvl4pPr>
    <a:lvl5pPr marL="0" marR="0" indent="914400" algn="l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000" u="none" kumimoji="0" normalizeH="0">
        <a:ln>
          <a:noFill/>
        </a:ln>
        <a:solidFill>
          <a:srgbClr val="000000"/>
        </a:solidFill>
        <a:effectLst/>
        <a:uFillTx/>
        <a:latin typeface="Courier New"/>
        <a:ea typeface="Courier New"/>
        <a:cs typeface="Courier New"/>
        <a:sym typeface="Courier New"/>
      </a:defRPr>
    </a:lvl5pPr>
    <a:lvl6pPr marL="0" marR="0" indent="1143000" algn="l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000" u="none" kumimoji="0" normalizeH="0">
        <a:ln>
          <a:noFill/>
        </a:ln>
        <a:solidFill>
          <a:srgbClr val="000000"/>
        </a:solidFill>
        <a:effectLst/>
        <a:uFillTx/>
        <a:latin typeface="Courier New"/>
        <a:ea typeface="Courier New"/>
        <a:cs typeface="Courier New"/>
        <a:sym typeface="Courier New"/>
      </a:defRPr>
    </a:lvl6pPr>
    <a:lvl7pPr marL="0" marR="0" indent="1371600" algn="l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000" u="none" kumimoji="0" normalizeH="0">
        <a:ln>
          <a:noFill/>
        </a:ln>
        <a:solidFill>
          <a:srgbClr val="000000"/>
        </a:solidFill>
        <a:effectLst/>
        <a:uFillTx/>
        <a:latin typeface="Courier New"/>
        <a:ea typeface="Courier New"/>
        <a:cs typeface="Courier New"/>
        <a:sym typeface="Courier New"/>
      </a:defRPr>
    </a:lvl7pPr>
    <a:lvl8pPr marL="0" marR="0" indent="1600200" algn="l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000" u="none" kumimoji="0" normalizeH="0">
        <a:ln>
          <a:noFill/>
        </a:ln>
        <a:solidFill>
          <a:srgbClr val="000000"/>
        </a:solidFill>
        <a:effectLst/>
        <a:uFillTx/>
        <a:latin typeface="Courier New"/>
        <a:ea typeface="Courier New"/>
        <a:cs typeface="Courier New"/>
        <a:sym typeface="Courier New"/>
      </a:defRPr>
    </a:lvl8pPr>
    <a:lvl9pPr marL="0" marR="0" indent="1828800" algn="l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000" u="none" kumimoji="0" normalizeH="0">
        <a:ln>
          <a:noFill/>
        </a:ln>
        <a:solidFill>
          <a:srgbClr val="000000"/>
        </a:solidFill>
        <a:effectLst/>
        <a:uFillTx/>
        <a:latin typeface="Courier New"/>
        <a:ea typeface="Courier New"/>
        <a:cs typeface="Courier New"/>
        <a:sym typeface="Courier New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 b="def" i="def"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lumOff val="-13575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hueOff val="114395"/>
              <a:lumOff val="-24975"/>
            </a:schemeClr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E1E0DA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3">
              <a:hueOff val="362282"/>
              <a:satOff val="31803"/>
              <a:lumOff val="-18242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929292"/>
              </a:solidFill>
              <a:prstDash val="solid"/>
              <a:miter lim="400000"/>
            </a:ln>
          </a:left>
          <a:right>
            <a:ln w="12700" cap="flat">
              <a:solidFill>
                <a:srgbClr val="929292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solidFill>
            <a:srgbClr val="017101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Helvetica Neue Light"/>
          <a:ea typeface="Helvetica Neue Light"/>
          <a:cs typeface="Helvetica Neue Light"/>
        </a:font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 b="def" i="def"/>
      <a:tcStyle>
        <a:tcBdr/>
        <a:fill>
          <a:solidFill>
            <a:srgbClr val="EDEADD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9BA00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DADBDA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chemeClr val="accent6">
              <a:hueOff val="-146070"/>
              <a:satOff val="-10048"/>
              <a:lumOff val="-30626"/>
            </a:schemeClr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B5B5C1"/>
          </a:solidFill>
        </a:fill>
      </a:tcStyle>
    </a:wholeTbl>
    <a:band2H>
      <a:tcTxStyle b="def" i="def"/>
      <a:tcStyle>
        <a:tcBdr/>
        <a:fill>
          <a:solidFill>
            <a:srgbClr val="9A9AA5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85F"/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DEEEE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Relationship Id="rId19" Type="http://schemas.openxmlformats.org/officeDocument/2006/relationships/slide" Target="slides/slide12.xml"/><Relationship Id="rId20" Type="http://schemas.openxmlformats.org/officeDocument/2006/relationships/slide" Target="slides/slide13.xml"/><Relationship Id="rId21" Type="http://schemas.openxmlformats.org/officeDocument/2006/relationships/slide" Target="slides/slide14.xml"/><Relationship Id="rId22" Type="http://schemas.openxmlformats.org/officeDocument/2006/relationships/slide" Target="slides/slide15.xml"/><Relationship Id="rId23" Type="http://schemas.openxmlformats.org/officeDocument/2006/relationships/slide" Target="slides/slide16.xml"/><Relationship Id="rId24" Type="http://schemas.openxmlformats.org/officeDocument/2006/relationships/slide" Target="slides/slide17.xml"/><Relationship Id="rId25" Type="http://schemas.openxmlformats.org/officeDocument/2006/relationships/slide" Target="slides/slide18.xml"/><Relationship Id="rId26" Type="http://schemas.openxmlformats.org/officeDocument/2006/relationships/slide" Target="slides/slide19.xml"/><Relationship Id="rId27" Type="http://schemas.openxmlformats.org/officeDocument/2006/relationships/slide" Target="slides/slide20.xml"/><Relationship Id="rId28" Type="http://schemas.openxmlformats.org/officeDocument/2006/relationships/slide" Target="slides/slide21.xml"/><Relationship Id="rId29" Type="http://schemas.openxmlformats.org/officeDocument/2006/relationships/slide" Target="slides/slide22.xml"/><Relationship Id="rId30" Type="http://schemas.openxmlformats.org/officeDocument/2006/relationships/slide" Target="slides/slide23.xml"/><Relationship Id="rId31" Type="http://schemas.openxmlformats.org/officeDocument/2006/relationships/slide" Target="slides/slide24.xml"/><Relationship Id="rId32" Type="http://schemas.openxmlformats.org/officeDocument/2006/relationships/slide" Target="slides/slide25.xml"/><Relationship Id="rId33" Type="http://schemas.openxmlformats.org/officeDocument/2006/relationships/slide" Target="slides/slide26.xml"/><Relationship Id="rId34" Type="http://schemas.openxmlformats.org/officeDocument/2006/relationships/slide" Target="slides/slide27.xml"/><Relationship Id="rId35" Type="http://schemas.openxmlformats.org/officeDocument/2006/relationships/slide" Target="slides/slide28.xml"/><Relationship Id="rId36" Type="http://schemas.openxmlformats.org/officeDocument/2006/relationships/slide" Target="slides/slide29.xml"/><Relationship Id="rId37" Type="http://schemas.openxmlformats.org/officeDocument/2006/relationships/slide" Target="slides/slide30.xml"/><Relationship Id="rId38" Type="http://schemas.openxmlformats.org/officeDocument/2006/relationships/slide" Target="slides/slide31.xml"/><Relationship Id="rId39" Type="http://schemas.openxmlformats.org/officeDocument/2006/relationships/slide" Target="slides/slide32.xml"/><Relationship Id="rId40" Type="http://schemas.openxmlformats.org/officeDocument/2006/relationships/slide" Target="slides/slide33.xml"/><Relationship Id="rId41" Type="http://schemas.openxmlformats.org/officeDocument/2006/relationships/slide" Target="slides/slide34.xml"/><Relationship Id="rId42" Type="http://schemas.openxmlformats.org/officeDocument/2006/relationships/slide" Target="slides/slide35.xml"/><Relationship Id="rId43" Type="http://schemas.openxmlformats.org/officeDocument/2006/relationships/slide" Target="slides/slide36.xml"/><Relationship Id="rId44" Type="http://schemas.openxmlformats.org/officeDocument/2006/relationships/slide" Target="slides/slide37.xml"/><Relationship Id="rId45" Type="http://schemas.openxmlformats.org/officeDocument/2006/relationships/slide" Target="slides/slide38.xml"/><Relationship Id="rId46" Type="http://schemas.openxmlformats.org/officeDocument/2006/relationships/slide" Target="slides/slide39.xml"/><Relationship Id="rId47" Type="http://schemas.openxmlformats.org/officeDocument/2006/relationships/slide" Target="slides/slide40.xml"/><Relationship Id="rId48" Type="http://schemas.openxmlformats.org/officeDocument/2006/relationships/slide" Target="slides/slide41.xml"/><Relationship Id="rId49" Type="http://schemas.openxmlformats.org/officeDocument/2006/relationships/slide" Target="slides/slide42.xml"/><Relationship Id="rId50" Type="http://schemas.openxmlformats.org/officeDocument/2006/relationships/slide" Target="slides/slide43.xml"/><Relationship Id="rId51" Type="http://schemas.openxmlformats.org/officeDocument/2006/relationships/slide" Target="slides/slide44.xml"/><Relationship Id="rId52" Type="http://schemas.openxmlformats.org/officeDocument/2006/relationships/slide" Target="slides/slide45.xml"/><Relationship Id="rId53" Type="http://schemas.openxmlformats.org/officeDocument/2006/relationships/slide" Target="slides/slide46.xml"/><Relationship Id="rId54" Type="http://schemas.openxmlformats.org/officeDocument/2006/relationships/slide" Target="slides/slide47.xml"/><Relationship Id="rId55" Type="http://schemas.openxmlformats.org/officeDocument/2006/relationships/slide" Target="slides/slide48.xml"/><Relationship Id="rId56" Type="http://schemas.openxmlformats.org/officeDocument/2006/relationships/slide" Target="slides/slide49.xml"/><Relationship Id="rId57" Type="http://schemas.openxmlformats.org/officeDocument/2006/relationships/slide" Target="slides/slide50.xml"/><Relationship Id="rId58" Type="http://schemas.openxmlformats.org/officeDocument/2006/relationships/slide" Target="slides/slide51.xml"/><Relationship Id="rId59" Type="http://schemas.openxmlformats.org/officeDocument/2006/relationships/slide" Target="slides/slide52.xml"/><Relationship Id="rId60" Type="http://schemas.openxmlformats.org/officeDocument/2006/relationships/slide" Target="slides/slide53.xml"/><Relationship Id="rId61" Type="http://schemas.openxmlformats.org/officeDocument/2006/relationships/slide" Target="slides/slide54.xml"/><Relationship Id="rId62" Type="http://schemas.openxmlformats.org/officeDocument/2006/relationships/slide" Target="slides/slide55.xml"/><Relationship Id="rId63" Type="http://schemas.openxmlformats.org/officeDocument/2006/relationships/slide" Target="slides/slide56.xml"/><Relationship Id="rId64" Type="http://schemas.openxmlformats.org/officeDocument/2006/relationships/slide" Target="slides/slide57.xml"/><Relationship Id="rId65" Type="http://schemas.openxmlformats.org/officeDocument/2006/relationships/slide" Target="slides/slide58.xml"/><Relationship Id="rId66" Type="http://schemas.openxmlformats.org/officeDocument/2006/relationships/slide" Target="slides/slide59.xml"/><Relationship Id="rId67" Type="http://schemas.openxmlformats.org/officeDocument/2006/relationships/slide" Target="slides/slide60.xml"/><Relationship Id="rId68" Type="http://schemas.openxmlformats.org/officeDocument/2006/relationships/slide" Target="slides/slide61.xml"/><Relationship Id="rId69" Type="http://schemas.openxmlformats.org/officeDocument/2006/relationships/slide" Target="slides/slide62.xml"/><Relationship Id="rId70" Type="http://schemas.openxmlformats.org/officeDocument/2006/relationships/slide" Target="slides/slide63.xml"/><Relationship Id="rId71" Type="http://schemas.openxmlformats.org/officeDocument/2006/relationships/slide" Target="slides/slide64.xml"/><Relationship Id="rId72" Type="http://schemas.openxmlformats.org/officeDocument/2006/relationships/slide" Target="slides/slide65.xml"/><Relationship Id="rId73" Type="http://schemas.openxmlformats.org/officeDocument/2006/relationships/slide" Target="slides/slide66.xml"/><Relationship Id="rId74" Type="http://schemas.openxmlformats.org/officeDocument/2006/relationships/slide" Target="slides/slide67.xml"/><Relationship Id="rId75" Type="http://schemas.openxmlformats.org/officeDocument/2006/relationships/slide" Target="slides/slide68.xml"/><Relationship Id="rId76" Type="http://schemas.openxmlformats.org/officeDocument/2006/relationships/slide" Target="slides/slide69.xml"/><Relationship Id="rId77" Type="http://schemas.openxmlformats.org/officeDocument/2006/relationships/slide" Target="slides/slide70.xml"/><Relationship Id="rId78" Type="http://schemas.openxmlformats.org/officeDocument/2006/relationships/slide" Target="slides/slide71.xml"/><Relationship Id="rId79" Type="http://schemas.openxmlformats.org/officeDocument/2006/relationships/slide" Target="slides/slide72.xml"/><Relationship Id="rId80" Type="http://schemas.openxmlformats.org/officeDocument/2006/relationships/slide" Target="slides/slide73.xml"/><Relationship Id="rId81" Type="http://schemas.openxmlformats.org/officeDocument/2006/relationships/slide" Target="slides/slide74.xml"/><Relationship Id="rId82" Type="http://schemas.openxmlformats.org/officeDocument/2006/relationships/slide" Target="slides/slide75.xml"/><Relationship Id="rId83" Type="http://schemas.openxmlformats.org/officeDocument/2006/relationships/slide" Target="slides/slide76.xml"/><Relationship Id="rId84" Type="http://schemas.openxmlformats.org/officeDocument/2006/relationships/slide" Target="slides/slide77.xml"/><Relationship Id="rId85" Type="http://schemas.openxmlformats.org/officeDocument/2006/relationships/slide" Target="slides/slide78.xml"/><Relationship Id="rId86" Type="http://schemas.openxmlformats.org/officeDocument/2006/relationships/slide" Target="slides/slide79.xml"/><Relationship Id="rId87" Type="http://schemas.openxmlformats.org/officeDocument/2006/relationships/slide" Target="slides/slide80.xml"/><Relationship Id="rId88" Type="http://schemas.openxmlformats.org/officeDocument/2006/relationships/slide" Target="slides/slide81.xml"/><Relationship Id="rId89" Type="http://schemas.openxmlformats.org/officeDocument/2006/relationships/slide" Target="slides/slide82.xml"/><Relationship Id="rId90" Type="http://schemas.openxmlformats.org/officeDocument/2006/relationships/slide" Target="slides/slide83.xml"/><Relationship Id="rId91" Type="http://schemas.openxmlformats.org/officeDocument/2006/relationships/slide" Target="slides/slide84.xml"/><Relationship Id="rId92" Type="http://schemas.openxmlformats.org/officeDocument/2006/relationships/slide" Target="slides/slide85.xml"/><Relationship Id="rId93" Type="http://schemas.openxmlformats.org/officeDocument/2006/relationships/slide" Target="slides/slide86.xml"/><Relationship Id="rId94" Type="http://schemas.openxmlformats.org/officeDocument/2006/relationships/slide" Target="slides/slide87.xml"/><Relationship Id="rId95" Type="http://schemas.openxmlformats.org/officeDocument/2006/relationships/slide" Target="slides/slide88.xml"/><Relationship Id="rId96" Type="http://schemas.openxmlformats.org/officeDocument/2006/relationships/slide" Target="slides/slide89.xml"/><Relationship Id="rId97" Type="http://schemas.openxmlformats.org/officeDocument/2006/relationships/slide" Target="slides/slide90.xml"/><Relationship Id="rId98" Type="http://schemas.openxmlformats.org/officeDocument/2006/relationships/slide" Target="slides/slide91.xml"/><Relationship Id="rId99" Type="http://schemas.openxmlformats.org/officeDocument/2006/relationships/slide" Target="slides/slide92.xml"/><Relationship Id="rId100" Type="http://schemas.openxmlformats.org/officeDocument/2006/relationships/slide" Target="slides/slide93.xml"/><Relationship Id="rId101" Type="http://schemas.openxmlformats.org/officeDocument/2006/relationships/slide" Target="slides/slide94.xml"/><Relationship Id="rId102" Type="http://schemas.openxmlformats.org/officeDocument/2006/relationships/slide" Target="slides/slide95.xml"/><Relationship Id="rId103" Type="http://schemas.openxmlformats.org/officeDocument/2006/relationships/slide" Target="slides/slide96.xml"/><Relationship Id="rId104" Type="http://schemas.openxmlformats.org/officeDocument/2006/relationships/slide" Target="slides/slide97.xml"/><Relationship Id="rId105" Type="http://schemas.openxmlformats.org/officeDocument/2006/relationships/slide" Target="slides/slide98.xml"/><Relationship Id="rId106" Type="http://schemas.openxmlformats.org/officeDocument/2006/relationships/slide" Target="slides/slide99.xml"/><Relationship Id="rId107" Type="http://schemas.openxmlformats.org/officeDocument/2006/relationships/slide" Target="slides/slide100.xml"/><Relationship Id="rId108" Type="http://schemas.openxmlformats.org/officeDocument/2006/relationships/slide" Target="slides/slide101.xml"/><Relationship Id="rId109" Type="http://schemas.openxmlformats.org/officeDocument/2006/relationships/slide" Target="slides/slide102.xml"/><Relationship Id="rId110" Type="http://schemas.openxmlformats.org/officeDocument/2006/relationships/slide" Target="slides/slide103.xml"/><Relationship Id="rId111" Type="http://schemas.openxmlformats.org/officeDocument/2006/relationships/slide" Target="slides/slide104.xml"/><Relationship Id="rId112" Type="http://schemas.openxmlformats.org/officeDocument/2006/relationships/slide" Target="slides/slide105.xml"/><Relationship Id="rId113" Type="http://schemas.openxmlformats.org/officeDocument/2006/relationships/slide" Target="slides/slide106.xml"/><Relationship Id="rId114" Type="http://schemas.openxmlformats.org/officeDocument/2006/relationships/slide" Target="slides/slide107.xml"/><Relationship Id="rId115" Type="http://schemas.openxmlformats.org/officeDocument/2006/relationships/slide" Target="slides/slide108.xml"/><Relationship Id="rId116" Type="http://schemas.openxmlformats.org/officeDocument/2006/relationships/slide" Target="slides/slide109.xml"/><Relationship Id="rId117" Type="http://schemas.openxmlformats.org/officeDocument/2006/relationships/slide" Target="slides/slide110.xml"/><Relationship Id="rId118" Type="http://schemas.openxmlformats.org/officeDocument/2006/relationships/slide" Target="slides/slide111.xml"/><Relationship Id="rId119" Type="http://schemas.openxmlformats.org/officeDocument/2006/relationships/slide" Target="slides/slide112.xml"/><Relationship Id="rId120" Type="http://schemas.openxmlformats.org/officeDocument/2006/relationships/slide" Target="slides/slide113.xml"/><Relationship Id="rId121" Type="http://schemas.openxmlformats.org/officeDocument/2006/relationships/slide" Target="slides/slide114.xml"/><Relationship Id="rId122" Type="http://schemas.openxmlformats.org/officeDocument/2006/relationships/slide" Target="slides/slide115.xml"/><Relationship Id="rId123" Type="http://schemas.openxmlformats.org/officeDocument/2006/relationships/slide" Target="slides/slide116.xml"/><Relationship Id="rId124" Type="http://schemas.openxmlformats.org/officeDocument/2006/relationships/slide" Target="slides/slide117.xml"/><Relationship Id="rId125" Type="http://schemas.openxmlformats.org/officeDocument/2006/relationships/slide" Target="slides/slide118.xml"/><Relationship Id="rId126" Type="http://schemas.openxmlformats.org/officeDocument/2006/relationships/slide" Target="slides/slide119.xml"/><Relationship Id="rId127" Type="http://schemas.openxmlformats.org/officeDocument/2006/relationships/slide" Target="slides/slide120.xml"/><Relationship Id="rId128" Type="http://schemas.openxmlformats.org/officeDocument/2006/relationships/slide" Target="slides/slide121.xml"/><Relationship Id="rId129" Type="http://schemas.openxmlformats.org/officeDocument/2006/relationships/slide" Target="slides/slide122.xml"/><Relationship Id="rId130" Type="http://schemas.openxmlformats.org/officeDocument/2006/relationships/slide" Target="slides/slide123.xml"/><Relationship Id="rId131" Type="http://schemas.openxmlformats.org/officeDocument/2006/relationships/slide" Target="slides/slide124.xml"/><Relationship Id="rId132" Type="http://schemas.openxmlformats.org/officeDocument/2006/relationships/slide" Target="slides/slide125.xml"/><Relationship Id="rId133" Type="http://schemas.openxmlformats.org/officeDocument/2006/relationships/slide" Target="slides/slide126.xml"/><Relationship Id="rId134" Type="http://schemas.openxmlformats.org/officeDocument/2006/relationships/slide" Target="slides/slide127.xml"/><Relationship Id="rId135" Type="http://schemas.openxmlformats.org/officeDocument/2006/relationships/slide" Target="slides/slide128.xml"/><Relationship Id="rId136" Type="http://schemas.openxmlformats.org/officeDocument/2006/relationships/slide" Target="slides/slide129.xml"/><Relationship Id="rId137" Type="http://schemas.openxmlformats.org/officeDocument/2006/relationships/slide" Target="slides/slide130.xml"/><Relationship Id="rId138" Type="http://schemas.openxmlformats.org/officeDocument/2006/relationships/slide" Target="slides/slide131.xml"/><Relationship Id="rId139" Type="http://schemas.openxmlformats.org/officeDocument/2006/relationships/slide" Target="slides/slide132.xml"/><Relationship Id="rId140" Type="http://schemas.openxmlformats.org/officeDocument/2006/relationships/slide" Target="slides/slide133.xml"/><Relationship Id="rId141" Type="http://schemas.openxmlformats.org/officeDocument/2006/relationships/slide" Target="slides/slide134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17" name="Shape 117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Text"/>
          <p:cNvSpPr txBox="1"/>
          <p:nvPr>
            <p:ph type="title"/>
          </p:nvPr>
        </p:nvSpPr>
        <p:spPr>
          <a:xfrm>
            <a:off x="1270000" y="1638300"/>
            <a:ext cx="10464800" cy="3302000"/>
          </a:xfrm>
          <a:prstGeom prst="rect">
            <a:avLst/>
          </a:prstGeom>
        </p:spPr>
        <p:txBody>
          <a:bodyPr anchor="b"/>
          <a:lstStyle/>
          <a:p>
            <a:pPr/>
            <a:r>
              <a:t>Title Text</a:t>
            </a:r>
          </a:p>
        </p:txBody>
      </p:sp>
      <p:sp>
        <p:nvSpPr>
          <p:cNvPr id="12" name="Body Level One…"/>
          <p:cNvSpPr txBox="1"/>
          <p:nvPr>
            <p:ph type="body" sz="quarter" idx="1"/>
          </p:nvPr>
        </p:nvSpPr>
        <p:spPr>
          <a:xfrm>
            <a:off x="1270000" y="50419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Helvetica Neue Thin"/>
                <a:ea typeface="Helvetica Neue Thin"/>
                <a:cs typeface="Helvetica Neue Thin"/>
                <a:sym typeface="Helvetica Neue Thin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–Johnny Appleseed"/>
          <p:cNvSpPr txBox="1"/>
          <p:nvPr>
            <p:ph type="body" sz="quarter" idx="21"/>
          </p:nvPr>
        </p:nvSpPr>
        <p:spPr>
          <a:xfrm>
            <a:off x="1270000" y="6362700"/>
            <a:ext cx="10464800" cy="457200"/>
          </a:xfrm>
          <a:prstGeom prst="rect">
            <a:avLst/>
          </a:prstGeom>
        </p:spPr>
        <p:txBody>
          <a:bodyPr anchor="t">
            <a:spAutoFit/>
          </a:bodyPr>
          <a:lstStyle>
            <a:lvl1pPr marL="0" indent="0">
              <a:spcBef>
                <a:spcPts val="0"/>
              </a:spcBef>
              <a:buSzTx/>
              <a:buNone/>
              <a:defRPr sz="2400">
                <a:latin typeface="Courier New"/>
                <a:ea typeface="Courier New"/>
                <a:cs typeface="Courier New"/>
                <a:sym typeface="Courier New"/>
              </a:defRPr>
            </a:lvl1pPr>
          </a:lstStyle>
          <a:p>
            <a:pPr/>
            <a:r>
              <a:t>–Johnny Appleseed</a:t>
            </a:r>
          </a:p>
        </p:txBody>
      </p:sp>
      <p:sp>
        <p:nvSpPr>
          <p:cNvPr id="94" name="“Type a quote here.”"/>
          <p:cNvSpPr txBox="1"/>
          <p:nvPr>
            <p:ph type="body" sz="quarter" idx="22"/>
          </p:nvPr>
        </p:nvSpPr>
        <p:spPr>
          <a:xfrm>
            <a:off x="1270000" y="4267112"/>
            <a:ext cx="10464800" cy="609776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sz="3400"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pPr/>
            <a:r>
              <a:t>“Type a quote here.” </a:t>
            </a:r>
          </a:p>
        </p:txBody>
      </p:sp>
      <p:sp>
        <p:nvSpPr>
          <p:cNvPr id="9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Image"/>
          <p:cNvSpPr/>
          <p:nvPr>
            <p:ph type="pic" idx="21"/>
          </p:nvPr>
        </p:nvSpPr>
        <p:spPr>
          <a:xfrm>
            <a:off x="-949853" y="0"/>
            <a:ext cx="14904506" cy="99441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10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Image"/>
          <p:cNvSpPr/>
          <p:nvPr>
            <p:ph type="pic" idx="21"/>
          </p:nvPr>
        </p:nvSpPr>
        <p:spPr>
          <a:xfrm>
            <a:off x="1622088" y="289099"/>
            <a:ext cx="9753603" cy="6505789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21" name="Title Text"/>
          <p:cNvSpPr txBox="1"/>
          <p:nvPr>
            <p:ph type="title"/>
          </p:nvPr>
        </p:nvSpPr>
        <p:spPr>
          <a:xfrm>
            <a:off x="1270000" y="6718300"/>
            <a:ext cx="10464800" cy="1422400"/>
          </a:xfrm>
          <a:prstGeom prst="rect">
            <a:avLst/>
          </a:prstGeom>
        </p:spPr>
        <p:txBody>
          <a:bodyPr anchor="b"/>
          <a:lstStyle/>
          <a:p>
            <a:pPr/>
            <a:r>
              <a:t>Title Text</a:t>
            </a:r>
          </a:p>
        </p:txBody>
      </p:sp>
      <p:sp>
        <p:nvSpPr>
          <p:cNvPr id="22" name="Body Level One…"/>
          <p:cNvSpPr txBox="1"/>
          <p:nvPr>
            <p:ph type="body" sz="quarter" idx="1"/>
          </p:nvPr>
        </p:nvSpPr>
        <p:spPr>
          <a:xfrm>
            <a:off x="1270000" y="81534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- Cen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Text"/>
          <p:cNvSpPr txBox="1"/>
          <p:nvPr>
            <p:ph type="title"/>
          </p:nvPr>
        </p:nvSpPr>
        <p:spPr>
          <a:xfrm>
            <a:off x="1270000" y="3225800"/>
            <a:ext cx="10464800" cy="3302000"/>
          </a:xfrm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3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Image"/>
          <p:cNvSpPr/>
          <p:nvPr>
            <p:ph type="pic" idx="21"/>
          </p:nvPr>
        </p:nvSpPr>
        <p:spPr>
          <a:xfrm>
            <a:off x="2263775" y="613833"/>
            <a:ext cx="12401550" cy="8267701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39" name="Title Text"/>
          <p:cNvSpPr txBox="1"/>
          <p:nvPr>
            <p:ph type="title"/>
          </p:nvPr>
        </p:nvSpPr>
        <p:spPr>
          <a:xfrm>
            <a:off x="952500" y="635000"/>
            <a:ext cx="5334000" cy="3987800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pPr/>
            <a:r>
              <a:t>Title Text</a:t>
            </a:r>
          </a:p>
        </p:txBody>
      </p:sp>
      <p:sp>
        <p:nvSpPr>
          <p:cNvPr id="40" name="Body Level One…"/>
          <p:cNvSpPr txBox="1"/>
          <p:nvPr>
            <p:ph type="body" sz="quarter" idx="1"/>
          </p:nvPr>
        </p:nvSpPr>
        <p:spPr>
          <a:xfrm>
            <a:off x="952500" y="4724400"/>
            <a:ext cx="5334000" cy="41148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-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49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57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Image"/>
          <p:cNvSpPr/>
          <p:nvPr>
            <p:ph type="pic" idx="21"/>
          </p:nvPr>
        </p:nvSpPr>
        <p:spPr>
          <a:xfrm>
            <a:off x="4086225" y="2586566"/>
            <a:ext cx="9429750" cy="6286501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66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67" name="Body Level One…"/>
          <p:cNvSpPr txBox="1"/>
          <p:nvPr>
            <p:ph type="body" sz="half" idx="1"/>
          </p:nvPr>
        </p:nvSpPr>
        <p:spPr>
          <a:xfrm>
            <a:off x="952500" y="2590800"/>
            <a:ext cx="5334000" cy="6286500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3200"/>
              </a:spcBef>
              <a:defRPr sz="2800"/>
            </a:lvl1pPr>
            <a:lvl2pPr marL="685800" indent="-342900">
              <a:spcBef>
                <a:spcPts val="3200"/>
              </a:spcBef>
              <a:defRPr sz="2800"/>
            </a:lvl2pPr>
            <a:lvl3pPr marL="1028700" indent="-342900">
              <a:spcBef>
                <a:spcPts val="3200"/>
              </a:spcBef>
              <a:defRPr sz="2800"/>
            </a:lvl3pPr>
            <a:lvl4pPr marL="1371600" indent="-342900">
              <a:spcBef>
                <a:spcPts val="3200"/>
              </a:spcBef>
              <a:defRPr sz="2800"/>
            </a:lvl4pPr>
            <a:lvl5pPr marL="1714500" indent="-342900">
              <a:spcBef>
                <a:spcPts val="3200"/>
              </a:spcBef>
              <a:defRPr sz="28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8" name="Slide Number"/>
          <p:cNvSpPr txBox="1"/>
          <p:nvPr>
            <p:ph type="sldNum" sz="quarter" idx="2"/>
          </p:nvPr>
        </p:nvSpPr>
        <p:spPr>
          <a:xfrm>
            <a:off x="6328884" y="9296400"/>
            <a:ext cx="340259" cy="342900"/>
          </a:xfrm>
          <a:prstGeom prst="rect">
            <a:avLst/>
          </a:prstGeom>
        </p:spPr>
        <p:txBody>
          <a:bodyPr/>
          <a:lstStyle>
            <a:lvl1pPr>
              <a:defRPr>
                <a:latin typeface="Helvetica Light"/>
                <a:ea typeface="Helvetica Light"/>
                <a:cs typeface="Helvetica Light"/>
                <a:sym typeface="Helvetica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Body Level One…"/>
          <p:cNvSpPr txBox="1"/>
          <p:nvPr>
            <p:ph type="body" idx="1"/>
          </p:nvPr>
        </p:nvSpPr>
        <p:spPr>
          <a:xfrm>
            <a:off x="952500" y="1270000"/>
            <a:ext cx="11099800" cy="7213600"/>
          </a:xfrm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Image"/>
          <p:cNvSpPr/>
          <p:nvPr>
            <p:ph type="pic" sz="quarter" idx="21"/>
          </p:nvPr>
        </p:nvSpPr>
        <p:spPr>
          <a:xfrm>
            <a:off x="6680200" y="5029200"/>
            <a:ext cx="6054748" cy="4038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4" name="Image"/>
          <p:cNvSpPr/>
          <p:nvPr>
            <p:ph type="pic" sz="quarter" idx="22"/>
          </p:nvPr>
        </p:nvSpPr>
        <p:spPr>
          <a:xfrm>
            <a:off x="6502400" y="889000"/>
            <a:ext cx="5867400" cy="3911601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5" name="Image"/>
          <p:cNvSpPr/>
          <p:nvPr>
            <p:ph type="pic" idx="23"/>
          </p:nvPr>
        </p:nvSpPr>
        <p:spPr>
          <a:xfrm>
            <a:off x="-2374900" y="889000"/>
            <a:ext cx="11982450" cy="79883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/>
          <p:nvPr>
            <p:ph type="title"/>
          </p:nvPr>
        </p:nvSpPr>
        <p:spPr>
          <a:xfrm>
            <a:off x="952500" y="254000"/>
            <a:ext cx="11099800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/>
            <a:r>
              <a:t>Title Text</a:t>
            </a:r>
          </a:p>
        </p:txBody>
      </p:sp>
      <p:sp>
        <p:nvSpPr>
          <p:cNvPr id="3" name="Body Level One…"/>
          <p:cNvSpPr txBox="1"/>
          <p:nvPr>
            <p:ph type="body" idx="1"/>
          </p:nvPr>
        </p:nvSpPr>
        <p:spPr>
          <a:xfrm>
            <a:off x="952500" y="2590800"/>
            <a:ext cx="11099800" cy="6286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/>
          <p:nvPr>
            <p:ph type="sldNum" sz="quarter" idx="2"/>
          </p:nvPr>
        </p:nvSpPr>
        <p:spPr>
          <a:xfrm>
            <a:off x="6328884" y="9296400"/>
            <a:ext cx="340259" cy="324306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 algn="ctr">
              <a:defRPr sz="1600"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  <p:transition xmlns:p14="http://schemas.microsoft.com/office/powerpoint/2010/main" spd="med" advClick="1"/>
  <p:txStyles>
    <p:title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1pPr>
      <a:lvl2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2pPr>
      <a:lvl3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3pPr>
      <a:lvl4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4pPr>
      <a:lvl5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5pPr>
      <a:lvl6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6pPr>
      <a:lvl7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7pPr>
      <a:lvl8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8pPr>
      <a:lvl9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9pPr>
    </p:titleStyle>
    <p:bodyStyle>
      <a:lvl1pPr marL="444500" marR="0" indent="-444500" algn="l" defTabSz="584200" rtl="0" latinLnBrk="0">
        <a:lnSpc>
          <a:spcPct val="100000"/>
        </a:lnSpc>
        <a:spcBef>
          <a:spcPts val="2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1pPr>
      <a:lvl2pPr marL="889000" marR="0" indent="-444500" algn="l" defTabSz="584200" rtl="0" latinLnBrk="0">
        <a:lnSpc>
          <a:spcPct val="100000"/>
        </a:lnSpc>
        <a:spcBef>
          <a:spcPts val="2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2pPr>
      <a:lvl3pPr marL="1333500" marR="0" indent="-444500" algn="l" defTabSz="584200" rtl="0" latinLnBrk="0">
        <a:lnSpc>
          <a:spcPct val="100000"/>
        </a:lnSpc>
        <a:spcBef>
          <a:spcPts val="2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3pPr>
      <a:lvl4pPr marL="1778000" marR="0" indent="-444500" algn="l" defTabSz="584200" rtl="0" latinLnBrk="0">
        <a:lnSpc>
          <a:spcPct val="100000"/>
        </a:lnSpc>
        <a:spcBef>
          <a:spcPts val="2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4pPr>
      <a:lvl5pPr marL="2222500" marR="0" indent="-444500" algn="l" defTabSz="584200" rtl="0" latinLnBrk="0">
        <a:lnSpc>
          <a:spcPct val="100000"/>
        </a:lnSpc>
        <a:spcBef>
          <a:spcPts val="2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5pPr>
      <a:lvl6pPr marL="2667000" marR="0" indent="-444500" algn="l" defTabSz="584200" rtl="0" latinLnBrk="0">
        <a:lnSpc>
          <a:spcPct val="100000"/>
        </a:lnSpc>
        <a:spcBef>
          <a:spcPts val="2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6pPr>
      <a:lvl7pPr marL="3111500" marR="0" indent="-444500" algn="l" defTabSz="584200" rtl="0" latinLnBrk="0">
        <a:lnSpc>
          <a:spcPct val="100000"/>
        </a:lnSpc>
        <a:spcBef>
          <a:spcPts val="2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7pPr>
      <a:lvl8pPr marL="3556000" marR="0" indent="-444500" algn="l" defTabSz="584200" rtl="0" latinLnBrk="0">
        <a:lnSpc>
          <a:spcPct val="100000"/>
        </a:lnSpc>
        <a:spcBef>
          <a:spcPts val="2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8pPr>
      <a:lvl9pPr marL="4000500" marR="0" indent="-444500" algn="l" defTabSz="584200" rtl="0" latinLnBrk="0">
        <a:lnSpc>
          <a:spcPct val="100000"/>
        </a:lnSpc>
        <a:spcBef>
          <a:spcPts val="2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9pPr>
    </p:bodyStyle>
    <p:otherStyle>
      <a:lvl1pPr marL="0" marR="0" indent="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1pPr>
      <a:lvl2pPr marL="0" marR="0" indent="228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2pPr>
      <a:lvl3pPr marL="0" marR="0" indent="457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3pPr>
      <a:lvl4pPr marL="0" marR="0" indent="685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4pPr>
      <a:lvl5pPr marL="0" marR="0" indent="9144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5pPr>
      <a:lvl6pPr marL="0" marR="0" indent="11430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6pPr>
      <a:lvl7pPr marL="0" marR="0" indent="1371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7pPr>
      <a:lvl8pPr marL="0" marR="0" indent="1600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8pPr>
      <a:lvl9pPr marL="0" marR="0" indent="1828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0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0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0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0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0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0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0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0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0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0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1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1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1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1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1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1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2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2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2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2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2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2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.png"/></Relationships>

</file>

<file path=ppt/slides/_rels/slide12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2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2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2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3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2.png"/></Relationships>

</file>

<file path=ppt/slides/_rels/slide13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3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3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3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3.png"/></Relationships>

</file>

<file path=ppt/slides/_rels/slide1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2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2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2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2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2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2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2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2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2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2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3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3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3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3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3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3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3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3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3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3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4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4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4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4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4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4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4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4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4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4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5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5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5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5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5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5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5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5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5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5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6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6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6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6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6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6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6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6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6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6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7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7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7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7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7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7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7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7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7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7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8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8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8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8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8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8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8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8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8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8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9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9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9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9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9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9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9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9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9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9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Pandas"/>
          <p:cNvSpPr txBox="1"/>
          <p:nvPr>
            <p:ph type="ctr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Pandas</a:t>
            </a:r>
          </a:p>
        </p:txBody>
      </p:sp>
      <p:sp>
        <p:nvSpPr>
          <p:cNvPr id="120" name="Thomas Schwarz, SJ"/>
          <p:cNvSpPr txBox="1"/>
          <p:nvPr>
            <p:ph type="subTitle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Thomas Schwarz, SJ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Pandas Serie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Pandas Series</a:t>
            </a:r>
          </a:p>
        </p:txBody>
      </p:sp>
      <p:sp>
        <p:nvSpPr>
          <p:cNvPr id="150" name="We can create an explicit index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We can create an explicit index</a:t>
            </a:r>
          </a:p>
          <a:p>
            <a:pPr/>
          </a:p>
          <a:p>
            <a:pPr/>
          </a:p>
          <a:p>
            <a:pPr/>
            <a:r>
              <a:t>When we print out the result, we now see the index</a:t>
            </a:r>
          </a:p>
        </p:txBody>
      </p:sp>
      <p:sp>
        <p:nvSpPr>
          <p:cNvPr id="151" name="labels = ['nice', 'nicer', 'nicest']…"/>
          <p:cNvSpPr txBox="1"/>
          <p:nvPr/>
        </p:nvSpPr>
        <p:spPr>
          <a:xfrm>
            <a:off x="1247536" y="3445102"/>
            <a:ext cx="10997432" cy="1282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>
              <a:defRPr sz="2800"/>
            </a:pPr>
            <a:r>
              <a:t>labels = ['nice', 'nicer', 'nicest']</a:t>
            </a:r>
          </a:p>
          <a:p>
            <a:pPr>
              <a:defRPr sz="2800"/>
            </a:pPr>
            <a:r>
              <a:t>data = ['elba', 'ischia', 'capri']</a:t>
            </a:r>
          </a:p>
          <a:p>
            <a:pPr>
              <a:defRPr sz="2800"/>
            </a:pPr>
            <a:r>
              <a:t>lit_it_isl = pd.Series(data = data, index = labels)</a:t>
            </a:r>
          </a:p>
        </p:txBody>
      </p:sp>
      <p:sp>
        <p:nvSpPr>
          <p:cNvPr id="152" name="nice        elba…"/>
          <p:cNvSpPr txBox="1"/>
          <p:nvPr/>
        </p:nvSpPr>
        <p:spPr>
          <a:xfrm>
            <a:off x="4616152" y="5759905"/>
            <a:ext cx="3772496" cy="1828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nice        elba</a:t>
            </a:r>
          </a:p>
          <a:p>
            <a:pPr/>
            <a:r>
              <a:t>nicer     ischia</a:t>
            </a:r>
          </a:p>
          <a:p>
            <a:pPr/>
            <a:r>
              <a:t>nicest     capri</a:t>
            </a:r>
          </a:p>
          <a:p>
            <a:pPr/>
            <a:r>
              <a:t>dtype: object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3" name="Repetition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Repetition</a:t>
            </a:r>
          </a:p>
        </p:txBody>
      </p:sp>
      <p:sp>
        <p:nvSpPr>
          <p:cNvPr id="504" name="Just like numpy, we can transpos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Just like numpy, we can transpose</a:t>
            </a:r>
          </a:p>
          <a:p>
            <a:pPr lvl="1"/>
            <a:r>
              <a:t>(switch rows and columns)</a:t>
            </a:r>
          </a:p>
        </p:txBody>
      </p:sp>
      <p:sp>
        <p:nvSpPr>
          <p:cNvPr id="505" name="&gt;&gt;&gt; popframe.T…"/>
          <p:cNvSpPr txBox="1"/>
          <p:nvPr/>
        </p:nvSpPr>
        <p:spPr>
          <a:xfrm>
            <a:off x="3587284" y="5286268"/>
            <a:ext cx="5830232" cy="2260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&gt;&gt;&gt; popframe.T</a:t>
            </a:r>
          </a:p>
          <a:p>
            <a:pPr/>
            <a:r>
              <a:t>         1901  1951  2001</a:t>
            </a:r>
          </a:p>
          <a:p>
            <a:pPr/>
            <a:r>
              <a:t>Kolkata   1.5   4.7  13.3</a:t>
            </a:r>
          </a:p>
          <a:p>
            <a:pPr/>
            <a:r>
              <a:t>Mumbai    1.0   3.2  16.4</a:t>
            </a:r>
          </a:p>
          <a:p>
            <a:pPr/>
            <a:r>
              <a:t>Chennai   0.6   1.5   6.7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7" name="Repetition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Repetition</a:t>
            </a:r>
          </a:p>
        </p:txBody>
      </p:sp>
      <p:sp>
        <p:nvSpPr>
          <p:cNvPr id="508" name="Index objects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Index objects</a:t>
            </a:r>
          </a:p>
          <a:p>
            <a:pPr lvl="1"/>
            <a:r>
              <a:t>Hold the name of the axis labels and other metadata</a:t>
            </a:r>
          </a:p>
          <a:p>
            <a:pPr lvl="2"/>
            <a:r>
              <a:t> </a:t>
            </a:r>
          </a:p>
          <a:p>
            <a:pPr lvl="2"/>
          </a:p>
          <a:p>
            <a:pPr lvl="2"/>
            <a:r>
              <a:t>Indices are immutable</a:t>
            </a:r>
          </a:p>
          <a:p>
            <a:pPr lvl="2"/>
            <a:r>
              <a:t>Can also contain multiple values</a:t>
            </a:r>
          </a:p>
        </p:txBody>
      </p:sp>
      <p:sp>
        <p:nvSpPr>
          <p:cNvPr id="509" name="&gt;&gt;&gt; popframe.index…"/>
          <p:cNvSpPr txBox="1"/>
          <p:nvPr/>
        </p:nvSpPr>
        <p:spPr>
          <a:xfrm>
            <a:off x="2450669" y="4144507"/>
            <a:ext cx="10402976" cy="965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&gt;&gt;&gt; popframe.index</a:t>
            </a:r>
          </a:p>
          <a:p>
            <a:pPr/>
            <a:r>
              <a:t>Int64Index([1901, 1951, 2001], dtype='int64')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1" name="Reindex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Reindex</a:t>
            </a:r>
          </a:p>
        </p:txBody>
      </p:sp>
      <p:sp>
        <p:nvSpPr>
          <p:cNvPr id="512" name="Reindex: Create a new object with the data conformed to the new index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Reindex: Create a new object with the data </a:t>
            </a:r>
            <a:r>
              <a:rPr i="1"/>
              <a:t>conformed</a:t>
            </a:r>
            <a:r>
              <a:t> to the new index</a:t>
            </a:r>
          </a:p>
          <a:p>
            <a:pPr lvl="1"/>
            <a:r>
              <a:t>Create a series</a:t>
            </a:r>
          </a:p>
        </p:txBody>
      </p:sp>
      <p:sp>
        <p:nvSpPr>
          <p:cNvPr id="513" name="&gt;&gt;&gt; allIndia = pd.Series([238, 316, 1071, 1380],index=[1901, 1951, 2001, 2020])…"/>
          <p:cNvSpPr txBox="1"/>
          <p:nvPr/>
        </p:nvSpPr>
        <p:spPr>
          <a:xfrm>
            <a:off x="2034516" y="4950683"/>
            <a:ext cx="9717064" cy="3556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&gt;&gt;&gt; allIndia = pd.Series([238, 316, 1071, 1380],index=[1901, 1951, 2001, 2020])</a:t>
            </a:r>
          </a:p>
          <a:p>
            <a:pPr/>
            <a:r>
              <a:t>&gt;&gt;&gt; allIndia</a:t>
            </a:r>
          </a:p>
          <a:p>
            <a:pPr/>
            <a:r>
              <a:t>1901     238</a:t>
            </a:r>
          </a:p>
          <a:p>
            <a:pPr/>
            <a:r>
              <a:t>1951     316</a:t>
            </a:r>
          </a:p>
          <a:p>
            <a:pPr/>
            <a:r>
              <a:t>2001    1071</a:t>
            </a:r>
          </a:p>
          <a:p>
            <a:pPr/>
            <a:r>
              <a:t>2020    1380</a:t>
            </a:r>
          </a:p>
          <a:p>
            <a:pPr/>
            <a:r>
              <a:t>dtype: int64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5" name="Reindex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Reindex</a:t>
            </a:r>
          </a:p>
        </p:txBody>
      </p:sp>
      <p:sp>
        <p:nvSpPr>
          <p:cNvPr id="516" name="Now re-index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Now re-index</a:t>
            </a:r>
          </a:p>
        </p:txBody>
      </p:sp>
      <p:sp>
        <p:nvSpPr>
          <p:cNvPr id="517" name="&gt;&gt;&gt; allIndia2 = allIndia.reindex([2020, 2001, 1976, 1951, 1926, 1901])…"/>
          <p:cNvSpPr txBox="1"/>
          <p:nvPr/>
        </p:nvSpPr>
        <p:spPr>
          <a:xfrm>
            <a:off x="973324" y="4102729"/>
            <a:ext cx="10918917" cy="4419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/>
            <a:r>
              <a:t>&gt;&gt;&gt; allIndia2 = allIndia.reindex([2020, 2001, 1976, 1951, 1926, 1901])</a:t>
            </a:r>
          </a:p>
          <a:p>
            <a:pPr/>
            <a:r>
              <a:t>&gt;&gt;&gt; allIndia2</a:t>
            </a:r>
          </a:p>
          <a:p>
            <a:pPr/>
            <a:r>
              <a:t>2020    1380.0</a:t>
            </a:r>
          </a:p>
          <a:p>
            <a:pPr/>
            <a:r>
              <a:t>2001    1071.0</a:t>
            </a:r>
          </a:p>
          <a:p>
            <a:pPr/>
            <a:r>
              <a:t>1976       NaN</a:t>
            </a:r>
          </a:p>
          <a:p>
            <a:pPr/>
            <a:r>
              <a:t>1951     316.0</a:t>
            </a:r>
          </a:p>
          <a:p>
            <a:pPr/>
            <a:r>
              <a:t>1926       NaN</a:t>
            </a:r>
          </a:p>
          <a:p>
            <a:pPr/>
            <a:r>
              <a:t>1901     238.0</a:t>
            </a:r>
          </a:p>
          <a:p>
            <a:pPr/>
            <a:r>
              <a:t>dtype: float64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9" name="Reindex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Reindex</a:t>
            </a:r>
          </a:p>
        </p:txBody>
      </p:sp>
      <p:sp>
        <p:nvSpPr>
          <p:cNvPr id="520" name="This is particularly important for time series…"/>
          <p:cNvSpPr txBox="1"/>
          <p:nvPr>
            <p:ph type="body" sz="half" idx="1"/>
          </p:nvPr>
        </p:nvSpPr>
        <p:spPr>
          <a:xfrm>
            <a:off x="952500" y="2590800"/>
            <a:ext cx="11099800" cy="2500966"/>
          </a:xfrm>
          <a:prstGeom prst="rect">
            <a:avLst/>
          </a:prstGeom>
        </p:spPr>
        <p:txBody>
          <a:bodyPr anchor="t"/>
          <a:lstStyle/>
          <a:p>
            <a:pPr marL="382270" indent="-382270" defTabSz="502412">
              <a:spcBef>
                <a:spcPts val="1800"/>
              </a:spcBef>
              <a:defRPr sz="2752"/>
            </a:pPr>
            <a:r>
              <a:t>This is particularly important for time series</a:t>
            </a:r>
          </a:p>
          <a:p>
            <a:pPr lvl="1" marL="764540" indent="-382270" defTabSz="502412">
              <a:spcBef>
                <a:spcPts val="1800"/>
              </a:spcBef>
              <a:defRPr sz="2752"/>
            </a:pPr>
            <a:r>
              <a:t>We want to </a:t>
            </a:r>
            <a:r>
              <a:rPr u="sng"/>
              <a:t>replace</a:t>
            </a:r>
            <a:r>
              <a:t> missing values using some interpolation</a:t>
            </a:r>
          </a:p>
          <a:p>
            <a:pPr lvl="2" marL="1146810" indent="-382270" defTabSz="502412">
              <a:spcBef>
                <a:spcPts val="1800"/>
              </a:spcBef>
              <a:defRPr sz="2752"/>
            </a:pPr>
            <a:r>
              <a:t>One possibility: forward fill: ffill</a:t>
            </a:r>
          </a:p>
          <a:p>
            <a:pPr lvl="2" marL="1146810" indent="-382270" defTabSz="502412">
              <a:spcBef>
                <a:spcPts val="1800"/>
              </a:spcBef>
              <a:defRPr sz="2752"/>
            </a:pPr>
            <a:r>
              <a:t>Or set a fillvalue</a:t>
            </a:r>
          </a:p>
        </p:txBody>
      </p:sp>
      <p:sp>
        <p:nvSpPr>
          <p:cNvPr id="521" name="&gt;&gt;&gt; allIndia2 = allIndia.reindex([1901, 1926, 1951, 1976, 2001, 2020], method = 'ffill')…"/>
          <p:cNvSpPr txBox="1"/>
          <p:nvPr/>
        </p:nvSpPr>
        <p:spPr>
          <a:xfrm>
            <a:off x="890094" y="5568960"/>
            <a:ext cx="12018678" cy="3276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>
              <a:defRPr sz="2200"/>
            </a:pPr>
            <a:r>
              <a:t>&gt;&gt;&gt; allIndia2 = allIndia.reindex([1901, 1926, 1951, 1976, 2001, 2020], method = 'ffill')</a:t>
            </a:r>
          </a:p>
          <a:p>
            <a:pPr>
              <a:defRPr sz="2200"/>
            </a:pPr>
            <a:r>
              <a:t>&gt;&gt;&gt; allIndia2</a:t>
            </a:r>
          </a:p>
          <a:p>
            <a:pPr>
              <a:defRPr sz="2200"/>
            </a:pPr>
            <a:r>
              <a:t>1901     238</a:t>
            </a:r>
          </a:p>
          <a:p>
            <a:pPr>
              <a:defRPr sz="2200"/>
            </a:pPr>
            <a:r>
              <a:t>1926     238</a:t>
            </a:r>
          </a:p>
          <a:p>
            <a:pPr>
              <a:defRPr sz="2200"/>
            </a:pPr>
            <a:r>
              <a:t>1951     316</a:t>
            </a:r>
          </a:p>
          <a:p>
            <a:pPr>
              <a:defRPr sz="2200"/>
            </a:pPr>
            <a:r>
              <a:t>1976     316</a:t>
            </a:r>
          </a:p>
          <a:p>
            <a:pPr>
              <a:defRPr sz="2200"/>
            </a:pPr>
            <a:r>
              <a:t>2001    1071</a:t>
            </a:r>
          </a:p>
          <a:p>
            <a:pPr>
              <a:defRPr sz="2200"/>
            </a:pPr>
            <a:r>
              <a:t>2020    1380</a:t>
            </a:r>
          </a:p>
          <a:p>
            <a:pPr>
              <a:defRPr sz="2200"/>
            </a:pPr>
            <a:r>
              <a:t>dtype: int64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3" name="Reindex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Reindex</a:t>
            </a:r>
          </a:p>
        </p:txBody>
      </p:sp>
      <p:sp>
        <p:nvSpPr>
          <p:cNvPr id="524" name="Use interpolate to fill in missing values in a dataframe"/>
          <p:cNvSpPr txBox="1"/>
          <p:nvPr>
            <p:ph type="body" idx="1"/>
          </p:nvPr>
        </p:nvSpPr>
        <p:spPr>
          <a:xfrm>
            <a:off x="952500" y="2590800"/>
            <a:ext cx="10615291" cy="6286500"/>
          </a:xfrm>
          <a:prstGeom prst="rect">
            <a:avLst/>
          </a:prstGeom>
        </p:spPr>
        <p:txBody>
          <a:bodyPr anchor="t"/>
          <a:lstStyle/>
          <a:p>
            <a:pPr/>
            <a:r>
              <a:t>Use interpolate to fill in missing values in a dataframe</a:t>
            </a:r>
          </a:p>
        </p:txBody>
      </p:sp>
      <p:sp>
        <p:nvSpPr>
          <p:cNvPr id="525" name="&gt;&gt;&gt; allIndia2 = allIndia.reindex([1901, 1926, 1951, 1976, 2001, 2020])…"/>
          <p:cNvSpPr txBox="1"/>
          <p:nvPr/>
        </p:nvSpPr>
        <p:spPr>
          <a:xfrm>
            <a:off x="2013018" y="3637137"/>
            <a:ext cx="8978764" cy="4851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/>
            <a:r>
              <a:t>&gt;&gt;&gt; allIndia2 = allIndia.reindex([1901, 1926, 1951, 1976, 2001, 2020])</a:t>
            </a:r>
          </a:p>
          <a:p>
            <a:pPr/>
            <a:r>
              <a:t>&gt;&gt;&gt; allIndia2.interpolate()</a:t>
            </a:r>
          </a:p>
          <a:p>
            <a:pPr/>
            <a:r>
              <a:t>1901     238.0</a:t>
            </a:r>
          </a:p>
          <a:p>
            <a:pPr/>
            <a:r>
              <a:t>1926     277.0</a:t>
            </a:r>
          </a:p>
          <a:p>
            <a:pPr/>
            <a:r>
              <a:t>1951     316.0</a:t>
            </a:r>
          </a:p>
          <a:p>
            <a:pPr/>
            <a:r>
              <a:t>1976     693.5</a:t>
            </a:r>
          </a:p>
          <a:p>
            <a:pPr/>
            <a:r>
              <a:t>2001    1071.0</a:t>
            </a:r>
          </a:p>
          <a:p>
            <a:pPr/>
            <a:r>
              <a:t>2020    1380.0</a:t>
            </a:r>
          </a:p>
          <a:p>
            <a:pPr/>
            <a:r>
              <a:t>dtype: float64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7" name="Dropping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Dropping</a:t>
            </a:r>
          </a:p>
        </p:txBody>
      </p:sp>
      <p:sp>
        <p:nvSpPr>
          <p:cNvPr id="528" name="Remove rows with drop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Remove rows with drop</a:t>
            </a:r>
          </a:p>
          <a:p>
            <a:pPr lvl="1"/>
            <a:r>
              <a:t>Can remove columns if we use axis=1 or axis = 'columns'</a:t>
            </a:r>
          </a:p>
        </p:txBody>
      </p:sp>
      <p:sp>
        <p:nvSpPr>
          <p:cNvPr id="529" name="&gt;&gt;&gt; allIndia2 = allIndia2.drop([1926, 1976])…"/>
          <p:cNvSpPr txBox="1"/>
          <p:nvPr/>
        </p:nvSpPr>
        <p:spPr>
          <a:xfrm>
            <a:off x="1415231" y="5166583"/>
            <a:ext cx="10174338" cy="3124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&gt;&gt;&gt; allIndia2 = allIndia2.drop([1926, 1976])</a:t>
            </a:r>
          </a:p>
          <a:p>
            <a:pPr/>
            <a:r>
              <a:t>&gt;&gt;&gt; allIndia2</a:t>
            </a:r>
          </a:p>
          <a:p>
            <a:pPr/>
            <a:r>
              <a:t>1901     238.0</a:t>
            </a:r>
          </a:p>
          <a:p>
            <a:pPr/>
            <a:r>
              <a:t>1951     316.0</a:t>
            </a:r>
          </a:p>
          <a:p>
            <a:pPr/>
            <a:r>
              <a:t>2001    1071.0</a:t>
            </a:r>
          </a:p>
          <a:p>
            <a:pPr/>
            <a:r>
              <a:t>2020    1380.0</a:t>
            </a:r>
          </a:p>
          <a:p>
            <a:pPr/>
            <a:r>
              <a:t>dtype: float64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1" name="Indexing, Selection, Filtering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84886">
              <a:defRPr sz="6640"/>
            </a:lvl1pPr>
          </a:lstStyle>
          <a:p>
            <a:pPr/>
            <a:r>
              <a:t>Indexing, Selection, Filtering</a:t>
            </a:r>
          </a:p>
        </p:txBody>
      </p:sp>
      <p:sp>
        <p:nvSpPr>
          <p:cNvPr id="532" name="Use bracket notation to find elements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Use bracket notation to find elements</a:t>
            </a:r>
          </a:p>
          <a:p>
            <a:pPr/>
            <a:r>
              <a:t>Can use slicing</a:t>
            </a:r>
          </a:p>
          <a:p>
            <a:pPr lvl="1"/>
            <a:r>
              <a:t>But endpoints are included (in contrast to Python)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4" name="Indexing, Selection, Filtering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84886">
              <a:defRPr sz="6640"/>
            </a:lvl1pPr>
          </a:lstStyle>
          <a:p>
            <a:pPr/>
            <a:r>
              <a:t>Indexing, Selection, Filtering</a:t>
            </a:r>
          </a:p>
        </p:txBody>
      </p:sp>
      <p:sp>
        <p:nvSpPr>
          <p:cNvPr id="535" name="Access methods are  loc  (using names)  and  iloc  (using integer indices)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Access methods are  loc  (using names)  and  iloc  (using integer indices)</a:t>
            </a:r>
          </a:p>
        </p:txBody>
      </p:sp>
      <p:sp>
        <p:nvSpPr>
          <p:cNvPr id="536" name="&gt;&gt;&gt; popframe…"/>
          <p:cNvSpPr txBox="1"/>
          <p:nvPr/>
        </p:nvSpPr>
        <p:spPr>
          <a:xfrm>
            <a:off x="2117747" y="4053291"/>
            <a:ext cx="6973417" cy="4851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&gt;&gt;&gt; popframe</a:t>
            </a:r>
          </a:p>
          <a:p>
            <a:pPr/>
            <a:r>
              <a:t>      Kolkata  Mumbai  Chennai</a:t>
            </a:r>
          </a:p>
          <a:p>
            <a:pPr/>
            <a:r>
              <a:t>1901      1.5     1.0      0.6</a:t>
            </a:r>
          </a:p>
          <a:p>
            <a:pPr/>
            <a:r>
              <a:t>1951      4.7     3.2      1.5</a:t>
            </a:r>
          </a:p>
          <a:p>
            <a:pPr/>
            <a:r>
              <a:t>2001     13.3    16.4      6.7</a:t>
            </a:r>
          </a:p>
          <a:p>
            <a:pPr/>
          </a:p>
          <a:p>
            <a:pPr/>
            <a:r>
              <a:t>&gt;&gt;&gt; popframe.iloc[1]</a:t>
            </a:r>
          </a:p>
          <a:p>
            <a:pPr/>
            <a:r>
              <a:t>Kolkata    4.7</a:t>
            </a:r>
          </a:p>
          <a:p>
            <a:pPr/>
            <a:r>
              <a:t>Mumbai     3.2</a:t>
            </a:r>
          </a:p>
          <a:p>
            <a:pPr/>
            <a:r>
              <a:t>Chennai    1.5</a:t>
            </a:r>
          </a:p>
          <a:p>
            <a:pPr/>
            <a:r>
              <a:t>Name: 1951, dtype: float64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8" name="Indexing, Selection, Filtering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84886">
              <a:defRPr sz="6640"/>
            </a:lvl1pPr>
          </a:lstStyle>
          <a:p>
            <a:pPr/>
            <a:r>
              <a:t>Indexing, Selection, Filtering</a:t>
            </a:r>
          </a:p>
        </p:txBody>
      </p:sp>
      <p:sp>
        <p:nvSpPr>
          <p:cNvPr id="539" name="Access methods are  loc  (using names)  and  iloc  (using integer indices)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Access methods are  loc  (using names)  and  iloc  (using integer indices)</a:t>
            </a:r>
          </a:p>
        </p:txBody>
      </p:sp>
      <p:sp>
        <p:nvSpPr>
          <p:cNvPr id="540" name="&gt;&gt;&gt; popframe…"/>
          <p:cNvSpPr txBox="1"/>
          <p:nvPr/>
        </p:nvSpPr>
        <p:spPr>
          <a:xfrm>
            <a:off x="2117747" y="4269191"/>
            <a:ext cx="6973417" cy="4419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&gt;&gt;&gt; popframe</a:t>
            </a:r>
          </a:p>
          <a:p>
            <a:pPr/>
            <a:r>
              <a:t>      Kolkata  Mumbai  Chennai</a:t>
            </a:r>
          </a:p>
          <a:p>
            <a:pPr/>
            <a:r>
              <a:t>1901      1.5     1.0      0.6</a:t>
            </a:r>
          </a:p>
          <a:p>
            <a:pPr/>
            <a:r>
              <a:t>1951      4.7     3.2      1.5</a:t>
            </a:r>
          </a:p>
          <a:p>
            <a:pPr/>
            <a:r>
              <a:t>2001     13.3    16.4      6.7</a:t>
            </a:r>
          </a:p>
          <a:p>
            <a:pPr/>
          </a:p>
          <a:p>
            <a:pPr/>
            <a:r>
              <a:t>popframe.loc[1901:1951]</a:t>
            </a:r>
          </a:p>
          <a:p>
            <a:pPr/>
            <a:r>
              <a:t>      Kolkata  Mumbai  Chennai</a:t>
            </a:r>
          </a:p>
          <a:p>
            <a:pPr/>
            <a:r>
              <a:t>1901      1.5     1.0      0.6</a:t>
            </a:r>
          </a:p>
          <a:p>
            <a:pPr/>
            <a:r>
              <a:t>1951      4.7     3.2      1.5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Pandas Serie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Pandas Series</a:t>
            </a:r>
          </a:p>
        </p:txBody>
      </p:sp>
      <p:sp>
        <p:nvSpPr>
          <p:cNvPr id="155" name="There are a number of data sources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There are a number of data sources</a:t>
            </a:r>
          </a:p>
          <a:p>
            <a:pPr lvl="1"/>
            <a:r>
              <a:t>Can create using a Python list</a:t>
            </a:r>
          </a:p>
          <a:p>
            <a:pPr lvl="1"/>
            <a:r>
              <a:t>Can create using a dictionary</a:t>
            </a:r>
          </a:p>
          <a:p>
            <a:pPr lvl="1"/>
          </a:p>
          <a:p>
            <a:pPr lvl="1"/>
            <a:r>
              <a:t>Can create using a numpy array</a:t>
            </a:r>
          </a:p>
        </p:txBody>
      </p:sp>
      <p:sp>
        <p:nvSpPr>
          <p:cNvPr id="156" name="isl_dic={'nice':'elba', 'nicer':'ischia', 'nicest':'capri'}…"/>
          <p:cNvSpPr txBox="1"/>
          <p:nvPr/>
        </p:nvSpPr>
        <p:spPr>
          <a:xfrm>
            <a:off x="374932" y="4697404"/>
            <a:ext cx="12254937" cy="863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>
              <a:defRPr sz="2700"/>
            </a:pPr>
            <a:r>
              <a:t>isl_dic={'nice':'elba', 'nicer':'ischia', 'nicest':'capri'}</a:t>
            </a:r>
          </a:p>
          <a:p>
            <a:pPr>
              <a:defRPr sz="2700"/>
            </a:pPr>
            <a:r>
              <a:t>&gt;&gt;&gt; lit_it_isl = pd.Series(isl_dict)</a:t>
            </a:r>
          </a:p>
        </p:txBody>
      </p:sp>
      <p:sp>
        <p:nvSpPr>
          <p:cNvPr id="157" name="pd.Series(np.random.uniform(0,1,5))…"/>
          <p:cNvSpPr txBox="1"/>
          <p:nvPr/>
        </p:nvSpPr>
        <p:spPr>
          <a:xfrm>
            <a:off x="2415094" y="6294638"/>
            <a:ext cx="7316373" cy="2768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>
              <a:defRPr sz="2700"/>
            </a:pPr>
            <a:r>
              <a:t>pd.Series(np.random.uniform(0,1,5))</a:t>
            </a:r>
          </a:p>
          <a:p>
            <a:pPr>
              <a:defRPr sz="2700">
                <a:solidFill>
                  <a:srgbClr val="0433FF"/>
                </a:solidFill>
              </a:defRPr>
            </a:pPr>
            <a:r>
              <a:t>0    0.644686</a:t>
            </a:r>
          </a:p>
          <a:p>
            <a:pPr>
              <a:defRPr sz="2700">
                <a:solidFill>
                  <a:srgbClr val="0433FF"/>
                </a:solidFill>
              </a:defRPr>
            </a:pPr>
            <a:r>
              <a:t>1    0.812248</a:t>
            </a:r>
          </a:p>
          <a:p>
            <a:pPr>
              <a:defRPr sz="2700">
                <a:solidFill>
                  <a:srgbClr val="0433FF"/>
                </a:solidFill>
              </a:defRPr>
            </a:pPr>
            <a:r>
              <a:t>2    0.496581</a:t>
            </a:r>
          </a:p>
          <a:p>
            <a:pPr>
              <a:defRPr sz="2700">
                <a:solidFill>
                  <a:srgbClr val="0433FF"/>
                </a:solidFill>
              </a:defRPr>
            </a:pPr>
            <a:r>
              <a:t>3    0.876687</a:t>
            </a:r>
          </a:p>
          <a:p>
            <a:pPr>
              <a:defRPr sz="2700">
                <a:solidFill>
                  <a:srgbClr val="0433FF"/>
                </a:solidFill>
              </a:defRPr>
            </a:pPr>
            <a:r>
              <a:t>4    0.280538</a:t>
            </a:r>
          </a:p>
          <a:p>
            <a:pPr>
              <a:defRPr sz="2700">
                <a:solidFill>
                  <a:srgbClr val="0433FF"/>
                </a:solidFill>
              </a:defRPr>
            </a:pPr>
            <a:r>
              <a:t>dtype: float64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" name="Indexing, Selection, Filtering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84886">
              <a:defRPr sz="6640"/>
            </a:lvl1pPr>
          </a:lstStyle>
          <a:p>
            <a:pPr/>
            <a:r>
              <a:t>Indexing, Selection, Filtering</a:t>
            </a:r>
          </a:p>
        </p:txBody>
      </p:sp>
      <p:sp>
        <p:nvSpPr>
          <p:cNvPr id="543" name="Access methods are  loc  (using names)  and  iloc  (using integer indices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Access methods are  loc  (using names)  and  iloc  (using integer indices</a:t>
            </a:r>
          </a:p>
          <a:p>
            <a:pPr lvl="1"/>
            <a:r>
              <a:t>Can get columns</a:t>
            </a:r>
          </a:p>
        </p:txBody>
      </p:sp>
      <p:sp>
        <p:nvSpPr>
          <p:cNvPr id="544" name="&gt;&gt;&gt; popframe…"/>
          <p:cNvSpPr txBox="1"/>
          <p:nvPr/>
        </p:nvSpPr>
        <p:spPr>
          <a:xfrm>
            <a:off x="2721169" y="4594290"/>
            <a:ext cx="6973417" cy="4851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&gt;&gt;&gt; popframe</a:t>
            </a:r>
          </a:p>
          <a:p>
            <a:pPr/>
            <a:r>
              <a:t>      Kolkata  Mumbai  Chennai</a:t>
            </a:r>
          </a:p>
          <a:p>
            <a:pPr/>
            <a:r>
              <a:t>1901      1.5     1.0      0.6</a:t>
            </a:r>
          </a:p>
          <a:p>
            <a:pPr/>
            <a:r>
              <a:t>1951      4.7     3.2      1.5</a:t>
            </a:r>
          </a:p>
          <a:p>
            <a:pPr/>
            <a:r>
              <a:t>2001     13.3    16.4      6.7</a:t>
            </a:r>
          </a:p>
          <a:p>
            <a:pPr/>
          </a:p>
          <a:p>
            <a:pPr/>
            <a:r>
              <a:t>popframe.loc[:,'Chennai']</a:t>
            </a:r>
          </a:p>
          <a:p>
            <a:pPr/>
            <a:r>
              <a:t>1901    0.6</a:t>
            </a:r>
          </a:p>
          <a:p>
            <a:pPr/>
            <a:r>
              <a:t>1951    1.5</a:t>
            </a:r>
          </a:p>
          <a:p>
            <a:pPr/>
            <a:r>
              <a:t>2001    6.7</a:t>
            </a:r>
          </a:p>
          <a:p>
            <a:pPr/>
            <a:r>
              <a:t>Name: Chennai, dtype: float64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6" name="Indexing, Selection, Filtering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84886">
              <a:defRPr sz="6640"/>
            </a:lvl1pPr>
          </a:lstStyle>
          <a:p>
            <a:pPr/>
            <a:r>
              <a:t>Indexing, Selection, Filtering</a:t>
            </a:r>
          </a:p>
        </p:txBody>
      </p:sp>
      <p:sp>
        <p:nvSpPr>
          <p:cNvPr id="547" name="df[val]   Select single column or sequence from datafram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df[val]   Select single column or sequence from dataframe</a:t>
            </a:r>
          </a:p>
          <a:p>
            <a:pPr/>
            <a:r>
              <a:t>df.loc[val]   Select row(s)</a:t>
            </a:r>
          </a:p>
          <a:p>
            <a:pPr/>
            <a:r>
              <a:t>df.loc[:,val]   Select column(s)</a:t>
            </a:r>
          </a:p>
          <a:p>
            <a:pPr/>
            <a:r>
              <a:t>df.iloc[where]  Select row by position</a:t>
            </a:r>
          </a:p>
          <a:p>
            <a:pPr/>
            <a:r>
              <a:t>df.iloc[:,where]  Select column by position</a:t>
            </a:r>
          </a:p>
          <a:p>
            <a:pPr/>
            <a:r>
              <a:t>df.iloc[rwhere, cwhere] Select row and column by position</a:t>
            </a:r>
          </a:p>
          <a:p>
            <a:pPr/>
            <a:r>
              <a:t>df.at[label1, label2] Select single scalar value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1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9" name="Operation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Operations</a:t>
            </a:r>
          </a:p>
        </p:txBody>
      </p:sp>
      <p:sp>
        <p:nvSpPr>
          <p:cNvPr id="550" name="General principle: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General principle:</a:t>
            </a:r>
          </a:p>
          <a:p>
            <a:pPr lvl="1"/>
            <a:r>
              <a:t>Only operate on values with the same labels</a:t>
            </a:r>
          </a:p>
          <a:p>
            <a:pPr lvl="1"/>
            <a:r>
              <a:t>Other values are filled with NaN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1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" name="Operation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Operations</a:t>
            </a:r>
          </a:p>
        </p:txBody>
      </p:sp>
      <p:sp>
        <p:nvSpPr>
          <p:cNvPr id="553" name="Example: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Example:</a:t>
            </a:r>
          </a:p>
          <a:p>
            <a:pPr lvl="1"/>
            <a:r>
              <a:t>Create two dataframes with different dimensions</a:t>
            </a:r>
          </a:p>
        </p:txBody>
      </p:sp>
      <p:sp>
        <p:nvSpPr>
          <p:cNvPr id="554" name="&gt;&gt;&gt; df1 = pd.DataFrame(np.arange(12).reshape((3,4)), columns = list('abcd'))…"/>
          <p:cNvSpPr txBox="1"/>
          <p:nvPr/>
        </p:nvSpPr>
        <p:spPr>
          <a:xfrm>
            <a:off x="386364" y="4330537"/>
            <a:ext cx="12857014" cy="4546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>
              <a:defRPr sz="2200"/>
            </a:pPr>
            <a:r>
              <a:t>&gt;&gt;&gt; df1 = pd.DataFrame(np.arange(12).reshape((3,4)), columns = list('abcd'))</a:t>
            </a:r>
          </a:p>
          <a:p>
            <a:pPr>
              <a:defRPr sz="2200"/>
            </a:pPr>
            <a:r>
              <a:t>&gt;&gt;&gt; df2 = pd.DataFrame(np.arange(20).reshape((4,5)), columns = list('abcde'))</a:t>
            </a:r>
          </a:p>
          <a:p>
            <a:pPr>
              <a:defRPr sz="2200"/>
            </a:pPr>
            <a:r>
              <a:t>&gt;&gt;&gt; df1</a:t>
            </a:r>
          </a:p>
          <a:p>
            <a:pPr>
              <a:defRPr sz="2200"/>
            </a:pPr>
            <a:r>
              <a:t>   a  b   c   d</a:t>
            </a:r>
          </a:p>
          <a:p>
            <a:pPr>
              <a:defRPr sz="2200"/>
            </a:pPr>
            <a:r>
              <a:t>0  0  1   2   3</a:t>
            </a:r>
          </a:p>
          <a:p>
            <a:pPr>
              <a:defRPr sz="2200"/>
            </a:pPr>
            <a:r>
              <a:t>1  4  5   6   7</a:t>
            </a:r>
          </a:p>
          <a:p>
            <a:pPr>
              <a:defRPr sz="2200"/>
            </a:pPr>
            <a:r>
              <a:t>2  8  9  10  11</a:t>
            </a:r>
          </a:p>
          <a:p>
            <a:pPr>
              <a:defRPr sz="2200"/>
            </a:pPr>
            <a:r>
              <a:t>&gt;&gt;&gt; df2</a:t>
            </a:r>
          </a:p>
          <a:p>
            <a:pPr>
              <a:defRPr sz="2200"/>
            </a:pPr>
            <a:r>
              <a:t>    a   b   c   d   e</a:t>
            </a:r>
          </a:p>
          <a:p>
            <a:pPr>
              <a:defRPr sz="2200"/>
            </a:pPr>
            <a:r>
              <a:t>0   0   1   2   3   4</a:t>
            </a:r>
          </a:p>
          <a:p>
            <a:pPr>
              <a:defRPr sz="2200"/>
            </a:pPr>
            <a:r>
              <a:t>1   5   6   7   8   9</a:t>
            </a:r>
          </a:p>
          <a:p>
            <a:pPr>
              <a:defRPr sz="2200"/>
            </a:pPr>
            <a:r>
              <a:t>2  10  11  12  13  14</a:t>
            </a:r>
          </a:p>
          <a:p>
            <a:pPr>
              <a:defRPr sz="2200"/>
            </a:pPr>
            <a:r>
              <a:t>3  15  16  17  18  19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1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6" name="Operation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Operations</a:t>
            </a:r>
          </a:p>
        </p:txBody>
      </p:sp>
      <p:sp>
        <p:nvSpPr>
          <p:cNvPr id="557" name="Example: Missing values lead to NaN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Example: Missing values lead to NaN</a:t>
            </a:r>
          </a:p>
        </p:txBody>
      </p:sp>
      <p:sp>
        <p:nvSpPr>
          <p:cNvPr id="558" name="&gt;&gt;&gt; df1 + df2…"/>
          <p:cNvSpPr txBox="1"/>
          <p:nvPr/>
        </p:nvSpPr>
        <p:spPr>
          <a:xfrm>
            <a:off x="3130010" y="4387850"/>
            <a:ext cx="6744780" cy="2692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&gt;&gt;&gt; df1 + df2</a:t>
            </a:r>
          </a:p>
          <a:p>
            <a:pPr/>
            <a:r>
              <a:t>      a     b     c     d   e</a:t>
            </a:r>
          </a:p>
          <a:p>
            <a:pPr/>
            <a:r>
              <a:t>0   0.0   2.0   4.0   6.0 NaN</a:t>
            </a:r>
          </a:p>
          <a:p>
            <a:pPr/>
            <a:r>
              <a:t>1   9.0  11.0  13.0  15.0 NaN</a:t>
            </a:r>
          </a:p>
          <a:p>
            <a:pPr/>
            <a:r>
              <a:t>2  18.0  20.0  22.0  24.0 NaN</a:t>
            </a:r>
          </a:p>
          <a:p>
            <a:pPr/>
            <a:r>
              <a:t>3   NaN   NaN   NaN   NaN NaN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1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0" name="Operation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Operations</a:t>
            </a:r>
          </a:p>
        </p:txBody>
      </p:sp>
      <p:sp>
        <p:nvSpPr>
          <p:cNvPr id="561" name="We can avoid the NaN by giving a fill value in the add method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We can avoid the NaN by giving a fill value in the add method</a:t>
            </a:r>
          </a:p>
        </p:txBody>
      </p:sp>
      <p:sp>
        <p:nvSpPr>
          <p:cNvPr id="562" name="&gt;&gt;&gt; df2.add(df1, fill_value = 2.5)…"/>
          <p:cNvSpPr txBox="1"/>
          <p:nvPr/>
        </p:nvSpPr>
        <p:spPr>
          <a:xfrm>
            <a:off x="2887631" y="4903906"/>
            <a:ext cx="7887966" cy="2692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&gt;&gt;&gt; df2.add(df1, fill_value = 2.5)</a:t>
            </a:r>
          </a:p>
          <a:p>
            <a:pPr/>
            <a:r>
              <a:t>      a     b     c     d     e</a:t>
            </a:r>
          </a:p>
          <a:p>
            <a:pPr/>
            <a:r>
              <a:t>0   0.0   2.0   4.0   6.0   6.5</a:t>
            </a:r>
          </a:p>
          <a:p>
            <a:pPr/>
            <a:r>
              <a:t>1   9.0  11.0  13.0  15.0  11.5</a:t>
            </a:r>
          </a:p>
          <a:p>
            <a:pPr/>
            <a:r>
              <a:t>2  18.0  20.0  22.0  24.0  16.5</a:t>
            </a:r>
          </a:p>
          <a:p>
            <a:pPr/>
            <a:r>
              <a:t>3  17.5  18.5  19.5  20.5  21.5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1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4" name="Operation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Operations</a:t>
            </a:r>
          </a:p>
        </p:txBody>
      </p:sp>
      <p:sp>
        <p:nvSpPr>
          <p:cNvPr id="565" name="Numpy allows operations between arrays of different dimensions…"/>
          <p:cNvSpPr txBox="1"/>
          <p:nvPr>
            <p:ph type="body" sz="half" idx="1"/>
          </p:nvPr>
        </p:nvSpPr>
        <p:spPr>
          <a:xfrm>
            <a:off x="952500" y="2590800"/>
            <a:ext cx="11099800" cy="3446191"/>
          </a:xfrm>
          <a:prstGeom prst="rect">
            <a:avLst/>
          </a:prstGeom>
        </p:spPr>
        <p:txBody>
          <a:bodyPr anchor="t"/>
          <a:lstStyle/>
          <a:p>
            <a:pPr marL="400050" indent="-400050" defTabSz="525779">
              <a:spcBef>
                <a:spcPts val="1900"/>
              </a:spcBef>
              <a:defRPr sz="2880"/>
            </a:pPr>
            <a:r>
              <a:t>Numpy allows operations between arrays of different dimensions</a:t>
            </a:r>
          </a:p>
          <a:p>
            <a:pPr marL="400050" indent="-400050" defTabSz="525779">
              <a:spcBef>
                <a:spcPts val="1900"/>
              </a:spcBef>
              <a:defRPr sz="2880"/>
            </a:pPr>
            <a:r>
              <a:t>Pandas similarly allows operations between Series and Dataframes</a:t>
            </a:r>
          </a:p>
          <a:p>
            <a:pPr lvl="1" marL="800100" indent="-400050" defTabSz="525779">
              <a:spcBef>
                <a:spcPts val="1900"/>
              </a:spcBef>
              <a:defRPr sz="2880"/>
            </a:pPr>
            <a:r>
              <a:t>Using the same broadcasting rules</a:t>
            </a:r>
          </a:p>
          <a:p>
            <a:pPr lvl="2" marL="1200150" indent="-400050" defTabSz="525779">
              <a:spcBef>
                <a:spcPts val="1900"/>
              </a:spcBef>
              <a:defRPr sz="2880"/>
            </a:pPr>
            <a:r>
              <a:t>By default on the columns</a:t>
            </a:r>
          </a:p>
        </p:txBody>
      </p:sp>
      <p:sp>
        <p:nvSpPr>
          <p:cNvPr id="566" name="df2.add(pd.Series([1.1,2.2, 3.3], index=list('abc')))…"/>
          <p:cNvSpPr txBox="1"/>
          <p:nvPr/>
        </p:nvSpPr>
        <p:spPr>
          <a:xfrm>
            <a:off x="640401" y="6214790"/>
            <a:ext cx="12232073" cy="2692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df2.add(pd.Series([1.1,2.2, 3.3], index=list('abc')))</a:t>
            </a:r>
          </a:p>
          <a:p>
            <a:pPr/>
            <a:r>
              <a:t>      a     b     c   d   e</a:t>
            </a:r>
          </a:p>
          <a:p>
            <a:pPr/>
            <a:r>
              <a:t>0   1.1   3.2   5.3 NaN NaN</a:t>
            </a:r>
          </a:p>
          <a:p>
            <a:pPr/>
            <a:r>
              <a:t>1   6.1   8.2  10.3 NaN NaN</a:t>
            </a:r>
          </a:p>
          <a:p>
            <a:pPr/>
            <a:r>
              <a:t>2  11.1  13.2  15.3 NaN NaN</a:t>
            </a:r>
          </a:p>
          <a:p>
            <a:pPr/>
            <a:r>
              <a:t>3  16.1  18.2  20.3 NaN NaN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1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8" name="ufunc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ufuncs</a:t>
            </a:r>
          </a:p>
        </p:txBody>
      </p:sp>
      <p:sp>
        <p:nvSpPr>
          <p:cNvPr id="569" name="Can apply functions to all elements in a fram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Can apply functions to all elements in a frame</a:t>
            </a:r>
          </a:p>
          <a:p>
            <a:pPr lvl="1"/>
            <a:r>
              <a:t>Example: create a frame</a:t>
            </a:r>
          </a:p>
        </p:txBody>
      </p:sp>
      <p:sp>
        <p:nvSpPr>
          <p:cNvPr id="570" name="&gt;&gt;&gt; frame = pd.DataFrame(np.random.randn(4,3), columns=['b','c','d'], index = ['Ar', 'Ca',…"/>
          <p:cNvSpPr txBox="1"/>
          <p:nvPr/>
        </p:nvSpPr>
        <p:spPr>
          <a:xfrm>
            <a:off x="1463715" y="4410572"/>
            <a:ext cx="10860250" cy="3987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&gt;&gt;&gt; frame = pd.DataFrame(np.random.randn(4,3), columns=['b','c','d'], index = ['Ar', 'Ca', </a:t>
            </a:r>
          </a:p>
          <a:p>
            <a:pPr/>
            <a:r>
              <a:t>'Wi','Mi'])</a:t>
            </a:r>
          </a:p>
          <a:p>
            <a:pPr/>
            <a:r>
              <a:t>&gt;&gt;&gt; frame</a:t>
            </a:r>
          </a:p>
          <a:p>
            <a:pPr/>
            <a:r>
              <a:t>           b         c         d</a:t>
            </a:r>
          </a:p>
          <a:p>
            <a:pPr/>
            <a:r>
              <a:t>Ar -0.112323  0.522181  1.238267</a:t>
            </a:r>
          </a:p>
          <a:p>
            <a:pPr/>
            <a:r>
              <a:t>Ca  2.157295  0.004614  0.183871</a:t>
            </a:r>
          </a:p>
          <a:p>
            <a:pPr/>
            <a:r>
              <a:t>Wi -0.154632  1.233146  0.098956</a:t>
            </a:r>
          </a:p>
          <a:p>
            <a:pPr/>
            <a:r>
              <a:t>Mi  1.491147 -0.036329  0.788408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1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2" name="ufunc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ufuncs</a:t>
            </a:r>
          </a:p>
        </p:txBody>
      </p:sp>
      <p:sp>
        <p:nvSpPr>
          <p:cNvPr id="573" name="Apply np.abs to the elements in the fram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Apply np.abs to the elements in the frame</a:t>
            </a:r>
          </a:p>
          <a:p>
            <a:pPr lvl="1"/>
            <a:r>
              <a:t>This </a:t>
            </a:r>
            <a:r>
              <a:rPr b="1"/>
              <a:t>does not</a:t>
            </a:r>
            <a:r>
              <a:t> change the frame unless we specify explicitly inplace = True</a:t>
            </a:r>
          </a:p>
        </p:txBody>
      </p:sp>
      <p:sp>
        <p:nvSpPr>
          <p:cNvPr id="574" name="&gt;&gt;&gt; np.abs(frame)…"/>
          <p:cNvSpPr txBox="1"/>
          <p:nvPr/>
        </p:nvSpPr>
        <p:spPr>
          <a:xfrm>
            <a:off x="2787054" y="4646976"/>
            <a:ext cx="7430692" cy="2692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&gt;&gt;&gt; np.abs(frame)</a:t>
            </a:r>
          </a:p>
          <a:p>
            <a:pPr/>
            <a:r>
              <a:t>           b         c         d</a:t>
            </a:r>
          </a:p>
          <a:p>
            <a:pPr/>
            <a:r>
              <a:t>Ar  0.112323  0.522181  1.238267</a:t>
            </a:r>
          </a:p>
          <a:p>
            <a:pPr/>
            <a:r>
              <a:t>Ca  2.157295  0.004614  0.183871</a:t>
            </a:r>
          </a:p>
          <a:p>
            <a:pPr/>
            <a:r>
              <a:t>Wi  0.154632  1.233146  0.098956</a:t>
            </a:r>
          </a:p>
          <a:p>
            <a:pPr/>
            <a:r>
              <a:t>Mi  1.491147  0.036329  0.788408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1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gradFill flip="none" rotWithShape="1">
          <a:gsLst>
            <a:gs pos="0">
              <a:srgbClr val="F1FCFE"/>
            </a:gs>
            <a:gs pos="100000">
              <a:srgbClr val="FFFFFF"/>
            </a:gs>
          </a:gsLst>
          <a:lin ang="5400000" scaled="0"/>
        </a:gra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6" name="Example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Example</a:t>
            </a:r>
          </a:p>
        </p:txBody>
      </p:sp>
      <p:sp>
        <p:nvSpPr>
          <p:cNvPr id="577" name="Get Google stock price data in google.csv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Get Google stock price data in google.csv</a:t>
            </a:r>
          </a:p>
          <a:p>
            <a:pPr lvl="1"/>
            <a:r>
              <a:t>Comma separated </a:t>
            </a:r>
          </a:p>
          <a:p>
            <a:pPr lvl="1"/>
            <a:r>
              <a:t>Need to write converters for date and volume</a:t>
            </a:r>
          </a:p>
        </p:txBody>
      </p:sp>
      <p:sp>
        <p:nvSpPr>
          <p:cNvPr id="578" name="Date,Open,High,Low,Close,Volume…"/>
          <p:cNvSpPr txBox="1"/>
          <p:nvPr/>
        </p:nvSpPr>
        <p:spPr>
          <a:xfrm>
            <a:off x="952500" y="5405609"/>
            <a:ext cx="11317524" cy="2692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Date,Open,High,Low,Close,Volume</a:t>
            </a:r>
          </a:p>
          <a:p>
            <a:pPr/>
            <a:r>
              <a:t>1/3/2012,325.25,332.83,324.97,663.59,"7,380,500"</a:t>
            </a:r>
          </a:p>
          <a:p>
            <a:pPr/>
            <a:r>
              <a:t>1/4/2012,331.27,333.87,329.08,666.45,"5,749,400"</a:t>
            </a:r>
          </a:p>
          <a:p>
            <a:pPr/>
            <a:r>
              <a:t>1/5/2012,329.83,330.75,326.89,657.21,"6,590,300"</a:t>
            </a:r>
          </a:p>
          <a:p>
            <a:pPr/>
            <a:r>
              <a:t>1/6/2012,328.34,328.77,323.68,648.24,"5,405,900"</a:t>
            </a:r>
          </a:p>
          <a:p>
            <a:pPr/>
            <a:r>
              <a:t>1/9/2012,322.04,322.29,309.46,620.76,"11,688,800"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Pandas Serie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Pandas Series</a:t>
            </a:r>
          </a:p>
        </p:txBody>
      </p:sp>
      <p:sp>
        <p:nvSpPr>
          <p:cNvPr id="160" name="There is no limit imposed on the objects that can be stored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There is no limit imposed on the objects that can be stored</a:t>
            </a:r>
          </a:p>
          <a:p>
            <a:pPr lvl="1"/>
            <a:r>
              <a:t>For example, we can store functions</a:t>
            </a:r>
          </a:p>
        </p:txBody>
      </p:sp>
      <p:sp>
        <p:nvSpPr>
          <p:cNvPr id="161" name="pd.Series([random.uniform, print, len, &quot;&quot;.join])…"/>
          <p:cNvSpPr txBox="1"/>
          <p:nvPr/>
        </p:nvSpPr>
        <p:spPr>
          <a:xfrm>
            <a:off x="272045" y="5039444"/>
            <a:ext cx="12460710" cy="2692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pd.Series([random.uniform, print, len, "".join])</a:t>
            </a:r>
          </a:p>
          <a:p>
            <a:pPr>
              <a:defRPr>
                <a:solidFill>
                  <a:srgbClr val="0433FF"/>
                </a:solidFill>
              </a:defRPr>
            </a:pPr>
            <a:r>
              <a:t>0    &lt;bound method Random.uniform of &lt;random.Random...</a:t>
            </a:r>
          </a:p>
          <a:p>
            <a:pPr>
              <a:defRPr>
                <a:solidFill>
                  <a:srgbClr val="0433FF"/>
                </a:solidFill>
              </a:defRPr>
            </a:pPr>
            <a:r>
              <a:t>1                            &lt;built-in function print&gt;</a:t>
            </a:r>
          </a:p>
          <a:p>
            <a:pPr>
              <a:defRPr>
                <a:solidFill>
                  <a:srgbClr val="0433FF"/>
                </a:solidFill>
              </a:defRPr>
            </a:pPr>
            <a:r>
              <a:t>2                              &lt;built-in function len&gt;</a:t>
            </a:r>
          </a:p>
          <a:p>
            <a:pPr>
              <a:defRPr>
                <a:solidFill>
                  <a:srgbClr val="0433FF"/>
                </a:solidFill>
              </a:defRPr>
            </a:pPr>
            <a:r>
              <a:t>3    &lt;built-in method join of str object at 0x104c3...</a:t>
            </a:r>
          </a:p>
          <a:p>
            <a:pPr>
              <a:defRPr>
                <a:solidFill>
                  <a:srgbClr val="0433FF"/>
                </a:solidFill>
              </a:defRPr>
            </a:pPr>
            <a:r>
              <a:t>dtype: object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2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gradFill flip="none" rotWithShape="1">
          <a:gsLst>
            <a:gs pos="0">
              <a:srgbClr val="F1FCFE"/>
            </a:gs>
            <a:gs pos="100000">
              <a:srgbClr val="FFFFFF"/>
            </a:gs>
          </a:gsLst>
          <a:lin ang="5400000" scaled="0"/>
        </a:gra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0" name="Example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Example</a:t>
            </a:r>
          </a:p>
        </p:txBody>
      </p:sp>
      <p:sp>
        <p:nvSpPr>
          <p:cNvPr id="581" name="First column has a date, but in standard form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First column has a date, but in standard form</a:t>
            </a:r>
          </a:p>
          <a:p>
            <a:pPr/>
            <a:r>
              <a:t>Volume has a comma in it</a:t>
            </a:r>
          </a:p>
          <a:p>
            <a:pPr lvl="1"/>
            <a:r>
              <a:t>Easiest to write custom converter</a:t>
            </a:r>
          </a:p>
        </p:txBody>
      </p:sp>
      <p:sp>
        <p:nvSpPr>
          <p:cNvPr id="582" name="def convert_volume(x):…"/>
          <p:cNvSpPr txBox="1"/>
          <p:nvPr/>
        </p:nvSpPr>
        <p:spPr>
          <a:xfrm>
            <a:off x="2558417" y="4876799"/>
            <a:ext cx="7887966" cy="4419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def convert_volume(x):</a:t>
            </a:r>
          </a:p>
          <a:p>
            <a:pPr/>
            <a:r>
              <a:t>    temp=[]</a:t>
            </a:r>
          </a:p>
          <a:p>
            <a:pPr/>
            <a:r>
              <a:t>    for letter in x:</a:t>
            </a:r>
          </a:p>
          <a:p>
            <a:pPr/>
            <a:r>
              <a:t>        if letter in '0123456789':</a:t>
            </a:r>
          </a:p>
          <a:p>
            <a:pPr/>
            <a:r>
              <a:t>            temp.append(letter)</a:t>
            </a:r>
          </a:p>
          <a:p>
            <a:pPr/>
            <a:r>
              <a:t>    x = ''.join(temp)</a:t>
            </a:r>
          </a:p>
          <a:p>
            <a:pPr/>
            <a:r>
              <a:t>    try:</a:t>
            </a:r>
          </a:p>
          <a:p>
            <a:pPr/>
            <a:r>
              <a:t>        return int(x)</a:t>
            </a:r>
          </a:p>
          <a:p>
            <a:pPr/>
            <a:r>
              <a:t>    except ValueError:</a:t>
            </a:r>
          </a:p>
          <a:p>
            <a:pPr/>
            <a:r>
              <a:t>        return np.NaN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2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gradFill flip="none" rotWithShape="1">
          <a:gsLst>
            <a:gs pos="0">
              <a:srgbClr val="F1FCFE"/>
            </a:gs>
            <a:gs pos="100000">
              <a:srgbClr val="FFFFFF"/>
            </a:gs>
          </a:gsLst>
          <a:lin ang="5400000" scaled="0"/>
        </a:gra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4" name="Example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Example</a:t>
            </a:r>
          </a:p>
        </p:txBody>
      </p:sp>
      <p:sp>
        <p:nvSpPr>
          <p:cNvPr id="585" name="'Close' also needs a converter because of a bad value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'Close' also needs a converter because of a bad value</a:t>
            </a:r>
          </a:p>
        </p:txBody>
      </p:sp>
      <p:sp>
        <p:nvSpPr>
          <p:cNvPr id="586" name="def my_converter(x):…"/>
          <p:cNvSpPr txBox="1"/>
          <p:nvPr/>
        </p:nvSpPr>
        <p:spPr>
          <a:xfrm>
            <a:off x="3815922" y="3746500"/>
            <a:ext cx="5372956" cy="2260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def my_converter(x):</a:t>
            </a:r>
          </a:p>
          <a:p>
            <a:pPr/>
            <a:r>
              <a:t>    try:</a:t>
            </a:r>
          </a:p>
          <a:p>
            <a:pPr/>
            <a:r>
              <a:t>        return float(x)</a:t>
            </a:r>
          </a:p>
          <a:p>
            <a:pPr/>
            <a:r>
              <a:t>    except ValueError:</a:t>
            </a:r>
          </a:p>
          <a:p>
            <a:pPr/>
            <a:r>
              <a:t>        return np.NaN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2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gradFill flip="none" rotWithShape="1">
          <a:gsLst>
            <a:gs pos="0">
              <a:srgbClr val="F1FCFE"/>
            </a:gs>
            <a:gs pos="100000">
              <a:srgbClr val="FFFFFF"/>
            </a:gs>
          </a:gsLst>
          <a:lin ang="5400000" scaled="0"/>
        </a:gra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8" name="Example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Example</a:t>
            </a:r>
          </a:p>
        </p:txBody>
      </p:sp>
      <p:sp>
        <p:nvSpPr>
          <p:cNvPr id="589" name="Now we can get the google data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Now we can get the google data</a:t>
            </a:r>
          </a:p>
        </p:txBody>
      </p:sp>
      <p:sp>
        <p:nvSpPr>
          <p:cNvPr id="590" name="my_df = pd.read_csv('google.csv',…"/>
          <p:cNvSpPr txBox="1"/>
          <p:nvPr/>
        </p:nvSpPr>
        <p:spPr>
          <a:xfrm>
            <a:off x="772728" y="3706410"/>
            <a:ext cx="11317524" cy="3124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my_df = pd.read_csv('google.csv', </a:t>
            </a:r>
          </a:p>
          <a:p>
            <a:pPr/>
            <a:r>
              <a:t>                    parse_dates=[0],</a:t>
            </a:r>
          </a:p>
          <a:p>
            <a:pPr/>
            <a:r>
              <a:t>                    index_col=0,</a:t>
            </a:r>
          </a:p>
          <a:p>
            <a:pPr/>
            <a:r>
              <a:t>                    converters={</a:t>
            </a:r>
          </a:p>
          <a:p>
            <a:pPr/>
            <a:r>
              <a:t>                        'Close': my_converter,</a:t>
            </a:r>
          </a:p>
          <a:p>
            <a:pPr/>
            <a:r>
              <a:t>                        'Volume': convert_volume}</a:t>
            </a:r>
          </a:p>
          <a:p>
            <a:pPr/>
            <a:r>
              <a:t>                    )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2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gradFill flip="none" rotWithShape="1">
          <a:gsLst>
            <a:gs pos="0">
              <a:srgbClr val="F1FCFE"/>
            </a:gs>
            <a:gs pos="100000">
              <a:srgbClr val="FFFFFF"/>
            </a:gs>
          </a:gsLst>
          <a:lin ang="5400000" scaled="0"/>
        </a:gra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2" name="Example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Example</a:t>
            </a:r>
          </a:p>
        </p:txBody>
      </p:sp>
      <p:sp>
        <p:nvSpPr>
          <p:cNvPr id="593" name="To make sure it works, we print out the info on the data frame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To make sure it works, we print out the info on the data frame</a:t>
            </a:r>
          </a:p>
        </p:txBody>
      </p:sp>
      <p:sp>
        <p:nvSpPr>
          <p:cNvPr id="594" name="&gt;&gt;&gt; google.info()…"/>
          <p:cNvSpPr txBox="1"/>
          <p:nvPr/>
        </p:nvSpPr>
        <p:spPr>
          <a:xfrm>
            <a:off x="523609" y="4025900"/>
            <a:ext cx="12232073" cy="4851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&gt;&gt;&gt; google.info()</a:t>
            </a:r>
          </a:p>
          <a:p>
            <a:pPr/>
            <a:r>
              <a:t>&lt;class 'pandas.core.frame.DataFrame'&gt;</a:t>
            </a:r>
          </a:p>
          <a:p>
            <a:pPr/>
            <a:r>
              <a:t>DatetimeIndex: 1258 entries, 2012-01-03 to 2016-12-30</a:t>
            </a:r>
          </a:p>
          <a:p>
            <a:pPr/>
            <a:r>
              <a:t>Data columns (total 5 columns):</a:t>
            </a:r>
          </a:p>
          <a:p>
            <a:pPr/>
            <a:r>
              <a:t>Open      1258 non-null float64</a:t>
            </a:r>
          </a:p>
          <a:p>
            <a:pPr/>
            <a:r>
              <a:t>High      1258 non-null float64</a:t>
            </a:r>
          </a:p>
          <a:p>
            <a:pPr/>
            <a:r>
              <a:t>Low       1258 non-null float64</a:t>
            </a:r>
          </a:p>
          <a:p>
            <a:pPr/>
            <a:r>
              <a:t>Close     1149 non-null float64</a:t>
            </a:r>
          </a:p>
          <a:p>
            <a:pPr/>
            <a:r>
              <a:t>Volume    1258 non-null int64</a:t>
            </a:r>
          </a:p>
          <a:p>
            <a:pPr/>
            <a:r>
              <a:t>dtypes: float64(4), int64(1)</a:t>
            </a:r>
          </a:p>
          <a:p>
            <a:pPr/>
            <a:r>
              <a:t>memory usage: 59.0 KB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2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gradFill flip="none" rotWithShape="1">
          <a:gsLst>
            <a:gs pos="0">
              <a:srgbClr val="F1FCFE"/>
            </a:gs>
            <a:gs pos="100000">
              <a:srgbClr val="FFFFFF"/>
            </a:gs>
          </a:gsLst>
          <a:lin ang="5400000" scaled="0"/>
        </a:gra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6" name="Example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Example</a:t>
            </a:r>
          </a:p>
        </p:txBody>
      </p:sp>
      <p:sp>
        <p:nvSpPr>
          <p:cNvPr id="597" name="Pandas allows direct plotting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Pandas allows direct plotting</a:t>
            </a:r>
          </a:p>
        </p:txBody>
      </p:sp>
      <p:sp>
        <p:nvSpPr>
          <p:cNvPr id="598" name="&gt;&gt;&gt; google.Open.plot()…"/>
          <p:cNvSpPr txBox="1"/>
          <p:nvPr/>
        </p:nvSpPr>
        <p:spPr>
          <a:xfrm>
            <a:off x="843638" y="3594100"/>
            <a:ext cx="11317524" cy="5283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&gt;&gt;&gt; google.Open.plot()</a:t>
            </a:r>
          </a:p>
          <a:p>
            <a:pPr/>
            <a:r>
              <a:t>&lt;matplotlib.axes._subplots.AxesSubplot object at 0x7faeeb4c3ee0&gt;</a:t>
            </a:r>
          </a:p>
          <a:p>
            <a:pPr/>
            <a:r>
              <a:t>&gt;&gt;&gt; google.Close.plot()</a:t>
            </a:r>
          </a:p>
          <a:p>
            <a:pPr/>
            <a:r>
              <a:t>&lt;matplotlib.axes._subplots.AxesSubplot object at 0x7faeeb4c3ee0&gt;</a:t>
            </a:r>
          </a:p>
          <a:p>
            <a:pPr/>
            <a:r>
              <a:t>&gt;&gt;&gt; google.High.plot()</a:t>
            </a:r>
          </a:p>
          <a:p>
            <a:pPr/>
            <a:r>
              <a:t>&lt;matplotlib.axes._subplots.AxesSubplot object at 0x7faeeb4c3ee0&gt;</a:t>
            </a:r>
          </a:p>
          <a:p>
            <a:pPr/>
            <a:r>
              <a:t>&gt;&gt;&gt; plt.show</a:t>
            </a:r>
          </a:p>
          <a:p>
            <a:pPr/>
            <a:r>
              <a:t>&lt;function show at 0x7faeeb476f70&gt;</a:t>
            </a:r>
          </a:p>
          <a:p>
            <a:pPr/>
            <a:r>
              <a:t>&gt;&gt;&gt; plt.show()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2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gradFill flip="none" rotWithShape="1">
          <a:gsLst>
            <a:gs pos="0">
              <a:srgbClr val="F1FCFE"/>
            </a:gs>
            <a:gs pos="100000">
              <a:srgbClr val="FFFFFF"/>
            </a:gs>
          </a:gsLst>
          <a:lin ang="5400000" scaled="0"/>
        </a:gra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00" name="Figure_1.png" descr="Figure_1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274198" y="-1"/>
            <a:ext cx="13004801" cy="9753601"/>
          </a:xfrm>
          <a:prstGeom prst="rect">
            <a:avLst/>
          </a:prstGeom>
          <a:ln w="12700">
            <a:miter lim="400000"/>
          </a:ln>
        </p:spPr>
      </p:pic>
      <p:sp>
        <p:nvSpPr>
          <p:cNvPr id="601" name="Example"/>
          <p:cNvSpPr txBox="1"/>
          <p:nvPr>
            <p:ph type="title"/>
          </p:nvPr>
        </p:nvSpPr>
        <p:spPr>
          <a:xfrm>
            <a:off x="952500" y="0"/>
            <a:ext cx="11099800" cy="1184543"/>
          </a:xfrm>
          <a:prstGeom prst="rect">
            <a:avLst/>
          </a:prstGeom>
        </p:spPr>
        <p:txBody>
          <a:bodyPr/>
          <a:lstStyle>
            <a:lvl1pPr defTabSz="519937">
              <a:defRPr sz="7119"/>
            </a:lvl1pPr>
          </a:lstStyle>
          <a:p>
            <a:pPr/>
            <a:r>
              <a:t>Example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2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gradFill flip="none" rotWithShape="1">
          <a:gsLst>
            <a:gs pos="0">
              <a:srgbClr val="F1FCFE"/>
            </a:gs>
            <a:gs pos="100000">
              <a:srgbClr val="FFFFFF"/>
            </a:gs>
          </a:gsLst>
          <a:lin ang="5400000" scaled="0"/>
        </a:gra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3" name="Example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Example</a:t>
            </a:r>
          </a:p>
        </p:txBody>
      </p:sp>
      <p:sp>
        <p:nvSpPr>
          <p:cNvPr id="604" name="We can also get the data from Apple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We can also get the data from Apple</a:t>
            </a:r>
          </a:p>
        </p:txBody>
      </p:sp>
      <p:sp>
        <p:nvSpPr>
          <p:cNvPr id="605" name="&gt;&gt;&gt; apple = pd.read_csv('AAPL.csv', parse_dates=[0], index_col=0)…"/>
          <p:cNvSpPr txBox="1"/>
          <p:nvPr/>
        </p:nvSpPr>
        <p:spPr>
          <a:xfrm>
            <a:off x="621537" y="3272315"/>
            <a:ext cx="12232072" cy="6146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&gt;&gt;&gt; apple = pd.read_csv('AAPL.csv', parse_dates=[0], index_col=0)</a:t>
            </a:r>
          </a:p>
          <a:p>
            <a:pPr/>
            <a:r>
              <a:t>&gt;&gt;&gt; apple.info()</a:t>
            </a:r>
          </a:p>
          <a:p>
            <a:pPr/>
            <a:r>
              <a:t>&lt;class 'pandas.core.frame.DataFrame'&gt;</a:t>
            </a:r>
          </a:p>
          <a:p>
            <a:pPr/>
            <a:r>
              <a:t>DatetimeIndex: 9848 entries, 1980-12-12 to 2020-01-02</a:t>
            </a:r>
          </a:p>
          <a:p>
            <a:pPr/>
            <a:r>
              <a:t>Data columns (total 6 columns):</a:t>
            </a:r>
          </a:p>
          <a:p>
            <a:pPr/>
            <a:r>
              <a:t>Open         9847 non-null float64</a:t>
            </a:r>
          </a:p>
          <a:p>
            <a:pPr/>
            <a:r>
              <a:t>High         9847 non-null float64</a:t>
            </a:r>
          </a:p>
          <a:p>
            <a:pPr/>
            <a:r>
              <a:t>Low          9847 non-null float64</a:t>
            </a:r>
          </a:p>
          <a:p>
            <a:pPr/>
            <a:r>
              <a:t>Close        9847 non-null float64</a:t>
            </a:r>
          </a:p>
          <a:p>
            <a:pPr/>
            <a:r>
              <a:t>Adj Close    9847 non-null float64</a:t>
            </a:r>
          </a:p>
          <a:p>
            <a:pPr/>
            <a:r>
              <a:t>Volume       9847 non-null float64</a:t>
            </a:r>
          </a:p>
          <a:p>
            <a:pPr/>
            <a:r>
              <a:t>dtypes: float64(6)</a:t>
            </a:r>
          </a:p>
          <a:p>
            <a:pPr/>
            <a:r>
              <a:t>memory usage: 538.6 KB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2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gradFill flip="none" rotWithShape="1">
          <a:gsLst>
            <a:gs pos="0">
              <a:srgbClr val="F1FCFE"/>
            </a:gs>
            <a:gs pos="100000">
              <a:srgbClr val="FFFFFF"/>
            </a:gs>
          </a:gsLst>
          <a:lin ang="5400000" scaled="0"/>
        </a:gra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7" name="Example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Example</a:t>
            </a:r>
          </a:p>
        </p:txBody>
      </p:sp>
      <p:sp>
        <p:nvSpPr>
          <p:cNvPr id="608" name="We now rename the Close columns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We now rename the Close columns</a:t>
            </a:r>
          </a:p>
        </p:txBody>
      </p:sp>
      <p:sp>
        <p:nvSpPr>
          <p:cNvPr id="609" name="&gt;&gt;&gt; google.rename(columns={'Close':'GOOG'},…"/>
          <p:cNvSpPr txBox="1"/>
          <p:nvPr/>
        </p:nvSpPr>
        <p:spPr>
          <a:xfrm>
            <a:off x="1415231" y="4020697"/>
            <a:ext cx="10174338" cy="2260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&gt;&gt;&gt; google.rename(columns={'Close':'GOOG'}, </a:t>
            </a:r>
          </a:p>
          <a:p>
            <a:pPr/>
            <a:r>
              <a:t>                  inplace = True)</a:t>
            </a:r>
          </a:p>
          <a:p>
            <a:pPr/>
            <a:r>
              <a:t>&gt;&gt;&gt; apple.rename(columns={'Close':'AAPL'}, </a:t>
            </a:r>
          </a:p>
          <a:p>
            <a:pPr/>
            <a:r>
              <a:t>                 inplace = True)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2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gradFill flip="none" rotWithShape="1">
          <a:gsLst>
            <a:gs pos="0">
              <a:srgbClr val="F1FCFE"/>
            </a:gs>
            <a:gs pos="100000">
              <a:srgbClr val="FFFFFF"/>
            </a:gs>
          </a:gsLst>
          <a:lin ang="5400000" scaled="0"/>
        </a:gra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1" name="Example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Example</a:t>
            </a:r>
          </a:p>
        </p:txBody>
      </p:sp>
      <p:sp>
        <p:nvSpPr>
          <p:cNvPr id="612" name="Now we concatenate parts of the two data frames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Now we concatenate parts of the two data frames</a:t>
            </a:r>
          </a:p>
          <a:p>
            <a:pPr lvl="1"/>
            <a:r>
              <a:t>axis = 1 means we want to concatenate columns</a:t>
            </a:r>
          </a:p>
        </p:txBody>
      </p:sp>
      <p:sp>
        <p:nvSpPr>
          <p:cNvPr id="613" name="&gt;&gt;&gt; my_df = pd.concat([google['GOOG'], apple['AAPL']], axis = 1)…"/>
          <p:cNvSpPr txBox="1"/>
          <p:nvPr/>
        </p:nvSpPr>
        <p:spPr>
          <a:xfrm>
            <a:off x="315453" y="4457699"/>
            <a:ext cx="12689347" cy="4419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&gt;&gt;&gt; my_df = pd.concat([google['GOOG'], apple['AAPL']], axis = 1)</a:t>
            </a:r>
          </a:p>
          <a:p>
            <a:pPr/>
            <a:r>
              <a:t>&gt;&gt;&gt; my_df.info()</a:t>
            </a:r>
          </a:p>
          <a:p>
            <a:pPr/>
            <a:r>
              <a:t>&lt;class 'pandas.core.frame.DataFrame'&gt;</a:t>
            </a:r>
          </a:p>
          <a:p>
            <a:pPr/>
            <a:r>
              <a:t>DatetimeIndex: 9848 entries, 1980-12-12 to 2020-01-02</a:t>
            </a:r>
          </a:p>
          <a:p>
            <a:pPr/>
            <a:r>
              <a:t>Data columns (total 2 columns):</a:t>
            </a:r>
          </a:p>
          <a:p>
            <a:pPr/>
            <a:r>
              <a:t>GOOG    1149 non-null float64</a:t>
            </a:r>
          </a:p>
          <a:p>
            <a:pPr/>
            <a:r>
              <a:t>AAPL    9847 non-null float64</a:t>
            </a:r>
          </a:p>
          <a:p>
            <a:pPr/>
            <a:r>
              <a:t>dtypes: float64(2)</a:t>
            </a:r>
          </a:p>
          <a:p>
            <a:pPr/>
            <a:r>
              <a:t>memory usage: 230.8 KB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2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gradFill flip="none" rotWithShape="1">
          <a:gsLst>
            <a:gs pos="0">
              <a:srgbClr val="F1FCFE"/>
            </a:gs>
            <a:gs pos="100000">
              <a:srgbClr val="FFFFFF"/>
            </a:gs>
          </a:gsLst>
          <a:lin ang="5400000" scaled="0"/>
        </a:gra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5" name="Example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Example</a:t>
            </a:r>
          </a:p>
        </p:txBody>
      </p:sp>
      <p:sp>
        <p:nvSpPr>
          <p:cNvPr id="616" name="Let's see what we got: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Let's see what we got:</a:t>
            </a:r>
          </a:p>
        </p:txBody>
      </p:sp>
      <p:sp>
        <p:nvSpPr>
          <p:cNvPr id="617" name="&gt;&gt;&gt; my_df.plot()…"/>
          <p:cNvSpPr txBox="1"/>
          <p:nvPr/>
        </p:nvSpPr>
        <p:spPr>
          <a:xfrm>
            <a:off x="1687277" y="3472761"/>
            <a:ext cx="11317524" cy="1828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&gt;&gt;&gt; my_df.plot()</a:t>
            </a:r>
          </a:p>
          <a:p>
            <a:pPr/>
            <a:r>
              <a:t>&lt;matplotlib.axes._subplots.AxesSubplot object at 0x7fd35892b7f0&gt;</a:t>
            </a:r>
          </a:p>
          <a:p>
            <a:pPr/>
            <a:r>
              <a:t>&gt;&gt;&gt; plt.show()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Pandas Serie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Pandas Series</a:t>
            </a:r>
          </a:p>
        </p:txBody>
      </p:sp>
      <p:sp>
        <p:nvSpPr>
          <p:cNvPr id="164" name="To retrieve a data value, we give it the index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To retrieve a data value, we give it the index</a:t>
            </a:r>
          </a:p>
        </p:txBody>
      </p:sp>
      <p:sp>
        <p:nvSpPr>
          <p:cNvPr id="165" name="lit_it_isl['nicer']…"/>
          <p:cNvSpPr txBox="1"/>
          <p:nvPr/>
        </p:nvSpPr>
        <p:spPr>
          <a:xfrm>
            <a:off x="4273196" y="3819402"/>
            <a:ext cx="4458408" cy="965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lit_it_isl['nicer']</a:t>
            </a:r>
          </a:p>
          <a:p>
            <a:pPr>
              <a:defRPr>
                <a:solidFill>
                  <a:srgbClr val="0433FF"/>
                </a:solidFill>
              </a:defRPr>
            </a:pPr>
            <a:r>
              <a:t>'ischia'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3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gradFill flip="none" rotWithShape="1">
          <a:gsLst>
            <a:gs pos="0">
              <a:srgbClr val="F1FCFE"/>
            </a:gs>
            <a:gs pos="100000">
              <a:srgbClr val="FFFFFF"/>
            </a:gs>
          </a:gsLst>
          <a:lin ang="5400000" scaled="0"/>
        </a:gra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9" name="Figure_1.png" descr="Figure_1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13004800" cy="9753600"/>
          </a:xfrm>
          <a:prstGeom prst="rect">
            <a:avLst/>
          </a:prstGeom>
          <a:ln w="12700">
            <a:miter lim="400000"/>
          </a:ln>
        </p:spPr>
      </p:pic>
      <p:sp>
        <p:nvSpPr>
          <p:cNvPr id="620" name="Example"/>
          <p:cNvSpPr txBox="1"/>
          <p:nvPr>
            <p:ph type="title"/>
          </p:nvPr>
        </p:nvSpPr>
        <p:spPr>
          <a:xfrm>
            <a:off x="952500" y="-529422"/>
            <a:ext cx="11099800" cy="2159001"/>
          </a:xfrm>
          <a:prstGeom prst="rect">
            <a:avLst/>
          </a:prstGeom>
        </p:spPr>
        <p:txBody>
          <a:bodyPr/>
          <a:lstStyle/>
          <a:p>
            <a:pPr/>
            <a:r>
              <a:t>Example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3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gradFill flip="none" rotWithShape="1">
          <a:gsLst>
            <a:gs pos="0">
              <a:srgbClr val="F1FCFE"/>
            </a:gs>
            <a:gs pos="100000">
              <a:srgbClr val="FFFFFF"/>
            </a:gs>
          </a:gsLst>
          <a:lin ang="5400000" scaled="0"/>
        </a:gra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2" name="Example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Example</a:t>
            </a:r>
          </a:p>
        </p:txBody>
      </p:sp>
      <p:sp>
        <p:nvSpPr>
          <p:cNvPr id="623" name="That does not tell us too much (other than that Google had a stock split, as did Apple)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That does not tell us too much (other than that Google had a stock split, as did Apple)</a:t>
            </a:r>
          </a:p>
          <a:p>
            <a:pPr lvl="1"/>
            <a:r>
              <a:t>First, we drop rows with NaN</a:t>
            </a:r>
          </a:p>
        </p:txBody>
      </p:sp>
      <p:sp>
        <p:nvSpPr>
          <p:cNvPr id="624" name="&gt;&gt;&gt; my_df.dropna(inplace = True)…"/>
          <p:cNvSpPr txBox="1"/>
          <p:nvPr/>
        </p:nvSpPr>
        <p:spPr>
          <a:xfrm>
            <a:off x="2787054" y="4889499"/>
            <a:ext cx="7430692" cy="3987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&gt;&gt;&gt; my_df.dropna(inplace = True)</a:t>
            </a:r>
          </a:p>
          <a:p>
            <a:pPr/>
            <a:r>
              <a:t>&gt;&gt;&gt; my_df.head()</a:t>
            </a:r>
          </a:p>
          <a:p>
            <a:pPr/>
            <a:r>
              <a:t>              GOOG       AAPL</a:t>
            </a:r>
          </a:p>
          <a:p>
            <a:pPr/>
            <a:r>
              <a:t>Date                         </a:t>
            </a:r>
          </a:p>
          <a:p>
            <a:pPr/>
            <a:r>
              <a:t>2012-01-03  663.59  58.747143</a:t>
            </a:r>
          </a:p>
          <a:p>
            <a:pPr/>
            <a:r>
              <a:t>2012-01-04  666.45  59.062859</a:t>
            </a:r>
          </a:p>
          <a:p>
            <a:pPr/>
            <a:r>
              <a:t>2012-01-05  657.21  59.718571</a:t>
            </a:r>
          </a:p>
          <a:p>
            <a:pPr/>
            <a:r>
              <a:t>2012-01-06  648.24  60.342857</a:t>
            </a:r>
          </a:p>
          <a:p>
            <a:pPr/>
            <a:r>
              <a:t>2012-01-09  620.76  60.247143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3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gradFill flip="none" rotWithShape="1">
          <a:gsLst>
            <a:gs pos="0">
              <a:srgbClr val="F1FCFE"/>
            </a:gs>
            <a:gs pos="100000">
              <a:srgbClr val="FFFFFF"/>
            </a:gs>
          </a:gsLst>
          <a:lin ang="5400000" scaled="0"/>
        </a:gra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6" name="Example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Example</a:t>
            </a:r>
          </a:p>
        </p:txBody>
      </p:sp>
      <p:sp>
        <p:nvSpPr>
          <p:cNvPr id="627" name="Now we normalize by setting the beginning value to 100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Now we normalize by setting the beginning value to 100</a:t>
            </a:r>
          </a:p>
        </p:txBody>
      </p:sp>
      <p:sp>
        <p:nvSpPr>
          <p:cNvPr id="628" name="&gt;&gt;&gt; normalized = my_df/my_df.iloc[0]*100…"/>
          <p:cNvSpPr txBox="1"/>
          <p:nvPr/>
        </p:nvSpPr>
        <p:spPr>
          <a:xfrm>
            <a:off x="1872505" y="3986269"/>
            <a:ext cx="9259790" cy="4419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&gt;&gt;&gt; normalized = my_df/my_df.iloc[0]*100</a:t>
            </a:r>
          </a:p>
          <a:p>
            <a:pPr/>
            <a:r>
              <a:t>&gt;&gt;&gt; normalized.head()</a:t>
            </a:r>
          </a:p>
          <a:p>
            <a:pPr/>
          </a:p>
          <a:p>
            <a:pPr/>
            <a:r>
              <a:t>                  GOOG        AAPL</a:t>
            </a:r>
          </a:p>
          <a:p>
            <a:pPr/>
            <a:r>
              <a:t>Date                              </a:t>
            </a:r>
          </a:p>
          <a:p>
            <a:pPr/>
            <a:r>
              <a:t>2012-01-03  100.000000  100.000000</a:t>
            </a:r>
          </a:p>
          <a:p>
            <a:pPr/>
            <a:r>
              <a:t>2012-01-04  100.430989  100.537415</a:t>
            </a:r>
          </a:p>
          <a:p>
            <a:pPr/>
            <a:r>
              <a:t>2012-01-05   99.038563  101.653575</a:t>
            </a:r>
          </a:p>
          <a:p>
            <a:pPr/>
            <a:r>
              <a:t>2012-01-06   97.686825  102.716241</a:t>
            </a:r>
          </a:p>
          <a:p>
            <a:pPr/>
            <a:r>
              <a:t>2012-01-09   93.545713  102.553316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3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gradFill flip="none" rotWithShape="1">
          <a:gsLst>
            <a:gs pos="0">
              <a:srgbClr val="F1FCFE"/>
            </a:gs>
            <a:gs pos="100000">
              <a:srgbClr val="FFFFFF"/>
            </a:gs>
          </a:gsLst>
          <a:lin ang="5400000" scaled="0"/>
        </a:gra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0" name="Example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Example</a:t>
            </a:r>
          </a:p>
        </p:txBody>
      </p:sp>
      <p:sp>
        <p:nvSpPr>
          <p:cNvPr id="631" name="&gt;&gt;&gt; normalized.plot()…"/>
          <p:cNvSpPr txBox="1"/>
          <p:nvPr/>
        </p:nvSpPr>
        <p:spPr>
          <a:xfrm>
            <a:off x="952500" y="3047999"/>
            <a:ext cx="11317524" cy="1828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&gt;&gt;&gt; normalized.plot()</a:t>
            </a:r>
          </a:p>
          <a:p>
            <a:pPr/>
            <a:r>
              <a:t>&lt;matplotlib.axes._subplots.AxesSubplot object at 0x7fd352b00460&gt;</a:t>
            </a:r>
          </a:p>
          <a:p>
            <a:pPr/>
            <a:r>
              <a:t>&gt;&gt;&gt; plt.show()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3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gradFill flip="none" rotWithShape="1">
          <a:gsLst>
            <a:gs pos="0">
              <a:srgbClr val="F1FCFE"/>
            </a:gs>
            <a:gs pos="100000">
              <a:srgbClr val="FFFFFF"/>
            </a:gs>
          </a:gsLst>
          <a:lin ang="5400000" scaled="0"/>
        </a:gra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33" name="Figure_1.pdf" descr="Figure_1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842849" y="951266"/>
            <a:ext cx="11319101" cy="8489327"/>
          </a:xfrm>
          <a:prstGeom prst="rect">
            <a:avLst/>
          </a:prstGeom>
          <a:ln w="12700">
            <a:miter lim="400000"/>
          </a:ln>
        </p:spPr>
      </p:pic>
      <p:sp>
        <p:nvSpPr>
          <p:cNvPr id="634" name="Example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Example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Pandas Serie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Pandas Series</a:t>
            </a:r>
          </a:p>
        </p:txBody>
      </p:sp>
      <p:sp>
        <p:nvSpPr>
          <p:cNvPr id="168" name="The slice operation works differently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The slice operation works differently</a:t>
            </a:r>
          </a:p>
        </p:txBody>
      </p:sp>
      <p:sp>
        <p:nvSpPr>
          <p:cNvPr id="169" name="ex = pd.Series(['capri', 'ischia', 'elba',…"/>
          <p:cNvSpPr txBox="1"/>
          <p:nvPr/>
        </p:nvSpPr>
        <p:spPr>
          <a:xfrm>
            <a:off x="1283461" y="3834838"/>
            <a:ext cx="9945701" cy="4851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>
            <a:spAutoFit/>
          </a:bodyPr>
          <a:lstStyle/>
          <a:p>
            <a:pPr/>
            <a:r>
              <a:t>ex = pd.Series(['capri', 'ischia', 'elba', </a:t>
            </a:r>
          </a:p>
          <a:p>
            <a:pPr/>
            <a:r>
              <a:t>                'giglia', 'giannutri'], </a:t>
            </a:r>
          </a:p>
          <a:p>
            <a:pPr/>
            <a:r>
              <a:t>               index=list('abcde'))</a:t>
            </a:r>
          </a:p>
          <a:p>
            <a:pPr/>
          </a:p>
          <a:p>
            <a:pPr>
              <a:defRPr>
                <a:solidFill>
                  <a:srgbClr val="0433FF"/>
                </a:solidFill>
              </a:defRPr>
            </a:pPr>
            <a:r>
              <a:t>a        capri</a:t>
            </a:r>
          </a:p>
          <a:p>
            <a:pPr>
              <a:defRPr>
                <a:solidFill>
                  <a:srgbClr val="0433FF"/>
                </a:solidFill>
              </a:defRPr>
            </a:pPr>
            <a:r>
              <a:t>b       ischia</a:t>
            </a:r>
          </a:p>
          <a:p>
            <a:pPr>
              <a:defRPr>
                <a:solidFill>
                  <a:srgbClr val="0433FF"/>
                </a:solidFill>
              </a:defRPr>
            </a:pPr>
            <a:r>
              <a:t>c         elba</a:t>
            </a:r>
          </a:p>
          <a:p>
            <a:pPr>
              <a:defRPr>
                <a:solidFill>
                  <a:srgbClr val="0433FF"/>
                </a:solidFill>
              </a:defRPr>
            </a:pPr>
            <a:r>
              <a:t>d       giglia</a:t>
            </a:r>
          </a:p>
          <a:p>
            <a:pPr>
              <a:defRPr>
                <a:solidFill>
                  <a:srgbClr val="0433FF"/>
                </a:solidFill>
              </a:defRPr>
            </a:pPr>
            <a:r>
              <a:t>e    giannutri</a:t>
            </a:r>
          </a:p>
          <a:p>
            <a:pPr>
              <a:defRPr>
                <a:solidFill>
                  <a:srgbClr val="0433FF"/>
                </a:solidFill>
              </a:defRPr>
            </a:pPr>
            <a:r>
              <a:t>dtype: object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Pandas Serie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Pandas Series</a:t>
            </a:r>
          </a:p>
        </p:txBody>
      </p:sp>
      <p:sp>
        <p:nvSpPr>
          <p:cNvPr id="172" name="Both the beginning and the end are included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Both the beginning and the end are included</a:t>
            </a:r>
          </a:p>
        </p:txBody>
      </p:sp>
      <p:sp>
        <p:nvSpPr>
          <p:cNvPr id="173" name="ex['b':'d']…"/>
          <p:cNvSpPr txBox="1"/>
          <p:nvPr/>
        </p:nvSpPr>
        <p:spPr>
          <a:xfrm>
            <a:off x="4390961" y="3746500"/>
            <a:ext cx="3086585" cy="2260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ex['b':'d']</a:t>
            </a:r>
          </a:p>
          <a:p>
            <a:pPr/>
            <a:r>
              <a:t>b    ischia</a:t>
            </a:r>
          </a:p>
          <a:p>
            <a:pPr/>
            <a:r>
              <a:t>c      elba</a:t>
            </a:r>
          </a:p>
          <a:p>
            <a:pPr/>
            <a:r>
              <a:t>d    giglia</a:t>
            </a:r>
          </a:p>
          <a:p>
            <a:pPr/>
            <a:r>
              <a:t>dtype: object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Pandas Serie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Pandas Series</a:t>
            </a:r>
          </a:p>
        </p:txBody>
      </p:sp>
      <p:sp>
        <p:nvSpPr>
          <p:cNvPr id="176" name="Slices: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Slices:</a:t>
            </a:r>
          </a:p>
          <a:p>
            <a:pPr lvl="1"/>
            <a:r>
              <a:t>Like in NumPy, a slice only creates a </a:t>
            </a:r>
            <a:r>
              <a:rPr b="1" u="sng"/>
              <a:t>reference</a:t>
            </a:r>
          </a:p>
          <a:p>
            <a:pPr lvl="2"/>
            <a:r>
              <a:t>If you change a slice, you change the original</a:t>
            </a:r>
          </a:p>
          <a:p>
            <a:pPr lvl="2"/>
            <a:r>
              <a:t>Example: Create a series</a:t>
            </a:r>
          </a:p>
          <a:p>
            <a:pPr lvl="2"/>
          </a:p>
          <a:p>
            <a:pPr lvl="2"/>
            <a:r>
              <a:t>Create a slice</a:t>
            </a:r>
          </a:p>
        </p:txBody>
      </p:sp>
      <p:sp>
        <p:nvSpPr>
          <p:cNvPr id="177" name="ex = pd.Series(['capri', 'ischia', 'elba', 'giglia', 'giannutri'], index=list('abcde'))"/>
          <p:cNvSpPr txBox="1"/>
          <p:nvPr/>
        </p:nvSpPr>
        <p:spPr>
          <a:xfrm>
            <a:off x="457189" y="5484961"/>
            <a:ext cx="12232073" cy="965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ex = pd.Series(['capri', 'ischia', 'elba', 'giglia', 'giannutri'], index=list('abcde'))</a:t>
            </a:r>
          </a:p>
        </p:txBody>
      </p:sp>
      <p:sp>
        <p:nvSpPr>
          <p:cNvPr id="178" name="my_slice = ex['b':'d']"/>
          <p:cNvSpPr txBox="1"/>
          <p:nvPr/>
        </p:nvSpPr>
        <p:spPr>
          <a:xfrm>
            <a:off x="475152" y="7124840"/>
            <a:ext cx="5144319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my_slice = ex['b':'d']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Pandas Serie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Pandas Series</a:t>
            </a:r>
          </a:p>
        </p:txBody>
      </p:sp>
      <p:sp>
        <p:nvSpPr>
          <p:cNvPr id="181" name="Slices are references (cont.)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Slices are references (cont.)</a:t>
            </a:r>
          </a:p>
          <a:p>
            <a:pPr lvl="2"/>
            <a:r>
              <a:t>Change the slice</a:t>
            </a:r>
          </a:p>
          <a:p>
            <a:pPr lvl="2"/>
          </a:p>
          <a:p>
            <a:pPr lvl="2"/>
            <a:r>
              <a:t>The original (as well as the slice) have changed</a:t>
            </a:r>
          </a:p>
        </p:txBody>
      </p:sp>
      <p:sp>
        <p:nvSpPr>
          <p:cNvPr id="182" name="my_slice['c'] = 'zanone'"/>
          <p:cNvSpPr txBox="1"/>
          <p:nvPr/>
        </p:nvSpPr>
        <p:spPr>
          <a:xfrm>
            <a:off x="3115629" y="4125114"/>
            <a:ext cx="5601594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my_slice['c'] = 'zanone'</a:t>
            </a:r>
          </a:p>
        </p:txBody>
      </p:sp>
      <p:sp>
        <p:nvSpPr>
          <p:cNvPr id="183" name="ex…"/>
          <p:cNvSpPr txBox="1"/>
          <p:nvPr/>
        </p:nvSpPr>
        <p:spPr>
          <a:xfrm>
            <a:off x="4030178" y="5649816"/>
            <a:ext cx="3315221" cy="3124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ex</a:t>
            </a:r>
          </a:p>
          <a:p>
            <a:pPr>
              <a:defRPr>
                <a:solidFill>
                  <a:srgbClr val="0433FF"/>
                </a:solidFill>
              </a:defRPr>
            </a:pPr>
            <a:r>
              <a:t>a        capri</a:t>
            </a:r>
          </a:p>
          <a:p>
            <a:pPr>
              <a:defRPr>
                <a:solidFill>
                  <a:srgbClr val="0433FF"/>
                </a:solidFill>
              </a:defRPr>
            </a:pPr>
            <a:r>
              <a:t>b       ischia</a:t>
            </a:r>
          </a:p>
          <a:p>
            <a:pPr>
              <a:defRPr>
                <a:solidFill>
                  <a:srgbClr val="0433FF"/>
                </a:solidFill>
              </a:defRPr>
            </a:pPr>
            <a:r>
              <a:t>c       zanone</a:t>
            </a:r>
          </a:p>
          <a:p>
            <a:pPr>
              <a:defRPr>
                <a:solidFill>
                  <a:srgbClr val="0433FF"/>
                </a:solidFill>
              </a:defRPr>
            </a:pPr>
            <a:r>
              <a:t>d       giglia</a:t>
            </a:r>
          </a:p>
          <a:p>
            <a:pPr>
              <a:defRPr>
                <a:solidFill>
                  <a:srgbClr val="0433FF"/>
                </a:solidFill>
              </a:defRPr>
            </a:pPr>
            <a:r>
              <a:t>e    giannutri</a:t>
            </a:r>
          </a:p>
          <a:p>
            <a:pPr>
              <a:defRPr>
                <a:solidFill>
                  <a:srgbClr val="0433FF"/>
                </a:solidFill>
              </a:defRPr>
            </a:pPr>
            <a:r>
              <a:t>dtype: object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Pandas Serie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Pandas Series</a:t>
            </a:r>
          </a:p>
        </p:txBody>
      </p:sp>
      <p:sp>
        <p:nvSpPr>
          <p:cNvPr id="186" name="If an index is not in the series, a KeyError is raised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If an index is not in the series, a KeyError is raised</a:t>
            </a:r>
          </a:p>
        </p:txBody>
      </p:sp>
      <p:sp>
        <p:nvSpPr>
          <p:cNvPr id="187" name="ex['h']…"/>
          <p:cNvSpPr txBox="1"/>
          <p:nvPr/>
        </p:nvSpPr>
        <p:spPr>
          <a:xfrm>
            <a:off x="2558417" y="3782074"/>
            <a:ext cx="7887966" cy="2692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ex['h']</a:t>
            </a:r>
          </a:p>
          <a:p>
            <a:pPr>
              <a:defRPr>
                <a:solidFill>
                  <a:srgbClr val="FF2600"/>
                </a:solidFill>
              </a:defRPr>
            </a:pPr>
            <a:r>
              <a:t>Traceback (most recent call last):</a:t>
            </a:r>
          </a:p>
          <a:p>
            <a:pPr>
              <a:defRPr>
                <a:solidFill>
                  <a:srgbClr val="FF2600"/>
                </a:solidFill>
              </a:defRPr>
            </a:pPr>
            <a:r>
              <a:t>...</a:t>
            </a:r>
          </a:p>
          <a:p>
            <a:pPr>
              <a:defRPr>
                <a:solidFill>
                  <a:srgbClr val="FF2600"/>
                </a:solidFill>
              </a:defRPr>
            </a:pPr>
          </a:p>
          <a:p>
            <a:pPr>
              <a:defRPr>
                <a:solidFill>
                  <a:srgbClr val="FF2600"/>
                </a:solidFill>
              </a:defRPr>
            </a:pPr>
            <a:r>
              <a:t>KeyError: 'h'</a:t>
            </a:r>
          </a:p>
          <a:p>
            <a:pPr/>
            <a:r>
              <a:t>&gt;&gt;&gt;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Pandas Serie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Pandas Series</a:t>
            </a:r>
          </a:p>
        </p:txBody>
      </p:sp>
      <p:sp>
        <p:nvSpPr>
          <p:cNvPr id="190" name="As we have seen, we can use indexing to update a value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As we have seen, we can use indexing to update a value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Basic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Basics</a:t>
            </a:r>
          </a:p>
        </p:txBody>
      </p:sp>
      <p:sp>
        <p:nvSpPr>
          <p:cNvPr id="123" name="Tool for data sets: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Tool for data sets:</a:t>
            </a:r>
          </a:p>
          <a:p>
            <a:pPr lvl="1"/>
            <a:r>
              <a:t>Analysis</a:t>
            </a:r>
          </a:p>
          <a:p>
            <a:pPr lvl="1"/>
            <a:r>
              <a:t>Aggregation</a:t>
            </a:r>
          </a:p>
          <a:p>
            <a:pPr lvl="1"/>
            <a:r>
              <a:t>Cleaning</a:t>
            </a:r>
          </a:p>
          <a:p>
            <a:pPr lvl="1"/>
            <a:r>
              <a:t>Merging</a:t>
            </a:r>
          </a:p>
          <a:p>
            <a:pPr lvl="1"/>
            <a:r>
              <a:t>Pivoting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Pandas Serie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Pandas Series</a:t>
            </a:r>
          </a:p>
        </p:txBody>
      </p:sp>
      <p:sp>
        <p:nvSpPr>
          <p:cNvPr id="193" name="Use head( ) and tail( ) to access beginning and end of a series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Use head( ) and tail( ) to access beginning and end of a series</a:t>
            </a:r>
          </a:p>
        </p:txBody>
      </p:sp>
      <p:sp>
        <p:nvSpPr>
          <p:cNvPr id="194" name="df = pd.Series(['bonn', 'koeln', 'duesseldorf',…"/>
          <p:cNvSpPr txBox="1"/>
          <p:nvPr/>
        </p:nvSpPr>
        <p:spPr>
          <a:xfrm>
            <a:off x="1512143" y="3910299"/>
            <a:ext cx="10357248" cy="4038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>
            <a:spAutoFit/>
          </a:bodyPr>
          <a:lstStyle/>
          <a:p>
            <a:pPr>
              <a:defRPr sz="2800"/>
            </a:pPr>
            <a:r>
              <a:t>df = pd.Series(['bonn', 'koeln', 'duesseldorf', </a:t>
            </a:r>
          </a:p>
          <a:p>
            <a:pPr>
              <a:defRPr sz="2800"/>
            </a:pPr>
            <a:r>
              <a:t>'essen', 'aachen','dortmund'])</a:t>
            </a:r>
          </a:p>
          <a:p>
            <a:pPr>
              <a:defRPr sz="2800"/>
            </a:pPr>
            <a:r>
              <a:t>&gt;&gt;&gt; df.head(2)</a:t>
            </a:r>
          </a:p>
          <a:p>
            <a:pPr>
              <a:defRPr sz="2800"/>
            </a:pPr>
            <a:r>
              <a:t>0     bonn</a:t>
            </a:r>
          </a:p>
          <a:p>
            <a:pPr>
              <a:defRPr sz="2800"/>
            </a:pPr>
            <a:r>
              <a:t>1    koeln</a:t>
            </a:r>
          </a:p>
          <a:p>
            <a:pPr>
              <a:defRPr sz="2800"/>
            </a:pPr>
            <a:r>
              <a:t>dtype: object</a:t>
            </a:r>
          </a:p>
          <a:p>
            <a:pPr>
              <a:defRPr sz="2800"/>
            </a:pPr>
            <a:r>
              <a:t>&gt;&gt;&gt; df.tail(2)</a:t>
            </a:r>
          </a:p>
          <a:p>
            <a:pPr>
              <a:defRPr sz="2800"/>
            </a:pPr>
            <a:r>
              <a:t>4      aachen</a:t>
            </a:r>
          </a:p>
          <a:p>
            <a:pPr>
              <a:defRPr sz="2800"/>
            </a:pPr>
            <a:r>
              <a:t>5    dortmund</a:t>
            </a:r>
          </a:p>
          <a:p>
            <a:pPr>
              <a:defRPr sz="2800"/>
            </a:pPr>
            <a:r>
              <a:t>dtype: object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Pandas Serie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Pandas Series</a:t>
            </a:r>
          </a:p>
        </p:txBody>
      </p:sp>
      <p:sp>
        <p:nvSpPr>
          <p:cNvPr id="197" name="In addition to explicit indexing with the [ ] operator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In addition to explicit indexing with the [ ] operator</a:t>
            </a:r>
          </a:p>
          <a:p>
            <a:pPr lvl="1"/>
            <a:r>
              <a:t>Can use subsets referring explicit indices (offsets)</a:t>
            </a:r>
          </a:p>
          <a:p>
            <a:pPr lvl="2"/>
            <a:r>
              <a:t>with the  .loc operator</a:t>
            </a:r>
          </a:p>
          <a:p>
            <a:pPr lvl="2"/>
            <a:r>
              <a:t>with the  .iloc (for integer indices)</a:t>
            </a:r>
          </a:p>
          <a:p>
            <a:pPr lvl="2"/>
            <a:r>
              <a:t>Both use the [ ] notation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Pandas Serie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Pandas Series</a:t>
            </a:r>
          </a:p>
        </p:txBody>
      </p:sp>
      <p:sp>
        <p:nvSpPr>
          <p:cNvPr id="200" name="Example: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Example:</a:t>
            </a:r>
          </a:p>
          <a:p>
            <a:pPr lvl="1"/>
            <a:r>
              <a:t>Define a series based on the Olympic ice-hockey tournament 2018</a:t>
            </a:r>
          </a:p>
        </p:txBody>
      </p:sp>
      <p:sp>
        <p:nvSpPr>
          <p:cNvPr id="201" name="icehockey2018 = pd.Series({'russia': 1, 'germany': 2, 'canada': 3, 'czech': 4, 'sweden':5})…"/>
          <p:cNvSpPr txBox="1"/>
          <p:nvPr/>
        </p:nvSpPr>
        <p:spPr>
          <a:xfrm>
            <a:off x="402530" y="4737099"/>
            <a:ext cx="12460710" cy="3987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icehockey2018 = pd.Series({'russia': 1, 'germany': 2, 'canada': 3, 'czech': 4, 'sweden':5})</a:t>
            </a:r>
          </a:p>
          <a:p>
            <a:pPr/>
            <a:r>
              <a:t>&gt;&gt;&gt; icehockey2018</a:t>
            </a:r>
          </a:p>
          <a:p>
            <a:pPr>
              <a:defRPr>
                <a:solidFill>
                  <a:srgbClr val="0433FF"/>
                </a:solidFill>
              </a:defRPr>
            </a:pPr>
            <a:r>
              <a:t>russia     1</a:t>
            </a:r>
          </a:p>
          <a:p>
            <a:pPr>
              <a:defRPr>
                <a:solidFill>
                  <a:srgbClr val="0433FF"/>
                </a:solidFill>
              </a:defRPr>
            </a:pPr>
            <a:r>
              <a:t>germany    2</a:t>
            </a:r>
          </a:p>
          <a:p>
            <a:pPr>
              <a:defRPr>
                <a:solidFill>
                  <a:srgbClr val="0433FF"/>
                </a:solidFill>
              </a:defRPr>
            </a:pPr>
            <a:r>
              <a:t>canada     3</a:t>
            </a:r>
          </a:p>
          <a:p>
            <a:pPr>
              <a:defRPr>
                <a:solidFill>
                  <a:srgbClr val="0433FF"/>
                </a:solidFill>
              </a:defRPr>
            </a:pPr>
            <a:r>
              <a:t>czech      4</a:t>
            </a:r>
          </a:p>
          <a:p>
            <a:pPr>
              <a:defRPr>
                <a:solidFill>
                  <a:srgbClr val="0433FF"/>
                </a:solidFill>
              </a:defRPr>
            </a:pPr>
            <a:r>
              <a:t>sweden     5</a:t>
            </a:r>
          </a:p>
          <a:p>
            <a:pPr>
              <a:defRPr>
                <a:solidFill>
                  <a:srgbClr val="0433FF"/>
                </a:solidFill>
              </a:defRPr>
            </a:pPr>
            <a:r>
              <a:t>dtype: int64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Pandas Serie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Pandas Series</a:t>
            </a:r>
          </a:p>
        </p:txBody>
      </p:sp>
      <p:sp>
        <p:nvSpPr>
          <p:cNvPr id="204" name="Exampl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Example</a:t>
            </a:r>
          </a:p>
          <a:p>
            <a:pPr lvl="1"/>
            <a:r>
              <a:t>Using .loc with a list of labels</a:t>
            </a:r>
          </a:p>
        </p:txBody>
      </p:sp>
      <p:sp>
        <p:nvSpPr>
          <p:cNvPr id="205" name="icehockey2018.loc[['russia', 'sweden']]…"/>
          <p:cNvSpPr txBox="1"/>
          <p:nvPr/>
        </p:nvSpPr>
        <p:spPr>
          <a:xfrm>
            <a:off x="2244030" y="4406900"/>
            <a:ext cx="9031152" cy="1828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>
            <a:spAutoFit/>
          </a:bodyPr>
          <a:lstStyle/>
          <a:p>
            <a:pPr/>
            <a:r>
              <a:t>icehockey2018.loc[['russia', 'sweden']]</a:t>
            </a:r>
          </a:p>
          <a:p>
            <a:pPr>
              <a:defRPr>
                <a:solidFill>
                  <a:srgbClr val="0433FF"/>
                </a:solidFill>
              </a:defRPr>
            </a:pPr>
            <a:r>
              <a:t>russia    1</a:t>
            </a:r>
          </a:p>
          <a:p>
            <a:pPr>
              <a:defRPr>
                <a:solidFill>
                  <a:srgbClr val="0433FF"/>
                </a:solidFill>
              </a:defRPr>
            </a:pPr>
            <a:r>
              <a:t>sweden    5</a:t>
            </a:r>
          </a:p>
          <a:p>
            <a:pPr>
              <a:defRPr>
                <a:solidFill>
                  <a:srgbClr val="0433FF"/>
                </a:solidFill>
              </a:defRPr>
            </a:pPr>
            <a:r>
              <a:t>dtype: int64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Pandas Serie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Pandas Series</a:t>
            </a:r>
          </a:p>
        </p:txBody>
      </p:sp>
      <p:sp>
        <p:nvSpPr>
          <p:cNvPr id="208" name="Exampl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Example</a:t>
            </a:r>
          </a:p>
          <a:p>
            <a:pPr lvl="1"/>
            <a:r>
              <a:t>Accessing a sub-series with iloc by numerical index</a:t>
            </a:r>
          </a:p>
        </p:txBody>
      </p:sp>
      <p:sp>
        <p:nvSpPr>
          <p:cNvPr id="209" name="icehockey2018.iloc[1:3]…"/>
          <p:cNvSpPr txBox="1"/>
          <p:nvPr/>
        </p:nvSpPr>
        <p:spPr>
          <a:xfrm>
            <a:off x="3815922" y="4603750"/>
            <a:ext cx="5372956" cy="2260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icehockey2018.iloc[1:3]</a:t>
            </a:r>
          </a:p>
          <a:p>
            <a:pPr/>
          </a:p>
          <a:p>
            <a:pPr>
              <a:defRPr>
                <a:solidFill>
                  <a:srgbClr val="0433FF"/>
                </a:solidFill>
              </a:defRPr>
            </a:pPr>
            <a:r>
              <a:t>germany    2</a:t>
            </a:r>
          </a:p>
          <a:p>
            <a:pPr>
              <a:defRPr>
                <a:solidFill>
                  <a:srgbClr val="0433FF"/>
                </a:solidFill>
              </a:defRPr>
            </a:pPr>
            <a:r>
              <a:t>canada     3</a:t>
            </a:r>
          </a:p>
          <a:p>
            <a:pPr>
              <a:defRPr>
                <a:solidFill>
                  <a:srgbClr val="0433FF"/>
                </a:solidFill>
              </a:defRPr>
            </a:pPr>
            <a:r>
              <a:t>dtype: int64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Pandas Serie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Pandas Series</a:t>
            </a:r>
          </a:p>
        </p:txBody>
      </p:sp>
      <p:sp>
        <p:nvSpPr>
          <p:cNvPr id="212" name="Exampl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Example</a:t>
            </a:r>
          </a:p>
          <a:p>
            <a:pPr lvl="1"/>
            <a:r>
              <a:t>Using a series of integer indices with .iloc</a:t>
            </a:r>
          </a:p>
        </p:txBody>
      </p:sp>
      <p:sp>
        <p:nvSpPr>
          <p:cNvPr id="213" name="icehockey2018.iloc[[1,2,3,4]]…"/>
          <p:cNvSpPr txBox="1"/>
          <p:nvPr/>
        </p:nvSpPr>
        <p:spPr>
          <a:xfrm>
            <a:off x="2647875" y="4495799"/>
            <a:ext cx="6744780" cy="3124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icehockey2018.iloc[[1,2,3,4]]</a:t>
            </a:r>
          </a:p>
          <a:p>
            <a:pPr/>
          </a:p>
          <a:p>
            <a:pPr>
              <a:defRPr>
                <a:solidFill>
                  <a:srgbClr val="0433FF"/>
                </a:solidFill>
              </a:defRPr>
            </a:pPr>
            <a:r>
              <a:t>germany    2</a:t>
            </a:r>
          </a:p>
          <a:p>
            <a:pPr>
              <a:defRPr>
                <a:solidFill>
                  <a:srgbClr val="0433FF"/>
                </a:solidFill>
              </a:defRPr>
            </a:pPr>
            <a:r>
              <a:t>canada     3</a:t>
            </a:r>
          </a:p>
          <a:p>
            <a:pPr>
              <a:defRPr>
                <a:solidFill>
                  <a:srgbClr val="0433FF"/>
                </a:solidFill>
              </a:defRPr>
            </a:pPr>
            <a:r>
              <a:t>czech      4</a:t>
            </a:r>
          </a:p>
          <a:p>
            <a:pPr>
              <a:defRPr>
                <a:solidFill>
                  <a:srgbClr val="0433FF"/>
                </a:solidFill>
              </a:defRPr>
            </a:pPr>
            <a:r>
              <a:t>sweden     5</a:t>
            </a:r>
          </a:p>
          <a:p>
            <a:pPr>
              <a:defRPr>
                <a:solidFill>
                  <a:srgbClr val="0433FF"/>
                </a:solidFill>
              </a:defRPr>
            </a:pPr>
            <a:r>
              <a:t>dtype: int64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Pandas Serie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Pandas Series</a:t>
            </a:r>
          </a:p>
        </p:txBody>
      </p:sp>
      <p:sp>
        <p:nvSpPr>
          <p:cNvPr id="216" name="Just as for numpy arrays, we can use operations between series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Just as for numpy arrays, we can use operations between series</a:t>
            </a:r>
          </a:p>
          <a:p>
            <a:pPr/>
            <a:r>
              <a:t>These are dependent on labels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Pandas Serie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Pandas Series</a:t>
            </a:r>
          </a:p>
        </p:txBody>
      </p:sp>
      <p:sp>
        <p:nvSpPr>
          <p:cNvPr id="219" name="Example:  Olympic Ice-hockey results"/>
          <p:cNvSpPr txBox="1"/>
          <p:nvPr>
            <p:ph type="body" idx="1"/>
          </p:nvPr>
        </p:nvSpPr>
        <p:spPr>
          <a:xfrm>
            <a:off x="952500" y="2597150"/>
            <a:ext cx="11099800" cy="6286500"/>
          </a:xfrm>
          <a:prstGeom prst="rect">
            <a:avLst/>
          </a:prstGeom>
        </p:spPr>
        <p:txBody>
          <a:bodyPr anchor="t"/>
          <a:lstStyle/>
          <a:p>
            <a:pPr/>
            <a:r>
              <a:t>Example:  Olympic Ice-hockey results</a:t>
            </a:r>
          </a:p>
        </p:txBody>
      </p:sp>
      <p:sp>
        <p:nvSpPr>
          <p:cNvPr id="220" name="icehockey2018 = pd.Series({'russia': 1, 'germany': 2, 'canada': 3, 'czech': 4, 'sweden':5})…"/>
          <p:cNvSpPr txBox="1"/>
          <p:nvPr/>
        </p:nvSpPr>
        <p:spPr>
          <a:xfrm>
            <a:off x="438075" y="3441699"/>
            <a:ext cx="12460710" cy="3987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icehockey2018 = pd.Series({'russia': 1, 'germany': 2, 'canada': 3, 'czech': 4, 'sweden':5})</a:t>
            </a:r>
          </a:p>
          <a:p>
            <a:pPr/>
            <a:r>
              <a:t>&gt;&gt;&gt; icehockey2018</a:t>
            </a:r>
          </a:p>
          <a:p>
            <a:pPr>
              <a:defRPr>
                <a:solidFill>
                  <a:srgbClr val="0433FF"/>
                </a:solidFill>
              </a:defRPr>
            </a:pPr>
            <a:r>
              <a:t>russia     1</a:t>
            </a:r>
          </a:p>
          <a:p>
            <a:pPr>
              <a:defRPr>
                <a:solidFill>
                  <a:srgbClr val="0433FF"/>
                </a:solidFill>
              </a:defRPr>
            </a:pPr>
            <a:r>
              <a:t>germany    2</a:t>
            </a:r>
          </a:p>
          <a:p>
            <a:pPr>
              <a:defRPr>
                <a:solidFill>
                  <a:srgbClr val="0433FF"/>
                </a:solidFill>
              </a:defRPr>
            </a:pPr>
            <a:r>
              <a:t>canada     3</a:t>
            </a:r>
          </a:p>
          <a:p>
            <a:pPr>
              <a:defRPr>
                <a:solidFill>
                  <a:srgbClr val="0433FF"/>
                </a:solidFill>
              </a:defRPr>
            </a:pPr>
            <a:r>
              <a:t>czech      4</a:t>
            </a:r>
          </a:p>
          <a:p>
            <a:pPr>
              <a:defRPr>
                <a:solidFill>
                  <a:srgbClr val="0433FF"/>
                </a:solidFill>
              </a:defRPr>
            </a:pPr>
            <a:r>
              <a:t>sweden     5</a:t>
            </a:r>
          </a:p>
          <a:p>
            <a:pPr>
              <a:defRPr>
                <a:solidFill>
                  <a:srgbClr val="0433FF"/>
                </a:solidFill>
              </a:defRPr>
            </a:pPr>
            <a:r>
              <a:t>dtype: int64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Pandas Serie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Pandas Series</a:t>
            </a:r>
          </a:p>
        </p:txBody>
      </p:sp>
      <p:sp>
        <p:nvSpPr>
          <p:cNvPr id="223" name="icehockey2014= pd.Series({'canada':1, 'sweden':2, 'finland':3, 'usa': 4, 'czech':5})"/>
          <p:cNvSpPr txBox="1"/>
          <p:nvPr/>
        </p:nvSpPr>
        <p:spPr>
          <a:xfrm>
            <a:off x="1200075" y="2552700"/>
            <a:ext cx="11546161" cy="965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icehockey2014= pd.Series({'canada':1, 'sweden':2, 'finland':3, 'usa': 4, 'czech':5})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Pandas Serie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Pandas Series</a:t>
            </a:r>
          </a:p>
        </p:txBody>
      </p:sp>
      <p:sp>
        <p:nvSpPr>
          <p:cNvPr id="226" name="Calculate the average, and we get lot's of Not a Number (NaN)"/>
          <p:cNvSpPr txBox="1"/>
          <p:nvPr>
            <p:ph type="body" idx="1"/>
          </p:nvPr>
        </p:nvSpPr>
        <p:spPr>
          <a:xfrm>
            <a:off x="952500" y="2597150"/>
            <a:ext cx="11099800" cy="6286500"/>
          </a:xfrm>
          <a:prstGeom prst="rect">
            <a:avLst/>
          </a:prstGeom>
        </p:spPr>
        <p:txBody>
          <a:bodyPr anchor="t"/>
          <a:lstStyle/>
          <a:p>
            <a:pPr/>
            <a:r>
              <a:t>Calculate the average, and we get lot's of Not a Number (NaN)</a:t>
            </a:r>
          </a:p>
        </p:txBody>
      </p:sp>
      <p:sp>
        <p:nvSpPr>
          <p:cNvPr id="227" name="(icehockey2018+icehockey2014)/2…"/>
          <p:cNvSpPr txBox="1"/>
          <p:nvPr/>
        </p:nvSpPr>
        <p:spPr>
          <a:xfrm>
            <a:off x="2901373" y="3784599"/>
            <a:ext cx="7202054" cy="4419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(icehockey2018+icehockey2014)/2</a:t>
            </a:r>
          </a:p>
          <a:p>
            <a:pPr/>
          </a:p>
          <a:p>
            <a:pPr>
              <a:defRPr>
                <a:solidFill>
                  <a:srgbClr val="0433FF"/>
                </a:solidFill>
              </a:defRPr>
            </a:pPr>
            <a:r>
              <a:t>canada     2.0</a:t>
            </a:r>
          </a:p>
          <a:p>
            <a:pPr>
              <a:defRPr>
                <a:solidFill>
                  <a:srgbClr val="0433FF"/>
                </a:solidFill>
              </a:defRPr>
            </a:pPr>
            <a:r>
              <a:t>czech      NaN</a:t>
            </a:r>
          </a:p>
          <a:p>
            <a:pPr>
              <a:defRPr>
                <a:solidFill>
                  <a:srgbClr val="0433FF"/>
                </a:solidFill>
              </a:defRPr>
            </a:pPr>
            <a:r>
              <a:t>finland    NaN</a:t>
            </a:r>
          </a:p>
          <a:p>
            <a:pPr>
              <a:defRPr>
                <a:solidFill>
                  <a:srgbClr val="0433FF"/>
                </a:solidFill>
              </a:defRPr>
            </a:pPr>
            <a:r>
              <a:t>germany    NaN</a:t>
            </a:r>
          </a:p>
          <a:p>
            <a:pPr>
              <a:defRPr>
                <a:solidFill>
                  <a:srgbClr val="0433FF"/>
                </a:solidFill>
              </a:defRPr>
            </a:pPr>
            <a:r>
              <a:t>russia     3.0</a:t>
            </a:r>
          </a:p>
          <a:p>
            <a:pPr>
              <a:defRPr>
                <a:solidFill>
                  <a:srgbClr val="0433FF"/>
                </a:solidFill>
              </a:defRPr>
            </a:pPr>
            <a:r>
              <a:t>sweden     3.5</a:t>
            </a:r>
          </a:p>
          <a:p>
            <a:pPr>
              <a:defRPr>
                <a:solidFill>
                  <a:srgbClr val="0433FF"/>
                </a:solidFill>
              </a:defRPr>
            </a:pPr>
            <a:r>
              <a:t>usa        NaN</a:t>
            </a:r>
          </a:p>
          <a:p>
            <a:pPr>
              <a:defRPr>
                <a:solidFill>
                  <a:srgbClr val="0433FF"/>
                </a:solidFill>
              </a:defRPr>
            </a:pPr>
            <a:r>
              <a:t>dtype: float64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Basic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Basics</a:t>
            </a:r>
          </a:p>
        </p:txBody>
      </p:sp>
      <p:sp>
        <p:nvSpPr>
          <p:cNvPr id="126" name="Where to get Pandas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Where to get Pandas</a:t>
            </a:r>
          </a:p>
          <a:p>
            <a:pPr lvl="1"/>
            <a:r>
              <a:t>Install via pip or homebrew</a:t>
            </a:r>
          </a:p>
          <a:p>
            <a:pPr lvl="1"/>
            <a:r>
              <a:t>Use a distribution like Anaconda</a:t>
            </a:r>
          </a:p>
          <a:p>
            <a:pPr lvl="2"/>
            <a:r>
              <a:t>Comes with Jupyter (aka iPython) Notebooks which are popular among data scientists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Pandas Dataframe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Pandas Dataframe</a:t>
            </a:r>
          </a:p>
        </p:txBody>
      </p:sp>
      <p:sp>
        <p:nvSpPr>
          <p:cNvPr id="230" name="A two-dimensional array with indices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A two-dimensional array with indices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Pandas Dataframe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Pandas Dataframe</a:t>
            </a:r>
          </a:p>
        </p:txBody>
      </p:sp>
      <p:sp>
        <p:nvSpPr>
          <p:cNvPr id="233" name="A two-dimensional table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A two-dimensional table </a:t>
            </a:r>
          </a:p>
        </p:txBody>
      </p:sp>
      <p:sp>
        <p:nvSpPr>
          <p:cNvPr id="234" name="example = pd.DataFrame(np.random.randn(5,4), ['a','b','c','d','e'],['w','x','y','z'])…"/>
          <p:cNvSpPr txBox="1"/>
          <p:nvPr/>
        </p:nvSpPr>
        <p:spPr>
          <a:xfrm>
            <a:off x="1300912" y="3740149"/>
            <a:ext cx="10402976" cy="3987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example = pd.DataFrame(np.random.randn(5,4), ['a','b','c','d','e'],['w','x','y','z'])</a:t>
            </a:r>
          </a:p>
          <a:p>
            <a:pPr/>
            <a:r>
              <a:t>&gt;&gt;&gt; example</a:t>
            </a:r>
          </a:p>
          <a:p>
            <a:pPr>
              <a:defRPr>
                <a:solidFill>
                  <a:srgbClr val="0433FF"/>
                </a:solidFill>
              </a:defRPr>
            </a:pPr>
            <a:r>
              <a:t>          w         x         y         z</a:t>
            </a:r>
          </a:p>
          <a:p>
            <a:pPr>
              <a:defRPr>
                <a:solidFill>
                  <a:srgbClr val="0433FF"/>
                </a:solidFill>
              </a:defRPr>
            </a:pPr>
            <a:r>
              <a:t>a  0.968015 -0.292712 -0.456712  0.478160</a:t>
            </a:r>
          </a:p>
          <a:p>
            <a:pPr>
              <a:defRPr>
                <a:solidFill>
                  <a:srgbClr val="0433FF"/>
                </a:solidFill>
              </a:defRPr>
            </a:pPr>
            <a:r>
              <a:t>b -0.182741  0.801120  1.466134  0.883498</a:t>
            </a:r>
          </a:p>
          <a:p>
            <a:pPr>
              <a:defRPr>
                <a:solidFill>
                  <a:srgbClr val="0433FF"/>
                </a:solidFill>
              </a:defRPr>
            </a:pPr>
            <a:r>
              <a:t>c  0.497248 -0.170697 -0.487031  3.018604</a:t>
            </a:r>
          </a:p>
          <a:p>
            <a:pPr>
              <a:defRPr>
                <a:solidFill>
                  <a:srgbClr val="0433FF"/>
                </a:solidFill>
              </a:defRPr>
            </a:pPr>
            <a:r>
              <a:t>d  0.948902 -0.878197  0.796428 -0.479922</a:t>
            </a:r>
          </a:p>
          <a:p>
            <a:pPr>
              <a:defRPr>
                <a:solidFill>
                  <a:srgbClr val="0433FF"/>
                </a:solidFill>
              </a:defRPr>
            </a:pPr>
            <a:r>
              <a:t>e -1.420614  0.200272  1.111076 -0.283730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" name="Pandas Dataframe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Pandas Dataframe</a:t>
            </a:r>
          </a:p>
        </p:txBody>
      </p:sp>
      <p:sp>
        <p:nvSpPr>
          <p:cNvPr id="237" name="Access to data uses the bracket [ ] operation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Access to data uses the bracket [ ] operation</a:t>
            </a:r>
          </a:p>
          <a:p>
            <a:pPr lvl="1"/>
            <a:r>
              <a:t>Example (continued):</a:t>
            </a:r>
          </a:p>
        </p:txBody>
      </p:sp>
      <p:sp>
        <p:nvSpPr>
          <p:cNvPr id="238" name="example['w']…"/>
          <p:cNvSpPr txBox="1"/>
          <p:nvPr/>
        </p:nvSpPr>
        <p:spPr>
          <a:xfrm>
            <a:off x="3815922" y="4597400"/>
            <a:ext cx="5372956" cy="3556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example['w']</a:t>
            </a:r>
          </a:p>
          <a:p>
            <a:pPr/>
          </a:p>
          <a:p>
            <a:pPr>
              <a:defRPr>
                <a:solidFill>
                  <a:srgbClr val="0433FF"/>
                </a:solidFill>
              </a:defRPr>
            </a:pPr>
            <a:r>
              <a:t>a    0.968015</a:t>
            </a:r>
          </a:p>
          <a:p>
            <a:pPr>
              <a:defRPr>
                <a:solidFill>
                  <a:srgbClr val="0433FF"/>
                </a:solidFill>
              </a:defRPr>
            </a:pPr>
            <a:r>
              <a:t>b   -0.182741</a:t>
            </a:r>
          </a:p>
          <a:p>
            <a:pPr>
              <a:defRPr>
                <a:solidFill>
                  <a:srgbClr val="0433FF"/>
                </a:solidFill>
              </a:defRPr>
            </a:pPr>
            <a:r>
              <a:t>c    0.497248</a:t>
            </a:r>
          </a:p>
          <a:p>
            <a:pPr>
              <a:defRPr>
                <a:solidFill>
                  <a:srgbClr val="0433FF"/>
                </a:solidFill>
              </a:defRPr>
            </a:pPr>
            <a:r>
              <a:t>d    0.948902</a:t>
            </a:r>
          </a:p>
          <a:p>
            <a:pPr>
              <a:defRPr>
                <a:solidFill>
                  <a:srgbClr val="0433FF"/>
                </a:solidFill>
              </a:defRPr>
            </a:pPr>
            <a:r>
              <a:t>e   -1.420614</a:t>
            </a:r>
          </a:p>
          <a:p>
            <a:pPr>
              <a:defRPr>
                <a:solidFill>
                  <a:srgbClr val="0433FF"/>
                </a:solidFill>
              </a:defRPr>
            </a:pPr>
            <a:r>
              <a:t>Name: w, dtype: float64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" name="Pandas Dataframe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Pandas Dataframe</a:t>
            </a:r>
          </a:p>
        </p:txBody>
      </p:sp>
      <p:sp>
        <p:nvSpPr>
          <p:cNvPr id="241" name="Example  (continued)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Example  (continued)</a:t>
            </a:r>
          </a:p>
        </p:txBody>
      </p:sp>
      <p:sp>
        <p:nvSpPr>
          <p:cNvPr id="242" name="example[['w','z']]…"/>
          <p:cNvSpPr txBox="1"/>
          <p:nvPr/>
        </p:nvSpPr>
        <p:spPr>
          <a:xfrm>
            <a:off x="2939975" y="3543300"/>
            <a:ext cx="4915682" cy="3556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example[['w','z']]</a:t>
            </a:r>
          </a:p>
          <a:p>
            <a:pPr/>
          </a:p>
          <a:p>
            <a:pPr>
              <a:defRPr>
                <a:solidFill>
                  <a:srgbClr val="0433FF"/>
                </a:solidFill>
              </a:defRPr>
            </a:pPr>
            <a:r>
              <a:t>          w         z</a:t>
            </a:r>
          </a:p>
          <a:p>
            <a:pPr>
              <a:defRPr>
                <a:solidFill>
                  <a:srgbClr val="0433FF"/>
                </a:solidFill>
              </a:defRPr>
            </a:pPr>
            <a:r>
              <a:t>a  0.968015  0.478160</a:t>
            </a:r>
          </a:p>
          <a:p>
            <a:pPr>
              <a:defRPr>
                <a:solidFill>
                  <a:srgbClr val="0433FF"/>
                </a:solidFill>
              </a:defRPr>
            </a:pPr>
            <a:r>
              <a:t>b -0.182741  0.883498</a:t>
            </a:r>
          </a:p>
          <a:p>
            <a:pPr>
              <a:defRPr>
                <a:solidFill>
                  <a:srgbClr val="0433FF"/>
                </a:solidFill>
              </a:defRPr>
            </a:pPr>
            <a:r>
              <a:t>c  0.497248  3.018604</a:t>
            </a:r>
          </a:p>
          <a:p>
            <a:pPr>
              <a:defRPr>
                <a:solidFill>
                  <a:srgbClr val="0433FF"/>
                </a:solidFill>
              </a:defRPr>
            </a:pPr>
            <a:r>
              <a:t>d  0.948902 -0.479922</a:t>
            </a:r>
          </a:p>
          <a:p>
            <a:pPr>
              <a:defRPr>
                <a:solidFill>
                  <a:srgbClr val="0433FF"/>
                </a:solidFill>
              </a:defRPr>
            </a:pPr>
            <a:r>
              <a:t>e -1.420614 -0.283730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" name="Pandas Dataframe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Pandas Dataframe</a:t>
            </a:r>
          </a:p>
        </p:txBody>
      </p:sp>
      <p:sp>
        <p:nvSpPr>
          <p:cNvPr id="245" name="The rows are given by an &quot;index&quot;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The rows are given by an "index"</a:t>
            </a:r>
          </a:p>
          <a:p>
            <a:pPr lvl="1"/>
            <a:r>
              <a:t>Columns can be added</a:t>
            </a:r>
          </a:p>
        </p:txBody>
      </p:sp>
      <p:sp>
        <p:nvSpPr>
          <p:cNvPr id="246" name="example['summa']=example['w']+example['x']+…"/>
          <p:cNvSpPr txBox="1"/>
          <p:nvPr/>
        </p:nvSpPr>
        <p:spPr>
          <a:xfrm>
            <a:off x="768275" y="4279899"/>
            <a:ext cx="11774799" cy="4419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example['summa']=example['w']+example['x']+</a:t>
            </a:r>
          </a:p>
          <a:p>
            <a:pPr/>
            <a:r>
              <a:t>                 example['y']+example['z']</a:t>
            </a:r>
          </a:p>
          <a:p>
            <a:pPr/>
          </a:p>
          <a:p>
            <a:pPr/>
          </a:p>
          <a:p>
            <a:pPr>
              <a:defRPr>
                <a:solidFill>
                  <a:srgbClr val="0433FF"/>
                </a:solidFill>
              </a:defRPr>
            </a:pPr>
            <a:r>
              <a:t>          w         x         y         z     summa</a:t>
            </a:r>
          </a:p>
          <a:p>
            <a:pPr>
              <a:defRPr>
                <a:solidFill>
                  <a:srgbClr val="0433FF"/>
                </a:solidFill>
              </a:defRPr>
            </a:pPr>
            <a:r>
              <a:t>a  0.968015 -0.292712 -0.456712  0.478160  0.696751</a:t>
            </a:r>
          </a:p>
          <a:p>
            <a:pPr>
              <a:defRPr>
                <a:solidFill>
                  <a:srgbClr val="0433FF"/>
                </a:solidFill>
              </a:defRPr>
            </a:pPr>
            <a:r>
              <a:t>b -0.182741  0.801120  1.466134  0.883498  2.968011</a:t>
            </a:r>
          </a:p>
          <a:p>
            <a:pPr>
              <a:defRPr>
                <a:solidFill>
                  <a:srgbClr val="0433FF"/>
                </a:solidFill>
              </a:defRPr>
            </a:pPr>
            <a:r>
              <a:t>c  0.497248 -0.170697 -0.487031  3.018604  2.858124</a:t>
            </a:r>
          </a:p>
          <a:p>
            <a:pPr>
              <a:defRPr>
                <a:solidFill>
                  <a:srgbClr val="0433FF"/>
                </a:solidFill>
              </a:defRPr>
            </a:pPr>
            <a:r>
              <a:t>d  0.948902 -0.878197  0.796428 -0.479922  0.387211</a:t>
            </a:r>
          </a:p>
          <a:p>
            <a:pPr>
              <a:defRPr>
                <a:solidFill>
                  <a:srgbClr val="0433FF"/>
                </a:solidFill>
              </a:defRPr>
            </a:pPr>
            <a:r>
              <a:t>e -1.420614  0.200272  1.111076 -0.283730 -0.392997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" name="Pandas Dataframe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Pandas Dataframe</a:t>
            </a:r>
          </a:p>
        </p:txBody>
      </p:sp>
      <p:sp>
        <p:nvSpPr>
          <p:cNvPr id="249" name="Columns can also be deleted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Columns can also be deleted</a:t>
            </a:r>
          </a:p>
          <a:p>
            <a:pPr lvl="1"/>
            <a:r>
              <a:t>Use drop</a:t>
            </a:r>
          </a:p>
          <a:p>
            <a:pPr lvl="2"/>
            <a:r>
              <a:t>drop has a parameter axis</a:t>
            </a:r>
          </a:p>
          <a:p>
            <a:pPr lvl="3"/>
            <a:r>
              <a:t>Axis 0:  drop an index</a:t>
            </a:r>
          </a:p>
          <a:p>
            <a:pPr lvl="3"/>
            <a:r>
              <a:t>Axis 1: drop a column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" name="Pandas Dataframe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Pandas Dataframe</a:t>
            </a:r>
          </a:p>
        </p:txBody>
      </p:sp>
      <p:sp>
        <p:nvSpPr>
          <p:cNvPr id="252" name="Example: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Example:</a:t>
            </a:r>
          </a:p>
          <a:p>
            <a:pPr lvl="1"/>
            <a:r>
              <a:t>Drop the first column with label 'w'</a:t>
            </a:r>
          </a:p>
        </p:txBody>
      </p:sp>
      <p:sp>
        <p:nvSpPr>
          <p:cNvPr id="253" name="example.drop('w',axis=1)…"/>
          <p:cNvSpPr txBox="1"/>
          <p:nvPr/>
        </p:nvSpPr>
        <p:spPr>
          <a:xfrm>
            <a:off x="1758187" y="4432300"/>
            <a:ext cx="9488426" cy="3556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example.drop('w',axis=1)</a:t>
            </a:r>
          </a:p>
          <a:p>
            <a:pPr/>
          </a:p>
          <a:p>
            <a:pPr>
              <a:defRPr>
                <a:solidFill>
                  <a:srgbClr val="0433FF"/>
                </a:solidFill>
              </a:defRPr>
            </a:pPr>
            <a:r>
              <a:t>          x         y         z     summa</a:t>
            </a:r>
          </a:p>
          <a:p>
            <a:pPr>
              <a:defRPr>
                <a:solidFill>
                  <a:srgbClr val="0433FF"/>
                </a:solidFill>
              </a:defRPr>
            </a:pPr>
            <a:r>
              <a:t>a -0.292712 -0.456712  0.478160  0.696751</a:t>
            </a:r>
          </a:p>
          <a:p>
            <a:pPr>
              <a:defRPr>
                <a:solidFill>
                  <a:srgbClr val="0433FF"/>
                </a:solidFill>
              </a:defRPr>
            </a:pPr>
            <a:r>
              <a:t>b  0.801120  1.466134  0.883498  2.968011</a:t>
            </a:r>
          </a:p>
          <a:p>
            <a:pPr>
              <a:defRPr>
                <a:solidFill>
                  <a:srgbClr val="0433FF"/>
                </a:solidFill>
              </a:defRPr>
            </a:pPr>
            <a:r>
              <a:t>c -0.170697 -0.487031  3.018604  2.858124</a:t>
            </a:r>
          </a:p>
          <a:p>
            <a:pPr>
              <a:defRPr>
                <a:solidFill>
                  <a:srgbClr val="0433FF"/>
                </a:solidFill>
              </a:defRPr>
            </a:pPr>
            <a:r>
              <a:t>d -0.878197  0.796428 -0.479922  0.387211</a:t>
            </a:r>
          </a:p>
          <a:p>
            <a:pPr>
              <a:defRPr>
                <a:solidFill>
                  <a:srgbClr val="0433FF"/>
                </a:solidFill>
              </a:defRPr>
            </a:pPr>
            <a:r>
              <a:t>e  0.200272  1.111076 -0.283730 -0.392997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5" name="Pandas Dataframe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Pandas Dataframe</a:t>
            </a:r>
          </a:p>
        </p:txBody>
      </p:sp>
      <p:sp>
        <p:nvSpPr>
          <p:cNvPr id="256" name="Example (continued)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Example (continued)</a:t>
            </a:r>
          </a:p>
          <a:p>
            <a:pPr lvl="1"/>
            <a:r>
              <a:t>But this does not change the original dataframe</a:t>
            </a:r>
          </a:p>
        </p:txBody>
      </p:sp>
      <p:sp>
        <p:nvSpPr>
          <p:cNvPr id="257" name="example…"/>
          <p:cNvSpPr txBox="1"/>
          <p:nvPr/>
        </p:nvSpPr>
        <p:spPr>
          <a:xfrm>
            <a:off x="704775" y="4254500"/>
            <a:ext cx="11774799" cy="3556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example</a:t>
            </a:r>
          </a:p>
          <a:p>
            <a:pPr/>
          </a:p>
          <a:p>
            <a:pPr>
              <a:defRPr>
                <a:solidFill>
                  <a:srgbClr val="0433FF"/>
                </a:solidFill>
              </a:defRPr>
            </a:pPr>
            <a:r>
              <a:t>          w         x         y         z     summa</a:t>
            </a:r>
          </a:p>
          <a:p>
            <a:pPr>
              <a:defRPr>
                <a:solidFill>
                  <a:srgbClr val="0433FF"/>
                </a:solidFill>
              </a:defRPr>
            </a:pPr>
            <a:r>
              <a:t>a  0.968015 -0.292712 -0.456712  0.478160  0.696751</a:t>
            </a:r>
          </a:p>
          <a:p>
            <a:pPr>
              <a:defRPr>
                <a:solidFill>
                  <a:srgbClr val="0433FF"/>
                </a:solidFill>
              </a:defRPr>
            </a:pPr>
            <a:r>
              <a:t>b -0.182741  0.801120  1.466134  0.883498  2.968011</a:t>
            </a:r>
          </a:p>
          <a:p>
            <a:pPr>
              <a:defRPr>
                <a:solidFill>
                  <a:srgbClr val="0433FF"/>
                </a:solidFill>
              </a:defRPr>
            </a:pPr>
            <a:r>
              <a:t>c  0.497248 -0.170697 -0.487031  3.018604  2.858124</a:t>
            </a:r>
          </a:p>
          <a:p>
            <a:pPr>
              <a:defRPr>
                <a:solidFill>
                  <a:srgbClr val="0433FF"/>
                </a:solidFill>
              </a:defRPr>
            </a:pPr>
            <a:r>
              <a:t>d  0.948902 -0.878197  0.796428 -0.479922  0.387211</a:t>
            </a:r>
          </a:p>
          <a:p>
            <a:pPr>
              <a:defRPr>
                <a:solidFill>
                  <a:srgbClr val="0433FF"/>
                </a:solidFill>
              </a:defRPr>
            </a:pPr>
            <a:r>
              <a:t>e -1.420614  0.200272  1.111076 -0.283730 -0.392997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" name="Pandas Dataframe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Pandas Dataframe</a:t>
            </a:r>
          </a:p>
        </p:txBody>
      </p:sp>
      <p:sp>
        <p:nvSpPr>
          <p:cNvPr id="260" name="To make the change to the original, need to specify that the inplace parameter is Tru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To make the change to the original, need to specify that the inplace parameter is True</a:t>
            </a:r>
          </a:p>
          <a:p>
            <a:pPr lvl="1"/>
            <a:r>
              <a:t>Otherwise, we are just making a copy</a:t>
            </a:r>
          </a:p>
          <a:p>
            <a:pPr lvl="1"/>
            <a:r>
              <a:t>This is really a bit of a headache</a:t>
            </a:r>
          </a:p>
          <a:p>
            <a:pPr lvl="2"/>
            <a:r>
              <a:t>Need to lookup manual to figure out whether an operation makes a copy or changes the original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" name="Pandas Dataframe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Pandas Dataframe</a:t>
            </a:r>
          </a:p>
        </p:txBody>
      </p:sp>
      <p:sp>
        <p:nvSpPr>
          <p:cNvPr id="263" name="Example: With inplace being True, we change the dataframe itself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Example: With inplace being True, we change the dataframe itself</a:t>
            </a:r>
          </a:p>
        </p:txBody>
      </p:sp>
      <p:sp>
        <p:nvSpPr>
          <p:cNvPr id="264" name="example.drop('w', axis=1, inplace=True)…"/>
          <p:cNvSpPr txBox="1"/>
          <p:nvPr/>
        </p:nvSpPr>
        <p:spPr>
          <a:xfrm>
            <a:off x="1936675" y="3924299"/>
            <a:ext cx="9488427" cy="3987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example.drop('w', axis=1, inplace=True)</a:t>
            </a:r>
          </a:p>
          <a:p>
            <a:pPr/>
          </a:p>
          <a:p>
            <a:pPr/>
            <a:r>
              <a:t>example</a:t>
            </a:r>
          </a:p>
          <a:p>
            <a:pPr>
              <a:defRPr>
                <a:solidFill>
                  <a:srgbClr val="0433FF"/>
                </a:solidFill>
              </a:defRPr>
            </a:pPr>
            <a:r>
              <a:t>          x         y         z     summa</a:t>
            </a:r>
          </a:p>
          <a:p>
            <a:pPr>
              <a:defRPr>
                <a:solidFill>
                  <a:srgbClr val="0433FF"/>
                </a:solidFill>
              </a:defRPr>
            </a:pPr>
            <a:r>
              <a:t>a -0.292712 -0.456712  0.478160  0.696751</a:t>
            </a:r>
          </a:p>
          <a:p>
            <a:pPr>
              <a:defRPr>
                <a:solidFill>
                  <a:srgbClr val="0433FF"/>
                </a:solidFill>
              </a:defRPr>
            </a:pPr>
            <a:r>
              <a:t>b  0.801120  1.466134  0.883498  2.968011</a:t>
            </a:r>
          </a:p>
          <a:p>
            <a:pPr>
              <a:defRPr>
                <a:solidFill>
                  <a:srgbClr val="0433FF"/>
                </a:solidFill>
              </a:defRPr>
            </a:pPr>
            <a:r>
              <a:t>c -0.170697 -0.487031  3.018604  2.858124</a:t>
            </a:r>
          </a:p>
          <a:p>
            <a:pPr>
              <a:defRPr>
                <a:solidFill>
                  <a:srgbClr val="0433FF"/>
                </a:solidFill>
              </a:defRPr>
            </a:pPr>
            <a:r>
              <a:t>d -0.878197  0.796428 -0.479922  0.387211</a:t>
            </a:r>
          </a:p>
          <a:p>
            <a:pPr>
              <a:defRPr>
                <a:solidFill>
                  <a:srgbClr val="0433FF"/>
                </a:solidFill>
              </a:defRPr>
            </a:pPr>
            <a:r>
              <a:t>e  0.200272  1.111076 -0.283730 -0.392997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Pandas Overview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Pandas Overview</a:t>
            </a:r>
          </a:p>
        </p:txBody>
      </p:sp>
      <p:sp>
        <p:nvSpPr>
          <p:cNvPr id="129" name="Build on top of NumPy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Build on top of NumPy</a:t>
            </a:r>
          </a:p>
          <a:p>
            <a:pPr lvl="1"/>
            <a:r>
              <a:t>Uses DataFrame (and Series) as fundamental data structure</a:t>
            </a:r>
          </a:p>
          <a:p>
            <a:pPr lvl="1"/>
            <a:r>
              <a:t>Supports </a:t>
            </a:r>
          </a:p>
          <a:p>
            <a:pPr lvl="2"/>
            <a:r>
              <a:t>attaching labels to data</a:t>
            </a:r>
          </a:p>
          <a:p>
            <a:pPr lvl="2"/>
            <a:r>
              <a:t>working with missing data</a:t>
            </a:r>
          </a:p>
          <a:p>
            <a:pPr lvl="2"/>
            <a:r>
              <a:t>grouping</a:t>
            </a:r>
          </a:p>
          <a:p>
            <a:pPr lvl="2"/>
            <a:r>
              <a:t>pivoting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" name="Pandas Dataframe…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defTabSz="484886">
              <a:defRPr sz="6640"/>
            </a:pPr>
            <a:r>
              <a:t>Pandas Dataframe</a:t>
            </a:r>
          </a:p>
          <a:p>
            <a:pPr defTabSz="484886">
              <a:defRPr sz="6640"/>
            </a:pPr>
            <a:r>
              <a:t>Selftest</a:t>
            </a:r>
          </a:p>
        </p:txBody>
      </p:sp>
      <p:sp>
        <p:nvSpPr>
          <p:cNvPr id="267" name="Drop a row from an example dataframe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Drop a row from an example dataframe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" name="Pandas Dataframe…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defTabSz="484886">
              <a:defRPr sz="6640"/>
            </a:pPr>
            <a:r>
              <a:t>Pandas Dataframe</a:t>
            </a:r>
          </a:p>
          <a:p>
            <a:pPr defTabSz="484886">
              <a:defRPr sz="6640"/>
            </a:pPr>
            <a:r>
              <a:t>Self-test Solution</a:t>
            </a:r>
          </a:p>
        </p:txBody>
      </p:sp>
      <p:sp>
        <p:nvSpPr>
          <p:cNvPr id="270" name="Just use axis = 0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Just use axis = 0</a:t>
            </a:r>
          </a:p>
        </p:txBody>
      </p:sp>
      <p:sp>
        <p:nvSpPr>
          <p:cNvPr id="271" name="example.drop('e', axis=0, inplace = True)…"/>
          <p:cNvSpPr txBox="1"/>
          <p:nvPr/>
        </p:nvSpPr>
        <p:spPr>
          <a:xfrm>
            <a:off x="1758187" y="4171949"/>
            <a:ext cx="9488426" cy="3124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example.drop('e', axis=0, inplace = True)</a:t>
            </a:r>
          </a:p>
          <a:p>
            <a:pPr/>
          </a:p>
          <a:p>
            <a:pPr>
              <a:defRPr>
                <a:solidFill>
                  <a:srgbClr val="0433FF"/>
                </a:solidFill>
              </a:defRPr>
            </a:pPr>
            <a:r>
              <a:t>          x         y         z     summa</a:t>
            </a:r>
          </a:p>
          <a:p>
            <a:pPr>
              <a:defRPr>
                <a:solidFill>
                  <a:srgbClr val="0433FF"/>
                </a:solidFill>
              </a:defRPr>
            </a:pPr>
            <a:r>
              <a:t>a -0.292712 -0.456712  0.478160  0.696751</a:t>
            </a:r>
          </a:p>
          <a:p>
            <a:pPr>
              <a:defRPr>
                <a:solidFill>
                  <a:srgbClr val="0433FF"/>
                </a:solidFill>
              </a:defRPr>
            </a:pPr>
            <a:r>
              <a:t>b  0.801120  1.466134  0.883498  2.968011</a:t>
            </a:r>
          </a:p>
          <a:p>
            <a:pPr>
              <a:defRPr>
                <a:solidFill>
                  <a:srgbClr val="0433FF"/>
                </a:solidFill>
              </a:defRPr>
            </a:pPr>
            <a:r>
              <a:t>c -0.170697 -0.487031  3.018604  2.858124</a:t>
            </a:r>
          </a:p>
          <a:p>
            <a:pPr>
              <a:defRPr>
                <a:solidFill>
                  <a:srgbClr val="0433FF"/>
                </a:solidFill>
              </a:defRPr>
            </a:pPr>
            <a:r>
              <a:t>d -0.878197  0.796428 -0.479922  0.387211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" name="Pandas Dataframe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Pandas Dataframe</a:t>
            </a:r>
          </a:p>
        </p:txBody>
      </p:sp>
      <p:sp>
        <p:nvSpPr>
          <p:cNvPr id="274" name="How to select rows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How to select rows</a:t>
            </a:r>
          </a:p>
          <a:p>
            <a:pPr lvl="1"/>
            <a:r>
              <a:t>Use the .loc operation</a:t>
            </a:r>
          </a:p>
          <a:p>
            <a:pPr lvl="1"/>
          </a:p>
          <a:p>
            <a:pPr lvl="1"/>
          </a:p>
          <a:p>
            <a:pPr lvl="1"/>
          </a:p>
          <a:p>
            <a:pPr lvl="1"/>
          </a:p>
          <a:p>
            <a:pPr lvl="1"/>
            <a:r>
              <a:t>Use the .iloc operation</a:t>
            </a:r>
          </a:p>
        </p:txBody>
      </p:sp>
      <p:sp>
        <p:nvSpPr>
          <p:cNvPr id="275" name="example.loc[['a','c']]…"/>
          <p:cNvSpPr txBox="1"/>
          <p:nvPr/>
        </p:nvSpPr>
        <p:spPr>
          <a:xfrm>
            <a:off x="1873175" y="4254500"/>
            <a:ext cx="9488427" cy="2260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example.loc[['a','c']]</a:t>
            </a:r>
          </a:p>
          <a:p>
            <a:pPr/>
          </a:p>
          <a:p>
            <a:pPr>
              <a:defRPr>
                <a:solidFill>
                  <a:srgbClr val="0433FF"/>
                </a:solidFill>
              </a:defRPr>
            </a:pPr>
            <a:r>
              <a:t>          x         y         z     summa</a:t>
            </a:r>
          </a:p>
          <a:p>
            <a:pPr>
              <a:defRPr>
                <a:solidFill>
                  <a:srgbClr val="0433FF"/>
                </a:solidFill>
              </a:defRPr>
            </a:pPr>
            <a:r>
              <a:t>a -0.292712 -0.456712  0.478160  0.696751</a:t>
            </a:r>
          </a:p>
          <a:p>
            <a:pPr>
              <a:defRPr>
                <a:solidFill>
                  <a:srgbClr val="0433FF"/>
                </a:solidFill>
              </a:defRPr>
            </a:pPr>
            <a:r>
              <a:t>c -0.170697 -0.487031  3.018604  2.858124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" name="Pandas Dataframe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Pandas Dataframe</a:t>
            </a:r>
          </a:p>
        </p:txBody>
      </p:sp>
      <p:sp>
        <p:nvSpPr>
          <p:cNvPr id="278" name="Just as for numpy arrays, can use multi-indices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Just as for numpy arrays, can use multi-indices</a:t>
            </a:r>
          </a:p>
        </p:txBody>
      </p:sp>
      <p:sp>
        <p:nvSpPr>
          <p:cNvPr id="279" name="example.loc[['a','c'],['x','y']]…"/>
          <p:cNvSpPr txBox="1"/>
          <p:nvPr/>
        </p:nvSpPr>
        <p:spPr>
          <a:xfrm>
            <a:off x="2787054" y="4114800"/>
            <a:ext cx="7430692" cy="2260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example.loc[['a','c'],['x','y']]</a:t>
            </a:r>
          </a:p>
          <a:p>
            <a:pPr/>
          </a:p>
          <a:p>
            <a:pPr>
              <a:defRPr>
                <a:solidFill>
                  <a:srgbClr val="0433FF"/>
                </a:solidFill>
              </a:defRPr>
            </a:pPr>
            <a:r>
              <a:t>          x         y</a:t>
            </a:r>
          </a:p>
          <a:p>
            <a:pPr>
              <a:defRPr>
                <a:solidFill>
                  <a:srgbClr val="0433FF"/>
                </a:solidFill>
              </a:defRPr>
            </a:pPr>
            <a:r>
              <a:t>a -0.292712 -0.456712</a:t>
            </a:r>
          </a:p>
          <a:p>
            <a:pPr>
              <a:defRPr>
                <a:solidFill>
                  <a:srgbClr val="0433FF"/>
                </a:solidFill>
              </a:defRPr>
            </a:pPr>
            <a:r>
              <a:t>c -0.170697 -0.487031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" name="Pandas Dataframe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Pandas Dataframe</a:t>
            </a:r>
          </a:p>
        </p:txBody>
      </p:sp>
      <p:sp>
        <p:nvSpPr>
          <p:cNvPr id="282" name="Just as in numpy, we can create boolean selections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Just as in numpy, we can create boolean selections</a:t>
            </a:r>
          </a:p>
        </p:txBody>
      </p:sp>
      <p:sp>
        <p:nvSpPr>
          <p:cNvPr id="283" name="boolex = example &gt; 1…"/>
          <p:cNvSpPr txBox="1"/>
          <p:nvPr/>
        </p:nvSpPr>
        <p:spPr>
          <a:xfrm>
            <a:off x="3270175" y="3708399"/>
            <a:ext cx="6744780" cy="3124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boolex = example &gt; 1</a:t>
            </a:r>
          </a:p>
          <a:p>
            <a:pPr/>
          </a:p>
          <a:p>
            <a:pPr>
              <a:defRPr>
                <a:solidFill>
                  <a:srgbClr val="0433FF"/>
                </a:solidFill>
              </a:defRPr>
            </a:pPr>
            <a:r>
              <a:t>       x      y      z  summa</a:t>
            </a:r>
          </a:p>
          <a:p>
            <a:pPr>
              <a:defRPr>
                <a:solidFill>
                  <a:srgbClr val="0433FF"/>
                </a:solidFill>
              </a:defRPr>
            </a:pPr>
            <a:r>
              <a:t>a  False  False  False  False</a:t>
            </a:r>
          </a:p>
          <a:p>
            <a:pPr>
              <a:defRPr>
                <a:solidFill>
                  <a:srgbClr val="0433FF"/>
                </a:solidFill>
              </a:defRPr>
            </a:pPr>
            <a:r>
              <a:t>b  False   True  False   True</a:t>
            </a:r>
          </a:p>
          <a:p>
            <a:pPr>
              <a:defRPr>
                <a:solidFill>
                  <a:srgbClr val="0433FF"/>
                </a:solidFill>
              </a:defRPr>
            </a:pPr>
            <a:r>
              <a:t>c  False  False   True   True</a:t>
            </a:r>
          </a:p>
          <a:p>
            <a:pPr>
              <a:defRPr>
                <a:solidFill>
                  <a:srgbClr val="0433FF"/>
                </a:solidFill>
              </a:defRPr>
            </a:pPr>
            <a:r>
              <a:t>d  False  False  False  False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5" name="Pandas Dataframe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Pandas Dataframe</a:t>
            </a:r>
          </a:p>
        </p:txBody>
      </p:sp>
      <p:sp>
        <p:nvSpPr>
          <p:cNvPr id="286" name="And use the boolean selection to select values from the fram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And use the boolean selection to select values from the frame</a:t>
            </a:r>
          </a:p>
          <a:p>
            <a:pPr lvl="1"/>
            <a:r>
              <a:t>Behavior differs from numpy</a:t>
            </a:r>
          </a:p>
        </p:txBody>
      </p:sp>
      <p:sp>
        <p:nvSpPr>
          <p:cNvPr id="287" name="example[boolex]…"/>
          <p:cNvSpPr txBox="1"/>
          <p:nvPr/>
        </p:nvSpPr>
        <p:spPr>
          <a:xfrm>
            <a:off x="2304398" y="4711700"/>
            <a:ext cx="8116604" cy="31242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>
            <a:spAutoFit/>
          </a:bodyPr>
          <a:lstStyle/>
          <a:p>
            <a:pPr/>
            <a:r>
              <a:t>example[boolex]</a:t>
            </a:r>
          </a:p>
          <a:p>
            <a:pPr/>
            <a:r>
              <a:t>    </a:t>
            </a:r>
          </a:p>
          <a:p>
            <a:pPr/>
            <a:r>
              <a:t>    x         y         z     summa</a:t>
            </a:r>
          </a:p>
          <a:p>
            <a:pPr/>
            <a:r>
              <a:t>a NaN       NaN       NaN       NaN</a:t>
            </a:r>
          </a:p>
          <a:p>
            <a:pPr/>
            <a:r>
              <a:t>b NaN  1.466134       NaN  2.968011</a:t>
            </a:r>
          </a:p>
          <a:p>
            <a:pPr/>
            <a:r>
              <a:t>c NaN       NaN  3.018604  2.858124</a:t>
            </a:r>
          </a:p>
          <a:p>
            <a:pPr/>
            <a:r>
              <a:t>d NaN       NaN       NaN       NaN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9" name="Pandas Dataframe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Pandas Dataframe</a:t>
            </a:r>
          </a:p>
        </p:txBody>
      </p:sp>
      <p:sp>
        <p:nvSpPr>
          <p:cNvPr id="290" name="Or do so in a single step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Or do so in a single step</a:t>
            </a:r>
          </a:p>
          <a:p>
            <a:pPr/>
          </a:p>
          <a:p>
            <a:pPr/>
          </a:p>
          <a:p>
            <a:pPr/>
          </a:p>
          <a:p>
            <a:pPr/>
          </a:p>
          <a:p>
            <a:pPr/>
          </a:p>
          <a:p>
            <a:pPr/>
          </a:p>
          <a:p>
            <a:pPr/>
            <a:r>
              <a:t>Notice that the numbers not fitting are NaNs</a:t>
            </a:r>
          </a:p>
        </p:txBody>
      </p:sp>
      <p:sp>
        <p:nvSpPr>
          <p:cNvPr id="291" name="example[example&gt;1]…"/>
          <p:cNvSpPr txBox="1"/>
          <p:nvPr/>
        </p:nvSpPr>
        <p:spPr>
          <a:xfrm>
            <a:off x="2444098" y="3936999"/>
            <a:ext cx="8116604" cy="3124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example[example&gt;1]</a:t>
            </a:r>
          </a:p>
          <a:p>
            <a:pPr/>
          </a:p>
          <a:p>
            <a:pPr>
              <a:defRPr>
                <a:solidFill>
                  <a:srgbClr val="0433FF"/>
                </a:solidFill>
              </a:defRPr>
            </a:pPr>
            <a:r>
              <a:t>    x         y         z     summa</a:t>
            </a:r>
          </a:p>
          <a:p>
            <a:pPr>
              <a:defRPr>
                <a:solidFill>
                  <a:srgbClr val="0433FF"/>
                </a:solidFill>
              </a:defRPr>
            </a:pPr>
            <a:r>
              <a:t>a NaN       NaN       NaN       NaN</a:t>
            </a:r>
          </a:p>
          <a:p>
            <a:pPr>
              <a:defRPr>
                <a:solidFill>
                  <a:srgbClr val="0433FF"/>
                </a:solidFill>
              </a:defRPr>
            </a:pPr>
            <a:r>
              <a:t>b NaN  1.466134       NaN  2.968011</a:t>
            </a:r>
          </a:p>
          <a:p>
            <a:pPr>
              <a:defRPr>
                <a:solidFill>
                  <a:srgbClr val="0433FF"/>
                </a:solidFill>
              </a:defRPr>
            </a:pPr>
            <a:r>
              <a:t>c NaN       NaN  3.018604  2.858124</a:t>
            </a:r>
          </a:p>
          <a:p>
            <a:pPr>
              <a:defRPr>
                <a:solidFill>
                  <a:srgbClr val="0433FF"/>
                </a:solidFill>
              </a:defRPr>
            </a:pPr>
            <a:r>
              <a:t>d NaN       NaN       NaN       NaN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3" name="Pandas Dataframe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Pandas Dataframe</a:t>
            </a:r>
          </a:p>
        </p:txBody>
      </p:sp>
      <p:sp>
        <p:nvSpPr>
          <p:cNvPr id="294" name="A more typical selection uses a column…"/>
          <p:cNvSpPr txBox="1"/>
          <p:nvPr>
            <p:ph type="body" idx="1"/>
          </p:nvPr>
        </p:nvSpPr>
        <p:spPr>
          <a:xfrm>
            <a:off x="952500" y="2171700"/>
            <a:ext cx="11099800" cy="6286500"/>
          </a:xfrm>
          <a:prstGeom prst="rect">
            <a:avLst/>
          </a:prstGeom>
        </p:spPr>
        <p:txBody>
          <a:bodyPr anchor="t"/>
          <a:lstStyle/>
          <a:p>
            <a:pPr/>
            <a:r>
              <a:t>A more typical selection uses a column</a:t>
            </a:r>
          </a:p>
          <a:p>
            <a:pPr/>
            <a:r>
              <a:t>Example:  The example dataframe</a:t>
            </a:r>
          </a:p>
          <a:p>
            <a:pPr/>
          </a:p>
          <a:p>
            <a:pPr/>
          </a:p>
          <a:p>
            <a:pPr/>
          </a:p>
          <a:p>
            <a:pPr/>
            <a:r>
              <a:t>Select the rows where the 'z' value is positive:</a:t>
            </a:r>
          </a:p>
        </p:txBody>
      </p:sp>
      <p:sp>
        <p:nvSpPr>
          <p:cNvPr id="295" name="x         y         z     summa…"/>
          <p:cNvSpPr txBox="1"/>
          <p:nvPr/>
        </p:nvSpPr>
        <p:spPr>
          <a:xfrm>
            <a:off x="1885875" y="3657600"/>
            <a:ext cx="9488427" cy="2260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         x         y         z     summa</a:t>
            </a:r>
          </a:p>
          <a:p>
            <a:pPr/>
            <a:r>
              <a:t>a -0.292712 -0.456712  0.478160  0.696751</a:t>
            </a:r>
          </a:p>
          <a:p>
            <a:pPr/>
            <a:r>
              <a:t>b  0.801120  1.466134  0.883498  2.968011</a:t>
            </a:r>
          </a:p>
          <a:p>
            <a:pPr/>
            <a:r>
              <a:t>c -0.170697 -0.487031  3.018604  2.858124</a:t>
            </a:r>
          </a:p>
          <a:p>
            <a:pPr/>
            <a:r>
              <a:t>d -0.878197  0.796428 -0.479922  0.387211</a:t>
            </a:r>
          </a:p>
        </p:txBody>
      </p:sp>
      <p:sp>
        <p:nvSpPr>
          <p:cNvPr id="296" name="example[example['z']&gt;0]…"/>
          <p:cNvSpPr txBox="1"/>
          <p:nvPr/>
        </p:nvSpPr>
        <p:spPr>
          <a:xfrm>
            <a:off x="1885875" y="6756400"/>
            <a:ext cx="9488427" cy="2260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example[example['z']&gt;0]</a:t>
            </a:r>
          </a:p>
          <a:p>
            <a:pPr>
              <a:defRPr>
                <a:solidFill>
                  <a:srgbClr val="0433FF"/>
                </a:solidFill>
              </a:defRPr>
            </a:pPr>
            <a:r>
              <a:t>          x         y         z     summa</a:t>
            </a:r>
          </a:p>
          <a:p>
            <a:pPr>
              <a:defRPr>
                <a:solidFill>
                  <a:srgbClr val="0433FF"/>
                </a:solidFill>
              </a:defRPr>
            </a:pPr>
            <a:r>
              <a:t>a -0.292712 -0.456712  0.478160  0.696751</a:t>
            </a:r>
          </a:p>
          <a:p>
            <a:pPr>
              <a:defRPr>
                <a:solidFill>
                  <a:srgbClr val="0433FF"/>
                </a:solidFill>
              </a:defRPr>
            </a:pPr>
            <a:r>
              <a:t>b  0.801120  1.466134  0.883498  2.968011</a:t>
            </a:r>
          </a:p>
          <a:p>
            <a:pPr>
              <a:defRPr>
                <a:solidFill>
                  <a:srgbClr val="0433FF"/>
                </a:solidFill>
              </a:defRPr>
            </a:pPr>
            <a:r>
              <a:t>c -0.170697 -0.487031  3.018604  2.858124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8" name="Pandas Dataframe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Pandas Dataframe</a:t>
            </a:r>
          </a:p>
        </p:txBody>
      </p:sp>
      <p:sp>
        <p:nvSpPr>
          <p:cNvPr id="299" name="Compound Conditions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Compound Conditions</a:t>
            </a:r>
          </a:p>
          <a:p>
            <a:pPr lvl="1"/>
            <a:r>
              <a:t>We can combine conditions for selection</a:t>
            </a:r>
          </a:p>
          <a:p>
            <a:pPr lvl="2"/>
            <a:r>
              <a:t>Unlike classical Python, we </a:t>
            </a:r>
            <a:r>
              <a:rPr b="1"/>
              <a:t>cannot </a:t>
            </a:r>
            <a:r>
              <a:t>use and / or</a:t>
            </a:r>
          </a:p>
          <a:p>
            <a:pPr lvl="2"/>
            <a:r>
              <a:t>Need to use single ampersand or vertical bar &amp;  | for and, or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1" name="Pandas Dataframe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Pandas Dataframe</a:t>
            </a:r>
          </a:p>
        </p:txBody>
      </p:sp>
      <p:sp>
        <p:nvSpPr>
          <p:cNvPr id="302" name="Example: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Example: </a:t>
            </a:r>
          </a:p>
          <a:p>
            <a:pPr lvl="1"/>
            <a:r>
              <a:t>Create a random frame</a:t>
            </a:r>
          </a:p>
        </p:txBody>
      </p:sp>
      <p:sp>
        <p:nvSpPr>
          <p:cNvPr id="303" name="example = pd.DataFrame(np.random.randn(4,3), ['a','b','c','d'],['x','y','z'])…"/>
          <p:cNvSpPr txBox="1"/>
          <p:nvPr/>
        </p:nvSpPr>
        <p:spPr>
          <a:xfrm>
            <a:off x="1174675" y="4089399"/>
            <a:ext cx="10402975" cy="4419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example = pd.DataFrame(np.random.randn(4,3), ['a','b','c','d'],['x','y','z'])</a:t>
            </a:r>
          </a:p>
          <a:p>
            <a:pPr/>
          </a:p>
          <a:p>
            <a:pPr/>
            <a:r>
              <a:t>print(example)</a:t>
            </a:r>
          </a:p>
          <a:p>
            <a:pPr/>
          </a:p>
          <a:p>
            <a:pPr>
              <a:defRPr>
                <a:solidFill>
                  <a:srgbClr val="0433FF"/>
                </a:solidFill>
              </a:defRPr>
            </a:pPr>
            <a:r>
              <a:t>          x         y         z</a:t>
            </a:r>
          </a:p>
          <a:p>
            <a:pPr>
              <a:defRPr>
                <a:solidFill>
                  <a:srgbClr val="0433FF"/>
                </a:solidFill>
              </a:defRPr>
            </a:pPr>
            <a:r>
              <a:t>a  1.411543  2.160431 -1.891248</a:t>
            </a:r>
          </a:p>
          <a:p>
            <a:pPr>
              <a:defRPr>
                <a:solidFill>
                  <a:srgbClr val="0433FF"/>
                </a:solidFill>
              </a:defRPr>
            </a:pPr>
            <a:r>
              <a:t>b -1.062715 -0.831573  0.440250</a:t>
            </a:r>
          </a:p>
          <a:p>
            <a:pPr>
              <a:defRPr>
                <a:solidFill>
                  <a:srgbClr val="0433FF"/>
                </a:solidFill>
              </a:defRPr>
            </a:pPr>
            <a:r>
              <a:t>c -1.157673 -0.963104  1.817167</a:t>
            </a:r>
          </a:p>
          <a:p>
            <a:pPr>
              <a:defRPr>
                <a:solidFill>
                  <a:srgbClr val="0433FF"/>
                </a:solidFill>
              </a:defRPr>
            </a:pPr>
            <a:r>
              <a:t>d -0.162145  0.140711 -0.016717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Pandas Overview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Pandas Overview</a:t>
            </a:r>
          </a:p>
        </p:txBody>
      </p:sp>
      <p:sp>
        <p:nvSpPr>
          <p:cNvPr id="132" name="Usually imported as pd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Usually imported as pd</a:t>
            </a:r>
          </a:p>
          <a:p>
            <a:pPr/>
            <a:r>
              <a:t>Two work horses:</a:t>
            </a:r>
          </a:p>
          <a:p>
            <a:pPr lvl="1"/>
            <a:r>
              <a:t>Pandas Series</a:t>
            </a:r>
          </a:p>
          <a:p>
            <a:pPr lvl="1"/>
            <a:r>
              <a:t>Pandas Data Frame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5" name="Pandas Dataframe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Pandas Dataframe</a:t>
            </a:r>
          </a:p>
        </p:txBody>
      </p:sp>
      <p:sp>
        <p:nvSpPr>
          <p:cNvPr id="306" name="Select the rows where 'x' is negative and 'z' is positiv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 lvl="1"/>
            <a:r>
              <a:t>Select the rows where 'x' is negative and 'z' is positive</a:t>
            </a:r>
          </a:p>
          <a:p>
            <a:pPr lvl="1"/>
          </a:p>
          <a:p>
            <a:pPr lvl="1"/>
          </a:p>
          <a:p>
            <a:pPr lvl="1"/>
          </a:p>
          <a:p>
            <a:pPr lvl="1"/>
          </a:p>
          <a:p>
            <a:pPr lvl="1"/>
            <a:r>
              <a:t>These are rows b and c</a:t>
            </a:r>
          </a:p>
        </p:txBody>
      </p:sp>
      <p:sp>
        <p:nvSpPr>
          <p:cNvPr id="307" name="x         y         z…"/>
          <p:cNvSpPr txBox="1"/>
          <p:nvPr/>
        </p:nvSpPr>
        <p:spPr>
          <a:xfrm>
            <a:off x="2901373" y="3530600"/>
            <a:ext cx="7202054" cy="2692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</a:p>
          <a:p>
            <a:pPr/>
            <a:r>
              <a:t>          x         y         z</a:t>
            </a:r>
          </a:p>
          <a:p>
            <a:pPr/>
            <a:r>
              <a:t>a  1.411543  2.160431 -1.891248</a:t>
            </a:r>
          </a:p>
          <a:p>
            <a:pPr/>
            <a:r>
              <a:t>b </a:t>
            </a:r>
            <a:r>
              <a:rPr>
                <a:solidFill>
                  <a:srgbClr val="942192"/>
                </a:solidFill>
              </a:rPr>
              <a:t>-1.062715</a:t>
            </a:r>
            <a:r>
              <a:t> -0.831573  </a:t>
            </a:r>
            <a:r>
              <a:rPr>
                <a:solidFill>
                  <a:srgbClr val="FF40FF"/>
                </a:solidFill>
              </a:rPr>
              <a:t>0.440250</a:t>
            </a:r>
          </a:p>
          <a:p>
            <a:pPr/>
            <a:r>
              <a:t>c </a:t>
            </a:r>
            <a:r>
              <a:rPr>
                <a:solidFill>
                  <a:srgbClr val="942192"/>
                </a:solidFill>
              </a:rPr>
              <a:t>-1.157673</a:t>
            </a:r>
            <a:r>
              <a:t> -0.963104  </a:t>
            </a:r>
            <a:r>
              <a:rPr>
                <a:solidFill>
                  <a:srgbClr val="FF40FF"/>
                </a:solidFill>
              </a:rPr>
              <a:t>1.817167</a:t>
            </a:r>
          </a:p>
          <a:p>
            <a:pPr/>
            <a:r>
              <a:t>d </a:t>
            </a:r>
            <a:r>
              <a:rPr>
                <a:solidFill>
                  <a:srgbClr val="942192"/>
                </a:solidFill>
              </a:rPr>
              <a:t>-0.162145</a:t>
            </a:r>
            <a:r>
              <a:t>  0.140711 -0.016717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9" name="Pandas Dataframe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Pandas Dataframe</a:t>
            </a:r>
          </a:p>
        </p:txBody>
      </p:sp>
      <p:sp>
        <p:nvSpPr>
          <p:cNvPr id="310" name="Use the ampersand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Use the ampersand</a:t>
            </a:r>
          </a:p>
          <a:p>
            <a:pPr lvl="1"/>
            <a:r>
              <a:t>Parentheses are necessary</a:t>
            </a:r>
          </a:p>
        </p:txBody>
      </p:sp>
      <p:sp>
        <p:nvSpPr>
          <p:cNvPr id="311" name="new_frame = example[(example['x']&lt;0) &amp; (example['z']&gt;0)]…"/>
          <p:cNvSpPr txBox="1"/>
          <p:nvPr/>
        </p:nvSpPr>
        <p:spPr>
          <a:xfrm>
            <a:off x="43408" y="4387850"/>
            <a:ext cx="12917984" cy="2692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new_frame = example[(example['x']&lt;0) &amp; (example['z']&gt;0)]</a:t>
            </a:r>
          </a:p>
          <a:p>
            <a:pPr/>
            <a:r>
              <a:t>print(new_frame)</a:t>
            </a:r>
          </a:p>
          <a:p>
            <a:pPr/>
          </a:p>
          <a:p>
            <a:pPr>
              <a:defRPr>
                <a:solidFill>
                  <a:srgbClr val="0433FF"/>
                </a:solidFill>
              </a:defRPr>
            </a:pPr>
            <a:r>
              <a:t>          x         y         z</a:t>
            </a:r>
          </a:p>
          <a:p>
            <a:pPr>
              <a:defRPr>
                <a:solidFill>
                  <a:srgbClr val="0433FF"/>
                </a:solidFill>
              </a:defRPr>
            </a:pPr>
            <a:r>
              <a:t>b -1.062715 -0.831573  0.440250</a:t>
            </a:r>
          </a:p>
          <a:p>
            <a:pPr>
              <a:defRPr>
                <a:solidFill>
                  <a:srgbClr val="0433FF"/>
                </a:solidFill>
              </a:defRPr>
            </a:pPr>
            <a:r>
              <a:t>c -1.157673 -0.963104  1.817167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3" name="Pandas Dataframe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Pandas Dataframe</a:t>
            </a:r>
          </a:p>
        </p:txBody>
      </p:sp>
      <p:sp>
        <p:nvSpPr>
          <p:cNvPr id="314" name="We can make our own Boolean conditions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We can make our own Boolean conditions</a:t>
            </a:r>
          </a:p>
          <a:p>
            <a:pPr lvl="1"/>
            <a:r>
              <a:t>We do so by using the dataframe .apply method that applies a function along an axis of the data frame</a:t>
            </a:r>
          </a:p>
          <a:p>
            <a:pPr lvl="2"/>
            <a:r>
              <a:t>axis=0:  index</a:t>
            </a:r>
          </a:p>
          <a:p>
            <a:pPr lvl="3"/>
            <a:r>
              <a:t>Applies function to each column</a:t>
            </a:r>
          </a:p>
          <a:p>
            <a:pPr lvl="3"/>
            <a:r>
              <a:t>default</a:t>
            </a:r>
          </a:p>
          <a:p>
            <a:pPr lvl="2"/>
            <a:r>
              <a:t>axis=1: columns</a:t>
            </a:r>
          </a:p>
          <a:p>
            <a:pPr lvl="3"/>
            <a:r>
              <a:t>Applies function to each row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6" name="Pandas Dataframe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Pandas Dataframe</a:t>
            </a:r>
          </a:p>
        </p:txBody>
      </p:sp>
      <p:sp>
        <p:nvSpPr>
          <p:cNvPr id="317" name="Example: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Example:</a:t>
            </a:r>
          </a:p>
          <a:p>
            <a:pPr lvl="1"/>
            <a:r>
              <a:t>Find all entries that have US somewhere in the 'company_name' of a dataframe df</a:t>
            </a:r>
          </a:p>
          <a:p>
            <a:pPr lvl="1"/>
          </a:p>
          <a:p>
            <a:pPr lvl="1"/>
          </a:p>
          <a:p>
            <a:pPr lvl="2"/>
            <a:r>
              <a:t>Here the function returns a Boolean value</a:t>
            </a:r>
          </a:p>
        </p:txBody>
      </p:sp>
      <p:sp>
        <p:nvSpPr>
          <p:cNvPr id="318" name="return df[df[company_name].apply(…"/>
          <p:cNvSpPr txBox="1"/>
          <p:nvPr/>
        </p:nvSpPr>
        <p:spPr>
          <a:xfrm>
            <a:off x="1988433" y="4874134"/>
            <a:ext cx="7659329" cy="965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return df[df[company_name].apply(</a:t>
            </a:r>
          </a:p>
          <a:p>
            <a:pPr/>
            <a:r>
              <a:t>   lambda x: 'US' in x)]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0" name="Pandas Dataframe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Pandas Dataframe</a:t>
            </a:r>
          </a:p>
        </p:txBody>
      </p:sp>
      <p:sp>
        <p:nvSpPr>
          <p:cNvPr id="321" name="We can change the index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We can change the index</a:t>
            </a:r>
          </a:p>
          <a:p>
            <a:pPr lvl="1"/>
            <a:r>
              <a:t>Example:  Import the following .csv file</a:t>
            </a:r>
          </a:p>
        </p:txBody>
      </p:sp>
      <p:sp>
        <p:nvSpPr>
          <p:cNvPr id="322" name="First Name, Last Name, Position, Year…"/>
          <p:cNvSpPr txBox="1"/>
          <p:nvPr/>
        </p:nvSpPr>
        <p:spPr>
          <a:xfrm>
            <a:off x="2990775" y="4318000"/>
            <a:ext cx="5754019" cy="4775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>
              <a:defRPr sz="2000"/>
            </a:pPr>
            <a:r>
              <a:t>First Name, Last Name, Position, Year</a:t>
            </a:r>
          </a:p>
          <a:p>
            <a:pPr>
              <a:defRPr sz="2000"/>
            </a:pPr>
            <a:r>
              <a:t>Salmon, Chase, CJUS, 1865</a:t>
            </a:r>
          </a:p>
          <a:p>
            <a:pPr>
              <a:defRPr sz="2000"/>
            </a:pPr>
            <a:r>
              <a:t>Salmon, Chase, CJUS, 1866</a:t>
            </a:r>
          </a:p>
          <a:p>
            <a:pPr>
              <a:defRPr sz="2000"/>
            </a:pPr>
            <a:r>
              <a:t>Salmon, Chase, CJUS, 1867</a:t>
            </a:r>
          </a:p>
          <a:p>
            <a:pPr>
              <a:defRPr sz="2000"/>
            </a:pPr>
            <a:r>
              <a:t>Salmon, Chase, CJUS, 1868</a:t>
            </a:r>
          </a:p>
          <a:p>
            <a:pPr>
              <a:defRPr sz="2000"/>
            </a:pPr>
            <a:r>
              <a:t>Salmon, Chase, CJUS, 1869</a:t>
            </a:r>
          </a:p>
          <a:p>
            <a:pPr>
              <a:defRPr sz="2000"/>
            </a:pPr>
            <a:r>
              <a:t>Ulysses, Grant, PotUS, 1869</a:t>
            </a:r>
          </a:p>
          <a:p>
            <a:pPr>
              <a:defRPr sz="2000"/>
            </a:pPr>
            <a:r>
              <a:t>Ulysses, Grant, GUSA, 1866</a:t>
            </a:r>
          </a:p>
          <a:p>
            <a:pPr>
              <a:defRPr sz="2000"/>
            </a:pPr>
            <a:r>
              <a:t>Ulysses, Grant, GUSA, 1867</a:t>
            </a:r>
          </a:p>
          <a:p>
            <a:pPr>
              <a:defRPr sz="2000"/>
            </a:pPr>
            <a:r>
              <a:t>Ulysses, Grant, GUSA, 1868</a:t>
            </a:r>
          </a:p>
          <a:p>
            <a:pPr>
              <a:defRPr sz="2000"/>
            </a:pPr>
            <a:r>
              <a:t>Andrew, Johnson, PotUS, 1865</a:t>
            </a:r>
          </a:p>
          <a:p>
            <a:pPr>
              <a:defRPr sz="2000"/>
            </a:pPr>
            <a:r>
              <a:t>Andrew, Johnson, PotUS, 1866</a:t>
            </a:r>
          </a:p>
          <a:p>
            <a:pPr>
              <a:defRPr sz="2000"/>
            </a:pPr>
            <a:r>
              <a:t>Andrew, Johnson, PotUS, 1867</a:t>
            </a:r>
          </a:p>
          <a:p>
            <a:pPr>
              <a:defRPr sz="2000"/>
            </a:pPr>
            <a:r>
              <a:t>Andrew, Johnson, PotUS, 1868</a:t>
            </a:r>
          </a:p>
          <a:p>
            <a:pPr>
              <a:defRPr sz="2000"/>
            </a:pPr>
            <a:r>
              <a:t>Andrew, Johnson, PotUS, 1869</a:t>
            </a:r>
          </a:p>
          <a:p>
            <a:pPr>
              <a:defRPr sz="2000"/>
            </a:pPr>
            <a:r>
              <a:t>William, Sherman, GUSA, 1869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4" name="Pandas Dataframe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Pandas Dataframe</a:t>
            </a:r>
          </a:p>
        </p:txBody>
      </p:sp>
      <p:sp>
        <p:nvSpPr>
          <p:cNvPr id="325" name="Import using read_csv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Import using read_csv</a:t>
            </a:r>
          </a:p>
        </p:txBody>
      </p:sp>
      <p:sp>
        <p:nvSpPr>
          <p:cNvPr id="326" name="ex = pd.read_csv('example.csv')…"/>
          <p:cNvSpPr txBox="1"/>
          <p:nvPr/>
        </p:nvSpPr>
        <p:spPr>
          <a:xfrm>
            <a:off x="1758187" y="3568699"/>
            <a:ext cx="9488426" cy="3124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ex = pd.read_csv('example.csv')</a:t>
            </a:r>
          </a:p>
          <a:p>
            <a:pPr/>
          </a:p>
          <a:p>
            <a:pPr/>
          </a:p>
          <a:p>
            <a:pPr/>
            <a:r>
              <a:t>   First Name  Last Name  Position   Year</a:t>
            </a:r>
          </a:p>
          <a:p>
            <a:pPr/>
            <a:r>
              <a:t>0      Salmon      Chase      CJUS   1865</a:t>
            </a:r>
          </a:p>
          <a:p>
            <a:pPr/>
            <a:r>
              <a:t>1      Salmon      Chase      CJUS   1866</a:t>
            </a:r>
          </a:p>
          <a:p>
            <a:pPr/>
            <a:r>
              <a:t>2      Salmon      Chase      CJUS   1867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8" name="Pandas Dataframe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Pandas Dataframe</a:t>
            </a:r>
          </a:p>
        </p:txBody>
      </p:sp>
      <p:sp>
        <p:nvSpPr>
          <p:cNvPr id="329" name="Create a new column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 lvl="1"/>
            <a:r>
              <a:t>Create a new column</a:t>
            </a:r>
          </a:p>
          <a:p>
            <a:pPr lvl="2"/>
            <a:r>
              <a:t>Needs to have the same number of elements as there are data rows:</a:t>
            </a:r>
          </a:p>
        </p:txBody>
      </p:sp>
      <p:sp>
        <p:nvSpPr>
          <p:cNvPr id="330" name="ex['entry']=['a','b','c','d','e','f','g','h','i',…"/>
          <p:cNvSpPr txBox="1"/>
          <p:nvPr/>
        </p:nvSpPr>
        <p:spPr>
          <a:xfrm>
            <a:off x="843638" y="4533900"/>
            <a:ext cx="11317524" cy="3556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ex['entry']=['a','b','c','d','e','f','g','h','i',</a:t>
            </a:r>
          </a:p>
          <a:p>
            <a:pPr/>
            <a:r>
              <a:t>             'j','k','l','m','n','o']</a:t>
            </a:r>
          </a:p>
          <a:p>
            <a:pPr/>
          </a:p>
          <a:p>
            <a:pPr>
              <a:defRPr>
                <a:solidFill>
                  <a:srgbClr val="0433FF"/>
                </a:solidFill>
              </a:defRPr>
            </a:pPr>
            <a:r>
              <a:t>   First Name  Last Name  Position   Year entry</a:t>
            </a:r>
          </a:p>
          <a:p>
            <a:pPr>
              <a:defRPr>
                <a:solidFill>
                  <a:srgbClr val="0433FF"/>
                </a:solidFill>
              </a:defRPr>
            </a:pPr>
            <a:r>
              <a:t>0      Salmon      Chase      CJUS   1865     a</a:t>
            </a:r>
          </a:p>
          <a:p>
            <a:pPr>
              <a:defRPr>
                <a:solidFill>
                  <a:srgbClr val="0433FF"/>
                </a:solidFill>
              </a:defRPr>
            </a:pPr>
            <a:r>
              <a:t>1      Salmon      Chase      CJUS   1866     b</a:t>
            </a:r>
          </a:p>
          <a:p>
            <a:pPr>
              <a:defRPr>
                <a:solidFill>
                  <a:srgbClr val="0433FF"/>
                </a:solidFill>
              </a:defRPr>
            </a:pPr>
            <a:r>
              <a:t>2      Salmon      Chase      CJUS   1867     c</a:t>
            </a:r>
          </a:p>
          <a:p>
            <a:pPr>
              <a:defRPr>
                <a:solidFill>
                  <a:srgbClr val="0433FF"/>
                </a:solidFill>
              </a:defRPr>
            </a:pPr>
            <a:r>
              <a:t>3      Salmon      Chase      CJUS   1868     d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2" name="Pandas Dataframe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Pandas Dataframe</a:t>
            </a:r>
          </a:p>
        </p:txBody>
      </p:sp>
      <p:sp>
        <p:nvSpPr>
          <p:cNvPr id="333" name="Now set the index to this new column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 lvl="1" marL="853439" indent="-426719" defTabSz="560831">
              <a:spcBef>
                <a:spcPts val="2100"/>
              </a:spcBef>
              <a:defRPr sz="3072"/>
            </a:pPr>
            <a:r>
              <a:t>Now set the index to this new column</a:t>
            </a:r>
          </a:p>
          <a:p>
            <a:pPr lvl="1" marL="853439" indent="-426719" defTabSz="560831">
              <a:spcBef>
                <a:spcPts val="2100"/>
              </a:spcBef>
              <a:defRPr sz="3072"/>
            </a:pPr>
          </a:p>
          <a:p>
            <a:pPr lvl="1" marL="853439" indent="-426719" defTabSz="560831">
              <a:spcBef>
                <a:spcPts val="2100"/>
              </a:spcBef>
              <a:defRPr sz="3072"/>
            </a:pPr>
          </a:p>
          <a:p>
            <a:pPr lvl="1" marL="853439" indent="-426719" defTabSz="560831">
              <a:spcBef>
                <a:spcPts val="2100"/>
              </a:spcBef>
              <a:defRPr sz="3072"/>
            </a:pPr>
          </a:p>
          <a:p>
            <a:pPr lvl="1" marL="853439" indent="-426719" defTabSz="560831">
              <a:spcBef>
                <a:spcPts val="2100"/>
              </a:spcBef>
              <a:defRPr sz="3072"/>
            </a:pPr>
          </a:p>
          <a:p>
            <a:pPr lvl="1" marL="853439" indent="-426719" defTabSz="560831">
              <a:spcBef>
                <a:spcPts val="2100"/>
              </a:spcBef>
              <a:defRPr sz="3072"/>
            </a:pPr>
          </a:p>
          <a:p>
            <a:pPr lvl="1" marL="853439" indent="-426719" defTabSz="560831">
              <a:spcBef>
                <a:spcPts val="2100"/>
              </a:spcBef>
              <a:defRPr sz="3072"/>
            </a:pPr>
          </a:p>
          <a:p>
            <a:pPr lvl="1" marL="853439" indent="-426719" defTabSz="560831">
              <a:spcBef>
                <a:spcPts val="2100"/>
              </a:spcBef>
              <a:defRPr sz="3072"/>
            </a:pPr>
            <a:r>
              <a:t>add parameter inplace = True if these changes are intended to be permanent</a:t>
            </a:r>
          </a:p>
        </p:txBody>
      </p:sp>
      <p:sp>
        <p:nvSpPr>
          <p:cNvPr id="334" name="ex.set_index('entry')…"/>
          <p:cNvSpPr txBox="1"/>
          <p:nvPr/>
        </p:nvSpPr>
        <p:spPr>
          <a:xfrm>
            <a:off x="1174675" y="3390899"/>
            <a:ext cx="10174338" cy="3987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ex.set_index('entry')</a:t>
            </a:r>
          </a:p>
          <a:p>
            <a:pPr/>
          </a:p>
          <a:p>
            <a:pPr/>
          </a:p>
          <a:p>
            <a:pPr>
              <a:defRPr>
                <a:solidFill>
                  <a:srgbClr val="0433FF"/>
                </a:solidFill>
              </a:defRPr>
            </a:pPr>
            <a:r>
              <a:t>      First Name  Last Name  Position   Year</a:t>
            </a:r>
          </a:p>
          <a:p>
            <a:pPr>
              <a:defRPr>
                <a:solidFill>
                  <a:srgbClr val="0433FF"/>
                </a:solidFill>
              </a:defRPr>
            </a:pPr>
            <a:r>
              <a:t>entry                                       </a:t>
            </a:r>
          </a:p>
          <a:p>
            <a:pPr>
              <a:defRPr>
                <a:solidFill>
                  <a:srgbClr val="0433FF"/>
                </a:solidFill>
              </a:defRPr>
            </a:pPr>
            <a:r>
              <a:t>a         Salmon      Chase      CJUS   1865</a:t>
            </a:r>
          </a:p>
          <a:p>
            <a:pPr>
              <a:defRPr>
                <a:solidFill>
                  <a:srgbClr val="0433FF"/>
                </a:solidFill>
              </a:defRPr>
            </a:pPr>
            <a:r>
              <a:t>b         Salmon      Chase      CJUS   1866</a:t>
            </a:r>
          </a:p>
          <a:p>
            <a:pPr>
              <a:defRPr>
                <a:solidFill>
                  <a:srgbClr val="0433FF"/>
                </a:solidFill>
              </a:defRPr>
            </a:pPr>
            <a:r>
              <a:t>c         Salmon      Chase      CJUS   1867</a:t>
            </a:r>
          </a:p>
          <a:p>
            <a:pPr>
              <a:defRPr>
                <a:solidFill>
                  <a:srgbClr val="0433FF"/>
                </a:solidFill>
              </a:defRPr>
            </a:pPr>
            <a:r>
              <a:t>d         Salmon      Chase      CJUS   1868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6" name="Repetition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Repetition</a:t>
            </a:r>
          </a:p>
        </p:txBody>
      </p:sp>
      <p:sp>
        <p:nvSpPr>
          <p:cNvPr id="337" name="Create a data frame from a dictionary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Create a data frame from a dictionary</a:t>
            </a:r>
          </a:p>
          <a:p>
            <a:pPr lvl="1"/>
            <a:r>
              <a:t>Column Name -&gt; List</a:t>
            </a:r>
          </a:p>
        </p:txBody>
      </p:sp>
      <p:sp>
        <p:nvSpPr>
          <p:cNvPr id="338" name="data = { 'Name' : ['Mumbai City', 'Mohun Bagan', 'NorthEast United', 'Goa', 'Hyderabad'],…"/>
          <p:cNvSpPr txBox="1"/>
          <p:nvPr/>
        </p:nvSpPr>
        <p:spPr>
          <a:xfrm>
            <a:off x="952500" y="4457699"/>
            <a:ext cx="11317524" cy="4419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data = { 'Name' : ['Mumbai City', 'Mohun Bagan', 'NorthEast United', 'Goa', 'Hyderabad'],</a:t>
            </a:r>
          </a:p>
          <a:p>
            <a:pPr/>
            <a:r>
              <a:t>         'Wins' : [12, 12, 8, 7, 6],</a:t>
            </a:r>
          </a:p>
          <a:p>
            <a:pPr/>
            <a:r>
              <a:t>         'Draws': [4, 4, 9, 10, 11],</a:t>
            </a:r>
          </a:p>
          <a:p>
            <a:pPr/>
            <a:r>
              <a:t>         'Losses':[4, 4, 3, 3, 3]</a:t>
            </a:r>
          </a:p>
          <a:p>
            <a:pPr/>
            <a:r>
              <a:t>         }</a:t>
            </a:r>
          </a:p>
          <a:p>
            <a:pPr/>
          </a:p>
          <a:p>
            <a:pPr/>
            <a:r>
              <a:t>soccer = pd.DataFrame(data)</a:t>
            </a:r>
          </a:p>
          <a:p>
            <a:pPr/>
            <a:r>
              <a:t>soccer = soccer.set_index('Name')</a:t>
            </a:r>
          </a:p>
          <a:p>
            <a:pPr/>
            <a:r>
              <a:t>print(soccer)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0" name="Repetition"/>
          <p:cNvSpPr txBox="1"/>
          <p:nvPr>
            <p:ph type="title"/>
          </p:nvPr>
        </p:nvSpPr>
        <p:spPr>
          <a:xfrm>
            <a:off x="952500" y="-187477"/>
            <a:ext cx="11099800" cy="2159001"/>
          </a:xfrm>
          <a:prstGeom prst="rect">
            <a:avLst/>
          </a:prstGeom>
        </p:spPr>
        <p:txBody>
          <a:bodyPr/>
          <a:lstStyle/>
          <a:p>
            <a:pPr/>
            <a:r>
              <a:t>Repetition</a:t>
            </a:r>
          </a:p>
        </p:txBody>
      </p:sp>
      <p:sp>
        <p:nvSpPr>
          <p:cNvPr id="341" name="Create a data frame from a list of lists"/>
          <p:cNvSpPr txBox="1"/>
          <p:nvPr>
            <p:ph type="body" idx="1"/>
          </p:nvPr>
        </p:nvSpPr>
        <p:spPr>
          <a:xfrm>
            <a:off x="952500" y="1971523"/>
            <a:ext cx="11099800" cy="6286501"/>
          </a:xfrm>
          <a:prstGeom prst="rect">
            <a:avLst/>
          </a:prstGeom>
        </p:spPr>
        <p:txBody>
          <a:bodyPr anchor="t"/>
          <a:lstStyle/>
          <a:p>
            <a:pPr/>
            <a:r>
              <a:t>Create a data frame from a list of lists</a:t>
            </a:r>
          </a:p>
        </p:txBody>
      </p:sp>
      <p:sp>
        <p:nvSpPr>
          <p:cNvPr id="342" name="data2 = [ ['Mumbai City', 12, 4, 4],…"/>
          <p:cNvSpPr txBox="1"/>
          <p:nvPr/>
        </p:nvSpPr>
        <p:spPr>
          <a:xfrm>
            <a:off x="354156" y="2743200"/>
            <a:ext cx="12296488" cy="7010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/>
            <a:r>
              <a:t>data2 = [ ['Mumbai City', 12, 4, 4],</a:t>
            </a:r>
          </a:p>
          <a:p>
            <a:pPr/>
            <a:r>
              <a:t>          ['Mohun Bagan', 12, 4, 4],</a:t>
            </a:r>
          </a:p>
          <a:p>
            <a:pPr/>
            <a:r>
              <a:t>          ['NE United', 8, 9, 3],</a:t>
            </a:r>
          </a:p>
          <a:p>
            <a:pPr/>
            <a:r>
              <a:t>          ['Goa', 7, 10, 3],</a:t>
            </a:r>
          </a:p>
          <a:p>
            <a:pPr/>
            <a:r>
              <a:t>          ['Hyderabad', 6, 11, 3],</a:t>
            </a:r>
          </a:p>
          <a:p>
            <a:pPr/>
            <a:r>
              <a:t>          ['Jamshedpur', 7, 6, 7],</a:t>
            </a:r>
          </a:p>
          <a:p>
            <a:pPr/>
            <a:r>
              <a:t>          ['Bengaluru', 5, 7, 8],</a:t>
            </a:r>
          </a:p>
          <a:p>
            <a:pPr/>
            <a:r>
              <a:t>          ['Chennaiyin', 3, 11, 6],</a:t>
            </a:r>
          </a:p>
          <a:p>
            <a:pPr/>
            <a:r>
              <a:t>          ['East Bengal', 3, 8, 9],</a:t>
            </a:r>
          </a:p>
          <a:p>
            <a:pPr/>
            <a:r>
              <a:t>          ['Kerala Blasters', 3, 8, 9],</a:t>
            </a:r>
          </a:p>
          <a:p>
            <a:pPr/>
            <a:r>
              <a:t>          ['Odisha', 2, 6, 12]  ]</a:t>
            </a:r>
          </a:p>
          <a:p>
            <a:pPr/>
          </a:p>
          <a:p>
            <a:pPr/>
            <a:r>
              <a:t>soccer2 = pd.DataFrame(data2, columns = ['Name', 'Wins', 'Draws', 'Losses'])</a:t>
            </a:r>
          </a:p>
          <a:p>
            <a:pPr/>
            <a:r>
              <a:t>print(soccer2)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Pandas Serie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Pandas Series</a:t>
            </a:r>
          </a:p>
        </p:txBody>
      </p:sp>
      <p:sp>
        <p:nvSpPr>
          <p:cNvPr id="135" name="Pandas Series: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Pandas Series:</a:t>
            </a:r>
          </a:p>
          <a:p>
            <a:pPr lvl="1"/>
            <a:r>
              <a:t>A one-dimensional array </a:t>
            </a:r>
          </a:p>
          <a:p>
            <a:pPr lvl="2"/>
            <a:r>
              <a:t>Can hold data of any type</a:t>
            </a:r>
          </a:p>
          <a:p>
            <a:pPr lvl="2"/>
            <a:r>
              <a:t>Axis labels are called index</a:t>
            </a:r>
          </a:p>
          <a:p>
            <a:pPr lvl="2"/>
            <a:r>
              <a:t>Works a bit like a dictionary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4" name="Repetition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Repetition</a:t>
            </a:r>
          </a:p>
        </p:txBody>
      </p:sp>
      <p:sp>
        <p:nvSpPr>
          <p:cNvPr id="345" name="soccer2.set_index('Name', inplace = True)…"/>
          <p:cNvSpPr txBox="1"/>
          <p:nvPr/>
        </p:nvSpPr>
        <p:spPr>
          <a:xfrm>
            <a:off x="952500" y="2413000"/>
            <a:ext cx="9488426" cy="965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soccer2.set_index('Name', inplace = True)</a:t>
            </a:r>
          </a:p>
          <a:p>
            <a:pPr/>
            <a:r>
              <a:t>print(soccer2)</a:t>
            </a:r>
          </a:p>
        </p:txBody>
      </p:sp>
      <p:sp>
        <p:nvSpPr>
          <p:cNvPr id="346" name="Wins  Draws  Losses…"/>
          <p:cNvSpPr txBox="1"/>
          <p:nvPr/>
        </p:nvSpPr>
        <p:spPr>
          <a:xfrm>
            <a:off x="952500" y="3717315"/>
            <a:ext cx="8345240" cy="5715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>
              <a:defRPr>
                <a:solidFill>
                  <a:srgbClr val="0000AA"/>
                </a:solidFill>
              </a:defRPr>
            </a:pPr>
            <a:r>
              <a:t>                 Wins  Draws  Losses</a:t>
            </a:r>
          </a:p>
          <a:p>
            <a:pPr>
              <a:defRPr>
                <a:solidFill>
                  <a:srgbClr val="0000AA"/>
                </a:solidFill>
              </a:defRPr>
            </a:pPr>
            <a:r>
              <a:t>Name                                </a:t>
            </a:r>
          </a:p>
          <a:p>
            <a:pPr>
              <a:defRPr>
                <a:solidFill>
                  <a:srgbClr val="0000AA"/>
                </a:solidFill>
              </a:defRPr>
            </a:pPr>
            <a:r>
              <a:t>Mumbai City        12      4       4</a:t>
            </a:r>
          </a:p>
          <a:p>
            <a:pPr>
              <a:defRPr>
                <a:solidFill>
                  <a:srgbClr val="0000AA"/>
                </a:solidFill>
              </a:defRPr>
            </a:pPr>
            <a:r>
              <a:t>Mohun Bagan        12      4       4</a:t>
            </a:r>
          </a:p>
          <a:p>
            <a:pPr>
              <a:defRPr>
                <a:solidFill>
                  <a:srgbClr val="0000AA"/>
                </a:solidFill>
              </a:defRPr>
            </a:pPr>
            <a:r>
              <a:t>NE United           8      9       3</a:t>
            </a:r>
          </a:p>
          <a:p>
            <a:pPr>
              <a:defRPr>
                <a:solidFill>
                  <a:srgbClr val="0000AA"/>
                </a:solidFill>
              </a:defRPr>
            </a:pPr>
            <a:r>
              <a:t>Goa                 7     10       3</a:t>
            </a:r>
          </a:p>
          <a:p>
            <a:pPr>
              <a:defRPr>
                <a:solidFill>
                  <a:srgbClr val="0000AA"/>
                </a:solidFill>
              </a:defRPr>
            </a:pPr>
            <a:r>
              <a:t>Hyderabad           6     11       3</a:t>
            </a:r>
          </a:p>
          <a:p>
            <a:pPr>
              <a:defRPr>
                <a:solidFill>
                  <a:srgbClr val="0000AA"/>
                </a:solidFill>
              </a:defRPr>
            </a:pPr>
            <a:r>
              <a:t>Jamshedpur          7      6       7</a:t>
            </a:r>
          </a:p>
          <a:p>
            <a:pPr>
              <a:defRPr>
                <a:solidFill>
                  <a:srgbClr val="0000AA"/>
                </a:solidFill>
              </a:defRPr>
            </a:pPr>
            <a:r>
              <a:t>Bengaluru           5      7       8</a:t>
            </a:r>
          </a:p>
          <a:p>
            <a:pPr>
              <a:defRPr>
                <a:solidFill>
                  <a:srgbClr val="0000AA"/>
                </a:solidFill>
              </a:defRPr>
            </a:pPr>
            <a:r>
              <a:t>Chennaiyin          3     11       6</a:t>
            </a:r>
          </a:p>
          <a:p>
            <a:pPr>
              <a:defRPr>
                <a:solidFill>
                  <a:srgbClr val="0000AA"/>
                </a:solidFill>
              </a:defRPr>
            </a:pPr>
            <a:r>
              <a:t>East Bengal         3      8       9</a:t>
            </a:r>
          </a:p>
          <a:p>
            <a:pPr>
              <a:defRPr>
                <a:solidFill>
                  <a:srgbClr val="0000AA"/>
                </a:solidFill>
              </a:defRPr>
            </a:pPr>
            <a:r>
              <a:t>Kerala Blasters     3      8       9</a:t>
            </a:r>
          </a:p>
          <a:p>
            <a:pPr>
              <a:defRPr>
                <a:solidFill>
                  <a:srgbClr val="0000AA"/>
                </a:solidFill>
              </a:defRPr>
            </a:pPr>
            <a:r>
              <a:t>Odisha              2      6      12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" name="Repetition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Repetition</a:t>
            </a:r>
          </a:p>
        </p:txBody>
      </p:sp>
      <p:sp>
        <p:nvSpPr>
          <p:cNvPr id="349" name="Add a column or two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Add a column or two</a:t>
            </a:r>
          </a:p>
        </p:txBody>
      </p:sp>
      <p:sp>
        <p:nvSpPr>
          <p:cNvPr id="350" name="soccer2['points'] = 2*soccer2['Wins']+soccer2['Draws']…"/>
          <p:cNvSpPr txBox="1"/>
          <p:nvPr/>
        </p:nvSpPr>
        <p:spPr>
          <a:xfrm>
            <a:off x="190898" y="3594100"/>
            <a:ext cx="12623004" cy="1282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>
              <a:defRPr sz="2800"/>
            </a:pPr>
            <a:r>
              <a:t>soccer2['points'] = 2*soccer2['Wins']+soccer2['Draws']</a:t>
            </a:r>
          </a:p>
          <a:p>
            <a:pPr>
              <a:defRPr sz="2800"/>
            </a:pPr>
            <a:r>
              <a:t>soccer2['new points'] = 3*soccer2['Wins']+soccer2['Draws']</a:t>
            </a:r>
          </a:p>
          <a:p>
            <a:pPr>
              <a:defRPr sz="2800"/>
            </a:pPr>
            <a:r>
              <a:t>print(soccer2)</a:t>
            </a:r>
          </a:p>
        </p:txBody>
      </p:sp>
      <p:sp>
        <p:nvSpPr>
          <p:cNvPr id="351" name="Wins  Draws  Losses  points  new points…"/>
          <p:cNvSpPr txBox="1"/>
          <p:nvPr/>
        </p:nvSpPr>
        <p:spPr>
          <a:xfrm>
            <a:off x="1431939" y="5119494"/>
            <a:ext cx="9503669" cy="42291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>
              <a:defRPr sz="2200">
                <a:solidFill>
                  <a:srgbClr val="000093"/>
                </a:solidFill>
              </a:defRPr>
            </a:pPr>
            <a:r>
              <a:t>                 Wins  Draws  Losses  points  new points</a:t>
            </a:r>
          </a:p>
          <a:p>
            <a:pPr>
              <a:defRPr sz="2200">
                <a:solidFill>
                  <a:srgbClr val="000093"/>
                </a:solidFill>
              </a:defRPr>
            </a:pPr>
            <a:r>
              <a:t>Name                                                    </a:t>
            </a:r>
          </a:p>
          <a:p>
            <a:pPr>
              <a:defRPr sz="2200">
                <a:solidFill>
                  <a:srgbClr val="000093"/>
                </a:solidFill>
              </a:defRPr>
            </a:pPr>
            <a:r>
              <a:t>Mumbai City        12      4       4      28          40</a:t>
            </a:r>
          </a:p>
          <a:p>
            <a:pPr>
              <a:defRPr sz="2200">
                <a:solidFill>
                  <a:srgbClr val="000093"/>
                </a:solidFill>
              </a:defRPr>
            </a:pPr>
            <a:r>
              <a:t>Mohun Bagan        12      4       4      28          40</a:t>
            </a:r>
          </a:p>
          <a:p>
            <a:pPr>
              <a:defRPr sz="2200">
                <a:solidFill>
                  <a:srgbClr val="000093"/>
                </a:solidFill>
              </a:defRPr>
            </a:pPr>
            <a:r>
              <a:t>NE United           8      9       3      25          33</a:t>
            </a:r>
          </a:p>
          <a:p>
            <a:pPr>
              <a:defRPr sz="2200">
                <a:solidFill>
                  <a:srgbClr val="000093"/>
                </a:solidFill>
              </a:defRPr>
            </a:pPr>
            <a:r>
              <a:t>Goa                 7     10       3      24          31</a:t>
            </a:r>
          </a:p>
          <a:p>
            <a:pPr>
              <a:defRPr sz="2200">
                <a:solidFill>
                  <a:srgbClr val="000093"/>
                </a:solidFill>
              </a:defRPr>
            </a:pPr>
            <a:r>
              <a:t>Hyderabad           6     11       3      23          29</a:t>
            </a:r>
          </a:p>
          <a:p>
            <a:pPr>
              <a:defRPr sz="2200">
                <a:solidFill>
                  <a:srgbClr val="000093"/>
                </a:solidFill>
              </a:defRPr>
            </a:pPr>
            <a:r>
              <a:t>Jamshedpur          7      6       7      20          27</a:t>
            </a:r>
          </a:p>
          <a:p>
            <a:pPr>
              <a:defRPr sz="2200">
                <a:solidFill>
                  <a:srgbClr val="000093"/>
                </a:solidFill>
              </a:defRPr>
            </a:pPr>
            <a:r>
              <a:t>Bengaluru           5      7       8      17          22</a:t>
            </a:r>
          </a:p>
          <a:p>
            <a:pPr>
              <a:defRPr sz="2200">
                <a:solidFill>
                  <a:srgbClr val="000093"/>
                </a:solidFill>
              </a:defRPr>
            </a:pPr>
            <a:r>
              <a:t>Chennaiyin          3     11       6      17          20</a:t>
            </a:r>
          </a:p>
          <a:p>
            <a:pPr>
              <a:defRPr sz="2200">
                <a:solidFill>
                  <a:srgbClr val="000093"/>
                </a:solidFill>
              </a:defRPr>
            </a:pPr>
            <a:r>
              <a:t>East Bengal         3      8       9      14          17</a:t>
            </a:r>
          </a:p>
          <a:p>
            <a:pPr>
              <a:defRPr sz="2200">
                <a:solidFill>
                  <a:srgbClr val="000093"/>
                </a:solidFill>
              </a:defRPr>
            </a:pPr>
            <a:r>
              <a:t>Kerala Blasters     3      8       9      14          17</a:t>
            </a:r>
          </a:p>
          <a:p>
            <a:pPr>
              <a:defRPr sz="2200">
                <a:solidFill>
                  <a:srgbClr val="000093"/>
                </a:solidFill>
              </a:defRPr>
            </a:pPr>
            <a:r>
              <a:t>Odisha              2      6      12      10          12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3" name="Repetition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Repetition</a:t>
            </a:r>
          </a:p>
        </p:txBody>
      </p:sp>
      <p:sp>
        <p:nvSpPr>
          <p:cNvPr id="354" name="Drop a column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Drop a column</a:t>
            </a:r>
          </a:p>
          <a:p>
            <a:pPr lvl="1"/>
            <a:r>
              <a:t>There is more than one way, but this is easiest</a:t>
            </a:r>
          </a:p>
        </p:txBody>
      </p:sp>
      <p:sp>
        <p:nvSpPr>
          <p:cNvPr id="355" name="soccer2.drop(columns=['points'],inplace=True)…"/>
          <p:cNvSpPr txBox="1"/>
          <p:nvPr/>
        </p:nvSpPr>
        <p:spPr>
          <a:xfrm>
            <a:off x="1300912" y="4394200"/>
            <a:ext cx="10402976" cy="965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soccer2.drop(columns=['points'],inplace=True)</a:t>
            </a:r>
          </a:p>
          <a:p>
            <a:pPr/>
            <a:r>
              <a:t>print(soccer2)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7" name="Repetition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Repetition</a:t>
            </a:r>
          </a:p>
        </p:txBody>
      </p:sp>
      <p:sp>
        <p:nvSpPr>
          <p:cNvPr id="358" name="Rename a column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Rename a column</a:t>
            </a:r>
          </a:p>
        </p:txBody>
      </p:sp>
      <p:sp>
        <p:nvSpPr>
          <p:cNvPr id="359" name="soccer2.rename(columns = {'new points': 'Points'},…"/>
          <p:cNvSpPr txBox="1"/>
          <p:nvPr/>
        </p:nvSpPr>
        <p:spPr>
          <a:xfrm>
            <a:off x="615001" y="3479799"/>
            <a:ext cx="11774798" cy="1397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soccer2.rename(columns = {'new points': 'Points'}, </a:t>
            </a:r>
          </a:p>
          <a:p>
            <a:pPr/>
            <a:r>
              <a:t>               inplace = True)</a:t>
            </a:r>
          </a:p>
          <a:p>
            <a:pPr/>
            <a:r>
              <a:t>print(soccer2)</a:t>
            </a:r>
          </a:p>
        </p:txBody>
      </p:sp>
      <p:sp>
        <p:nvSpPr>
          <p:cNvPr id="360" name="Wins  Draws  Losses  Points…"/>
          <p:cNvSpPr txBox="1"/>
          <p:nvPr/>
        </p:nvSpPr>
        <p:spPr>
          <a:xfrm>
            <a:off x="4560639" y="4876800"/>
            <a:ext cx="7491661" cy="42291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>
              <a:defRPr sz="2200">
                <a:solidFill>
                  <a:schemeClr val="accent1">
                    <a:hueOff val="114395"/>
                    <a:lumOff val="-24975"/>
                  </a:schemeClr>
                </a:solidFill>
              </a:defRPr>
            </a:pPr>
            <a:r>
              <a:t>                 Wins  Draws  Losses  Points</a:t>
            </a:r>
          </a:p>
          <a:p>
            <a:pPr>
              <a:defRPr sz="2200">
                <a:solidFill>
                  <a:schemeClr val="accent1">
                    <a:hueOff val="114395"/>
                    <a:lumOff val="-24975"/>
                  </a:schemeClr>
                </a:solidFill>
              </a:defRPr>
            </a:pPr>
            <a:r>
              <a:t>Name                                        </a:t>
            </a:r>
          </a:p>
          <a:p>
            <a:pPr>
              <a:defRPr sz="2200">
                <a:solidFill>
                  <a:schemeClr val="accent1">
                    <a:hueOff val="114395"/>
                    <a:lumOff val="-24975"/>
                  </a:schemeClr>
                </a:solidFill>
              </a:defRPr>
            </a:pPr>
            <a:r>
              <a:t>Mumbai City        12      4       4      40</a:t>
            </a:r>
          </a:p>
          <a:p>
            <a:pPr>
              <a:defRPr sz="2200">
                <a:solidFill>
                  <a:schemeClr val="accent1">
                    <a:hueOff val="114395"/>
                    <a:lumOff val="-24975"/>
                  </a:schemeClr>
                </a:solidFill>
              </a:defRPr>
            </a:pPr>
            <a:r>
              <a:t>Mohun Bagan        12      4       4      40</a:t>
            </a:r>
          </a:p>
          <a:p>
            <a:pPr>
              <a:defRPr sz="2200">
                <a:solidFill>
                  <a:schemeClr val="accent1">
                    <a:hueOff val="114395"/>
                    <a:lumOff val="-24975"/>
                  </a:schemeClr>
                </a:solidFill>
              </a:defRPr>
            </a:pPr>
            <a:r>
              <a:t>NE United           8      9       3      33</a:t>
            </a:r>
          </a:p>
          <a:p>
            <a:pPr>
              <a:defRPr sz="2200">
                <a:solidFill>
                  <a:schemeClr val="accent1">
                    <a:hueOff val="114395"/>
                    <a:lumOff val="-24975"/>
                  </a:schemeClr>
                </a:solidFill>
              </a:defRPr>
            </a:pPr>
            <a:r>
              <a:t>Goa                 7     10       3      31</a:t>
            </a:r>
          </a:p>
          <a:p>
            <a:pPr>
              <a:defRPr sz="2200">
                <a:solidFill>
                  <a:schemeClr val="accent1">
                    <a:hueOff val="114395"/>
                    <a:lumOff val="-24975"/>
                  </a:schemeClr>
                </a:solidFill>
              </a:defRPr>
            </a:pPr>
            <a:r>
              <a:t>Hyderabad           6     11       3      29</a:t>
            </a:r>
          </a:p>
          <a:p>
            <a:pPr>
              <a:defRPr sz="2200">
                <a:solidFill>
                  <a:schemeClr val="accent1">
                    <a:hueOff val="114395"/>
                    <a:lumOff val="-24975"/>
                  </a:schemeClr>
                </a:solidFill>
              </a:defRPr>
            </a:pPr>
            <a:r>
              <a:t>Jamshedpur          7      6       7      27</a:t>
            </a:r>
          </a:p>
          <a:p>
            <a:pPr>
              <a:defRPr sz="2200">
                <a:solidFill>
                  <a:schemeClr val="accent1">
                    <a:hueOff val="114395"/>
                    <a:lumOff val="-24975"/>
                  </a:schemeClr>
                </a:solidFill>
              </a:defRPr>
            </a:pPr>
            <a:r>
              <a:t>Bengaluru           5      7       8      22</a:t>
            </a:r>
          </a:p>
          <a:p>
            <a:pPr>
              <a:defRPr sz="2200">
                <a:solidFill>
                  <a:schemeClr val="accent1">
                    <a:hueOff val="114395"/>
                    <a:lumOff val="-24975"/>
                  </a:schemeClr>
                </a:solidFill>
              </a:defRPr>
            </a:pPr>
            <a:r>
              <a:t>Chennaiyin          3     11       6      20</a:t>
            </a:r>
          </a:p>
          <a:p>
            <a:pPr>
              <a:defRPr sz="2200">
                <a:solidFill>
                  <a:schemeClr val="accent1">
                    <a:hueOff val="114395"/>
                    <a:lumOff val="-24975"/>
                  </a:schemeClr>
                </a:solidFill>
              </a:defRPr>
            </a:pPr>
            <a:r>
              <a:t>East Bengal         3      8       9      17</a:t>
            </a:r>
          </a:p>
          <a:p>
            <a:pPr>
              <a:defRPr sz="2200">
                <a:solidFill>
                  <a:schemeClr val="accent1">
                    <a:hueOff val="114395"/>
                    <a:lumOff val="-24975"/>
                  </a:schemeClr>
                </a:solidFill>
              </a:defRPr>
            </a:pPr>
            <a:r>
              <a:t>Kerala Blasters     3      8       9      17</a:t>
            </a:r>
          </a:p>
          <a:p>
            <a:pPr>
              <a:defRPr sz="2200">
                <a:solidFill>
                  <a:schemeClr val="accent1">
                    <a:hueOff val="114395"/>
                    <a:lumOff val="-24975"/>
                  </a:schemeClr>
                </a:solidFill>
              </a:defRPr>
            </a:pPr>
            <a:r>
              <a:t>Odisha              2      6      12      12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2" name="Repetition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Repetition</a:t>
            </a:r>
          </a:p>
        </p:txBody>
      </p:sp>
      <p:sp>
        <p:nvSpPr>
          <p:cNvPr id="363" name="Get rows with .loc / .iloc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Get rows with .loc / .iloc</a:t>
            </a:r>
          </a:p>
        </p:txBody>
      </p:sp>
      <p:sp>
        <p:nvSpPr>
          <p:cNvPr id="364" name="&gt;&gt;&gt; soccer2.loc['Mumbai City']…"/>
          <p:cNvSpPr txBox="1"/>
          <p:nvPr/>
        </p:nvSpPr>
        <p:spPr>
          <a:xfrm>
            <a:off x="2372201" y="4387850"/>
            <a:ext cx="7202055" cy="2692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&gt;&gt;&gt; soccer2.loc['Mumbai City']</a:t>
            </a:r>
          </a:p>
          <a:p>
            <a:pPr>
              <a:defRPr>
                <a:solidFill>
                  <a:schemeClr val="accent1">
                    <a:lumOff val="-13575"/>
                  </a:schemeClr>
                </a:solidFill>
              </a:defRPr>
            </a:pPr>
            <a:r>
              <a:t>Wins      12</a:t>
            </a:r>
          </a:p>
          <a:p>
            <a:pPr>
              <a:defRPr>
                <a:solidFill>
                  <a:schemeClr val="accent1">
                    <a:lumOff val="-13575"/>
                  </a:schemeClr>
                </a:solidFill>
              </a:defRPr>
            </a:pPr>
            <a:r>
              <a:t>Draws      4</a:t>
            </a:r>
          </a:p>
          <a:p>
            <a:pPr>
              <a:defRPr>
                <a:solidFill>
                  <a:schemeClr val="accent1">
                    <a:lumOff val="-13575"/>
                  </a:schemeClr>
                </a:solidFill>
              </a:defRPr>
            </a:pPr>
            <a:r>
              <a:t>Losses     4</a:t>
            </a:r>
          </a:p>
          <a:p>
            <a:pPr>
              <a:defRPr>
                <a:solidFill>
                  <a:schemeClr val="accent1">
                    <a:lumOff val="-13575"/>
                  </a:schemeClr>
                </a:solidFill>
              </a:defRPr>
            </a:pPr>
            <a:r>
              <a:t>Points    40</a:t>
            </a:r>
          </a:p>
          <a:p>
            <a:pPr>
              <a:defRPr>
                <a:solidFill>
                  <a:schemeClr val="accent1">
                    <a:lumOff val="-13575"/>
                  </a:schemeClr>
                </a:solidFill>
              </a:defRPr>
            </a:pPr>
            <a:r>
              <a:t>Name: Mumbai City, dtype: int64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6" name="Repetition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Repetition</a:t>
            </a:r>
          </a:p>
        </p:txBody>
      </p:sp>
      <p:sp>
        <p:nvSpPr>
          <p:cNvPr id="367" name="&gt;&gt;&gt; soccer2.iloc[-1]…"/>
          <p:cNvSpPr txBox="1"/>
          <p:nvPr/>
        </p:nvSpPr>
        <p:spPr>
          <a:xfrm>
            <a:off x="3354433" y="3048000"/>
            <a:ext cx="6058868" cy="2692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>
              <a:defRPr>
                <a:solidFill>
                  <a:schemeClr val="accent1">
                    <a:lumOff val="-13575"/>
                  </a:schemeClr>
                </a:solidFill>
              </a:defRPr>
            </a:pPr>
            <a:r>
              <a:t>&gt;&gt;&gt; soccer2.iloc[-1]</a:t>
            </a:r>
          </a:p>
          <a:p>
            <a:pPr>
              <a:defRPr>
                <a:solidFill>
                  <a:schemeClr val="accent1">
                    <a:lumOff val="-13575"/>
                  </a:schemeClr>
                </a:solidFill>
              </a:defRPr>
            </a:pPr>
            <a:r>
              <a:t>Wins       2</a:t>
            </a:r>
          </a:p>
          <a:p>
            <a:pPr>
              <a:defRPr>
                <a:solidFill>
                  <a:schemeClr val="accent1">
                    <a:lumOff val="-13575"/>
                  </a:schemeClr>
                </a:solidFill>
              </a:defRPr>
            </a:pPr>
            <a:r>
              <a:t>Draws      6</a:t>
            </a:r>
          </a:p>
          <a:p>
            <a:pPr>
              <a:defRPr>
                <a:solidFill>
                  <a:schemeClr val="accent1">
                    <a:lumOff val="-13575"/>
                  </a:schemeClr>
                </a:solidFill>
              </a:defRPr>
            </a:pPr>
            <a:r>
              <a:t>Losses    12</a:t>
            </a:r>
          </a:p>
          <a:p>
            <a:pPr>
              <a:defRPr>
                <a:solidFill>
                  <a:schemeClr val="accent1">
                    <a:lumOff val="-13575"/>
                  </a:schemeClr>
                </a:solidFill>
              </a:defRPr>
            </a:pPr>
            <a:r>
              <a:t>Points    12</a:t>
            </a:r>
          </a:p>
          <a:p>
            <a:pPr>
              <a:defRPr>
                <a:solidFill>
                  <a:schemeClr val="accent1">
                    <a:lumOff val="-13575"/>
                  </a:schemeClr>
                </a:solidFill>
              </a:defRPr>
            </a:pPr>
            <a:r>
              <a:t>Name: Odisha, dtype: int64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9" name="Example:…"/>
          <p:cNvSpPr txBox="1"/>
          <p:nvPr>
            <p:ph type="ctrTitle"/>
          </p:nvPr>
        </p:nvSpPr>
        <p:spPr>
          <a:prstGeom prst="rect">
            <a:avLst/>
          </a:prstGeom>
        </p:spPr>
        <p:txBody>
          <a:bodyPr/>
          <a:lstStyle/>
          <a:p>
            <a:pPr defTabSz="508254">
              <a:defRPr sz="6960"/>
            </a:pPr>
            <a:r>
              <a:t>Example:</a:t>
            </a:r>
          </a:p>
          <a:p>
            <a:pPr defTabSz="508254">
              <a:defRPr sz="6960"/>
            </a:pPr>
            <a:r>
              <a:t>Salaries in San Francisco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gradFill flip="none" rotWithShape="1">
          <a:gsLst>
            <a:gs pos="0">
              <a:srgbClr val="EAEFFE"/>
            </a:gs>
            <a:gs pos="100000">
              <a:srgbClr val="FEFDF5"/>
            </a:gs>
          </a:gsLst>
          <a:lin ang="5400000" scaled="0"/>
        </a:gra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1" name="Example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Example</a:t>
            </a:r>
          </a:p>
        </p:txBody>
      </p:sp>
      <p:sp>
        <p:nvSpPr>
          <p:cNvPr id="372" name="Use Salaries.csv with salary data from municipal employees in San Francisco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Use Salaries.csv with salary data from municipal employees in San Francisco</a:t>
            </a:r>
          </a:p>
          <a:p>
            <a:pPr lvl="1"/>
            <a:r>
              <a:t>San Francisco is one of the most expensive cities in the country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gradFill flip="none" rotWithShape="1">
          <a:gsLst>
            <a:gs pos="0">
              <a:srgbClr val="F2F8FE"/>
            </a:gs>
            <a:gs pos="100000">
              <a:srgbClr val="FEFDF5"/>
            </a:gs>
          </a:gsLst>
          <a:lin ang="5400000" scaled="0"/>
        </a:gra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4" name="Example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Example</a:t>
            </a:r>
          </a:p>
        </p:txBody>
      </p:sp>
      <p:sp>
        <p:nvSpPr>
          <p:cNvPr id="375" name="Look at the raw file first: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Look at the raw file first:</a:t>
            </a:r>
          </a:p>
        </p:txBody>
      </p:sp>
      <p:sp>
        <p:nvSpPr>
          <p:cNvPr id="376" name="def get_head():…"/>
          <p:cNvSpPr txBox="1"/>
          <p:nvPr/>
        </p:nvSpPr>
        <p:spPr>
          <a:xfrm>
            <a:off x="1872505" y="4164911"/>
            <a:ext cx="9259789" cy="3556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>
            <a:spAutoFit/>
          </a:bodyPr>
          <a:lstStyle/>
          <a:p>
            <a:pPr/>
            <a:r>
              <a:t>def get_head():</a:t>
            </a:r>
          </a:p>
          <a:p>
            <a:pPr/>
            <a:r>
              <a:t>    with open('Salaries.csv') as infile:</a:t>
            </a:r>
          </a:p>
          <a:p>
            <a:pPr/>
            <a:r>
              <a:t>        line_nr = 0</a:t>
            </a:r>
          </a:p>
          <a:p>
            <a:pPr/>
            <a:r>
              <a:t>        for line in infile:</a:t>
            </a:r>
          </a:p>
          <a:p>
            <a:pPr/>
            <a:r>
              <a:t>            print(line)</a:t>
            </a:r>
          </a:p>
          <a:p>
            <a:pPr/>
            <a:r>
              <a:t>            line_nr+=1</a:t>
            </a:r>
          </a:p>
          <a:p>
            <a:pPr/>
            <a:r>
              <a:t>            if line_nr &gt; 5:</a:t>
            </a:r>
          </a:p>
          <a:p>
            <a:pPr/>
            <a:r>
              <a:t>                break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gradFill flip="none" rotWithShape="1">
          <a:gsLst>
            <a:gs pos="0">
              <a:srgbClr val="F1FCFE"/>
            </a:gs>
            <a:gs pos="100000">
              <a:srgbClr val="FFFFFF"/>
            </a:gs>
          </a:gsLst>
          <a:lin ang="5400000" scaled="0"/>
        </a:gra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" name="Example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Example</a:t>
            </a:r>
          </a:p>
        </p:txBody>
      </p:sp>
      <p:sp>
        <p:nvSpPr>
          <p:cNvPr id="379" name="Result: Column header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Result: Column header</a:t>
            </a:r>
          </a:p>
        </p:txBody>
      </p:sp>
      <p:sp>
        <p:nvSpPr>
          <p:cNvPr id="380" name="Id,EmployeeName,JobTitle,BasePay,OvertimePay,OtherPay,Benefits,TotalPay,TotalPayBenefits,Year,Notes,Agency,Status…"/>
          <p:cNvSpPr txBox="1"/>
          <p:nvPr/>
        </p:nvSpPr>
        <p:spPr>
          <a:xfrm>
            <a:off x="1063307" y="3695700"/>
            <a:ext cx="10988993" cy="5181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>
              <a:defRPr sz="1800"/>
            </a:pPr>
            <a:r>
              <a:t>Id,EmployeeName,JobTitle,BasePay,OvertimePay,OtherPay,Benefits,TotalPay,TotalPayBenefits,Year,Notes,Agency,Status</a:t>
            </a:r>
          </a:p>
          <a:p>
            <a:pPr>
              <a:defRPr sz="1800"/>
            </a:pPr>
          </a:p>
          <a:p>
            <a:pPr>
              <a:defRPr sz="1800"/>
            </a:pPr>
            <a:r>
              <a:t>1,NATHANIEL FORD,GENERAL MANAGER-METROPOLITAN TRANSIT AUTHORITY,167411.18,0.0,400184.25,,567595.43,567595.43,2011,,San Francisco,</a:t>
            </a:r>
          </a:p>
          <a:p>
            <a:pPr>
              <a:defRPr sz="1800"/>
            </a:pPr>
          </a:p>
          <a:p>
            <a:pPr>
              <a:defRPr sz="1800"/>
            </a:pPr>
            <a:r>
              <a:t>2,GARY JIMENEZ,CAPTAIN III (POLICE DEPARTMENT),155966.02,245131.88,137811.38,,538909.28,538909.28,2011,,San Francisco,</a:t>
            </a:r>
          </a:p>
          <a:p>
            <a:pPr>
              <a:defRPr sz="1800"/>
            </a:pPr>
          </a:p>
          <a:p>
            <a:pPr>
              <a:defRPr sz="1800"/>
            </a:pPr>
            <a:r>
              <a:t>3,ALBERT PARDINI,CAPTAIN III (POLICE DEPARTMENT),212739.13,106088.18,16452.6,,335279.91,335279.91,2011,,San Francisco,</a:t>
            </a:r>
          </a:p>
          <a:p>
            <a:pPr>
              <a:defRPr sz="1800"/>
            </a:pPr>
          </a:p>
          <a:p>
            <a:pPr>
              <a:defRPr sz="1800"/>
            </a:pPr>
            <a:r>
              <a:t>4,CHRISTOPHER CHONG,WIRE ROPE CABLE MAINTENANCE MECHANIC,77916.0,56120.71,198306.9,,332343.61,332343.61,2011,,San Francisco,</a:t>
            </a:r>
          </a:p>
          <a:p>
            <a:pPr>
              <a:defRPr sz="1800"/>
            </a:pPr>
          </a:p>
          <a:p>
            <a:pPr>
              <a:defRPr sz="1800"/>
            </a:pPr>
            <a:r>
              <a:t>5,PATRICK GARDNER,"DEPUTY CHIEF OF DEPARTMENT,(FIRE DEPARTMENT)",134401.6,9737.0,182234.59,,326373.19,326373.19,2011,,San Francisco,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Pandas Serie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Pandas Series</a:t>
            </a:r>
          </a:p>
        </p:txBody>
      </p:sp>
      <p:sp>
        <p:nvSpPr>
          <p:cNvPr id="138" name="Can create using a scalar that is going to be repeated.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Can create using a scalar that is going to be repeated. </a:t>
            </a:r>
          </a:p>
          <a:p>
            <a:pPr lvl="1"/>
            <a:r>
              <a:t>An index needs to be explicitly provided</a:t>
            </a:r>
          </a:p>
        </p:txBody>
      </p:sp>
      <p:sp>
        <p:nvSpPr>
          <p:cNvPr id="139" name="pd.Series(5,['a', 'b', 'c'])…"/>
          <p:cNvSpPr txBox="1"/>
          <p:nvPr/>
        </p:nvSpPr>
        <p:spPr>
          <a:xfrm>
            <a:off x="4799062" y="4626308"/>
            <a:ext cx="6516142" cy="2692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pd.Series(5,['a', 'b', 'c'])</a:t>
            </a:r>
          </a:p>
          <a:p>
            <a:pPr/>
          </a:p>
          <a:p>
            <a:pPr>
              <a:defRPr>
                <a:solidFill>
                  <a:schemeClr val="accent1">
                    <a:hueOff val="114395"/>
                    <a:lumOff val="-24975"/>
                  </a:schemeClr>
                </a:solidFill>
              </a:defRPr>
            </a:pPr>
            <a:r>
              <a:t>a    5</a:t>
            </a:r>
          </a:p>
          <a:p>
            <a:pPr>
              <a:defRPr>
                <a:solidFill>
                  <a:schemeClr val="accent1">
                    <a:hueOff val="114395"/>
                    <a:lumOff val="-24975"/>
                  </a:schemeClr>
                </a:solidFill>
              </a:defRPr>
            </a:pPr>
            <a:r>
              <a:t>b    5</a:t>
            </a:r>
          </a:p>
          <a:p>
            <a:pPr>
              <a:defRPr>
                <a:solidFill>
                  <a:schemeClr val="accent1">
                    <a:hueOff val="114395"/>
                    <a:lumOff val="-24975"/>
                  </a:schemeClr>
                </a:solidFill>
              </a:defRPr>
            </a:pPr>
            <a:r>
              <a:t>c    5</a:t>
            </a:r>
          </a:p>
          <a:p>
            <a:pPr>
              <a:defRPr>
                <a:solidFill>
                  <a:schemeClr val="accent1">
                    <a:hueOff val="114395"/>
                    <a:lumOff val="-24975"/>
                  </a:schemeClr>
                </a:solidFill>
              </a:defRPr>
            </a:pPr>
            <a:r>
              <a:t>dtype: int64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gradFill flip="none" rotWithShape="1">
          <a:gsLst>
            <a:gs pos="0">
              <a:srgbClr val="F1FCFE"/>
            </a:gs>
            <a:gs pos="100000">
              <a:srgbClr val="FFFFFF"/>
            </a:gs>
          </a:gsLst>
          <a:lin ang="5400000" scaled="0"/>
        </a:gra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2" name="Example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Example</a:t>
            </a:r>
          </a:p>
        </p:txBody>
      </p:sp>
      <p:sp>
        <p:nvSpPr>
          <p:cNvPr id="383" name="Pandas has functions to read csv files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Pandas has functions to read csv files</a:t>
            </a:r>
          </a:p>
          <a:p>
            <a:pPr lvl="1"/>
          </a:p>
          <a:p>
            <a:pPr lvl="1"/>
            <a:r>
              <a:t>Remove the limit on columns to be displayed</a:t>
            </a:r>
          </a:p>
          <a:p>
            <a:pPr lvl="1"/>
          </a:p>
          <a:p>
            <a:pPr lvl="1"/>
            <a:r>
              <a:t>Read first line of data</a:t>
            </a:r>
          </a:p>
        </p:txBody>
      </p:sp>
      <p:sp>
        <p:nvSpPr>
          <p:cNvPr id="384" name="sal = pd.read_csv('Salaries.csv', low_memory = False)"/>
          <p:cNvSpPr txBox="1"/>
          <p:nvPr/>
        </p:nvSpPr>
        <p:spPr>
          <a:xfrm>
            <a:off x="386364" y="3434967"/>
            <a:ext cx="12232073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sal = pd.read_csv('Salaries.csv', low_memory = False)</a:t>
            </a:r>
          </a:p>
        </p:txBody>
      </p:sp>
      <p:sp>
        <p:nvSpPr>
          <p:cNvPr id="385" name="pd.set_option('display.max_columns', None)"/>
          <p:cNvSpPr txBox="1"/>
          <p:nvPr/>
        </p:nvSpPr>
        <p:spPr>
          <a:xfrm>
            <a:off x="249411" y="4990334"/>
            <a:ext cx="9717064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pd.set_option('display.max_columns', None)</a:t>
            </a:r>
          </a:p>
        </p:txBody>
      </p:sp>
      <p:sp>
        <p:nvSpPr>
          <p:cNvPr id="386" name="&gt;&gt;&gt; sal.iloc[[0],[0,1,2,3,4,5]]…"/>
          <p:cNvSpPr txBox="1"/>
          <p:nvPr/>
        </p:nvSpPr>
        <p:spPr>
          <a:xfrm>
            <a:off x="386364" y="6272117"/>
            <a:ext cx="13055601" cy="3124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&gt;&gt;&gt; sal.iloc[[0],[0,1,2,3,4,5]]</a:t>
            </a:r>
          </a:p>
          <a:p>
            <a:pPr/>
            <a:r>
              <a:t>   Id    EmployeeName  JobTitle  \                                 </a:t>
            </a:r>
          </a:p>
          <a:p>
            <a:pPr/>
            <a:r>
              <a:t>0   1  NATHANIEL FORD  GENERAL MANAGER-METROPOLITAN TRANSIT AUTHORITY   </a:t>
            </a:r>
          </a:p>
          <a:p>
            <a:pPr/>
          </a:p>
          <a:p>
            <a:pPr/>
            <a:r>
              <a:t>     BasePay OvertimePay   OtherPay  </a:t>
            </a:r>
          </a:p>
          <a:p>
            <a:pPr/>
            <a:r>
              <a:t>0  167411.18         0.0  400184.25 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gradFill flip="none" rotWithShape="1">
          <a:gsLst>
            <a:gs pos="0">
              <a:srgbClr val="F1FCFE"/>
            </a:gs>
            <a:gs pos="100000">
              <a:srgbClr val="FFFFFF"/>
            </a:gs>
          </a:gsLst>
          <a:lin ang="5400000" scaled="0"/>
        </a:gra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8" name="Example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Example</a:t>
            </a:r>
          </a:p>
        </p:txBody>
      </p:sp>
      <p:sp>
        <p:nvSpPr>
          <p:cNvPr id="389" name="Sometimes, we will need converters in order to read data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Sometimes, we will need converters in order to read data</a:t>
            </a:r>
          </a:p>
          <a:p>
            <a:pPr lvl="1"/>
            <a:r>
              <a:t>Let's write a converter that converts to float or NaN</a:t>
            </a:r>
          </a:p>
        </p:txBody>
      </p:sp>
      <p:sp>
        <p:nvSpPr>
          <p:cNvPr id="390" name="def my_converter(x):…"/>
          <p:cNvSpPr txBox="1"/>
          <p:nvPr/>
        </p:nvSpPr>
        <p:spPr>
          <a:xfrm>
            <a:off x="952500" y="4705732"/>
            <a:ext cx="7887966" cy="2692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def my_converter(x):</a:t>
            </a:r>
          </a:p>
          <a:p>
            <a:pPr/>
            <a:r>
              <a:t>    try:</a:t>
            </a:r>
          </a:p>
          <a:p>
            <a:pPr/>
            <a:r>
              <a:t>        converted_value = float(x)</a:t>
            </a:r>
          </a:p>
          <a:p>
            <a:pPr/>
            <a:r>
              <a:t>    except ValueError:</a:t>
            </a:r>
          </a:p>
          <a:p>
            <a:pPr/>
            <a:r>
              <a:t>        converted_value = np.NaN</a:t>
            </a:r>
          </a:p>
          <a:p>
            <a:pPr/>
            <a:r>
              <a:t>    return converted_value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gradFill flip="none" rotWithShape="1">
          <a:gsLst>
            <a:gs pos="0">
              <a:srgbClr val="F1FCFE"/>
            </a:gs>
            <a:gs pos="100000">
              <a:srgbClr val="FFFFFF"/>
            </a:gs>
          </a:gsLst>
          <a:lin ang="5400000" scaled="0"/>
        </a:gra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2" name="Example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Example</a:t>
            </a:r>
          </a:p>
        </p:txBody>
      </p:sp>
      <p:sp>
        <p:nvSpPr>
          <p:cNvPr id="393" name="Then adorn read_csv with converters for each column that has strings in them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Then adorn read_csv with converters for each column that has strings in them</a:t>
            </a:r>
          </a:p>
        </p:txBody>
      </p:sp>
      <p:sp>
        <p:nvSpPr>
          <p:cNvPr id="394" name="def get_data():…"/>
          <p:cNvSpPr txBox="1"/>
          <p:nvPr/>
        </p:nvSpPr>
        <p:spPr>
          <a:xfrm>
            <a:off x="0" y="4448672"/>
            <a:ext cx="12399740" cy="3911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>
              <a:defRPr sz="2600"/>
            </a:pPr>
            <a:r>
              <a:t>def get_data():</a:t>
            </a:r>
          </a:p>
          <a:p>
            <a:pPr>
              <a:defRPr sz="2600"/>
            </a:pPr>
            <a:r>
              <a:t>    return pd.read_csv('Salaries.csv',</a:t>
            </a:r>
          </a:p>
          <a:p>
            <a:pPr>
              <a:defRPr sz="2600"/>
            </a:pPr>
            <a:r>
              <a:t>                       converters = {'BasePay': my_converter,</a:t>
            </a:r>
          </a:p>
          <a:p>
            <a:pPr>
              <a:defRPr sz="2600"/>
            </a:pPr>
            <a:r>
              <a:t>                             'OvertimePay': my_converter,</a:t>
            </a:r>
          </a:p>
          <a:p>
            <a:pPr>
              <a:defRPr sz="2600"/>
            </a:pPr>
            <a:r>
              <a:t>                             'OtherPay': my_converter,</a:t>
            </a:r>
          </a:p>
          <a:p>
            <a:pPr>
              <a:defRPr sz="2600"/>
            </a:pPr>
            <a:r>
              <a:t>                             'Benefits': my_converter,</a:t>
            </a:r>
          </a:p>
          <a:p>
            <a:pPr>
              <a:defRPr sz="2600"/>
            </a:pPr>
            <a:r>
              <a:t>                             'TotalPay': my_converter,</a:t>
            </a:r>
          </a:p>
          <a:p>
            <a:pPr>
              <a:defRPr sz="2600"/>
            </a:pPr>
            <a:r>
              <a:t>                             'TotalPayBenefits': my_converter,</a:t>
            </a:r>
          </a:p>
          <a:p>
            <a:pPr>
              <a:defRPr sz="2600"/>
            </a:pPr>
            <a:r>
              <a:t>                             'Status' : my_converter}</a:t>
            </a:r>
          </a:p>
          <a:p>
            <a:pPr>
              <a:defRPr sz="2600"/>
            </a:pPr>
            <a:r>
              <a:t>                       )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gradFill flip="none" rotWithShape="1">
          <a:gsLst>
            <a:gs pos="0">
              <a:srgbClr val="F1FCFE"/>
            </a:gs>
            <a:gs pos="100000">
              <a:srgbClr val="FFFFFF"/>
            </a:gs>
          </a:gsLst>
          <a:lin ang="5400000" scaled="0"/>
        </a:gra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6" name="Example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Example</a:t>
            </a:r>
          </a:p>
        </p:txBody>
      </p:sp>
      <p:sp>
        <p:nvSpPr>
          <p:cNvPr id="397" name="Now we got the salary database as a Pandas datasheet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Now we got the salary database as a Pandas datasheet</a:t>
            </a:r>
          </a:p>
        </p:txBody>
      </p:sp>
      <p:sp>
        <p:nvSpPr>
          <p:cNvPr id="398" name="sal = get_data()"/>
          <p:cNvSpPr txBox="1"/>
          <p:nvPr/>
        </p:nvSpPr>
        <p:spPr>
          <a:xfrm>
            <a:off x="4616152" y="3924606"/>
            <a:ext cx="3772496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sal = get_data()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gradFill flip="none" rotWithShape="1">
          <a:gsLst>
            <a:gs pos="0">
              <a:srgbClr val="F1FCFE"/>
            </a:gs>
            <a:gs pos="100000">
              <a:srgbClr val="FFFFFF"/>
            </a:gs>
          </a:gsLst>
          <a:lin ang="5400000" scaled="0"/>
        </a:gra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0" name="Example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Example</a:t>
            </a:r>
          </a:p>
        </p:txBody>
      </p:sp>
      <p:sp>
        <p:nvSpPr>
          <p:cNvPr id="401" name="Who is getting paid a lot?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Who is getting paid a lot?</a:t>
            </a:r>
          </a:p>
        </p:txBody>
      </p:sp>
      <p:sp>
        <p:nvSpPr>
          <p:cNvPr id="402" name="def high_paid():…"/>
          <p:cNvSpPr txBox="1"/>
          <p:nvPr/>
        </p:nvSpPr>
        <p:spPr>
          <a:xfrm>
            <a:off x="1287445" y="3530600"/>
            <a:ext cx="11088887" cy="2692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def high_paid():</a:t>
            </a:r>
          </a:p>
          <a:p>
            <a:pPr/>
            <a:r>
              <a:t>    sal = get_data()</a:t>
            </a:r>
          </a:p>
          <a:p>
            <a:pPr/>
            <a:r>
              <a:t>    return sal[sal['BasePay']&gt;300000][['EmployeeName','BasePay', 'TotalPayBenefits', 'JobTitle','Year']]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gradFill flip="none" rotWithShape="1">
          <a:gsLst>
            <a:gs pos="0">
              <a:srgbClr val="F1FCFE"/>
            </a:gs>
            <a:gs pos="100000">
              <a:srgbClr val="FFFFFF"/>
            </a:gs>
          </a:gsLst>
          <a:lin ang="5400000" scaled="0"/>
        </a:gra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4" name="Example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Example</a:t>
            </a:r>
          </a:p>
        </p:txBody>
      </p:sp>
      <p:sp>
        <p:nvSpPr>
          <p:cNvPr id="405" name="What is the mean salary?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What is the mean salary?</a:t>
            </a:r>
          </a:p>
        </p:txBody>
      </p:sp>
      <p:sp>
        <p:nvSpPr>
          <p:cNvPr id="406" name="&gt;&gt;&gt;    sal = get_data()…"/>
          <p:cNvSpPr txBox="1"/>
          <p:nvPr/>
        </p:nvSpPr>
        <p:spPr>
          <a:xfrm>
            <a:off x="2444098" y="4178299"/>
            <a:ext cx="8345241" cy="1397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&gt;&gt;&gt;    sal = get_data()</a:t>
            </a:r>
          </a:p>
          <a:p>
            <a:pPr/>
            <a:r>
              <a:t>&gt;&gt;&gt;    return sal['TotalPay'].mean()</a:t>
            </a:r>
          </a:p>
          <a:p>
            <a:pPr/>
            <a:r>
              <a:t>74768.32197169267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gradFill flip="none" rotWithShape="1">
          <a:gsLst>
            <a:gs pos="0">
              <a:srgbClr val="F1FCFE"/>
            </a:gs>
            <a:gs pos="100000">
              <a:srgbClr val="FFFFFF"/>
            </a:gs>
          </a:gsLst>
          <a:lin ang="5400000" scaled="0"/>
        </a:gra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8" name="Example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Example</a:t>
            </a:r>
          </a:p>
        </p:txBody>
      </p:sp>
      <p:sp>
        <p:nvSpPr>
          <p:cNvPr id="409" name="Who is getting paid the most?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Who is getting paid the most?</a:t>
            </a:r>
          </a:p>
          <a:p>
            <a:pPr lvl="1"/>
            <a:r>
              <a:t>For this we need to look up the argmax function and find it is deprecated. </a:t>
            </a:r>
          </a:p>
          <a:p>
            <a:pPr lvl="1"/>
            <a:r>
              <a:t>The new function is idxmax( )</a:t>
            </a:r>
          </a:p>
          <a:p>
            <a:pPr lvl="2"/>
            <a:r>
              <a:t>We first find the index of the person with the biggest 'TotalPay'</a:t>
            </a:r>
          </a:p>
          <a:p>
            <a:pPr lvl="2"/>
            <a:r>
              <a:t>And then use iloc to print it out</a:t>
            </a:r>
          </a:p>
        </p:txBody>
      </p:sp>
      <p:sp>
        <p:nvSpPr>
          <p:cNvPr id="410" name="sal.iloc[sal['TotalPay'].idxmax()]"/>
          <p:cNvSpPr txBox="1"/>
          <p:nvPr/>
        </p:nvSpPr>
        <p:spPr>
          <a:xfrm>
            <a:off x="1600814" y="7547931"/>
            <a:ext cx="7887966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sal.iloc[sal['TotalPay'].idxmax()]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gradFill flip="none" rotWithShape="1">
          <a:gsLst>
            <a:gs pos="0">
              <a:srgbClr val="F1FCFE"/>
            </a:gs>
            <a:gs pos="100000">
              <a:srgbClr val="FFFFFF"/>
            </a:gs>
          </a:gsLst>
          <a:lin ang="5400000" scaled="0"/>
        </a:gra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2" name="Example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Example</a:t>
            </a:r>
          </a:p>
        </p:txBody>
      </p:sp>
      <p:sp>
        <p:nvSpPr>
          <p:cNvPr id="413" name="And who is getting paid least?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And who is getting paid least?</a:t>
            </a:r>
          </a:p>
        </p:txBody>
      </p:sp>
      <p:sp>
        <p:nvSpPr>
          <p:cNvPr id="414" name="sal.iloc[sal['TotalPay'].idxmin()]…"/>
          <p:cNvSpPr txBox="1"/>
          <p:nvPr/>
        </p:nvSpPr>
        <p:spPr>
          <a:xfrm>
            <a:off x="952500" y="3350657"/>
            <a:ext cx="10631612" cy="6146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sal.iloc[sal['TotalPay'].idxmin()]</a:t>
            </a:r>
          </a:p>
          <a:p>
            <a:pPr/>
            <a:r>
              <a:t>Id                                      148654</a:t>
            </a:r>
          </a:p>
          <a:p>
            <a:pPr/>
            <a:r>
              <a:t>EmployeeName                         Joe Lopez</a:t>
            </a:r>
          </a:p>
          <a:p>
            <a:pPr/>
            <a:r>
              <a:t>JobTitle            Counselor, Log Cabin Ranch</a:t>
            </a:r>
          </a:p>
          <a:p>
            <a:pPr/>
            <a:r>
              <a:t>BasePay                                      0</a:t>
            </a:r>
          </a:p>
          <a:p>
            <a:pPr/>
            <a:r>
              <a:t>OvertimePay                                  0</a:t>
            </a:r>
          </a:p>
          <a:p>
            <a:pPr/>
            <a:r>
              <a:t>OtherPay                               -618.13</a:t>
            </a:r>
          </a:p>
          <a:p>
            <a:pPr/>
            <a:r>
              <a:t>Benefits                                     0</a:t>
            </a:r>
          </a:p>
          <a:p>
            <a:pPr/>
            <a:r>
              <a:t>TotalPay                               -618.13</a:t>
            </a:r>
          </a:p>
          <a:p>
            <a:pPr/>
            <a:r>
              <a:t>TotalPayBenefits                       -618.13</a:t>
            </a:r>
          </a:p>
          <a:p>
            <a:pPr/>
            <a:r>
              <a:t>Year                                      2014</a:t>
            </a:r>
          </a:p>
          <a:p>
            <a:pPr/>
            <a:r>
              <a:t>Notes                                      NaN</a:t>
            </a:r>
          </a:p>
          <a:p>
            <a:pPr/>
            <a:r>
              <a:t>Agency                           San Francisco</a:t>
            </a:r>
          </a:p>
          <a:p>
            <a:pPr/>
            <a:r>
              <a:t>Status                                     NaN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gradFill flip="none" rotWithShape="1">
          <a:gsLst>
            <a:gs pos="0">
              <a:srgbClr val="F1FCFE"/>
            </a:gs>
            <a:gs pos="100000">
              <a:srgbClr val="FFFFFF"/>
            </a:gs>
          </a:gsLst>
          <a:lin ang="5400000" scaled="0"/>
        </a:gra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6" name="Example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Example</a:t>
            </a:r>
          </a:p>
        </p:txBody>
      </p:sp>
      <p:sp>
        <p:nvSpPr>
          <p:cNvPr id="417" name="And who is getting paid least?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And who is getting paid least?</a:t>
            </a:r>
          </a:p>
        </p:txBody>
      </p:sp>
      <p:sp>
        <p:nvSpPr>
          <p:cNvPr id="418" name="&gt;&gt;&gt; sal.iloc[sal['BasePay'].idxmin()]…"/>
          <p:cNvSpPr txBox="1"/>
          <p:nvPr/>
        </p:nvSpPr>
        <p:spPr>
          <a:xfrm>
            <a:off x="2215461" y="3175000"/>
            <a:ext cx="8573878" cy="6578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&gt;&gt;&gt; sal.iloc[sal['BasePay'].idxmin()]</a:t>
            </a:r>
          </a:p>
          <a:p>
            <a:pPr/>
            <a:r>
              <a:t>Id                           72833</a:t>
            </a:r>
          </a:p>
          <a:p>
            <a:pPr/>
            <a:r>
              <a:t>EmployeeName        Irwin Sidharta</a:t>
            </a:r>
          </a:p>
          <a:p>
            <a:pPr/>
            <a:r>
              <a:t>JobTitle              Junior Clerk</a:t>
            </a:r>
          </a:p>
          <a:p>
            <a:pPr/>
            <a:r>
              <a:t>BasePay                    -166.01</a:t>
            </a:r>
          </a:p>
          <a:p>
            <a:pPr/>
            <a:r>
              <a:t>OvertimePay                 249.02</a:t>
            </a:r>
          </a:p>
          <a:p>
            <a:pPr/>
            <a:r>
              <a:t>OtherPay                         0</a:t>
            </a:r>
          </a:p>
          <a:p>
            <a:pPr/>
            <a:r>
              <a:t>Benefits                      6.56</a:t>
            </a:r>
          </a:p>
          <a:p>
            <a:pPr/>
            <a:r>
              <a:t>TotalPay                     83.01</a:t>
            </a:r>
          </a:p>
          <a:p>
            <a:pPr/>
            <a:r>
              <a:t>TotalPayBenefits             89.57</a:t>
            </a:r>
          </a:p>
          <a:p>
            <a:pPr/>
            <a:r>
              <a:t>Year                          2012</a:t>
            </a:r>
          </a:p>
          <a:p>
            <a:pPr/>
            <a:r>
              <a:t>Notes                          NaN</a:t>
            </a:r>
          </a:p>
          <a:p>
            <a:pPr/>
            <a:r>
              <a:t>Agency               San Francisco</a:t>
            </a:r>
          </a:p>
          <a:p>
            <a:pPr/>
            <a:r>
              <a:t>Status                         NaN</a:t>
            </a:r>
          </a:p>
          <a:p>
            <a:pPr/>
            <a:r>
              <a:t>Name: 72832, dtype: object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gradFill flip="none" rotWithShape="1">
          <a:gsLst>
            <a:gs pos="0">
              <a:srgbClr val="F1FCFE"/>
            </a:gs>
            <a:gs pos="100000">
              <a:srgbClr val="FFFFFF"/>
            </a:gs>
          </a:gsLst>
          <a:lin ang="5400000" scaled="0"/>
        </a:gra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0" name="Example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Example</a:t>
            </a:r>
          </a:p>
        </p:txBody>
      </p:sp>
      <p:sp>
        <p:nvSpPr>
          <p:cNvPr id="421" name="Find all captains.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Find all captains.</a:t>
            </a:r>
          </a:p>
          <a:p>
            <a:pPr lvl="1"/>
            <a:r>
              <a:t>This is a boolean condition, which we can implement easiest by applying a function on the 'JobTitle' column</a:t>
            </a:r>
          </a:p>
        </p:txBody>
      </p:sp>
      <p:sp>
        <p:nvSpPr>
          <p:cNvPr id="422" name="&gt;&gt;&gt; sal[sal['JobTitle'].apply(lambda x: 'captain' in x.lower())]['BasePay']…"/>
          <p:cNvSpPr txBox="1"/>
          <p:nvPr/>
        </p:nvSpPr>
        <p:spPr>
          <a:xfrm>
            <a:off x="836017" y="4670539"/>
            <a:ext cx="11332767" cy="4724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>
              <a:defRPr sz="2300"/>
            </a:pPr>
            <a:r>
              <a:t>&gt;&gt;&gt; sal[sal['JobTitle'].apply(lambda x: 'captain' in x.lower())]['BasePay']</a:t>
            </a:r>
          </a:p>
          <a:p>
            <a:pPr>
              <a:defRPr sz="2300"/>
            </a:pPr>
            <a:r>
              <a:t>1         155966.02</a:t>
            </a:r>
          </a:p>
          <a:p>
            <a:pPr>
              <a:defRPr sz="2300"/>
            </a:pPr>
            <a:r>
              <a:t>2         212739.13</a:t>
            </a:r>
          </a:p>
          <a:p>
            <a:pPr>
              <a:defRPr sz="2300"/>
            </a:pPr>
            <a:r>
              <a:t>11         99722.00</a:t>
            </a:r>
          </a:p>
          <a:p>
            <a:pPr>
              <a:defRPr sz="2300"/>
            </a:pPr>
            <a:r>
              <a:t>17        140546.87</a:t>
            </a:r>
          </a:p>
          <a:p>
            <a:pPr>
              <a:defRPr sz="2300"/>
            </a:pPr>
            <a:r>
              <a:t>22        140546.88</a:t>
            </a:r>
          </a:p>
          <a:p>
            <a:pPr>
              <a:defRPr sz="2300"/>
            </a:pPr>
            <a:r>
              <a:t>            ...    </a:t>
            </a:r>
          </a:p>
          <a:p>
            <a:pPr>
              <a:defRPr sz="2300"/>
            </a:pPr>
            <a:r>
              <a:t>116604     73355.21</a:t>
            </a:r>
          </a:p>
          <a:p>
            <a:pPr>
              <a:defRPr sz="2300"/>
            </a:pPr>
            <a:r>
              <a:t>120867      7660.00</a:t>
            </a:r>
          </a:p>
          <a:p>
            <a:pPr>
              <a:defRPr sz="2300"/>
            </a:pPr>
            <a:r>
              <a:t>122361         0.00</a:t>
            </a:r>
          </a:p>
          <a:p>
            <a:pPr>
              <a:defRPr sz="2300"/>
            </a:pPr>
            <a:r>
              <a:t>126588     68491.89</a:t>
            </a:r>
          </a:p>
          <a:p>
            <a:pPr>
              <a:defRPr sz="2300"/>
            </a:pPr>
            <a:r>
              <a:t>132232     61039.43</a:t>
            </a:r>
          </a:p>
          <a:p>
            <a:pPr>
              <a:defRPr sz="2300"/>
            </a:pPr>
            <a:r>
              <a:t>Name: BasePay, Length: 552, dtype: float64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Pandas Serie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Pandas Series</a:t>
            </a:r>
          </a:p>
        </p:txBody>
      </p:sp>
      <p:sp>
        <p:nvSpPr>
          <p:cNvPr id="142" name="Default Index is np.arange(n), i.e. the numbers from 0, ...,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Default Index is np.arange(n), i.e. the numbers from 0, ..., </a:t>
            </a:r>
          </a:p>
          <a:p>
            <a:pPr lvl="1"/>
            <a:r>
              <a:t>Example:</a:t>
            </a:r>
          </a:p>
          <a:p>
            <a:pPr lvl="1"/>
          </a:p>
          <a:p>
            <a:pPr lvl="1"/>
          </a:p>
          <a:p>
            <a:pPr lvl="2"/>
            <a:r>
              <a:t>creates a Pandas Series</a:t>
            </a:r>
          </a:p>
        </p:txBody>
      </p:sp>
      <p:sp>
        <p:nvSpPr>
          <p:cNvPr id="143" name="import pandas as pd…"/>
          <p:cNvSpPr txBox="1"/>
          <p:nvPr/>
        </p:nvSpPr>
        <p:spPr>
          <a:xfrm>
            <a:off x="1106571" y="4022654"/>
            <a:ext cx="11386115" cy="13589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>
            <a:spAutoFit/>
          </a:bodyPr>
          <a:lstStyle/>
          <a:p>
            <a:pPr>
              <a:defRPr sz="2900"/>
            </a:pPr>
            <a:r>
              <a:t>import pandas as pd</a:t>
            </a:r>
          </a:p>
          <a:p>
            <a:pPr>
              <a:defRPr sz="2900"/>
            </a:pPr>
          </a:p>
          <a:p>
            <a:pPr>
              <a:defRPr sz="2900"/>
            </a:pPr>
            <a:r>
              <a:t>lit_it_isl = pd.Series(['elba', 'ischia', 'capri'])</a:t>
            </a:r>
          </a:p>
        </p:txBody>
      </p:sp>
      <p:sp>
        <p:nvSpPr>
          <p:cNvPr id="144" name="0      elba…"/>
          <p:cNvSpPr txBox="1"/>
          <p:nvPr/>
        </p:nvSpPr>
        <p:spPr>
          <a:xfrm>
            <a:off x="5256336" y="6483934"/>
            <a:ext cx="3086585" cy="1828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>
              <a:defRPr>
                <a:solidFill>
                  <a:srgbClr val="0433FF"/>
                </a:solidFill>
              </a:defRPr>
            </a:pPr>
            <a:r>
              <a:t>0      elba</a:t>
            </a:r>
          </a:p>
          <a:p>
            <a:pPr>
              <a:defRPr>
                <a:solidFill>
                  <a:srgbClr val="0433FF"/>
                </a:solidFill>
              </a:defRPr>
            </a:pPr>
            <a:r>
              <a:t>1    ischia</a:t>
            </a:r>
          </a:p>
          <a:p>
            <a:pPr>
              <a:defRPr>
                <a:solidFill>
                  <a:srgbClr val="0433FF"/>
                </a:solidFill>
              </a:defRPr>
            </a:pPr>
            <a:r>
              <a:t>2     capri</a:t>
            </a:r>
          </a:p>
          <a:p>
            <a:pPr>
              <a:defRPr>
                <a:solidFill>
                  <a:srgbClr val="0433FF"/>
                </a:solidFill>
              </a:defRPr>
            </a:pPr>
            <a:r>
              <a:t>dtype: object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gradFill flip="none" rotWithShape="1">
          <a:gsLst>
            <a:gs pos="0">
              <a:srgbClr val="F1FCFE"/>
            </a:gs>
            <a:gs pos="100000">
              <a:srgbClr val="FFFFFF"/>
            </a:gs>
          </a:gsLst>
          <a:lin ang="5400000" scaled="0"/>
        </a:gra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4" name="Example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Example</a:t>
            </a:r>
          </a:p>
        </p:txBody>
      </p:sp>
      <p:sp>
        <p:nvSpPr>
          <p:cNvPr id="425" name="And this is how much they make on average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And this is how much they make on average</a:t>
            </a:r>
          </a:p>
        </p:txBody>
      </p:sp>
      <p:sp>
        <p:nvSpPr>
          <p:cNvPr id="426" name="&gt;&gt;&gt; sal[sal['JobTitle'].apply(lambda x: 'captain' in x.lower())]['BasePay'].mean()…"/>
          <p:cNvSpPr txBox="1"/>
          <p:nvPr/>
        </p:nvSpPr>
        <p:spPr>
          <a:xfrm>
            <a:off x="582365" y="4178299"/>
            <a:ext cx="12232073" cy="1397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&gt;&gt;&gt; sal[sal['JobTitle'].apply(lambda x: 'captain' in x.lower())]['BasePay'].mean()</a:t>
            </a:r>
          </a:p>
          <a:p>
            <a:pPr/>
            <a:r>
              <a:t>152090.02520871142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8" name="Aggregation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Aggregation</a:t>
            </a:r>
          </a:p>
        </p:txBody>
      </p:sp>
      <p:sp>
        <p:nvSpPr>
          <p:cNvPr id="429" name="For analysis, need to aggregate information…"/>
          <p:cNvSpPr txBox="1"/>
          <p:nvPr>
            <p:ph type="body" idx="1"/>
          </p:nvPr>
        </p:nvSpPr>
        <p:spPr>
          <a:xfrm>
            <a:off x="952500" y="2597150"/>
            <a:ext cx="11099800" cy="6286500"/>
          </a:xfrm>
          <a:prstGeom prst="rect">
            <a:avLst/>
          </a:prstGeom>
        </p:spPr>
        <p:txBody>
          <a:bodyPr anchor="t"/>
          <a:lstStyle/>
          <a:p>
            <a:pPr/>
            <a:r>
              <a:t>For analysis, need to aggregate information</a:t>
            </a:r>
          </a:p>
          <a:p>
            <a:pPr lvl="1"/>
            <a:r>
              <a:t>Typical aggregation functions:</a:t>
            </a:r>
          </a:p>
          <a:p>
            <a:pPr lvl="2"/>
            <a:r>
              <a:t>mean, standard deviation, max, min and other descriptive statistics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1" name="Aggregation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Aggregation</a:t>
            </a:r>
          </a:p>
        </p:txBody>
      </p:sp>
      <p:sp>
        <p:nvSpPr>
          <p:cNvPr id="432" name="Typical: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Typical:</a:t>
            </a:r>
          </a:p>
          <a:p>
            <a:pPr lvl="1"/>
            <a:r>
              <a:t>Split a data frame</a:t>
            </a:r>
          </a:p>
          <a:p>
            <a:pPr lvl="2"/>
            <a:r>
              <a:t>Using a label or list of labels</a:t>
            </a:r>
          </a:p>
          <a:p>
            <a:pPr lvl="2"/>
            <a:r>
              <a:t>Using a mapping / function</a:t>
            </a:r>
          </a:p>
          <a:p>
            <a:pPr lvl="2"/>
            <a:r>
              <a:t>Done by the groupby method</a:t>
            </a:r>
          </a:p>
          <a:p>
            <a:pPr lvl="1"/>
            <a:r>
              <a:t>Combine the results in each split using an aggregation function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4" name="Aggregation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Aggregation</a:t>
            </a:r>
          </a:p>
        </p:txBody>
      </p:sp>
      <p:sp>
        <p:nvSpPr>
          <p:cNvPr id="435" name="Example: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Example:</a:t>
            </a:r>
          </a:p>
          <a:p>
            <a:pPr lvl="1"/>
            <a:r>
              <a:t>Download the file '30_Auto_theft.csv'</a:t>
            </a:r>
          </a:p>
          <a:p>
            <a:pPr lvl="1"/>
            <a:r>
              <a:t>Load it into a data frame</a:t>
            </a:r>
          </a:p>
        </p:txBody>
      </p:sp>
      <p:sp>
        <p:nvSpPr>
          <p:cNvPr id="436" name="import pandas as pd…"/>
          <p:cNvSpPr txBox="1"/>
          <p:nvPr/>
        </p:nvSpPr>
        <p:spPr>
          <a:xfrm>
            <a:off x="1529550" y="5588539"/>
            <a:ext cx="9945700" cy="2260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import pandas as pd</a:t>
            </a:r>
          </a:p>
          <a:p>
            <a:pPr/>
            <a:r>
              <a:t>import numpy as np</a:t>
            </a:r>
          </a:p>
          <a:p>
            <a:pPr/>
          </a:p>
          <a:p>
            <a:pPr/>
            <a:r>
              <a:t>def get_data():</a:t>
            </a:r>
          </a:p>
          <a:p>
            <a:pPr/>
            <a:r>
              <a:t>    return pd.read_csv('30_Auto_theft.csv')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8" name="Aggregation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Aggregation</a:t>
            </a:r>
          </a:p>
        </p:txBody>
      </p:sp>
      <p:sp>
        <p:nvSpPr>
          <p:cNvPr id="439" name="Example (continued)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 lvl="1"/>
            <a:r>
              <a:t>Example (continued)</a:t>
            </a:r>
          </a:p>
          <a:p>
            <a:pPr lvl="2"/>
            <a:r>
              <a:t>This creates a group-by object</a:t>
            </a:r>
          </a:p>
          <a:p>
            <a:pPr lvl="2"/>
            <a:r>
              <a:t>Can aggregate on the group-by object</a:t>
            </a:r>
          </a:p>
          <a:p>
            <a:pPr lvl="2"/>
          </a:p>
          <a:p>
            <a:pPr lvl="2"/>
          </a:p>
          <a:p>
            <a:pPr lvl="2"/>
          </a:p>
          <a:p>
            <a:pPr lvl="3"/>
            <a:r>
              <a:t>Returns the mean for each 'Area_Name'</a:t>
            </a:r>
          </a:p>
        </p:txBody>
      </p:sp>
      <p:sp>
        <p:nvSpPr>
          <p:cNvPr id="440" name="auto = get_data()…"/>
          <p:cNvSpPr txBox="1"/>
          <p:nvPr/>
        </p:nvSpPr>
        <p:spPr>
          <a:xfrm>
            <a:off x="2285475" y="5035549"/>
            <a:ext cx="7430692" cy="1397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auto = get_data()</a:t>
            </a:r>
          </a:p>
          <a:p>
            <a:pPr/>
            <a:r>
              <a:t>auto.groupby('Area_Name').mean()</a:t>
            </a:r>
          </a:p>
          <a:p>
            <a:pPr/>
            <a:r>
              <a:t>     [['Auto_Theft_Stolen']]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2" name="Combining Data Frame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560831">
              <a:defRPr sz="7679"/>
            </a:lvl1pPr>
          </a:lstStyle>
          <a:p>
            <a:pPr/>
            <a:r>
              <a:t>Combining Data Frames</a:t>
            </a:r>
          </a:p>
        </p:txBody>
      </p:sp>
      <p:sp>
        <p:nvSpPr>
          <p:cNvPr id="443" name="Can combine through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Can combine through</a:t>
            </a:r>
          </a:p>
          <a:p>
            <a:pPr lvl="1"/>
            <a:r>
              <a:t>Concatenation</a:t>
            </a:r>
          </a:p>
          <a:p>
            <a:pPr lvl="1"/>
            <a:r>
              <a:t>Merging</a:t>
            </a:r>
          </a:p>
          <a:p>
            <a:pPr lvl="1"/>
            <a:r>
              <a:t>Joining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5" name="Repetition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Repetition</a:t>
            </a:r>
          </a:p>
        </p:txBody>
      </p:sp>
      <p:sp>
        <p:nvSpPr>
          <p:cNvPr id="446" name="Pandas Series: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Pandas Series:</a:t>
            </a:r>
          </a:p>
          <a:p>
            <a:pPr lvl="1"/>
            <a:r>
              <a:t>A one-dimensional array with an index</a:t>
            </a:r>
          </a:p>
          <a:p>
            <a:pPr lvl="2"/>
            <a:r>
              <a:t>Can use the default index or create the index yourself</a:t>
            </a:r>
          </a:p>
        </p:txBody>
      </p:sp>
      <p:sp>
        <p:nvSpPr>
          <p:cNvPr id="447" name="&gt;&gt;&gt; import pandas as pd…"/>
          <p:cNvSpPr txBox="1"/>
          <p:nvPr/>
        </p:nvSpPr>
        <p:spPr>
          <a:xfrm>
            <a:off x="3443671" y="5257972"/>
            <a:ext cx="6973417" cy="3556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>
            <a:spAutoFit/>
          </a:bodyPr>
          <a:lstStyle/>
          <a:p>
            <a:pPr/>
            <a:r>
              <a:t>&gt;&gt;&gt; import pandas as pd</a:t>
            </a:r>
          </a:p>
          <a:p>
            <a:pPr/>
            <a:r>
              <a:t>&gt;&gt;&gt; obj = pd.Series([4,3,8,7])</a:t>
            </a:r>
          </a:p>
          <a:p>
            <a:pPr/>
            <a:r>
              <a:t>&gt;&gt;&gt; obj</a:t>
            </a:r>
          </a:p>
          <a:p>
            <a:pPr/>
            <a:r>
              <a:t>0    4</a:t>
            </a:r>
          </a:p>
          <a:p>
            <a:pPr/>
            <a:r>
              <a:t>1    3</a:t>
            </a:r>
          </a:p>
          <a:p>
            <a:pPr/>
            <a:r>
              <a:t>2    8</a:t>
            </a:r>
          </a:p>
          <a:p>
            <a:pPr/>
            <a:r>
              <a:t>3    7</a:t>
            </a:r>
          </a:p>
          <a:p>
            <a:pPr/>
            <a:r>
              <a:t>dtype: int64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9" name="Repetition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Repetition</a:t>
            </a:r>
          </a:p>
        </p:txBody>
      </p:sp>
      <p:sp>
        <p:nvSpPr>
          <p:cNvPr id="450" name="The values of the Pandas series are in property values.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The values of the Pandas series are in property values.</a:t>
            </a:r>
          </a:p>
          <a:p>
            <a:pPr/>
            <a:r>
              <a:t>The index in property index</a:t>
            </a:r>
          </a:p>
        </p:txBody>
      </p:sp>
      <p:sp>
        <p:nvSpPr>
          <p:cNvPr id="451" name="&gt;&gt;&gt; obj.values…"/>
          <p:cNvSpPr txBox="1"/>
          <p:nvPr/>
        </p:nvSpPr>
        <p:spPr>
          <a:xfrm>
            <a:off x="2444098" y="4819649"/>
            <a:ext cx="8116604" cy="1828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&gt;&gt;&gt; obj.values</a:t>
            </a:r>
          </a:p>
          <a:p>
            <a:pPr/>
            <a:r>
              <a:t>array([4, 3, 8, 7])</a:t>
            </a:r>
          </a:p>
          <a:p>
            <a:pPr/>
            <a:r>
              <a:t>&gt;&gt;&gt; obj.index</a:t>
            </a:r>
          </a:p>
          <a:p>
            <a:pPr/>
            <a:r>
              <a:t>RangeIndex(start=0, stop=4, step=1)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3" name="Repetition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Repetition</a:t>
            </a:r>
          </a:p>
        </p:txBody>
      </p:sp>
      <p:sp>
        <p:nvSpPr>
          <p:cNvPr id="454" name="Creating a series with explicit index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Creating a series with explicit index</a:t>
            </a:r>
          </a:p>
        </p:txBody>
      </p:sp>
      <p:sp>
        <p:nvSpPr>
          <p:cNvPr id="455" name="&gt;&gt;&gt; obj = pd.Series([4,3,8,7], index = ['green',…"/>
          <p:cNvSpPr txBox="1"/>
          <p:nvPr/>
        </p:nvSpPr>
        <p:spPr>
          <a:xfrm>
            <a:off x="704775" y="4071257"/>
            <a:ext cx="11317524" cy="3556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&gt;&gt;&gt; obj = pd.Series([4,3,8,7], index = ['green', </a:t>
            </a:r>
          </a:p>
          <a:p>
            <a:pPr/>
            <a:r>
              <a:t>    'red', 'blue', 'yellow'])</a:t>
            </a:r>
          </a:p>
          <a:p>
            <a:pPr/>
            <a:r>
              <a:t>&gt;&gt;&gt; obj</a:t>
            </a:r>
          </a:p>
          <a:p>
            <a:pPr/>
            <a:r>
              <a:t>green     4</a:t>
            </a:r>
          </a:p>
          <a:p>
            <a:pPr/>
            <a:r>
              <a:t>red       3</a:t>
            </a:r>
          </a:p>
          <a:p>
            <a:pPr/>
            <a:r>
              <a:t>blue      8</a:t>
            </a:r>
          </a:p>
          <a:p>
            <a:pPr/>
            <a:r>
              <a:t>yellow    7</a:t>
            </a:r>
          </a:p>
          <a:p>
            <a:pPr/>
            <a:r>
              <a:t>dtype: int64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7" name="Repetition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Repetition</a:t>
            </a:r>
          </a:p>
        </p:txBody>
      </p:sp>
      <p:sp>
        <p:nvSpPr>
          <p:cNvPr id="458" name="Access to elements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Access to elements</a:t>
            </a:r>
          </a:p>
          <a:p>
            <a:pPr lvl="1"/>
            <a:r>
              <a:t> </a:t>
            </a:r>
          </a:p>
          <a:p>
            <a:pPr lvl="1"/>
            <a:r>
              <a:t>Like NumPy, can use conditions</a:t>
            </a:r>
          </a:p>
        </p:txBody>
      </p:sp>
      <p:sp>
        <p:nvSpPr>
          <p:cNvPr id="459" name="obj['green']"/>
          <p:cNvSpPr txBox="1"/>
          <p:nvPr/>
        </p:nvSpPr>
        <p:spPr>
          <a:xfrm>
            <a:off x="2199746" y="3347357"/>
            <a:ext cx="2857948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obj['green']</a:t>
            </a:r>
          </a:p>
        </p:txBody>
      </p:sp>
      <p:sp>
        <p:nvSpPr>
          <p:cNvPr id="460" name="&gt;&gt;&gt; obj[obj &gt; 5]…"/>
          <p:cNvSpPr txBox="1"/>
          <p:nvPr/>
        </p:nvSpPr>
        <p:spPr>
          <a:xfrm>
            <a:off x="4347861" y="5196114"/>
            <a:ext cx="3772496" cy="1828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&gt;&gt;&gt; obj[obj &gt; 5]</a:t>
            </a:r>
          </a:p>
          <a:p>
            <a:pPr/>
            <a:r>
              <a:t>blue      8</a:t>
            </a:r>
          </a:p>
          <a:p>
            <a:pPr/>
            <a:r>
              <a:t>yellow    7</a:t>
            </a:r>
          </a:p>
          <a:p>
            <a:pPr/>
            <a:r>
              <a:t>dtype: int64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Pandas Serie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Pandas Series</a:t>
            </a:r>
          </a:p>
        </p:txBody>
      </p:sp>
      <p:sp>
        <p:nvSpPr>
          <p:cNvPr id="147" name="dtype is the type of the Series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dtype is the type of the Series</a:t>
            </a:r>
          </a:p>
          <a:p>
            <a:pPr lvl="1"/>
            <a:r>
              <a:t>In this case, it is object because the data consists of strings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2" name="Repetition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Repetition</a:t>
            </a:r>
          </a:p>
        </p:txBody>
      </p:sp>
      <p:sp>
        <p:nvSpPr>
          <p:cNvPr id="463" name="Can treat a pandas series as a dictionary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Can treat a pandas series as a dictionary</a:t>
            </a:r>
          </a:p>
          <a:p>
            <a:pPr/>
            <a:r>
              <a:t>Vice versa, can use a dictionary to create a pandas series</a:t>
            </a:r>
          </a:p>
        </p:txBody>
      </p:sp>
      <p:sp>
        <p:nvSpPr>
          <p:cNvPr id="464" name="&gt;&gt;&gt; pd.Series(dicti)…"/>
          <p:cNvSpPr txBox="1"/>
          <p:nvPr/>
        </p:nvSpPr>
        <p:spPr>
          <a:xfrm>
            <a:off x="4158877" y="4437743"/>
            <a:ext cx="4687046" cy="4419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&gt;&gt;&gt; pd.Series(dicti)</a:t>
            </a:r>
          </a:p>
          <a:p>
            <a:pPr/>
            <a:r>
              <a:t>Ahmedabad     5</a:t>
            </a:r>
          </a:p>
          <a:p>
            <a:pPr/>
            <a:r>
              <a:t>Mumbai       18</a:t>
            </a:r>
          </a:p>
          <a:p>
            <a:pPr/>
            <a:r>
              <a:t>Delhi        16</a:t>
            </a:r>
          </a:p>
          <a:p>
            <a:pPr/>
            <a:r>
              <a:t>Kolkatta     14</a:t>
            </a:r>
          </a:p>
          <a:p>
            <a:pPr/>
            <a:r>
              <a:t>Chennai       9</a:t>
            </a:r>
          </a:p>
          <a:p>
            <a:pPr/>
            <a:r>
              <a:t>Bangalore     9</a:t>
            </a:r>
          </a:p>
          <a:p>
            <a:pPr/>
            <a:r>
              <a:t>Hyderabad     8</a:t>
            </a:r>
          </a:p>
          <a:p>
            <a:pPr/>
            <a:r>
              <a:t>Pune          5</a:t>
            </a:r>
          </a:p>
          <a:p>
            <a:pPr/>
            <a:r>
              <a:t>dtype: int64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6" name="Repetition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Repetition</a:t>
            </a:r>
          </a:p>
        </p:txBody>
      </p:sp>
      <p:sp>
        <p:nvSpPr>
          <p:cNvPr id="467" name="In this case, the series has the key:value pairs in the same order as they are in the dictionary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 marL="426719" indent="-426719" defTabSz="560831">
              <a:spcBef>
                <a:spcPts val="2100"/>
              </a:spcBef>
              <a:defRPr sz="3072"/>
            </a:pPr>
            <a:r>
              <a:t>In this case, the series has the key:value pairs in the same order as they are in the dictionary</a:t>
            </a:r>
          </a:p>
          <a:p>
            <a:pPr marL="426719" indent="-426719" defTabSz="560831">
              <a:spcBef>
                <a:spcPts val="2100"/>
              </a:spcBef>
              <a:defRPr sz="3072"/>
            </a:pPr>
            <a:r>
              <a:t>We can control this by giving the indices explicitly </a:t>
            </a:r>
          </a:p>
          <a:p>
            <a:pPr marL="426719" indent="-426719" defTabSz="560831">
              <a:spcBef>
                <a:spcPts val="2100"/>
              </a:spcBef>
              <a:defRPr sz="3072"/>
            </a:pPr>
          </a:p>
          <a:p>
            <a:pPr marL="426719" indent="-426719" defTabSz="560831">
              <a:spcBef>
                <a:spcPts val="2100"/>
              </a:spcBef>
              <a:defRPr sz="3072"/>
            </a:pPr>
          </a:p>
          <a:p>
            <a:pPr marL="426719" indent="-426719" defTabSz="560831">
              <a:spcBef>
                <a:spcPts val="2100"/>
              </a:spcBef>
              <a:defRPr sz="3072"/>
            </a:pPr>
          </a:p>
          <a:p>
            <a:pPr marL="426719" indent="-426719" defTabSz="560831">
              <a:spcBef>
                <a:spcPts val="2100"/>
              </a:spcBef>
              <a:defRPr sz="3072"/>
            </a:pPr>
          </a:p>
          <a:p>
            <a:pPr marL="426719" indent="-426719" defTabSz="560831">
              <a:spcBef>
                <a:spcPts val="2100"/>
              </a:spcBef>
              <a:defRPr sz="3072"/>
            </a:pPr>
          </a:p>
          <a:p>
            <a:pPr lvl="1" marL="853439" indent="-426719" defTabSz="560831">
              <a:spcBef>
                <a:spcPts val="2100"/>
              </a:spcBef>
              <a:defRPr sz="3072"/>
            </a:pPr>
            <a:r>
              <a:t>Surat is not in the dictionary, therefore the NaN</a:t>
            </a:r>
          </a:p>
        </p:txBody>
      </p:sp>
      <p:sp>
        <p:nvSpPr>
          <p:cNvPr id="468" name="&gt;&gt;&gt; popu = pd.Series(dicti, index =…"/>
          <p:cNvSpPr txBox="1"/>
          <p:nvPr/>
        </p:nvSpPr>
        <p:spPr>
          <a:xfrm>
            <a:off x="2330375" y="4635499"/>
            <a:ext cx="9488427" cy="3124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&gt;&gt;&gt; popu = pd.Series(dicti, index = </a:t>
            </a:r>
          </a:p>
          <a:p>
            <a:pPr/>
            <a:r>
              <a:t>['Mumbai', 'Delhi', 'Kolkatta', 'Surat'])</a:t>
            </a:r>
          </a:p>
          <a:p>
            <a:pPr/>
            <a:r>
              <a:t>&gt;&gt;&gt; popu</a:t>
            </a:r>
          </a:p>
          <a:p>
            <a:pPr/>
            <a:r>
              <a:t>Mumbai      18.0</a:t>
            </a:r>
          </a:p>
          <a:p>
            <a:pPr/>
            <a:r>
              <a:t>Delhi       16.0</a:t>
            </a:r>
          </a:p>
          <a:p>
            <a:pPr/>
            <a:r>
              <a:t>Kolkatta    14.0</a:t>
            </a:r>
          </a:p>
          <a:p>
            <a:pPr/>
            <a:r>
              <a:t>Surat        NaN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0" name="Repetition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Repetition</a:t>
            </a:r>
          </a:p>
        </p:txBody>
      </p:sp>
      <p:sp>
        <p:nvSpPr>
          <p:cNvPr id="471" name="We can check for null values with pd.isnull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We can check for null values with pd.isnull </a:t>
            </a:r>
          </a:p>
          <a:p>
            <a:pPr lvl="1"/>
            <a:r>
              <a:t>Provided we imported pandas as pd</a:t>
            </a:r>
          </a:p>
        </p:txBody>
      </p:sp>
      <p:sp>
        <p:nvSpPr>
          <p:cNvPr id="472" name="&gt;&gt;&gt; pd.isnull(popu)…"/>
          <p:cNvSpPr txBox="1"/>
          <p:nvPr/>
        </p:nvSpPr>
        <p:spPr>
          <a:xfrm>
            <a:off x="4797804" y="4951185"/>
            <a:ext cx="4458407" cy="2260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&gt;&gt;&gt; pd.isnull(popu)</a:t>
            </a:r>
          </a:p>
          <a:p>
            <a:pPr/>
            <a:r>
              <a:t>Mumbai      False</a:t>
            </a:r>
          </a:p>
          <a:p>
            <a:pPr/>
            <a:r>
              <a:t>Delhi       False</a:t>
            </a:r>
          </a:p>
          <a:p>
            <a:pPr/>
            <a:r>
              <a:t>Kolkatta    False</a:t>
            </a:r>
          </a:p>
          <a:p>
            <a:pPr/>
            <a:r>
              <a:t>Surat        True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4" name="Repetition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Repetition</a:t>
            </a:r>
          </a:p>
        </p:txBody>
      </p:sp>
      <p:sp>
        <p:nvSpPr>
          <p:cNvPr id="475" name="DataFrames are rectangular tables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DataFrames are rectangular tables</a:t>
            </a:r>
          </a:p>
          <a:p>
            <a:pPr lvl="1"/>
            <a:r>
              <a:t>Often created from a dictionary of arrays of equal size</a:t>
            </a:r>
          </a:p>
        </p:txBody>
      </p:sp>
      <p:sp>
        <p:nvSpPr>
          <p:cNvPr id="476" name="populationdict = {…"/>
          <p:cNvSpPr txBox="1"/>
          <p:nvPr/>
        </p:nvSpPr>
        <p:spPr>
          <a:xfrm>
            <a:off x="500682" y="4376057"/>
            <a:ext cx="12003436" cy="3556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populationdict = {</a:t>
            </a:r>
          </a:p>
          <a:p>
            <a:pPr/>
            <a:r>
              <a:t>'city': ['Kolkata', 'Kolkata','Kolkata','Mumbai',</a:t>
            </a:r>
          </a:p>
          <a:p>
            <a:pPr/>
            <a:r>
              <a:t>'Mumbai', 'Mumbai', 'Chennai', 'Chennai', </a:t>
            </a:r>
          </a:p>
          <a:p>
            <a:pPr/>
            <a:r>
              <a:t>'Chennai'],</a:t>
            </a:r>
          </a:p>
          <a:p>
            <a:pPr/>
            <a:r>
              <a:t>'years': [1901, 1951, 2001, 1901, 1951, 2001, 1901, 1951, 2001], </a:t>
            </a:r>
          </a:p>
          <a:p>
            <a:pPr/>
            <a:r>
              <a:t>'population': [1.5, 4.7, 13.3,  1.0, 3.2, 16.4, </a:t>
            </a:r>
          </a:p>
          <a:p>
            <a:pPr/>
            <a:r>
              <a:t>.6, 1.5, 6.7]}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8" name="Repetition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Repetition</a:t>
            </a:r>
          </a:p>
        </p:txBody>
      </p:sp>
      <p:sp>
        <p:nvSpPr>
          <p:cNvPr id="479" name="&gt;&gt;&gt; frame = pd.DataFrame(populationdict)…"/>
          <p:cNvSpPr txBox="1"/>
          <p:nvPr/>
        </p:nvSpPr>
        <p:spPr>
          <a:xfrm>
            <a:off x="1872505" y="3585028"/>
            <a:ext cx="9259790" cy="5283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&gt;&gt;&gt; frame = pd.DataFrame(populationdict)</a:t>
            </a:r>
          </a:p>
          <a:p>
            <a:pPr/>
            <a:r>
              <a:t>&gt;&gt;&gt; frame</a:t>
            </a:r>
          </a:p>
          <a:p>
            <a:pPr/>
            <a:r>
              <a:t>      city  years  population</a:t>
            </a:r>
          </a:p>
          <a:p>
            <a:pPr/>
            <a:r>
              <a:t>0  Kolkata   1901         1.5</a:t>
            </a:r>
          </a:p>
          <a:p>
            <a:pPr/>
            <a:r>
              <a:t>1  Kolkata   1951         4.7</a:t>
            </a:r>
          </a:p>
          <a:p>
            <a:pPr/>
            <a:r>
              <a:t>2  Kolkata   2001        13.3</a:t>
            </a:r>
          </a:p>
          <a:p>
            <a:pPr/>
            <a:r>
              <a:t>3   Mumbai   1901         1.0</a:t>
            </a:r>
          </a:p>
          <a:p>
            <a:pPr/>
            <a:r>
              <a:t>4   Mumbai   1951         3.2</a:t>
            </a:r>
          </a:p>
          <a:p>
            <a:pPr/>
            <a:r>
              <a:t>5   Mumbai   2001        16.4</a:t>
            </a:r>
          </a:p>
          <a:p>
            <a:pPr/>
            <a:r>
              <a:t>6  Chennai   1901         0.6</a:t>
            </a:r>
          </a:p>
          <a:p>
            <a:pPr/>
            <a:r>
              <a:t>7  Chennai   1951         1.5</a:t>
            </a:r>
          </a:p>
          <a:p>
            <a:pPr/>
            <a:r>
              <a:t>8  Chennai   2001         6.7</a:t>
            </a:r>
          </a:p>
        </p:txBody>
      </p:sp>
      <p:sp>
        <p:nvSpPr>
          <p:cNvPr id="480" name="Without a specific index, all rows get a default index."/>
          <p:cNvSpPr txBox="1"/>
          <p:nvPr>
            <p:ph type="body" sz="half" idx="1"/>
          </p:nvPr>
        </p:nvSpPr>
        <p:spPr>
          <a:xfrm>
            <a:off x="952500" y="2597150"/>
            <a:ext cx="11099800" cy="2317070"/>
          </a:xfrm>
          <a:prstGeom prst="rect">
            <a:avLst/>
          </a:prstGeom>
        </p:spPr>
        <p:txBody>
          <a:bodyPr anchor="t"/>
          <a:lstStyle/>
          <a:p>
            <a:pPr/>
            <a:r>
              <a:t>Without a specific index, all rows get a default index.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2" name="Repetition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Repetition</a:t>
            </a:r>
          </a:p>
        </p:txBody>
      </p:sp>
      <p:sp>
        <p:nvSpPr>
          <p:cNvPr id="483" name="Can use either dictionary-like notation or the name of the columns in order to select a series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Can use either dictionary-like notation or the name of the columns in order to select a series</a:t>
            </a:r>
          </a:p>
        </p:txBody>
      </p:sp>
      <p:sp>
        <p:nvSpPr>
          <p:cNvPr id="484" name="&gt;&gt;&gt; frame['population']…"/>
          <p:cNvSpPr txBox="1"/>
          <p:nvPr/>
        </p:nvSpPr>
        <p:spPr>
          <a:xfrm>
            <a:off x="588661" y="4234542"/>
            <a:ext cx="5372957" cy="4419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&gt;&gt;&gt; frame['population']</a:t>
            </a:r>
          </a:p>
          <a:p>
            <a:pPr/>
            <a:r>
              <a:t>0     1.5</a:t>
            </a:r>
          </a:p>
          <a:p>
            <a:pPr/>
            <a:r>
              <a:t>1     4.7</a:t>
            </a:r>
          </a:p>
          <a:p>
            <a:pPr/>
            <a:r>
              <a:t>2    13.3</a:t>
            </a:r>
          </a:p>
          <a:p>
            <a:pPr/>
            <a:r>
              <a:t>3     1.0</a:t>
            </a:r>
          </a:p>
          <a:p>
            <a:pPr/>
            <a:r>
              <a:t>4     3.2</a:t>
            </a:r>
          </a:p>
          <a:p>
            <a:pPr/>
            <a:r>
              <a:t>5    16.4</a:t>
            </a:r>
          </a:p>
          <a:p>
            <a:pPr/>
            <a:r>
              <a:t>6     0.6</a:t>
            </a:r>
          </a:p>
          <a:p>
            <a:pPr/>
            <a:r>
              <a:t>7     1.5</a:t>
            </a:r>
          </a:p>
          <a:p>
            <a:pPr/>
            <a:r>
              <a:t>8     6.7</a:t>
            </a:r>
          </a:p>
        </p:txBody>
      </p:sp>
      <p:sp>
        <p:nvSpPr>
          <p:cNvPr id="485" name="&gt;&gt;&gt; frame.population…"/>
          <p:cNvSpPr txBox="1"/>
          <p:nvPr/>
        </p:nvSpPr>
        <p:spPr>
          <a:xfrm>
            <a:off x="6289147" y="4234542"/>
            <a:ext cx="4687045" cy="4419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&gt;&gt;&gt; frame.population</a:t>
            </a:r>
          </a:p>
          <a:p>
            <a:pPr/>
            <a:r>
              <a:t>0     1.5</a:t>
            </a:r>
          </a:p>
          <a:p>
            <a:pPr/>
            <a:r>
              <a:t>1     4.7</a:t>
            </a:r>
          </a:p>
          <a:p>
            <a:pPr/>
            <a:r>
              <a:t>2    13.3</a:t>
            </a:r>
          </a:p>
          <a:p>
            <a:pPr/>
            <a:r>
              <a:t>3     1.0</a:t>
            </a:r>
          </a:p>
          <a:p>
            <a:pPr/>
            <a:r>
              <a:t>4     3.2</a:t>
            </a:r>
          </a:p>
          <a:p>
            <a:pPr/>
            <a:r>
              <a:t>5    16.4</a:t>
            </a:r>
          </a:p>
          <a:p>
            <a:pPr/>
            <a:r>
              <a:t>6     0.6</a:t>
            </a:r>
          </a:p>
          <a:p>
            <a:pPr/>
            <a:r>
              <a:t>7     1.5</a:t>
            </a:r>
          </a:p>
          <a:p>
            <a:pPr/>
            <a:r>
              <a:t>8     6.7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7" name="Repetition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Repetition</a:t>
            </a:r>
          </a:p>
        </p:txBody>
      </p:sp>
      <p:sp>
        <p:nvSpPr>
          <p:cNvPr id="488" name="We can add a column through assignment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We can add a column through assignment</a:t>
            </a:r>
          </a:p>
        </p:txBody>
      </p:sp>
      <p:sp>
        <p:nvSpPr>
          <p:cNvPr id="489" name="&gt;&gt;&gt; frame['debt'] = 0.0…"/>
          <p:cNvSpPr txBox="1"/>
          <p:nvPr/>
        </p:nvSpPr>
        <p:spPr>
          <a:xfrm>
            <a:off x="1938489" y="3585028"/>
            <a:ext cx="8116604" cy="5283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&gt;&gt;&gt; frame['debt'] = 0.0</a:t>
            </a:r>
          </a:p>
          <a:p>
            <a:pPr/>
            <a:r>
              <a:t>&gt;&gt;&gt; frame</a:t>
            </a:r>
          </a:p>
          <a:p>
            <a:pPr/>
            <a:r>
              <a:t>      city  years  population  debt</a:t>
            </a:r>
          </a:p>
          <a:p>
            <a:pPr/>
            <a:r>
              <a:t>0  Kolkata   1901         1.5   0.0</a:t>
            </a:r>
          </a:p>
          <a:p>
            <a:pPr/>
            <a:r>
              <a:t>1  Kolkata   1951         4.7   0.0</a:t>
            </a:r>
          </a:p>
          <a:p>
            <a:pPr/>
            <a:r>
              <a:t>2  Kolkata   2001        13.3   0.0</a:t>
            </a:r>
          </a:p>
          <a:p>
            <a:pPr/>
            <a:r>
              <a:t>3   Mumbai   1901         1.0   0.0</a:t>
            </a:r>
          </a:p>
          <a:p>
            <a:pPr/>
            <a:r>
              <a:t>4   Mumbai   1951         3.2   0.0</a:t>
            </a:r>
          </a:p>
          <a:p>
            <a:pPr/>
            <a:r>
              <a:t>5   Mumbai   2001        16.4   0.0</a:t>
            </a:r>
          </a:p>
          <a:p>
            <a:pPr/>
            <a:r>
              <a:t>6  Chennai   1901         0.6   0.0</a:t>
            </a:r>
          </a:p>
          <a:p>
            <a:pPr/>
            <a:r>
              <a:t>7  Chennai   1951         1.5   0.0</a:t>
            </a:r>
          </a:p>
          <a:p>
            <a:pPr/>
            <a:r>
              <a:t>8  Chennai   2001         6.7   0.0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" name="Repetition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Repetition</a:t>
            </a:r>
          </a:p>
        </p:txBody>
      </p:sp>
      <p:sp>
        <p:nvSpPr>
          <p:cNvPr id="492" name="We can change the index by simply assigning an array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We can change the index by simply assigning an array</a:t>
            </a:r>
          </a:p>
        </p:txBody>
      </p:sp>
      <p:sp>
        <p:nvSpPr>
          <p:cNvPr id="493" name="&gt;&gt;&gt; frame.index = ['a1', 'a2', 'a3', 'b1', 'b2', 'b3', 'c1', 'c2', 'c3']…"/>
          <p:cNvSpPr txBox="1"/>
          <p:nvPr/>
        </p:nvSpPr>
        <p:spPr>
          <a:xfrm>
            <a:off x="298375" y="3659414"/>
            <a:ext cx="12689347" cy="5715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&gt;&gt;&gt; frame.index = ['a1', 'a2', 'a3', 'b1', 'b2', 'b3', 'c1', 'c2', 'c3']</a:t>
            </a:r>
          </a:p>
          <a:p>
            <a:pPr/>
            <a:r>
              <a:t>&gt;&gt;&gt; frame</a:t>
            </a:r>
          </a:p>
          <a:p>
            <a:pPr/>
            <a:r>
              <a:t>       city  years  population  debt</a:t>
            </a:r>
          </a:p>
          <a:p>
            <a:pPr/>
            <a:r>
              <a:t>a1  Kolkata   1901         1.5   0.0</a:t>
            </a:r>
          </a:p>
          <a:p>
            <a:pPr/>
            <a:r>
              <a:t>a2  Kolkata   1951         4.7   0.0</a:t>
            </a:r>
          </a:p>
          <a:p>
            <a:pPr/>
            <a:r>
              <a:t>a3  Kolkata   2001        13.3   0.0</a:t>
            </a:r>
          </a:p>
          <a:p>
            <a:pPr/>
            <a:r>
              <a:t>b1   Mumbai   1901         1.0   0.0</a:t>
            </a:r>
          </a:p>
          <a:p>
            <a:pPr/>
            <a:r>
              <a:t>b2   Mumbai   1951         3.2   0.0</a:t>
            </a:r>
          </a:p>
          <a:p>
            <a:pPr/>
            <a:r>
              <a:t>b3   Mumbai   2001        16.4   0.0</a:t>
            </a:r>
          </a:p>
          <a:p>
            <a:pPr/>
            <a:r>
              <a:t>c1  Chennai   1901         0.6   0.0</a:t>
            </a:r>
          </a:p>
          <a:p>
            <a:pPr/>
            <a:r>
              <a:t>c2  Chennai   1951         1.5   0.0</a:t>
            </a:r>
          </a:p>
          <a:p>
            <a:pPr/>
            <a:r>
              <a:t>c3  Chennai   2001         6.7   0.0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5" name="Repetition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Repetition</a:t>
            </a:r>
          </a:p>
        </p:txBody>
      </p:sp>
      <p:sp>
        <p:nvSpPr>
          <p:cNvPr id="496" name="Dataframes and Series work together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Dataframes and Series work together</a:t>
            </a:r>
          </a:p>
          <a:p>
            <a:pPr lvl="1"/>
            <a:r>
              <a:t>Can assign a series to a dataframe column</a:t>
            </a:r>
          </a:p>
          <a:p>
            <a:pPr lvl="1"/>
            <a:r>
              <a:t>Holes are filled with NaN</a:t>
            </a:r>
          </a:p>
        </p:txBody>
      </p:sp>
      <p:sp>
        <p:nvSpPr>
          <p:cNvPr id="497" name="frame.debt = pd.Series({'a1':0.0, 'a2':10.0, 'a3': 140.0, 'b1': 0, 'b2': 12, 'c1': 0})…"/>
          <p:cNvSpPr txBox="1"/>
          <p:nvPr/>
        </p:nvSpPr>
        <p:spPr>
          <a:xfrm>
            <a:off x="396515" y="4644800"/>
            <a:ext cx="12796045" cy="5054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>
              <a:defRPr sz="2600"/>
            </a:pPr>
            <a:r>
              <a:t>frame.debt = pd.Series({'a1':0.0, 'a2':10.0, 'a3': 140.0, 'b1': 0, 'b2': 12, 'c1': 0})</a:t>
            </a:r>
          </a:p>
          <a:p>
            <a:pPr>
              <a:defRPr sz="2600"/>
            </a:pPr>
            <a:r>
              <a:t>&gt;&gt;&gt; frame</a:t>
            </a:r>
          </a:p>
          <a:p>
            <a:pPr>
              <a:defRPr sz="2600"/>
            </a:pPr>
            <a:r>
              <a:t>       city  years  population   debt</a:t>
            </a:r>
          </a:p>
          <a:p>
            <a:pPr>
              <a:defRPr sz="2600"/>
            </a:pPr>
            <a:r>
              <a:t>a1  Kolkata   1901         1.5    0.0</a:t>
            </a:r>
          </a:p>
          <a:p>
            <a:pPr>
              <a:defRPr sz="2600"/>
            </a:pPr>
            <a:r>
              <a:t>a2  Kolkata   1951         4.7   10.0</a:t>
            </a:r>
          </a:p>
          <a:p>
            <a:pPr>
              <a:defRPr sz="2600"/>
            </a:pPr>
            <a:r>
              <a:t>a3  Kolkata   2001        13.3  140.0</a:t>
            </a:r>
          </a:p>
          <a:p>
            <a:pPr>
              <a:defRPr sz="2600"/>
            </a:pPr>
            <a:r>
              <a:t>b1   Mumbai   1901         1.0    0.0</a:t>
            </a:r>
          </a:p>
          <a:p>
            <a:pPr>
              <a:defRPr sz="2600"/>
            </a:pPr>
            <a:r>
              <a:t>b2   Mumbai   1951         3.2   12.0</a:t>
            </a:r>
          </a:p>
          <a:p>
            <a:pPr>
              <a:defRPr sz="2600"/>
            </a:pPr>
            <a:r>
              <a:t>b3   Mumbai   2001        16.4    NaN</a:t>
            </a:r>
          </a:p>
          <a:p>
            <a:pPr>
              <a:defRPr sz="2600"/>
            </a:pPr>
            <a:r>
              <a:t>c1  Chennai   1901         0.6    0.0</a:t>
            </a:r>
          </a:p>
          <a:p>
            <a:pPr>
              <a:defRPr sz="2600"/>
            </a:pPr>
            <a:r>
              <a:t>c2  Chennai   1951         1.5    NaN</a:t>
            </a:r>
          </a:p>
          <a:p>
            <a:pPr>
              <a:defRPr sz="2600"/>
            </a:pPr>
            <a:r>
              <a:t>c3  Chennai   2001         6.7    NaN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9" name="Repetition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Repetition</a:t>
            </a:r>
          </a:p>
        </p:txBody>
      </p:sp>
      <p:sp>
        <p:nvSpPr>
          <p:cNvPr id="500" name="We can also use a a nested dict of dicts…"/>
          <p:cNvSpPr txBox="1"/>
          <p:nvPr>
            <p:ph type="body" idx="1"/>
          </p:nvPr>
        </p:nvSpPr>
        <p:spPr>
          <a:xfrm>
            <a:off x="952500" y="2597150"/>
            <a:ext cx="11099800" cy="6286500"/>
          </a:xfrm>
          <a:prstGeom prst="rect">
            <a:avLst/>
          </a:prstGeom>
        </p:spPr>
        <p:txBody>
          <a:bodyPr anchor="t"/>
          <a:lstStyle/>
          <a:p>
            <a:pPr/>
            <a:r>
              <a:t>We can also use a a nested dict of dicts </a:t>
            </a:r>
          </a:p>
          <a:p>
            <a:pPr lvl="1"/>
            <a:r>
              <a:t>outer dictionary keys are columns</a:t>
            </a:r>
          </a:p>
          <a:p>
            <a:pPr lvl="1"/>
            <a:r>
              <a:t>inner dictionary keys are rows</a:t>
            </a:r>
          </a:p>
        </p:txBody>
      </p:sp>
      <p:sp>
        <p:nvSpPr>
          <p:cNvPr id="501" name="&gt;&gt;&gt; population={'Kolkata':{1901: 1.5, 1951: 4.7, 2001: 13.3},…"/>
          <p:cNvSpPr txBox="1"/>
          <p:nvPr/>
        </p:nvSpPr>
        <p:spPr>
          <a:xfrm>
            <a:off x="432325" y="5150652"/>
            <a:ext cx="12201588" cy="3530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>
              <a:defRPr sz="2600"/>
            </a:pPr>
            <a:r>
              <a:t>&gt;&gt;&gt; population={'Kolkata':{1901: 1.5, 1951: 4.7, 2001: 13.3},</a:t>
            </a:r>
          </a:p>
          <a:p>
            <a:pPr>
              <a:defRPr sz="2600"/>
            </a:pPr>
            <a:r>
              <a:t>	    'Mumbai':{1901:1.0, 1951: 3.2, 2001:16.4},</a:t>
            </a:r>
          </a:p>
          <a:p>
            <a:pPr>
              <a:defRPr sz="2600"/>
            </a:pPr>
            <a:r>
              <a:t>	    'Chennai':{1901: 0.6, 1951: 1.5, 2001: 6.7}}</a:t>
            </a:r>
          </a:p>
          <a:p>
            <a:pPr>
              <a:defRPr sz="2600"/>
            </a:pPr>
            <a:r>
              <a:t>&gt;&gt;&gt; popframe = pd.DataFrame(population)</a:t>
            </a:r>
          </a:p>
          <a:p>
            <a:pPr>
              <a:defRPr sz="2600"/>
            </a:pPr>
            <a:r>
              <a:t>&gt;&gt;&gt; popframe</a:t>
            </a:r>
          </a:p>
          <a:p>
            <a:pPr>
              <a:defRPr sz="2600"/>
            </a:pPr>
            <a:r>
              <a:t>      Kolkata  Mumbai  Chennai</a:t>
            </a:r>
          </a:p>
          <a:p>
            <a:pPr>
              <a:defRPr sz="2600"/>
            </a:pPr>
            <a:r>
              <a:t>1901      1.5     1.0      0.6</a:t>
            </a:r>
          </a:p>
          <a:p>
            <a:pPr>
              <a:defRPr sz="2600"/>
            </a:pPr>
            <a:r>
              <a:t>1951      4.7     3.2      1.5</a:t>
            </a:r>
          </a:p>
          <a:p>
            <a:pPr>
              <a:defRPr sz="2600"/>
            </a:pPr>
            <a:r>
              <a:t>2001     13.3    16.4      6.7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l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0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Courier New"/>
            <a:ea typeface="Courier New"/>
            <a:cs typeface="Courier New"/>
            <a:sym typeface="Courier New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l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0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Courier New"/>
            <a:ea typeface="Courier New"/>
            <a:cs typeface="Courier New"/>
            <a:sym typeface="Courier New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