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  <p:sldId id="322" r:id="rId74"/>
    <p:sldId id="323" r:id="rId75"/>
    <p:sldId id="324" r:id="rId76"/>
    <p:sldId id="325" r:id="rId77"/>
    <p:sldId id="326" r:id="rId78"/>
    <p:sldId id="327" r:id="rId79"/>
    <p:sldId id="328" r:id="rId80"/>
    <p:sldId id="329" r:id="rId81"/>
    <p:sldId id="330" r:id="rId82"/>
    <p:sldId id="331" r:id="rId83"/>
    <p:sldId id="332" r:id="rId84"/>
    <p:sldId id="333" r:id="rId85"/>
    <p:sldId id="334" r:id="rId86"/>
    <p:sldId id="335" r:id="rId87"/>
    <p:sldId id="336" r:id="rId88"/>
    <p:sldId id="337" r:id="rId89"/>
    <p:sldId id="338" r:id="rId90"/>
    <p:sldId id="339" r:id="rId91"/>
    <p:sldId id="340" r:id="rId92"/>
    <p:sldId id="341" r:id="rId93"/>
    <p:sldId id="342" r:id="rId94"/>
    <p:sldId id="343" r:id="rId95"/>
    <p:sldId id="344" r:id="rId96"/>
    <p:sldId id="345" r:id="rId97"/>
    <p:sldId id="346" r:id="rId98"/>
    <p:sldId id="347" r:id="rId99"/>
    <p:sldId id="348" r:id="rId100"/>
    <p:sldId id="349" r:id="rId101"/>
    <p:sldId id="350" r:id="rId102"/>
    <p:sldId id="351" r:id="rId10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Relationship Id="rId74" Type="http://schemas.openxmlformats.org/officeDocument/2006/relationships/slide" Target="slides/slide67.xml"/><Relationship Id="rId75" Type="http://schemas.openxmlformats.org/officeDocument/2006/relationships/slide" Target="slides/slide68.xml"/><Relationship Id="rId76" Type="http://schemas.openxmlformats.org/officeDocument/2006/relationships/slide" Target="slides/slide69.xml"/><Relationship Id="rId77" Type="http://schemas.openxmlformats.org/officeDocument/2006/relationships/slide" Target="slides/slide70.xml"/><Relationship Id="rId78" Type="http://schemas.openxmlformats.org/officeDocument/2006/relationships/slide" Target="slides/slide71.xml"/><Relationship Id="rId79" Type="http://schemas.openxmlformats.org/officeDocument/2006/relationships/slide" Target="slides/slide72.xml"/><Relationship Id="rId80" Type="http://schemas.openxmlformats.org/officeDocument/2006/relationships/slide" Target="slides/slide73.xml"/><Relationship Id="rId81" Type="http://schemas.openxmlformats.org/officeDocument/2006/relationships/slide" Target="slides/slide74.xml"/><Relationship Id="rId82" Type="http://schemas.openxmlformats.org/officeDocument/2006/relationships/slide" Target="slides/slide75.xml"/><Relationship Id="rId83" Type="http://schemas.openxmlformats.org/officeDocument/2006/relationships/slide" Target="slides/slide76.xml"/><Relationship Id="rId84" Type="http://schemas.openxmlformats.org/officeDocument/2006/relationships/slide" Target="slides/slide77.xml"/><Relationship Id="rId85" Type="http://schemas.openxmlformats.org/officeDocument/2006/relationships/slide" Target="slides/slide78.xml"/><Relationship Id="rId86" Type="http://schemas.openxmlformats.org/officeDocument/2006/relationships/slide" Target="slides/slide79.xml"/><Relationship Id="rId87" Type="http://schemas.openxmlformats.org/officeDocument/2006/relationships/slide" Target="slides/slide80.xml"/><Relationship Id="rId88" Type="http://schemas.openxmlformats.org/officeDocument/2006/relationships/slide" Target="slides/slide81.xml"/><Relationship Id="rId89" Type="http://schemas.openxmlformats.org/officeDocument/2006/relationships/slide" Target="slides/slide82.xml"/><Relationship Id="rId90" Type="http://schemas.openxmlformats.org/officeDocument/2006/relationships/slide" Target="slides/slide83.xml"/><Relationship Id="rId91" Type="http://schemas.openxmlformats.org/officeDocument/2006/relationships/slide" Target="slides/slide84.xml"/><Relationship Id="rId92" Type="http://schemas.openxmlformats.org/officeDocument/2006/relationships/slide" Target="slides/slide85.xml"/><Relationship Id="rId93" Type="http://schemas.openxmlformats.org/officeDocument/2006/relationships/slide" Target="slides/slide86.xml"/><Relationship Id="rId94" Type="http://schemas.openxmlformats.org/officeDocument/2006/relationships/slide" Target="slides/slide87.xml"/><Relationship Id="rId95" Type="http://schemas.openxmlformats.org/officeDocument/2006/relationships/slide" Target="slides/slide88.xml"/><Relationship Id="rId96" Type="http://schemas.openxmlformats.org/officeDocument/2006/relationships/slide" Target="slides/slide89.xml"/><Relationship Id="rId97" Type="http://schemas.openxmlformats.org/officeDocument/2006/relationships/slide" Target="slides/slide90.xml"/><Relationship Id="rId98" Type="http://schemas.openxmlformats.org/officeDocument/2006/relationships/slide" Target="slides/slide91.xml"/><Relationship Id="rId99" Type="http://schemas.openxmlformats.org/officeDocument/2006/relationships/slide" Target="slides/slide92.xml"/><Relationship Id="rId100" Type="http://schemas.openxmlformats.org/officeDocument/2006/relationships/slide" Target="slides/slide93.xml"/><Relationship Id="rId101" Type="http://schemas.openxmlformats.org/officeDocument/2006/relationships/slide" Target="slides/slide94.xml"/><Relationship Id="rId102" Type="http://schemas.openxmlformats.org/officeDocument/2006/relationships/slide" Target="slides/slide95.xml"/><Relationship Id="rId103" Type="http://schemas.openxmlformats.org/officeDocument/2006/relationships/slide" Target="slides/slide9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7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
</file>

<file path=ppt/slides/_rels/slide7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Relationship Id="rId3" Type="http://schemas.openxmlformats.org/officeDocument/2006/relationships/image" Target="../media/image2.tif"/></Relationships>

</file>

<file path=ppt/slides/_rels/slide7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8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4.png"/></Relationships>

</file>

<file path=ppt/slides/_rels/slide8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
</file>

<file path=ppt/slides/_rels/slide8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4.png"/></Relationships>

</file>

<file path=ppt/slides/_rels/slide8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4.png"/></Relationships>

</file>

<file path=ppt/slides/_rels/slide8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4.png"/></Relationships>

</file>

<file path=ppt/slides/_rels/slide8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
</file>

<file path=ppt/slides/_rels/slide9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7.png"/></Relationships>

</file>

<file path=ppt/slides/_rels/slide9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8.png"/></Relationships>

</file>

<file path=ppt/slides/_rels/slide9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robability &amp; Statistic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Probability &amp; Statistics </a:t>
            </a:r>
          </a:p>
        </p:txBody>
      </p:sp>
      <p:sp>
        <p:nvSpPr>
          <p:cNvPr id="120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Mora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Morale</a:t>
            </a:r>
          </a:p>
        </p:txBody>
      </p:sp>
      <p:sp>
        <p:nvSpPr>
          <p:cNvPr id="152" name="Small numbers means large uncertaint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Small numbers means large uncertainty</a:t>
            </a:r>
          </a:p>
          <a:p>
            <a:pPr/>
          </a:p>
          <a:p>
            <a:pPr/>
            <a:r>
              <a:t>For obtaining probabilities experimentally:</a:t>
            </a:r>
          </a:p>
          <a:p>
            <a:pPr lvl="1"/>
            <a:r>
              <a:t>Need to</a:t>
            </a:r>
          </a:p>
          <a:p>
            <a:pPr lvl="2"/>
            <a:r>
              <a:t>Estimate confidence</a:t>
            </a:r>
          </a:p>
          <a:p>
            <a:pPr lvl="3"/>
            <a:r>
              <a:t>Otherwise, you do not know how significant your results are and cannot distinguish between casuality and causality</a:t>
            </a:r>
          </a:p>
          <a:p>
            <a:pPr lvl="2"/>
            <a:r>
              <a:t>Use enough samples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Likelihood Estim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Likelihood Estimation</a:t>
            </a:r>
          </a:p>
        </p:txBody>
      </p:sp>
      <p:sp>
        <p:nvSpPr>
          <p:cNvPr id="155" name="Problem:  Given data, can we say something about the underlying probability distribu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68934" indent="-368934" defTabSz="484886">
              <a:spcBef>
                <a:spcPts val="1800"/>
              </a:spcBef>
              <a:defRPr sz="2656"/>
            </a:pPr>
            <a:r>
              <a:t>Problem:  Given data, can we say something about the underlying probability distribution</a:t>
            </a:r>
          </a:p>
          <a:p>
            <a:pPr lvl="1" marL="737869" indent="-368934" defTabSz="484886">
              <a:spcBef>
                <a:spcPts val="1800"/>
              </a:spcBef>
              <a:defRPr sz="2656"/>
            </a:pPr>
            <a:r>
              <a:t>Thought experiment: Throw a fair coin 10 times</a:t>
            </a:r>
          </a:p>
          <a:p>
            <a:pPr lvl="2" marL="1106805" indent="-368934" defTabSz="484886">
              <a:spcBef>
                <a:spcPts val="1800"/>
              </a:spcBef>
              <a:defRPr sz="2656"/>
            </a:pPr>
            <a:r>
              <a:t>H H H H H H H H H H  is equally likely than H H T T H T T H H T</a:t>
            </a:r>
          </a:p>
          <a:p>
            <a:pPr lvl="2" marL="1106805" indent="-368934" defTabSz="484886">
              <a:spcBef>
                <a:spcPts val="1800"/>
              </a:spcBef>
              <a:defRPr sz="2656"/>
            </a:pPr>
            <a:r>
              <a:t>Why do we think the first one is fishy and the second one not?</a:t>
            </a:r>
          </a:p>
          <a:p>
            <a:pPr lvl="2" marL="1106805" indent="-368934" defTabSz="484886">
              <a:spcBef>
                <a:spcPts val="1800"/>
              </a:spcBef>
              <a:defRPr sz="2656"/>
            </a:pPr>
            <a:r>
              <a:t>We use a statistics (number of heads) and assume that coin is fair</a:t>
            </a:r>
          </a:p>
          <a:p>
            <a:pPr lvl="2" marL="1106805" indent="-368934" defTabSz="484886">
              <a:spcBef>
                <a:spcPts val="1800"/>
              </a:spcBef>
              <a:defRPr sz="2656"/>
            </a:pPr>
            <a:r>
              <a:t>Observing 10 heads has probability </a:t>
            </a:r>
            <a14:m>
              <m:oMath>
                <m:sSup>
                  <m:e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10</m:t>
                    </m:r>
                  </m:sup>
                </m:sSup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0.0009765625</m:t>
                </m:r>
              </m:oMath>
            </a14:m>
            <a:r>
              <a:t>   </a:t>
            </a:r>
          </a:p>
          <a:p>
            <a:pPr lvl="3" marL="1475739" indent="-368934" defTabSz="484886">
              <a:spcBef>
                <a:spcPts val="1800"/>
              </a:spcBef>
              <a:defRPr sz="2656"/>
            </a:pPr>
            <a:r>
              <a:t>Observing 5 heads and 5 tails has probability </a:t>
            </a:r>
            <a14:m>
              <m:oMath>
                <m:d>
                  <m:dPr>
                    <m:ctrlP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f>
                      <m:fPr>
                        <m:ctrlPr>
                          <a:rPr xmlns:a="http://schemas.openxmlformats.org/drawingml/2006/main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type m:val="noBar"/>
                      </m:fPr>
                      <m:num>
                        <m:r>
                          <a:rPr xmlns:a="http://schemas.openxmlformats.org/drawingml/2006/main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xmlns:a="http://schemas.openxmlformats.org/drawingml/2006/main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e>
                </m:d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f>
                  <m:fPr>
                    <m:ctrlP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  <m:sSup>
                  <m:e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e>
                  <m:sup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5</m:t>
                    </m:r>
                  </m:sup>
                </m:sSup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f>
                  <m:fPr>
                    <m:ctrlP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  <m:sSup>
                  <m:e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e>
                  <m:sup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5</m:t>
                    </m:r>
                  </m:sup>
                </m:sSup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0.24609375</m:t>
                </m:r>
              </m:oMath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Likelihood Estim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Likelihood Estimation</a:t>
            </a:r>
          </a:p>
        </p:txBody>
      </p:sp>
      <p:sp>
        <p:nvSpPr>
          <p:cNvPr id="158" name="Reversel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Reversely</a:t>
            </a:r>
          </a:p>
          <a:p>
            <a:pPr lvl="1"/>
            <a:r>
              <a:t>Given a sample and a putative probability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π</m:t>
                </m:r>
              </m:oMath>
            </a14:m>
          </a:p>
          <a:p>
            <a:pPr lvl="1"/>
            <a:r>
              <a:t>Likelihood: </a:t>
            </a:r>
          </a:p>
          <a:p>
            <a:pPr lvl="2"/>
            <a:r>
              <a:t>What is the probability given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π</m:t>
                </m:r>
              </m:oMath>
            </a14:m>
            <a:r>
              <a:t> to observe a statistics on the sample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Likelihood Estim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Likelihood Estimation</a:t>
            </a:r>
          </a:p>
        </p:txBody>
      </p:sp>
      <p:sp>
        <p:nvSpPr>
          <p:cNvPr id="161" name="Assume a binominally distributed random variab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Assume a binominally distributed random variable</a:t>
            </a:r>
          </a:p>
          <a:p>
            <a:pPr lvl="1"/>
            <a:r>
              <a:t>How do we estimate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π</m:t>
                </m:r>
              </m:oMath>
            </a14:m>
            <a:r>
              <a:t> from a sample?</a:t>
            </a:r>
          </a:p>
          <a:p>
            <a:pPr lvl="2"/>
            <a:r>
              <a:t>Likelihood:  Given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π</m:t>
                </m:r>
              </m:oMath>
            </a14:m>
            <a:r>
              <a:t>, what is the chance to observe what we have seen</a:t>
            </a:r>
          </a:p>
          <a:p>
            <a:pPr lvl="2"/>
            <a:r>
              <a:t>Observed: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 out of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</a:t>
            </a:r>
          </a:p>
          <a:p>
            <a:pPr lvl="2"/>
            <a:r>
              <a:t>Probability that this happens is </a:t>
            </a:r>
            <a14:m>
              <m:oMath>
                <m:r>
                  <m:rPr>
                    <m:scr m:val="script"/>
                  </m:rP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π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!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!</m:t>
                    </m:r>
                  </m:num>
                  <m:den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!</m:t>
                    </m:r>
                  </m:den>
                </m:f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sup>
                </m:s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π</m:t>
                </m:r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sup>
                </m:sSup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Python</a:t>
            </a:r>
          </a:p>
        </p:txBody>
      </p:sp>
      <p:sp>
        <p:nvSpPr>
          <p:cNvPr id="164" name="Example: observed 30 out of 100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 observed 30 out of 100</a:t>
            </a:r>
          </a:p>
        </p:txBody>
      </p:sp>
      <p:sp>
        <p:nvSpPr>
          <p:cNvPr id="165" name="def likelihood(x, pop_size):…"/>
          <p:cNvSpPr txBox="1"/>
          <p:nvPr/>
        </p:nvSpPr>
        <p:spPr>
          <a:xfrm>
            <a:off x="2574655" y="3308350"/>
            <a:ext cx="10631612" cy="4851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likelihood(x, pop_size):</a:t>
            </a:r>
          </a:p>
          <a:p>
            <a:pPr/>
            <a:r>
              <a:t>    prob = np.linspace(0,1,1000)</a:t>
            </a:r>
          </a:p>
          <a:p>
            <a:pPr/>
            <a:r>
              <a:t>    likelihood = binom.pmf(x, pop_size, prob)</a:t>
            </a:r>
          </a:p>
          <a:p>
            <a:pPr/>
          </a:p>
          <a:p>
            <a:pPr/>
            <a:r>
              <a:t>    fig = plt.figure()</a:t>
            </a:r>
          </a:p>
          <a:p>
            <a:pPr/>
            <a:r>
              <a:t>    ax = plt.axes()</a:t>
            </a:r>
          </a:p>
          <a:p>
            <a:pPr/>
          </a:p>
          <a:p>
            <a:pPr/>
            <a:r>
              <a:t>    ax.set_xlabel("Probability")</a:t>
            </a:r>
          </a:p>
          <a:p>
            <a:pPr/>
            <a:r>
              <a:t>    ax.set_ylabel("Frequency")</a:t>
            </a:r>
          </a:p>
          <a:p>
            <a:pPr/>
            <a:r>
              <a:t>    ax.plot(prob, likelihood)</a:t>
            </a:r>
          </a:p>
          <a:p>
            <a:pPr/>
            <a:r>
              <a:t>    fig.savefig("{}{}.pdf".format(x,pop_size))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Python</a:t>
            </a:r>
          </a:p>
        </p:txBody>
      </p:sp>
      <p:sp>
        <p:nvSpPr>
          <p:cNvPr id="168" name="Example: observed 30 out of 100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 observed 30 out of 100</a:t>
            </a:r>
          </a:p>
        </p:txBody>
      </p:sp>
      <p:pic>
        <p:nvPicPr>
          <p:cNvPr id="169" name="30100.pdf" descr="30100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01724" y="3390900"/>
            <a:ext cx="7315201" cy="5486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Binomial Distrib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Binomial Distribution</a:t>
            </a:r>
          </a:p>
        </p:txBody>
      </p:sp>
      <p:sp>
        <p:nvSpPr>
          <p:cNvPr id="172" name="Likelihood is maximized fo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00050" indent="-400050" defTabSz="525779">
              <a:spcBef>
                <a:spcPts val="1900"/>
              </a:spcBef>
              <a:defRPr sz="2880"/>
            </a:pPr>
            <a:r>
              <a:t>Likelihood is maximized for </a:t>
            </a:r>
            <a14:m>
              <m:oMath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π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30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100</m:t>
                </m:r>
              </m:oMath>
            </a14:m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Formally: 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14:m>
              <m:oMathPara>
                <m:oMathParaPr>
                  <m:jc m:val="left"/>
                </m:oMathParaPr>
                <m:oMath>
                  <m:r>
                    <m:rPr>
                      <m:scr m:val="script"/>
                    </m:rP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L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max</m:t>
                  </m:r>
                </m:oMath>
              </m:oMathPara>
            </a14:m>
          </a:p>
          <a:p>
            <a:pPr lvl="2" marL="1200150" indent="-400050" defTabSz="525779">
              <a:spcBef>
                <a:spcPts val="1900"/>
              </a:spcBef>
              <a:defRPr sz="2880"/>
            </a:pPr>
            <a14:m>
              <m:oMathPara>
                <m:oMathParaPr>
                  <m:jc m:val="left"/>
                </m:oMathParaPr>
                <m:oMath>
                  <m:r>
                    <m:rPr>
                      <m:nor/>
                    </m:rP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const</m:t>
                  </m:r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p>
                    <m:e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</m:e>
                    <m:sup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sup>
                  </m:sSup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p</m:t>
                  </m:r>
                  <m:sSup>
                    <m:e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  <m:sup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sup>
                  </m:sSup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max</m:t>
                  </m:r>
                </m:oMath>
              </m:oMathPara>
            </a14:m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which implies by differentiation that 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sSup>
                    <m:e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</m:e>
                    <m:sup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p>
                  </m:sSup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p</m:t>
                  </m:r>
                  <m:sSup>
                    <m:e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  <m:sup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sup>
                  </m:sSup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sSup>
                    <m:e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</m:e>
                    <m:sup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sup>
                  </m:sSup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p</m:t>
                  </m:r>
                  <m:sSup>
                    <m:e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  <m:sup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4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p>
                  </m:sSup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</m:oMath>
              </m:oMathPara>
            </a14:m>
          </a:p>
          <a:p>
            <a:pPr lvl="2" marL="1200150" indent="-400050" defTabSz="525779">
              <a:spcBef>
                <a:spcPts val="1900"/>
              </a:spcBef>
              <a:defRPr sz="2880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p</m:t>
                  </m:r>
                </m:oMath>
              </m:oMathPara>
            </a14:m>
          </a:p>
          <a:p>
            <a:pPr lvl="2" marL="1200150" indent="-400050" defTabSz="525779">
              <a:spcBef>
                <a:spcPts val="1900"/>
              </a:spcBef>
              <a:defRPr sz="2880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num>
                    <m:den>
                      <m:r>
                        <a:rPr xmlns:a="http://schemas.openxmlformats.org/drawingml/2006/main" sz="33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den>
                  </m:f>
                </m:oMath>
              </m:oMathPara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Binomial Distrib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Binomial Distribution</a:t>
            </a:r>
          </a:p>
        </p:txBody>
      </p:sp>
      <p:sp>
        <p:nvSpPr>
          <p:cNvPr id="175" name="Therefore: Maximum Likelihood estimator for   given   out of   observations i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Therefore: </a:t>
            </a:r>
            <a:r>
              <a:rPr b="1"/>
              <a:t>Maximum Likelihood</a:t>
            </a:r>
            <a:r>
              <a:t> estimator for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π</m:t>
                </m:r>
              </m:oMath>
            </a14:m>
            <a:r>
              <a:t> given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 out of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observations is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f>
                    <m:fPr>
                      <m:ctrl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num>
                    <m:den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den>
                  </m:f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etting Statistic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Getting Statistics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Figure_1.png" descr="Figure_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47916" y="2413000"/>
            <a:ext cx="9233456" cy="6925092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First Step : Visualiz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First Step : Visualize</a:t>
            </a:r>
          </a:p>
        </p:txBody>
      </p:sp>
      <p:sp>
        <p:nvSpPr>
          <p:cNvPr id="181" name="Example: Heights"/>
          <p:cNvSpPr txBox="1"/>
          <p:nvPr>
            <p:ph type="body" idx="1"/>
          </p:nvPr>
        </p:nvSpPr>
        <p:spPr>
          <a:xfrm>
            <a:off x="952500" y="241300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Example: Heights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Overview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Overview</a:t>
            </a:r>
          </a:p>
        </p:txBody>
      </p:sp>
      <p:sp>
        <p:nvSpPr>
          <p:cNvPr id="123" name="Statistics is the lifeblood of data scienc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Statistics is the lifeblood of data science</a:t>
            </a:r>
          </a:p>
          <a:p>
            <a:pPr lvl="1"/>
            <a:r>
              <a:t>You need to learn how to use statistics</a:t>
            </a:r>
          </a:p>
          <a:p>
            <a:pPr lvl="1"/>
            <a:r>
              <a:t>But the calculations are implemented in two powerful Python modules</a:t>
            </a:r>
          </a:p>
          <a:p>
            <a:pPr lvl="2"/>
            <a:r>
              <a:t>scipy.stats</a:t>
            </a:r>
          </a:p>
          <a:p>
            <a:pPr lvl="2"/>
            <a:r>
              <a:t>statsmodels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econd Step: Get Sta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8358">
              <a:defRPr sz="7919"/>
            </a:lvl1pPr>
          </a:lstStyle>
          <a:p>
            <a:pPr/>
            <a:r>
              <a:t>Second Step: Get Stats</a:t>
            </a:r>
          </a:p>
        </p:txBody>
      </p:sp>
      <p:sp>
        <p:nvSpPr>
          <p:cNvPr id="184" name="Statistic: any type of measure taken on a samp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Statistic: any type of measure taken on a sample</a:t>
            </a:r>
          </a:p>
          <a:p>
            <a:pPr/>
            <a:r>
              <a:t>Implemented in scipy.stats</a:t>
            </a:r>
          </a:p>
          <a:p>
            <a:pPr/>
            <a:r>
              <a:t>Random number generation in np.random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ample Gener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Sample Generation</a:t>
            </a:r>
          </a:p>
        </p:txBody>
      </p:sp>
      <p:sp>
        <p:nvSpPr>
          <p:cNvPr id="187" name="Use np.rando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Use np.random</a:t>
            </a:r>
          </a:p>
          <a:p>
            <a:pPr lvl="1"/>
            <a:r>
              <a:t>Returns samples for many different distributions</a:t>
            </a:r>
          </a:p>
          <a:p>
            <a:pPr lvl="2"/>
            <a:r>
              <a:t>E.g.  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3"/>
            <a:r>
              <a:rPr>
                <a:latin typeface="Courier New"/>
                <a:ea typeface="Courier New"/>
                <a:cs typeface="Courier New"/>
                <a:sym typeface="Courier New"/>
              </a:rPr>
              <a:t>np.random.normal(mean, std, size=1000)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3"/>
            <a:r>
              <a:rPr>
                <a:latin typeface="Courier New"/>
                <a:ea typeface="Courier New"/>
                <a:cs typeface="Courier New"/>
                <a:sym typeface="Courier New"/>
              </a:rPr>
              <a:t>np.random.gamma(shape, scale, size=1000)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/>
            <a:r>
              <a:t>Can use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numpy.random.seed(12345)</a:t>
            </a:r>
            <a:r>
              <a:t>to insure same behavior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etting Statistical Meas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Getting Statistical Measures</a:t>
            </a:r>
          </a:p>
        </p:txBody>
      </p:sp>
      <p:sp>
        <p:nvSpPr>
          <p:cNvPr id="190" name="Use scipy.sta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Use scipy.stats</a:t>
            </a:r>
          </a:p>
          <a:p>
            <a:pPr/>
            <a:r>
              <a:t>Has many different distributions</a:t>
            </a:r>
          </a:p>
          <a:p>
            <a:pPr lvl="1"/>
            <a:r>
              <a:t>scipy.stats.norm  is a distribution object</a:t>
            </a:r>
          </a:p>
          <a:p>
            <a:pPr lvl="2"/>
            <a:r>
              <a:t>Has a pdf, a cdf, 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etting Statistic Meas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Getting Statistic Measures</a:t>
            </a:r>
          </a:p>
        </p:txBody>
      </p:sp>
      <p:sp>
        <p:nvSpPr>
          <p:cNvPr id="193" name="def stats():…"/>
          <p:cNvSpPr txBox="1"/>
          <p:nvPr/>
        </p:nvSpPr>
        <p:spPr>
          <a:xfrm>
            <a:off x="175338" y="2959100"/>
            <a:ext cx="12829462" cy="518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2200"/>
            </a:pPr>
            <a:r>
              <a:t>def stats():</a:t>
            </a:r>
          </a:p>
          <a:p>
            <a:pPr>
              <a:defRPr sz="2200"/>
            </a:pPr>
            <a:r>
              <a:t>    np.random.seed(6072001)</a:t>
            </a:r>
          </a:p>
          <a:p>
            <a:pPr>
              <a:defRPr sz="2200"/>
            </a:pPr>
            <a:r>
              <a:t>    sample1 = create_beta(alpha = 1.5, beta = 2)</a:t>
            </a:r>
          </a:p>
          <a:p>
            <a:pPr>
              <a:defRPr sz="2200"/>
            </a:pPr>
            <a:r>
              <a:t>    fig = plt.figure()</a:t>
            </a:r>
          </a:p>
          <a:p>
            <a:pPr>
              <a:defRPr sz="2200"/>
            </a:pPr>
            <a:r>
              <a:t>    ax = plt.axes()</a:t>
            </a:r>
          </a:p>
          <a:p>
            <a:pPr>
              <a:defRPr sz="2200"/>
            </a:pPr>
            <a:r>
              <a:t>    ax.set_xlabel("Values")</a:t>
            </a:r>
          </a:p>
          <a:p>
            <a:pPr>
              <a:defRPr sz="2200"/>
            </a:pPr>
            <a:r>
              <a:t>    ax.set_ylabel("Frequency")</a:t>
            </a:r>
          </a:p>
          <a:p>
            <a:pPr>
              <a:defRPr sz="2200"/>
            </a:pPr>
            <a:r>
              <a:t>    ax.hist(sample1, bins = 20)</a:t>
            </a:r>
          </a:p>
          <a:p>
            <a:pPr>
              <a:defRPr sz="2200"/>
            </a:pPr>
            <a:r>
              <a:t>    fig.savefig('beta15_2')</a:t>
            </a:r>
          </a:p>
          <a:p>
            <a:pPr>
              <a:defRPr sz="2200"/>
            </a:pPr>
            <a:r>
              <a:t>    print(f'mean is {np.mean(sample1)}')</a:t>
            </a:r>
          </a:p>
          <a:p>
            <a:pPr>
              <a:defRPr sz="2200"/>
            </a:pPr>
            <a:r>
              <a:t>    print(f'median is {np.median(sample1)}')</a:t>
            </a:r>
          </a:p>
          <a:p>
            <a:pPr>
              <a:defRPr sz="2200"/>
            </a:pPr>
            <a:r>
              <a:t>    print(f'25% quantile is {scipy.stats.scoreatpercentile(sample1,25)}')</a:t>
            </a:r>
          </a:p>
          <a:p>
            <a:pPr>
              <a:defRPr sz="2200"/>
            </a:pPr>
            <a:r>
              <a:t>    print(f'75% quantile is {scipy.stats.scoreatpercentile(sample1,75)}')</a:t>
            </a:r>
          </a:p>
          <a:p>
            <a:pPr>
              <a:defRPr sz="2200"/>
            </a:pPr>
            <a:r>
              <a:t>    print(f'st. dev. is {np.std(sample1)}')</a:t>
            </a:r>
          </a:p>
          <a:p>
            <a:pPr>
              <a:defRPr sz="2200"/>
            </a:pPr>
            <a:r>
              <a:t>    print(f'skew is {scipy.stats.skew(sample1)}')</a:t>
            </a:r>
          </a:p>
          <a:p>
            <a:pPr>
              <a:defRPr sz="2200"/>
            </a:pPr>
            <a:r>
              <a:t>    print(f'kurtosis is {scipy.stats.kurtosis(sample1)}')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etting Statistic Meas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Getting Statistic Measures</a:t>
            </a:r>
          </a:p>
        </p:txBody>
      </p:sp>
      <p:pic>
        <p:nvPicPr>
          <p:cNvPr id="196" name="beta15_2.png" descr="beta15_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22400" y="1930400"/>
            <a:ext cx="10160000" cy="7620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etting Statistic Meas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Getting Statistic Measures</a:t>
            </a:r>
          </a:p>
        </p:txBody>
      </p:sp>
      <p:sp>
        <p:nvSpPr>
          <p:cNvPr id="199" name="Many statistical descriptors are available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Many statistical descriptors are available:</a:t>
            </a:r>
          </a:p>
        </p:txBody>
      </p:sp>
      <p:sp>
        <p:nvSpPr>
          <p:cNvPr id="200" name="mean is 0.44398507464612896…"/>
          <p:cNvSpPr txBox="1"/>
          <p:nvPr/>
        </p:nvSpPr>
        <p:spPr>
          <a:xfrm>
            <a:off x="3335783" y="3314699"/>
            <a:ext cx="7887967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mean is 0.44398507464612896</a:t>
            </a:r>
          </a:p>
          <a:p>
            <a:pPr/>
            <a:r>
              <a:t>median is 0.42091200120073147</a:t>
            </a:r>
          </a:p>
          <a:p>
            <a:pPr/>
            <a:r>
              <a:t>25% quantile is 0.2421793406556383</a:t>
            </a:r>
          </a:p>
          <a:p>
            <a:pPr/>
            <a:r>
              <a:t>75% quantile is 0.6277333146506446</a:t>
            </a:r>
          </a:p>
          <a:p>
            <a:pPr/>
            <a:r>
              <a:t>st. dev. is 0.24067438845525105</a:t>
            </a:r>
          </a:p>
          <a:p>
            <a:pPr/>
            <a:r>
              <a:t>skew is 0.24637036296183917</a:t>
            </a:r>
          </a:p>
          <a:p>
            <a:pPr/>
            <a:r>
              <a:t>kurtosis is -0.933113268968349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etting Statistical Meas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Getting Statistical Measures</a:t>
            </a:r>
          </a:p>
        </p:txBody>
      </p:sp>
      <p:sp>
        <p:nvSpPr>
          <p:cNvPr id="203" name="Can also fit to distribu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also fit to distributions</a:t>
            </a:r>
          </a:p>
          <a:p>
            <a:pPr lvl="1"/>
            <a:r>
              <a:t>Example:  Height data</a:t>
            </a:r>
          </a:p>
          <a:p>
            <a:pPr lvl="2"/>
            <a:r>
              <a:t>Use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norm.fit</a:t>
            </a:r>
          </a:p>
        </p:txBody>
      </p:sp>
      <p:sp>
        <p:nvSpPr>
          <p:cNvPr id="204" name="from scipy.stats import norm…"/>
          <p:cNvSpPr txBox="1"/>
          <p:nvPr/>
        </p:nvSpPr>
        <p:spPr>
          <a:xfrm>
            <a:off x="386364" y="5092699"/>
            <a:ext cx="11546161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from scipy.stats import norm</a:t>
            </a:r>
          </a:p>
          <a:p>
            <a:pPr/>
            <a:r>
              <a:t>pop1 = np.array([151.765, 156.845, 163.83, 168.91,</a:t>
            </a:r>
          </a:p>
          <a:p>
            <a:pPr/>
            <a:r>
              <a:t> 165.1, 151.13, 163.195, 157.48, 161.29, 146.4, </a:t>
            </a:r>
          </a:p>
          <a:p>
            <a:pPr/>
            <a:r>
              <a:t> 147.955, 161.925, 160.655, 151.765, 162.8648, </a:t>
            </a:r>
          </a:p>
          <a:p>
            <a:pPr/>
            <a:r>
              <a:t> 171.45, 154.305, 146.7, …</a:t>
            </a:r>
          </a:p>
          <a:p>
            <a:pPr/>
          </a:p>
          <a:p>
            <a:pPr/>
            <a:r>
              <a:t>loc, std = norm.fit(pop1)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etting Statistical Meas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Getting Statistical Measures</a:t>
            </a:r>
          </a:p>
        </p:txBody>
      </p:sp>
      <p:sp>
        <p:nvSpPr>
          <p:cNvPr id="207" name="To display the data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display the data:</a:t>
            </a:r>
          </a:p>
          <a:p>
            <a:pPr lvl="1"/>
            <a:r>
              <a:t>Create bins for a histogram</a:t>
            </a:r>
          </a:p>
          <a:p>
            <a:pPr lvl="1"/>
          </a:p>
          <a:p>
            <a:pPr lvl="1"/>
            <a:r>
              <a:t>We need the centers later on</a:t>
            </a:r>
          </a:p>
          <a:p>
            <a:pPr lvl="1"/>
          </a:p>
          <a:p>
            <a:pPr lvl="1"/>
          </a:p>
          <a:p>
            <a:pPr lvl="1"/>
            <a:r>
              <a:t>Numpy has a function that calculates a histogram</a:t>
            </a:r>
          </a:p>
        </p:txBody>
      </p:sp>
      <p:sp>
        <p:nvSpPr>
          <p:cNvPr id="208" name="bins = np.linspace(135, 180, 46)"/>
          <p:cNvSpPr txBox="1"/>
          <p:nvPr/>
        </p:nvSpPr>
        <p:spPr>
          <a:xfrm>
            <a:off x="2787054" y="4117380"/>
            <a:ext cx="743069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bins = np.linspace(135, 180, 46)</a:t>
            </a:r>
          </a:p>
        </p:txBody>
      </p:sp>
      <p:sp>
        <p:nvSpPr>
          <p:cNvPr id="209" name="dt = np.histogram(pop1, bins)[0]"/>
          <p:cNvSpPr txBox="1"/>
          <p:nvPr/>
        </p:nvSpPr>
        <p:spPr>
          <a:xfrm>
            <a:off x="2387174" y="7948230"/>
            <a:ext cx="743069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dt = np.histogram(pop1, bins)[0]</a:t>
            </a:r>
          </a:p>
        </p:txBody>
      </p:sp>
      <p:sp>
        <p:nvSpPr>
          <p:cNvPr id="210" name="binscenter = np.array([(bins[i]+bins[i+1])/2…"/>
          <p:cNvSpPr txBox="1"/>
          <p:nvPr/>
        </p:nvSpPr>
        <p:spPr>
          <a:xfrm>
            <a:off x="685216" y="5734050"/>
            <a:ext cx="10402975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binscenter = np.array([(bins[i]+bins[i+1])/2 </a:t>
            </a:r>
          </a:p>
          <a:p>
            <a:pPr/>
            <a:r>
              <a:t>                for i in range(len(bins)-1)])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" name="Figure_1.png" descr="Figure_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38381" y="4348697"/>
            <a:ext cx="6652526" cy="4989395"/>
          </a:xfrm>
          <a:prstGeom prst="rect">
            <a:avLst/>
          </a:prstGeom>
          <a:ln w="12700">
            <a:miter lim="400000"/>
          </a:ln>
        </p:spPr>
      </p:pic>
      <p:sp>
        <p:nvSpPr>
          <p:cNvPr id="213" name="Getting Statistical Meas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Getting Statistical Measures</a:t>
            </a:r>
          </a:p>
        </p:txBody>
      </p:sp>
      <p:sp>
        <p:nvSpPr>
          <p:cNvPr id="214" name="dt contains the number of elements in a bi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dt contains the number of elements in a bin</a:t>
            </a:r>
          </a:p>
        </p:txBody>
      </p:sp>
      <p:sp>
        <p:nvSpPr>
          <p:cNvPr id="215" name="[ 0  2  0  1  3  3  5 10  5 11  8 14 19  9 24  8…"/>
          <p:cNvSpPr txBox="1"/>
          <p:nvPr/>
        </p:nvSpPr>
        <p:spPr>
          <a:xfrm>
            <a:off x="734777" y="3479799"/>
            <a:ext cx="11317524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[ 0  2  0  1  3  3  5 10  5 11  8 14 19  9 24  8 </a:t>
            </a:r>
          </a:p>
          <a:p>
            <a:pPr/>
            <a:r>
              <a:t> 18 16 14 23  6 15 14 12 9 26 17 11 13  3  8  2  </a:t>
            </a:r>
          </a:p>
          <a:p>
            <a:pPr/>
            <a:r>
              <a:t>  7  5  1  5  2  2  0  0  0  0  0  0  1]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etting Statistical Meas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Getting Statistical Measures</a:t>
            </a:r>
          </a:p>
        </p:txBody>
      </p:sp>
      <p:sp>
        <p:nvSpPr>
          <p:cNvPr id="218" name="We now determine mean and standard deviation using the fit func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now determine mean and standard deviation using the fit function</a:t>
            </a:r>
          </a:p>
          <a:p>
            <a:pPr/>
          </a:p>
          <a:p>
            <a:pPr/>
          </a:p>
          <a:p>
            <a:pPr/>
          </a:p>
          <a:p>
            <a:pPr/>
            <a:r>
              <a:t>We could do the same using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np.mean</a:t>
            </a:r>
            <a:r>
              <a:t> and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np.std</a:t>
            </a:r>
          </a:p>
        </p:txBody>
      </p:sp>
      <p:sp>
        <p:nvSpPr>
          <p:cNvPr id="219" name="loc, std = norm.fit(pop1)…"/>
          <p:cNvSpPr txBox="1"/>
          <p:nvPr/>
        </p:nvSpPr>
        <p:spPr>
          <a:xfrm>
            <a:off x="3587284" y="4178299"/>
            <a:ext cx="5830232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loc, std = norm.fit(pop1)</a:t>
            </a:r>
          </a:p>
          <a:p>
            <a:pPr/>
          </a:p>
          <a:p>
            <a:pPr/>
            <a:r>
              <a:t>print(loc, std)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robabilit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Probability</a:t>
            </a:r>
          </a:p>
        </p:txBody>
      </p:sp>
      <p:sp>
        <p:nvSpPr>
          <p:cNvPr id="126" name="We concentrate on categorical data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concentrate on categorical data</a:t>
            </a:r>
          </a:p>
          <a:p>
            <a:pPr lvl="1"/>
            <a:r>
              <a:t>Categorical data is discrete: e.g. "not infected", "infected, but no symptoms", "sick", "recovered", "dead"</a:t>
            </a:r>
          </a:p>
          <a:p>
            <a:pPr lvl="1"/>
            <a:r>
              <a:t>Categorical data can be ordinal :</a:t>
            </a:r>
          </a:p>
          <a:p>
            <a:pPr lvl="2"/>
            <a:r>
              <a:t>number of cases in Milwaukee County</a:t>
            </a:r>
          </a:p>
          <a:p>
            <a:pPr lvl="1"/>
            <a:r>
              <a:t>Categorical data can be nominal :</a:t>
            </a:r>
          </a:p>
          <a:p>
            <a:pPr lvl="2"/>
            <a:r>
              <a:t>Republican, Democrat, Other, Non-affiliated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etting Statistical Meas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Getting Statistical Measures</a:t>
            </a:r>
          </a:p>
        </p:txBody>
      </p:sp>
      <p:sp>
        <p:nvSpPr>
          <p:cNvPr id="222" name="We now create a normal distribution object with this mean and this standard deviatio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now create a normal distribution object with this mean and this standard deviation</a:t>
            </a:r>
          </a:p>
        </p:txBody>
      </p:sp>
      <p:sp>
        <p:nvSpPr>
          <p:cNvPr id="223" name="pdf = norm(loc, std).pdf"/>
          <p:cNvSpPr txBox="1"/>
          <p:nvPr/>
        </p:nvSpPr>
        <p:spPr>
          <a:xfrm>
            <a:off x="3919030" y="4210219"/>
            <a:ext cx="560159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pdf = norm(loc, std).pdf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etting Statistical Meas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Getting Statistical Measures</a:t>
            </a:r>
          </a:p>
        </p:txBody>
      </p:sp>
      <p:sp>
        <p:nvSpPr>
          <p:cNvPr id="226" name="Now, we draw both the histogram and the pdf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Now, we draw both the histogram and the pdf</a:t>
            </a:r>
          </a:p>
          <a:p>
            <a:pPr lvl="1"/>
            <a:r>
              <a:t>The pdf has an integral of 1, so we multiply with the number of elements in the population</a:t>
            </a:r>
          </a:p>
        </p:txBody>
      </p:sp>
      <p:sp>
        <p:nvSpPr>
          <p:cNvPr id="227" name="plt.figure()…"/>
          <p:cNvSpPr txBox="1"/>
          <p:nvPr/>
        </p:nvSpPr>
        <p:spPr>
          <a:xfrm>
            <a:off x="386364" y="5949950"/>
            <a:ext cx="12232073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plt.figure()</a:t>
            </a:r>
          </a:p>
          <a:p>
            <a:pPr/>
            <a:r>
              <a:t>plt.bar(binscenter, dt, width = bins[1]-bins[0])</a:t>
            </a:r>
          </a:p>
          <a:p>
            <a:pPr/>
            <a:r>
              <a:t>plt.plot(binscenter, len(pop1)*pdf(binscenter),'red')</a:t>
            </a:r>
          </a:p>
          <a:p>
            <a:pPr/>
            <a:r>
              <a:t>plt.show()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Figure_1.png" descr="Figure_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9000" y="1333500"/>
            <a:ext cx="11226800" cy="8420100"/>
          </a:xfrm>
          <a:prstGeom prst="rect">
            <a:avLst/>
          </a:prstGeom>
          <a:ln w="12700">
            <a:miter lim="400000"/>
          </a:ln>
        </p:spPr>
      </p:pic>
      <p:sp>
        <p:nvSpPr>
          <p:cNvPr id="230" name="Getting Statistical Meas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Getting Statistical Measures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2" name="Figure_1.png" descr="Figure_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78623" y="2942108"/>
            <a:ext cx="6937177" cy="5202884"/>
          </a:xfrm>
          <a:prstGeom prst="rect">
            <a:avLst/>
          </a:prstGeom>
          <a:ln w="12700">
            <a:miter lim="400000"/>
          </a:ln>
        </p:spPr>
      </p:pic>
      <p:sp>
        <p:nvSpPr>
          <p:cNvPr id="233" name="Getting Statistical Meas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Getting Statistical Measures</a:t>
            </a:r>
          </a:p>
        </p:txBody>
      </p:sp>
      <p:sp>
        <p:nvSpPr>
          <p:cNvPr id="234" name="Question:…"/>
          <p:cNvSpPr txBox="1"/>
          <p:nvPr>
            <p:ph type="body" sz="half" idx="1"/>
          </p:nvPr>
        </p:nvSpPr>
        <p:spPr>
          <a:xfrm>
            <a:off x="952500" y="2590800"/>
            <a:ext cx="4543822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Question:</a:t>
            </a:r>
          </a:p>
          <a:p>
            <a:pPr lvl="1"/>
            <a:r>
              <a:t>Does the red curve fit the blue?</a:t>
            </a:r>
          </a:p>
          <a:p>
            <a:pPr lvl="1"/>
            <a:r>
              <a:t>Visual inspection is inconclusive</a:t>
            </a:r>
          </a:p>
          <a:p>
            <a:pPr lvl="1"/>
            <a:r>
              <a:t>So, we use statistical tests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tatistical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Statistical Tests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tatistical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Statistical Tests</a:t>
            </a:r>
          </a:p>
        </p:txBody>
      </p:sp>
      <p:sp>
        <p:nvSpPr>
          <p:cNvPr id="239" name="Statistical test calculates a value — the test statistics — from a sample in order to refute or confirm a hypothesi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Statistical test calculates a value — the </a:t>
            </a:r>
            <a:r>
              <a:rPr b="1"/>
              <a:t>test statistics </a:t>
            </a:r>
            <a:r>
              <a:t>— from a sample in order to refute or confirm a hypothesis</a:t>
            </a:r>
          </a:p>
          <a:p>
            <a:pPr lvl="1"/>
            <a:r>
              <a:t>Formulate a </a:t>
            </a:r>
            <a:r>
              <a:rPr b="1"/>
              <a:t>null hypothesis</a:t>
            </a:r>
          </a:p>
          <a:p>
            <a:pPr lvl="2"/>
            <a:r>
              <a:t>This is usually the boring stuff: two samples from the same distribution, mean is where it is expected to be, …</a:t>
            </a:r>
          </a:p>
          <a:p>
            <a:pPr lvl="1"/>
            <a:r>
              <a:t>Calculate the probability that the observed statistics or a more significant result has occurred given the null hypothesis</a:t>
            </a:r>
          </a:p>
          <a:p>
            <a:pPr lvl="1"/>
            <a:r>
              <a:t>If the probability is small: reject the null hypothesis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tatistical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Statistical Tests</a:t>
            </a:r>
          </a:p>
        </p:txBody>
      </p:sp>
      <p:sp>
        <p:nvSpPr>
          <p:cNvPr id="242" name="Alpha — measures the confidence a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Alpha — measures the confidence as </a:t>
            </a:r>
            <a14:m>
              <m:oMath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α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m:rPr>
                    <m:nor/>
                  </m:rP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confidence</m:t>
                </m:r>
              </m:oMath>
            </a14:m>
          </a:p>
          <a:p>
            <a:pPr lvl="1"/>
            <a:r>
              <a:t>Typical are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α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0.05,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α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0.01</m:t>
                </m:r>
              </m:oMath>
            </a14:m>
          </a:p>
          <a:p>
            <a:pPr/>
            <a:r>
              <a:t>Critical value —  point at which we start rejecting the null hypothesis</a:t>
            </a:r>
          </a:p>
          <a:p>
            <a:pPr/>
            <a:r>
              <a:t>P-value — probability of the observed outcome (or something more significant) under the null hypothesis</a:t>
            </a:r>
          </a:p>
          <a:p>
            <a:pPr/>
            <a:r>
              <a:t>We reject if the p-value is below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α</m:t>
                </m:r>
              </m:oMath>
            </a14:m>
          </a:p>
          <a:p>
            <a:pPr/>
            <a:r>
              <a:t>WARNING: while used, this is somewhat controversial among statisticians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tatistical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Statistical Tests</a:t>
            </a:r>
          </a:p>
        </p:txBody>
      </p:sp>
      <p:sp>
        <p:nvSpPr>
          <p:cNvPr id="245" name="Create two samples,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Create two samples, </a:t>
            </a:r>
          </a:p>
          <a:p>
            <a:pPr lvl="1"/>
            <a:r>
              <a:t>Beta distributed with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α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1.5</m:t>
                </m:r>
              </m:oMath>
            </a14:m>
            <a:r>
              <a:t>  and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β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</m:oMath>
            </a14:m>
          </a:p>
          <a:p>
            <a:pPr lvl="1"/>
            <a:r>
              <a:t>Normally distributed with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μ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0.5</m:t>
                </m:r>
              </m:oMath>
            </a14:m>
            <a:r>
              <a:t> and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σ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0.25</m:t>
                </m:r>
              </m:oMath>
            </a14:m>
          </a:p>
        </p:txBody>
      </p:sp>
      <p:pic>
        <p:nvPicPr>
          <p:cNvPr id="246" name="beta15_2.png" descr="beta15_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87960" y="4876800"/>
            <a:ext cx="6804412" cy="510330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tatistical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Statistical Tests</a:t>
            </a:r>
          </a:p>
        </p:txBody>
      </p:sp>
      <p:sp>
        <p:nvSpPr>
          <p:cNvPr id="249" name="To test whether two means are equal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test whether two means are equal:</a:t>
            </a:r>
          </a:p>
          <a:p>
            <a:pPr lvl="1"/>
            <a:r>
              <a:t>z-test:  Assumes two normally / Gaussian distributions with same standard deviation</a:t>
            </a:r>
          </a:p>
          <a:p>
            <a:pPr lvl="1"/>
            <a:r>
              <a:t>Zero Hypothesis:  The means are equal</a:t>
            </a:r>
          </a:p>
          <a:p>
            <a:pPr lvl="1"/>
            <a:r>
              <a:t>z-score is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z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μ</m:t>
                    </m:r>
                  </m:num>
                  <m:den>
                    <m:f>
                      <m:fPr>
                        <m:ctrlP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type m:val="lin"/>
                      </m:fPr>
                      <m:num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σ</m:t>
                        </m:r>
                      </m:num>
                      <m:den>
                        <m:rad>
                          <m:radPr>
                            <m:ctrlPr>
                              <a:rPr xmlns:a="http://schemas.openxmlformats.org/drawingml/2006/main" sz="38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degHide m:val="on"/>
                          </m:radPr>
                          <m:deg/>
                          <m:e>
                            <m:r>
                              <a:rPr xmlns:a="http://schemas.openxmlformats.org/drawingml/2006/main" sz="38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n</m:t>
                            </m:r>
                          </m:e>
                        </m:rad>
                      </m:den>
                    </m:f>
                  </m:den>
                </m:f>
              </m:oMath>
            </a14:m>
            <a:r>
              <a:t> </a:t>
            </a:r>
          </a:p>
          <a:p>
            <a:pPr lvl="1"/>
            <a:r>
              <a:t>Use statsmodels</a:t>
            </a:r>
          </a:p>
          <a:p>
            <a:pPr/>
            <a:r>
              <a:t>WARNING: population should be at least 30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tatistical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Statistical Tests</a:t>
            </a:r>
          </a:p>
        </p:txBody>
      </p:sp>
      <p:sp>
        <p:nvSpPr>
          <p:cNvPr id="252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/>
          </a:p>
          <a:p>
            <a:pPr/>
          </a:p>
          <a:p>
            <a:pPr/>
            <a:r>
              <a:t>Result:</a:t>
            </a:r>
          </a:p>
          <a:p>
            <a:pPr/>
          </a:p>
          <a:p>
            <a:pPr/>
          </a:p>
          <a:p>
            <a:pPr lvl="2"/>
            <a:r>
              <a:t>Again, reject zero hypothesis</a:t>
            </a:r>
          </a:p>
        </p:txBody>
      </p:sp>
      <p:sp>
        <p:nvSpPr>
          <p:cNvPr id="253" name="print('z-score\n', statsmodels.stats.weightstats.ztest(sample1, x2=None, value = 0.5))"/>
          <p:cNvSpPr txBox="1"/>
          <p:nvPr/>
        </p:nvSpPr>
        <p:spPr>
          <a:xfrm>
            <a:off x="952500" y="3112412"/>
            <a:ext cx="12460710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print('z-score\n', statsmodels.stats.weightstats.ztest(sample1, x2=None, value = 0.5))</a:t>
            </a:r>
          </a:p>
        </p:txBody>
      </p:sp>
      <p:sp>
        <p:nvSpPr>
          <p:cNvPr id="254" name="z-score…"/>
          <p:cNvSpPr txBox="1"/>
          <p:nvPr/>
        </p:nvSpPr>
        <p:spPr>
          <a:xfrm>
            <a:off x="1874285" y="5645150"/>
            <a:ext cx="10402975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z-score</a:t>
            </a:r>
          </a:p>
          <a:p>
            <a:pPr/>
            <a:r>
              <a:t> (-3.672599393379993, 0.00024009571884724942)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robability Distributions for Categorical D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Probability Distributions for Categorical Data</a:t>
            </a:r>
          </a:p>
        </p:txBody>
      </p:sp>
      <p:sp>
        <p:nvSpPr>
          <p:cNvPr id="129" name="Binomial distributi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Binomial distribution:</a:t>
            </a:r>
          </a:p>
          <a:p>
            <a:pPr lvl="1"/>
            <a:r>
              <a:t>Given a binary characteristic (yes/no) and a sample / population of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what is the probability that </a:t>
            </a:r>
            <a14:m>
              <m:oMath>
                <m:r>
                  <a:rPr xmlns:a="http://schemas.openxmlformats.org/drawingml/2006/main" sz="4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</m:oMath>
            </a14:m>
            <a:r>
              <a:t> have the characteristics</a:t>
            </a:r>
          </a:p>
          <a:p>
            <a:pPr lvl="1"/>
            <a:r>
              <a:t>If we assume that the presence of the characteristic in one individual is independent of the characteristic of another individual</a:t>
            </a:r>
          </a:p>
          <a:p>
            <a:pPr lvl="1" marL="0" indent="0">
              <a:buSzTx/>
              <a:buNone/>
            </a:pPr>
            <a:r>
              <a:t>                </a:t>
            </a:r>
            <a14:m>
              <m:oMath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o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y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π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!</m:t>
                    </m:r>
                  </m:num>
                  <m:den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!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!</m:t>
                    </m:r>
                  </m:den>
                </m:f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sup>
                </m:s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π</m:t>
                </m:r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sup>
                </m:sSup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tatistical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Statistical Tests</a:t>
            </a:r>
          </a:p>
        </p:txBody>
      </p:sp>
      <p:sp>
        <p:nvSpPr>
          <p:cNvPr id="257" name="Compare the two sample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Compare the two samples</a:t>
            </a:r>
          </a:p>
        </p:txBody>
      </p:sp>
      <p:sp>
        <p:nvSpPr>
          <p:cNvPr id="258" name="z-score…"/>
          <p:cNvSpPr txBox="1"/>
          <p:nvPr/>
        </p:nvSpPr>
        <p:spPr>
          <a:xfrm>
            <a:off x="1579991" y="5810978"/>
            <a:ext cx="10402975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z-score</a:t>
            </a:r>
          </a:p>
          <a:p>
            <a:pPr/>
            <a:r>
              <a:t> (-4.611040794712781, 4.0065789390516926e-06)</a:t>
            </a:r>
          </a:p>
        </p:txBody>
      </p:sp>
      <p:sp>
        <p:nvSpPr>
          <p:cNvPr id="259" name="statsmodels.stats.weightstats.ztest(…"/>
          <p:cNvSpPr txBox="1"/>
          <p:nvPr/>
        </p:nvSpPr>
        <p:spPr>
          <a:xfrm>
            <a:off x="1579991" y="3136900"/>
            <a:ext cx="8345240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statsmodels.stats.weightstats.ztest(</a:t>
            </a:r>
          </a:p>
          <a:p>
            <a:pPr/>
            <a:r>
              <a:t>   sample1, </a:t>
            </a:r>
          </a:p>
          <a:p>
            <a:pPr/>
            <a:r>
              <a:t>   sample2, </a:t>
            </a:r>
          </a:p>
          <a:p>
            <a:pPr/>
            <a:r>
              <a:t>   value = 0,</a:t>
            </a:r>
          </a:p>
          <a:p>
            <a:pPr/>
            <a:r>
              <a:t>   alternative='two-sided'</a:t>
            </a:r>
          </a:p>
          <a:p>
            <a:pPr/>
            <a:r>
              <a:t>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tatistical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Statistical Tests</a:t>
            </a:r>
          </a:p>
        </p:txBody>
      </p:sp>
      <p:sp>
        <p:nvSpPr>
          <p:cNvPr id="262" name="Student t-test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Student t-test:</a:t>
            </a:r>
          </a:p>
          <a:p>
            <a:pPr lvl="1"/>
            <a:r>
              <a:t>Assumes Gaussian distribution</a:t>
            </a:r>
          </a:p>
          <a:p>
            <a:pPr lvl="1"/>
            <a:r>
              <a:t>Works for different variances</a:t>
            </a:r>
          </a:p>
          <a:p>
            <a:pPr lvl="1"/>
            <a:r>
              <a:t>Can use for smaller samples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tatistical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Statistical Tests</a:t>
            </a:r>
          </a:p>
        </p:txBody>
      </p:sp>
      <p:sp>
        <p:nvSpPr>
          <p:cNvPr id="265" name="Example: One sample t-tes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 One sample t-test</a:t>
            </a:r>
          </a:p>
          <a:p>
            <a:pPr/>
          </a:p>
          <a:p>
            <a:pPr/>
          </a:p>
          <a:p>
            <a:pPr/>
          </a:p>
          <a:p>
            <a:pPr/>
            <a:r>
              <a:t>Two sample t-test</a:t>
            </a:r>
          </a:p>
        </p:txBody>
      </p:sp>
      <p:sp>
        <p:nvSpPr>
          <p:cNvPr id="266" name="print(scipy.stats.ttest_1samp(sample1, 0.5))"/>
          <p:cNvSpPr txBox="1"/>
          <p:nvPr/>
        </p:nvSpPr>
        <p:spPr>
          <a:xfrm>
            <a:off x="2421235" y="3598115"/>
            <a:ext cx="1017433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print(scipy.stats.ttest_1samp(sample1, 0.5))</a:t>
            </a:r>
          </a:p>
        </p:txBody>
      </p:sp>
      <p:sp>
        <p:nvSpPr>
          <p:cNvPr id="267" name="Ttest_1sampResult(statistic=-3.672599393379993, pvalue=0.0002938619482386932)"/>
          <p:cNvSpPr txBox="1"/>
          <p:nvPr/>
        </p:nvSpPr>
        <p:spPr>
          <a:xfrm>
            <a:off x="2055415" y="4394200"/>
            <a:ext cx="11088887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Ttest_1sampResult(statistic=-3.672599393379993, pvalue=0.0002938619482386932)</a:t>
            </a:r>
          </a:p>
        </p:txBody>
      </p:sp>
      <p:sp>
        <p:nvSpPr>
          <p:cNvPr id="268" name="print(scipy.stats.ttest_ind(sample1, sample2))"/>
          <p:cNvSpPr txBox="1"/>
          <p:nvPr/>
        </p:nvSpPr>
        <p:spPr>
          <a:xfrm>
            <a:off x="2055415" y="6776638"/>
            <a:ext cx="1063161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print(scipy.stats.ttest_ind(sample1, sample2))</a:t>
            </a:r>
          </a:p>
        </p:txBody>
      </p:sp>
      <p:sp>
        <p:nvSpPr>
          <p:cNvPr id="269" name="Ttest_indResult(statistic=-4.611040794712781, pvalue=5.0995747086364474e-06)"/>
          <p:cNvSpPr txBox="1"/>
          <p:nvPr/>
        </p:nvSpPr>
        <p:spPr>
          <a:xfrm>
            <a:off x="2055415" y="7572722"/>
            <a:ext cx="10631612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Ttest_indResult(statistic=-4.611040794712781, pvalue=5.0995747086364474e-06)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tatistical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Statistical Tests</a:t>
            </a:r>
          </a:p>
        </p:txBody>
      </p:sp>
      <p:sp>
        <p:nvSpPr>
          <p:cNvPr id="272" name="This is just a sample of important test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is just a sample of important tests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tatistical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Statistical Tests</a:t>
            </a:r>
          </a:p>
        </p:txBody>
      </p:sp>
      <p:sp>
        <p:nvSpPr>
          <p:cNvPr id="275" name="It is much safer to talk with a statistician than drawing conclusions yourself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35609" indent="-435609" defTabSz="572516">
              <a:spcBef>
                <a:spcPts val="2100"/>
              </a:spcBef>
              <a:defRPr sz="3136"/>
            </a:pPr>
            <a:r>
              <a:t>It is much safer to talk with a statistician than drawing conclusions yourself</a:t>
            </a:r>
          </a:p>
          <a:p>
            <a:pPr lvl="1" marL="871219" indent="-435609" defTabSz="572516">
              <a:spcBef>
                <a:spcPts val="2100"/>
              </a:spcBef>
              <a:defRPr sz="3136"/>
            </a:pPr>
            <a:r>
              <a:t>Python makes sure that you make no calculational errors</a:t>
            </a:r>
          </a:p>
          <a:p>
            <a:pPr lvl="1" marL="871219" indent="-435609" defTabSz="572516">
              <a:spcBef>
                <a:spcPts val="2100"/>
              </a:spcBef>
              <a:defRPr sz="3136"/>
            </a:pPr>
            <a:r>
              <a:t>But it cannot assure that you are using the right test</a:t>
            </a:r>
          </a:p>
          <a:p>
            <a:pPr lvl="2" marL="1306830" indent="-435609" defTabSz="572516">
              <a:spcBef>
                <a:spcPts val="2100"/>
              </a:spcBef>
              <a:defRPr sz="3136"/>
            </a:pPr>
            <a:r>
              <a:t>E.g. you might be making an assumption that is not warranted</a:t>
            </a:r>
          </a:p>
          <a:p>
            <a:pPr lvl="1" marL="871219" indent="-435609" defTabSz="572516">
              <a:spcBef>
                <a:spcPts val="2100"/>
              </a:spcBef>
              <a:defRPr sz="3136"/>
            </a:pPr>
            <a:r>
              <a:t>Also: interpreting confidence levels is not so simple</a:t>
            </a:r>
          </a:p>
          <a:p>
            <a:pPr lvl="2" marL="1306830" indent="-435609" defTabSz="572516">
              <a:spcBef>
                <a:spcPts val="2100"/>
              </a:spcBef>
              <a:defRPr sz="3136"/>
            </a:pP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α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0.01</m:t>
                </m:r>
              </m:oMath>
            </a14:m>
            <a:r>
              <a:t> still means 1% of your results draw the wrong conclusion</a:t>
            </a:r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sp>
        <p:nvSpPr>
          <p:cNvPr id="280" name="Experiments to measure effects of causes on outcom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Experiments to measure effects of causes on outcomes</a:t>
            </a:r>
          </a:p>
          <a:p>
            <a:pPr/>
            <a:r>
              <a:t>Example:</a:t>
            </a:r>
          </a:p>
          <a:p>
            <a:pPr lvl="1"/>
            <a:r>
              <a:t>Test two machine learning algorithm on ten data sets</a:t>
            </a:r>
          </a:p>
          <a:p>
            <a:pPr lvl="2"/>
            <a:r>
              <a:t>Can we say that classifier 2 is better or could this be chance?</a:t>
            </a:r>
          </a:p>
        </p:txBody>
      </p:sp>
      <p:graphicFrame>
        <p:nvGraphicFramePr>
          <p:cNvPr id="281" name="Table"/>
          <p:cNvGraphicFramePr/>
          <p:nvPr/>
        </p:nvGraphicFramePr>
        <p:xfrm>
          <a:off x="4056002" y="6286733"/>
          <a:ext cx="5334001" cy="6286501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718391"/>
                <a:gridCol w="1718391"/>
                <a:gridCol w="1718391"/>
                <a:gridCol w="1718391"/>
              </a:tblGrid>
              <a:tr h="455445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Correct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Incorrect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Totals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554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Classifier 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554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Classifier 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554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Totals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sp>
        <p:nvSpPr>
          <p:cNvPr id="284" name="Other example: treatment versus contro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Other example: treatment versus control</a:t>
            </a:r>
          </a:p>
          <a:p>
            <a:pPr lvl="1"/>
            <a:r>
              <a:t>Does Aspirin help against cardiovascular disease (1988)</a:t>
            </a:r>
          </a:p>
        </p:txBody>
      </p:sp>
      <p:graphicFrame>
        <p:nvGraphicFramePr>
          <p:cNvPr id="285" name="Table"/>
          <p:cNvGraphicFramePr/>
          <p:nvPr/>
        </p:nvGraphicFramePr>
        <p:xfrm>
          <a:off x="3175000" y="4612127"/>
          <a:ext cx="5334000" cy="6286501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663700"/>
                <a:gridCol w="1663700"/>
                <a:gridCol w="1663700"/>
                <a:gridCol w="1663700"/>
              </a:tblGrid>
              <a:tr h="860425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myocardial 
infarction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none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total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86042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Placebo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189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10845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11034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86042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Aspirin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10933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11037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86042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Total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293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21778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sp>
        <p:nvSpPr>
          <p:cNvPr id="288" name="Usually hav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Usually have </a:t>
            </a:r>
          </a:p>
          <a:p>
            <a:pPr lvl="1"/>
            <a:r>
              <a:rPr b="1"/>
              <a:t>explanatory</a:t>
            </a:r>
            <a:r>
              <a:t> variables (Aspirin) </a:t>
            </a:r>
          </a:p>
          <a:p>
            <a:pPr lvl="1"/>
            <a:r>
              <a:rPr b="1"/>
              <a:t>response</a:t>
            </a:r>
            <a:r>
              <a:t> variables (Disease)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sp>
        <p:nvSpPr>
          <p:cNvPr id="291" name="Type I error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Type I error:</a:t>
            </a:r>
          </a:p>
          <a:p>
            <a:pPr lvl="1"/>
            <a:r>
              <a:t>We report an effect when there is none</a:t>
            </a:r>
          </a:p>
          <a:p>
            <a:pPr/>
            <a:r>
              <a:t>Type II error:</a:t>
            </a:r>
          </a:p>
          <a:p>
            <a:pPr lvl="1"/>
            <a:r>
              <a:t>We do not report an effect even though there is one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Python</a:t>
            </a:r>
          </a:p>
        </p:txBody>
      </p:sp>
      <p:sp>
        <p:nvSpPr>
          <p:cNvPr id="132" name="Let's run an experiment:…"/>
          <p:cNvSpPr txBox="1"/>
          <p:nvPr>
            <p:ph type="body" sz="half" idx="1"/>
          </p:nvPr>
        </p:nvSpPr>
        <p:spPr>
          <a:xfrm>
            <a:off x="952500" y="2590800"/>
            <a:ext cx="11099800" cy="3149600"/>
          </a:xfrm>
          <a:prstGeom prst="rect">
            <a:avLst/>
          </a:prstGeom>
        </p:spPr>
        <p:txBody>
          <a:bodyPr anchor="t"/>
          <a:lstStyle/>
          <a:p>
            <a:pPr marL="413384" indent="-413384" defTabSz="543305">
              <a:spcBef>
                <a:spcPts val="2000"/>
              </a:spcBef>
              <a:defRPr sz="2976"/>
            </a:pPr>
            <a:r>
              <a:t>Let's run an experiment: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Select an element of a population with probability p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Count how many population member are selected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Then normalize to get the probability that </a:t>
            </a:r>
            <a:r>
              <a:rPr i="1"/>
              <a:t>x</a:t>
            </a:r>
            <a:r>
              <a:t> members are selected</a:t>
            </a:r>
          </a:p>
        </p:txBody>
      </p:sp>
      <p:sp>
        <p:nvSpPr>
          <p:cNvPr id="133" name="def run_trials(runs, pop_size, p):…"/>
          <p:cNvSpPr txBox="1"/>
          <p:nvPr/>
        </p:nvSpPr>
        <p:spPr>
          <a:xfrm>
            <a:off x="525263" y="6038725"/>
            <a:ext cx="12460710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def run_trials(runs, pop_size, p):</a:t>
            </a:r>
          </a:p>
          <a:p>
            <a:pPr/>
            <a:r>
              <a:t>    results = np.zeros((pop_size+1))</a:t>
            </a:r>
          </a:p>
          <a:p>
            <a:pPr/>
            <a:r>
              <a:t>    for _ in range(runs):</a:t>
            </a:r>
          </a:p>
          <a:p>
            <a:pPr/>
            <a:r>
              <a:t>        seen = len([x for x in </a:t>
            </a:r>
          </a:p>
          <a:p>
            <a:pPr/>
            <a:r>
              <a:t>                   np.random.rand(pop_size) if x &lt; p])</a:t>
            </a:r>
          </a:p>
          <a:p>
            <a:pPr/>
            <a:r>
              <a:t>        results[seen]+=1</a:t>
            </a:r>
          </a:p>
          <a:p>
            <a:pPr/>
            <a:r>
              <a:t>    return results/runs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sp>
        <p:nvSpPr>
          <p:cNvPr id="294" name="There are many possible statistic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There are many possible statistics</a:t>
            </a:r>
          </a:p>
          <a:p>
            <a:pPr lvl="1"/>
            <a:r>
              <a:t>More, if the number of observations is high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sp>
        <p:nvSpPr>
          <p:cNvPr id="297" name="Number of different statistical tests…"/>
          <p:cNvSpPr txBox="1"/>
          <p:nvPr>
            <p:ph type="body" sz="half" idx="1"/>
          </p:nvPr>
        </p:nvSpPr>
        <p:spPr>
          <a:xfrm>
            <a:off x="952500" y="2590800"/>
            <a:ext cx="526307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Number of different statistical tests</a:t>
            </a:r>
          </a:p>
          <a:p>
            <a:pPr/>
            <a:r>
              <a:t>Built into statsmodels</a:t>
            </a:r>
          </a:p>
        </p:txBody>
      </p:sp>
      <p:graphicFrame>
        <p:nvGraphicFramePr>
          <p:cNvPr id="298" name="Table"/>
          <p:cNvGraphicFramePr/>
          <p:nvPr/>
        </p:nvGraphicFramePr>
        <p:xfrm>
          <a:off x="6079695" y="2413000"/>
          <a:ext cx="5334001" cy="6286500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663700"/>
                <a:gridCol w="1663700"/>
                <a:gridCol w="1663700"/>
                <a:gridCol w="1663700"/>
              </a:tblGrid>
              <a:tr h="860425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myocardial 
infarction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none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total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86042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Placebo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189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10845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11034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86042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Aspirin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10933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11037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86042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Total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293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21778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299" name="Estimate   SE   LCB   UCB  p-value…"/>
          <p:cNvSpPr txBox="1"/>
          <p:nvPr/>
        </p:nvSpPr>
        <p:spPr>
          <a:xfrm>
            <a:off x="734777" y="5854699"/>
            <a:ext cx="11317524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               Estimate   SE   LCB   UCB  p-value</a:t>
            </a:r>
          </a:p>
          <a:p>
            <a:pPr/>
            <a:r>
              <a:t>-------------------------------------------------</a:t>
            </a:r>
          </a:p>
          <a:p>
            <a:pPr/>
            <a:r>
              <a:t>Odds ratio        1.832       1.440 2.331   0.000</a:t>
            </a:r>
          </a:p>
          <a:p>
            <a:pPr/>
            <a:r>
              <a:t>Log odds ratio    0.605 0.123 0.365 0.846   0.000</a:t>
            </a:r>
          </a:p>
          <a:p>
            <a:pPr/>
            <a:r>
              <a:t>Risk ratio        1.818       1.433 2.306   0.000</a:t>
            </a:r>
          </a:p>
          <a:p>
            <a:pPr/>
            <a:r>
              <a:t>Log risk ratio    0.598 0.121 0.360 0.835   0.000</a:t>
            </a:r>
          </a:p>
          <a:p>
            <a:pPr/>
            <a:r>
              <a:t>-------------------------------------------------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sp>
        <p:nvSpPr>
          <p:cNvPr id="302" name="Odds:…"/>
          <p:cNvSpPr txBox="1"/>
          <p:nvPr>
            <p:ph type="body" idx="1"/>
          </p:nvPr>
        </p:nvSpPr>
        <p:spPr>
          <a:xfrm>
            <a:off x="952500" y="2590800"/>
            <a:ext cx="11522474" cy="5607972"/>
          </a:xfrm>
          <a:prstGeom prst="rect">
            <a:avLst/>
          </a:prstGeom>
        </p:spPr>
        <p:txBody>
          <a:bodyPr anchor="t"/>
          <a:lstStyle/>
          <a:p>
            <a:pPr marL="413384" indent="-413384" defTabSz="543305">
              <a:spcBef>
                <a:spcPts val="2000"/>
              </a:spcBef>
              <a:defRPr sz="2976"/>
            </a:pPr>
            <a:r>
              <a:t>Odds: 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If we take a placebo, odds are </a:t>
            </a:r>
            <a14:m>
              <m:oMath>
                <m:f>
                  <m:fPr>
                    <m:ctrlP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189</m:t>
                    </m:r>
                  </m:num>
                  <m:den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10845</m:t>
                    </m:r>
                  </m:den>
                </m:f>
              </m:oMath>
            </a14:m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If we do not take a placebo, odds are </a:t>
            </a:r>
            <a14:m>
              <m:oMath>
                <m:f>
                  <m:fPr>
                    <m:ctrlP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104</m:t>
                    </m:r>
                  </m:num>
                  <m:den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10933</m:t>
                    </m:r>
                  </m:den>
                </m:f>
              </m:oMath>
            </a14:m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The statistic looks at the ratio of the odds: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θ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189</m:t>
                    </m:r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10933</m:t>
                    </m:r>
                  </m:num>
                  <m:den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104</m:t>
                    </m:r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10845</m:t>
                    </m:r>
                  </m:den>
                </m:f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1.832</m:t>
                </m:r>
              </m:oMath>
            </a14:m>
            <a:r>
              <a:t> 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If there would be no influence, then we expect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θ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.</a:t>
            </a:r>
            <a:endParaRPr sz="3200"/>
          </a:p>
        </p:txBody>
      </p:sp>
      <p:graphicFrame>
        <p:nvGraphicFramePr>
          <p:cNvPr id="303" name="Table"/>
          <p:cNvGraphicFramePr/>
          <p:nvPr/>
        </p:nvGraphicFramePr>
        <p:xfrm>
          <a:off x="8791973" y="2226172"/>
          <a:ext cx="5334001" cy="6286501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952500"/>
                <a:gridCol w="1308100"/>
                <a:gridCol w="711200"/>
                <a:gridCol w="711200"/>
              </a:tblGrid>
              <a:tr h="635087">
                <a:tc>
                  <a:txBody>
                    <a:bodyPr/>
                    <a:lstStyle/>
                    <a:p>
                      <a:pPr defTabSz="914400">
                        <a:defRPr sz="17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700">
                          <a:solidFill>
                            <a:srgbClr val="FFFFFF"/>
                          </a:solidFill>
                          <a:sym typeface="Helvetica Neue"/>
                        </a:rPr>
                        <a:t>myocardial 
infarction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700">
                          <a:solidFill>
                            <a:srgbClr val="FFFFFF"/>
                          </a:solidFill>
                          <a:sym typeface="Helvetica Neue"/>
                        </a:rPr>
                        <a:t>none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700">
                          <a:solidFill>
                            <a:srgbClr val="FFFFFF"/>
                          </a:solidFill>
                          <a:sym typeface="Helvetica Neue"/>
                        </a:rPr>
                        <a:t>total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8387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700">
                          <a:solidFill>
                            <a:srgbClr val="FFFFFF"/>
                          </a:solidFill>
                          <a:sym typeface="Helvetica Neue"/>
                        </a:rPr>
                        <a:t>Placebo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700">
                          <a:sym typeface="Helvetica Neue"/>
                        </a:rPr>
                        <a:t>189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700">
                          <a:sym typeface="Helvetica Neue"/>
                        </a:rPr>
                        <a:t>10845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700">
                          <a:sym typeface="Helvetica Neue"/>
                        </a:rPr>
                        <a:t>11034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2037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700">
                          <a:solidFill>
                            <a:srgbClr val="FFFFFF"/>
                          </a:solidFill>
                          <a:sym typeface="Helvetica Neue"/>
                        </a:rPr>
                        <a:t>Aspirin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700">
                          <a:sym typeface="Helvetica Neue"/>
                        </a:rPr>
                        <a:t>104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700">
                          <a:sym typeface="Helvetica Neue"/>
                        </a:rPr>
                        <a:t>10933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700">
                          <a:sym typeface="Helvetica Neue"/>
                        </a:rPr>
                        <a:t>11037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2037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700">
                          <a:solidFill>
                            <a:srgbClr val="FFFFFF"/>
                          </a:solidFill>
                          <a:sym typeface="Helvetica Neue"/>
                        </a:rPr>
                        <a:t>Total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700">
                          <a:sym typeface="Helvetica Neue"/>
                        </a:rPr>
                        <a:t>293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700">
                          <a:sym typeface="Helvetica Neue"/>
                        </a:rPr>
                        <a:t>21778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7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sp>
        <p:nvSpPr>
          <p:cNvPr id="306" name="Log odd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Log odds</a:t>
            </a:r>
          </a:p>
          <a:p>
            <a:pPr lvl="1"/>
            <a:r>
              <a:t>The statistics for odds are heavily skewed</a:t>
            </a:r>
          </a:p>
          <a:p>
            <a:pPr lvl="1"/>
            <a:r>
              <a:t>Easier to use </a:t>
            </a:r>
            <a14:m>
              <m:oMath>
                <m:r>
                  <m:rPr>
                    <m:sty m:val="p"/>
                  </m:rP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θ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which can be approximated with a normal distribution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sp>
        <p:nvSpPr>
          <p:cNvPr id="309" name="Relative risk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Relative risk </a:t>
            </a:r>
          </a:p>
          <a:p>
            <a:pPr lvl="1"/>
            <a14:m>
              <m:oMath>
                <m:sSub>
                  <m:e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  <m:sub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</m:oMath>
            </a14:m>
            <a:r>
              <a:t> probability of success for group one</a:t>
            </a:r>
          </a:p>
          <a:p>
            <a:pPr lvl="1"/>
            <a14:m>
              <m:oMath>
                <m:sSub>
                  <m:e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  <m:sub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</m:oMath>
            </a14:m>
            <a:r>
              <a:t> probability of success for group two</a:t>
            </a:r>
          </a:p>
          <a:p>
            <a:pPr lvl="1"/>
            <a:r>
              <a:t>Relative risk is </a:t>
            </a:r>
            <a14:m>
              <m:oMath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sSub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num>
                  <m:den>
                    <m:sSub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den>
                </m:f>
              </m:oMath>
            </a14:m>
            <a:r>
              <a:t> </a:t>
            </a:r>
          </a:p>
          <a:p>
            <a:pPr lvl="1"/>
            <a:r>
              <a:t>Depends on how we define success because in general</a:t>
            </a:r>
            <a14:m>
              <m:oMath>
                <m:f>
                  <m:fPr>
                    <m:ctrl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sSub>
                      <m:e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num>
                  <m:den>
                    <m:sSub>
                      <m:e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den>
                </m:f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≠</m:t>
                </m:r>
                <m:f>
                  <m:fPr>
                    <m:ctrl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num>
                  <m:den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sSub>
                      <m:e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den>
                </m:f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sp>
        <p:nvSpPr>
          <p:cNvPr id="312" name="Example:…"/>
          <p:cNvSpPr txBox="1"/>
          <p:nvPr>
            <p:ph type="body" idx="1"/>
          </p:nvPr>
        </p:nvSpPr>
        <p:spPr>
          <a:xfrm>
            <a:off x="757387" y="2597150"/>
            <a:ext cx="11099801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Estimate relative risk from observations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τ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f>
                        <m:fPr>
                          <m:ctrlP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lin"/>
                        </m:fPr>
                        <m:num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189</m:t>
                          </m:r>
                        </m:num>
                        <m:den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11034</m:t>
                          </m:r>
                        </m:den>
                      </m:f>
                    </m:num>
                    <m:den>
                      <m:f>
                        <m:fPr>
                          <m:ctrlP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lin"/>
                        </m:fPr>
                        <m:num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104</m:t>
                          </m:r>
                        </m:num>
                        <m:den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11037</m:t>
                          </m:r>
                        </m:den>
                      </m:f>
                    </m:den>
                  </m:f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1.817802</m:t>
                  </m:r>
                </m:oMath>
              </m:oMathPara>
            </a14:m>
          </a:p>
        </p:txBody>
      </p:sp>
      <p:graphicFrame>
        <p:nvGraphicFramePr>
          <p:cNvPr id="313" name="Table"/>
          <p:cNvGraphicFramePr/>
          <p:nvPr/>
        </p:nvGraphicFramePr>
        <p:xfrm>
          <a:off x="8885387" y="2413000"/>
          <a:ext cx="5334001" cy="6286500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952500"/>
                <a:gridCol w="1308100"/>
                <a:gridCol w="711200"/>
                <a:gridCol w="711200"/>
              </a:tblGrid>
              <a:tr h="635087">
                <a:tc>
                  <a:txBody>
                    <a:bodyPr/>
                    <a:lstStyle/>
                    <a:p>
                      <a:pPr defTabSz="914400">
                        <a:defRPr sz="17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700">
                          <a:solidFill>
                            <a:srgbClr val="FFFFFF"/>
                          </a:solidFill>
                          <a:sym typeface="Helvetica Neue"/>
                        </a:rPr>
                        <a:t>myocardial 
infarction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700">
                          <a:solidFill>
                            <a:srgbClr val="FFFFFF"/>
                          </a:solidFill>
                          <a:sym typeface="Helvetica Neue"/>
                        </a:rPr>
                        <a:t>none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700">
                          <a:solidFill>
                            <a:srgbClr val="FFFFFF"/>
                          </a:solidFill>
                          <a:sym typeface="Helvetica Neue"/>
                        </a:rPr>
                        <a:t>total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8387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700">
                          <a:solidFill>
                            <a:srgbClr val="FFFFFF"/>
                          </a:solidFill>
                          <a:sym typeface="Helvetica Neue"/>
                        </a:rPr>
                        <a:t>Placebo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700">
                          <a:sym typeface="Helvetica Neue"/>
                        </a:rPr>
                        <a:t>189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700">
                          <a:sym typeface="Helvetica Neue"/>
                        </a:rPr>
                        <a:t>10845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700">
                          <a:sym typeface="Helvetica Neue"/>
                        </a:rPr>
                        <a:t>11034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2037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700">
                          <a:solidFill>
                            <a:srgbClr val="FFFFFF"/>
                          </a:solidFill>
                          <a:sym typeface="Helvetica Neue"/>
                        </a:rPr>
                        <a:t>Aspirin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700">
                          <a:sym typeface="Helvetica Neue"/>
                        </a:rPr>
                        <a:t>104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700">
                          <a:sym typeface="Helvetica Neue"/>
                        </a:rPr>
                        <a:t>10933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700">
                          <a:sym typeface="Helvetica Neue"/>
                        </a:rPr>
                        <a:t>11037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2037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700">
                          <a:solidFill>
                            <a:srgbClr val="FFFFFF"/>
                          </a:solidFill>
                          <a:sym typeface="Helvetica Neue"/>
                        </a:rPr>
                        <a:t>Total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700">
                          <a:sym typeface="Helvetica Neue"/>
                        </a:rPr>
                        <a:t>293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700">
                          <a:sym typeface="Helvetica Neue"/>
                        </a:rPr>
                        <a:t>21778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7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sp>
        <p:nvSpPr>
          <p:cNvPr id="316" name="Again, log of risk is easier to approximat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Again, log of risk is easier to approximate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sp>
        <p:nvSpPr>
          <p:cNvPr id="319" name="statsmodels.Table2x2 gives all four values together with a p-valu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statsmodels.Table2x2 gives all four values together with a p-value</a:t>
            </a:r>
          </a:p>
          <a:p>
            <a:pPr/>
            <a:r>
              <a:t>The risk and log risk ratio statistics are not symmetric, so by transposing, you get different values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Contingency Tab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</a:t>
            </a:r>
          </a:p>
        </p:txBody>
      </p:sp>
      <p:sp>
        <p:nvSpPr>
          <p:cNvPr id="322" name="import numpy as np…"/>
          <p:cNvSpPr txBox="1"/>
          <p:nvPr/>
        </p:nvSpPr>
        <p:spPr>
          <a:xfrm>
            <a:off x="952500" y="2616199"/>
            <a:ext cx="11317524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import numpy as np</a:t>
            </a:r>
          </a:p>
          <a:p>
            <a:pPr/>
            <a:r>
              <a:t>import matplotlib.pyplot as plt</a:t>
            </a:r>
          </a:p>
          <a:p>
            <a:pPr/>
            <a:r>
              <a:t>from statsmodels.stats.contingency_tables import Table2x2</a:t>
            </a:r>
          </a:p>
          <a:p>
            <a:pPr/>
          </a:p>
          <a:p>
            <a:pPr/>
            <a:r>
              <a:t>ct = Table2x2([ [25, 280], [45, 405]])</a:t>
            </a:r>
          </a:p>
          <a:p>
            <a:pPr/>
            <a:r>
              <a:t>print(ct.summary())</a:t>
            </a:r>
          </a:p>
        </p:txBody>
      </p:sp>
      <p:pic>
        <p:nvPicPr>
          <p:cNvPr id="323" name="Screen Shot 2021-08-17 at 5.41.15 PM.png" descr="Screen Shot 2021-08-17 at 5.41.15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53689" y="6100648"/>
            <a:ext cx="10497422" cy="269639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sp>
        <p:nvSpPr>
          <p:cNvPr id="326" name="For small samples, we should use Fisher's exact tes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For small samples, we should use Fisher's exact test</a:t>
            </a:r>
          </a:p>
          <a:p>
            <a:pPr lvl="1"/>
            <a:r>
              <a:t>If there is no influence of the explanatory variables, then the numbers in the cells are distributed according to a hyper-geometric distribution</a:t>
            </a:r>
          </a:p>
          <a:p>
            <a:pPr lvl="1"/>
            <a:r>
              <a:t>With Python, we can apply this even to larger samples</a:t>
            </a:r>
          </a:p>
          <a:p>
            <a:pPr/>
            <a:r>
              <a:t>Use fisher_exact in scipy.stats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Python</a:t>
            </a:r>
          </a:p>
        </p:txBody>
      </p:sp>
      <p:sp>
        <p:nvSpPr>
          <p:cNvPr id="136" name="Then compare with the binomial probabilit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Then compare with the binomial probability</a:t>
            </a:r>
          </a:p>
          <a:p>
            <a:pPr lvl="1"/>
            <a:r>
              <a:t>binom.pmf is the probability mass function </a:t>
            </a:r>
            <a14:m>
              <m:oMath>
                <m:d>
                  <m:dPr>
                    <m:ctrl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f>
                      <m:fPr>
                        <m:ctrlP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type m:val="noBar"/>
                      </m:fPr>
                      <m:num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num>
                      <m:den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k</m:t>
                        </m:r>
                      </m:den>
                    </m:f>
                  </m:e>
                </m:d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p>
                </m:s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p>
                </m:sSup>
              </m:oMath>
            </a14:m>
          </a:p>
        </p:txBody>
      </p:sp>
      <p:sp>
        <p:nvSpPr>
          <p:cNvPr id="137" name="from scipy.stats import binom…"/>
          <p:cNvSpPr txBox="1"/>
          <p:nvPr/>
        </p:nvSpPr>
        <p:spPr>
          <a:xfrm>
            <a:off x="1760909" y="6002089"/>
            <a:ext cx="9037502" cy="2266951"/>
          </a:xfrm>
          <a:prstGeom prst="rect">
            <a:avLst/>
          </a:prstGeom>
          <a:ln w="6350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from scipy.stats import binom</a:t>
            </a:r>
          </a:p>
          <a:p>
            <a:pPr/>
          </a:p>
          <a:p>
            <a:pPr/>
            <a:r>
              <a:t>results = run_trials(runs, pop_size, p)</a:t>
            </a:r>
          </a:p>
          <a:p>
            <a:pPr/>
            <a:r>
              <a:t>xvalues = np.arange(0, len(results))</a:t>
            </a:r>
          </a:p>
          <a:p>
            <a:pPr/>
            <a:r>
              <a:t>binom.pmf(xvalues,pop_size, p)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sp>
        <p:nvSpPr>
          <p:cNvPr id="329" name="Calling Fisher's exact metho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 Calling Fisher's exact method</a:t>
            </a:r>
          </a:p>
          <a:p>
            <a:pPr/>
          </a:p>
          <a:p>
            <a:pPr/>
            <a:r>
              <a:t>Output is value of the statistics and the p-value</a:t>
            </a:r>
          </a:p>
          <a:p>
            <a:pPr/>
          </a:p>
          <a:p>
            <a:pPr/>
            <a:r>
              <a:t>Again, we conclude that the difference between Aspirin and Placebo are unlikely to have happened by chance</a:t>
            </a:r>
          </a:p>
        </p:txBody>
      </p:sp>
      <p:sp>
        <p:nvSpPr>
          <p:cNvPr id="330" name="scipy.stats.fisher_exact(table))"/>
          <p:cNvSpPr txBox="1"/>
          <p:nvPr/>
        </p:nvSpPr>
        <p:spPr>
          <a:xfrm>
            <a:off x="2950062" y="3457994"/>
            <a:ext cx="743069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scipy.stats.fisher_exact(table))</a:t>
            </a:r>
          </a:p>
        </p:txBody>
      </p:sp>
      <p:sp>
        <p:nvSpPr>
          <p:cNvPr id="331" name="(1.8320539419087136, 5.032835599791868e-07)"/>
          <p:cNvSpPr txBox="1"/>
          <p:nvPr/>
        </p:nvSpPr>
        <p:spPr>
          <a:xfrm>
            <a:off x="2070881" y="4991939"/>
            <a:ext cx="9945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(1.8320539419087136, 5.032835599791868e-07)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graphicFrame>
        <p:nvGraphicFramePr>
          <p:cNvPr id="334" name="Table"/>
          <p:cNvGraphicFramePr/>
          <p:nvPr/>
        </p:nvGraphicFramePr>
        <p:xfrm>
          <a:off x="1982176" y="3199458"/>
          <a:ext cx="5334001" cy="6286501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1" bandCol="0" bandRow="1" rtl="0">
                <a:tableStyleId>{4C3C2611-4C71-4FC5-86AE-919BDF0F9419}</a:tableStyleId>
              </a:tblPr>
              <a:tblGrid>
                <a:gridCol w="2895600"/>
                <a:gridCol w="2895600"/>
                <a:gridCol w="2895600"/>
              </a:tblGrid>
              <a:tr h="1128545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Lung Cancer Cases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Controls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Smoker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688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650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Non-smoker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59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571625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graphicFrame>
        <p:nvGraphicFramePr>
          <p:cNvPr id="337" name="Table"/>
          <p:cNvGraphicFramePr/>
          <p:nvPr/>
        </p:nvGraphicFramePr>
        <p:xfrm>
          <a:off x="1982176" y="3199458"/>
          <a:ext cx="5334001" cy="6286501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1" bandCol="0" bandRow="1" rtl="0">
                <a:tableStyleId>{4C3C2611-4C71-4FC5-86AE-919BDF0F9419}</a:tableStyleId>
              </a:tblPr>
              <a:tblGrid>
                <a:gridCol w="2895600"/>
                <a:gridCol w="2895600"/>
                <a:gridCol w="2895600"/>
              </a:tblGrid>
              <a:tr h="1128545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Lung Cancer Cases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Controls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Smoker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688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650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Non-smoker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59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571625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338" name="Estimate   SE   LCB   UCB  p-value…"/>
          <p:cNvSpPr txBox="1"/>
          <p:nvPr/>
        </p:nvSpPr>
        <p:spPr>
          <a:xfrm>
            <a:off x="843638" y="5740400"/>
            <a:ext cx="11317524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               Estimate   SE   LCB   UCB  p-value</a:t>
            </a:r>
          </a:p>
          <a:p>
            <a:pPr/>
            <a:r>
              <a:t>-------------------------------------------------</a:t>
            </a:r>
          </a:p>
          <a:p>
            <a:pPr/>
            <a:r>
              <a:t>Odds ratio        2.974       1.787 4.949   0.000</a:t>
            </a:r>
          </a:p>
          <a:p>
            <a:pPr/>
            <a:r>
              <a:t>Log odds ratio    1.090 0.260 0.580 1.599   0.000</a:t>
            </a:r>
          </a:p>
          <a:p>
            <a:pPr/>
            <a:r>
              <a:t>Risk ratio        1.959       1.352 2.839   0.000</a:t>
            </a:r>
          </a:p>
          <a:p>
            <a:pPr/>
            <a:r>
              <a:t>Log risk ratio    0.672 0.189 0.301 1.043   0.000</a:t>
            </a:r>
          </a:p>
          <a:p>
            <a:pPr/>
            <a:r>
              <a:t>-------------------------------------------------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graphicFrame>
        <p:nvGraphicFramePr>
          <p:cNvPr id="341" name="Table"/>
          <p:cNvGraphicFramePr/>
          <p:nvPr/>
        </p:nvGraphicFramePr>
        <p:xfrm>
          <a:off x="3142431" y="2723944"/>
          <a:ext cx="5334001" cy="6286501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2108200"/>
                <a:gridCol w="2108200"/>
                <a:gridCol w="2108200"/>
              </a:tblGrid>
              <a:tr h="785645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Right Handed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Left Handed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Male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Female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342" name="Estimate   SE   LCB    UCB  p-value…"/>
          <p:cNvSpPr txBox="1"/>
          <p:nvPr/>
        </p:nvSpPr>
        <p:spPr>
          <a:xfrm>
            <a:off x="729319" y="5377008"/>
            <a:ext cx="11546162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               Estimate   SE   LCB    UCB  p-value</a:t>
            </a:r>
          </a:p>
          <a:p>
            <a:pPr/>
            <a:r>
              <a:t>--------------------------------------------------</a:t>
            </a:r>
          </a:p>
          <a:p>
            <a:pPr/>
            <a:r>
              <a:t>Odds ratio        0.434        0.124 1.517   0.191</a:t>
            </a:r>
          </a:p>
          <a:p>
            <a:pPr/>
            <a:r>
              <a:t>Log odds ratio   -0.834 0.638 -2.084 0.417   0.191</a:t>
            </a:r>
          </a:p>
          <a:p>
            <a:pPr/>
            <a:r>
              <a:t>Risk ratio        0.902        0.776 1.049   0.181</a:t>
            </a:r>
          </a:p>
          <a:p>
            <a:pPr/>
            <a:r>
              <a:t>Log risk ratio   -0.103 0.077 -0.254 0.048   0.181</a:t>
            </a:r>
          </a:p>
          <a:p>
            <a:pPr/>
            <a:r>
              <a:t>--------------------------------------------------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sp>
        <p:nvSpPr>
          <p:cNvPr id="345" name="Double-click to edi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Contingency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Contingency Tables</a:t>
            </a:r>
          </a:p>
        </p:txBody>
      </p:sp>
      <p:sp>
        <p:nvSpPr>
          <p:cNvPr id="348" name="Double-click to edi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Testing for Normalit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Testing for Normality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353" name="A large number of models assume that data is or close to normally distribut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00050" indent="-400050" defTabSz="525779">
              <a:spcBef>
                <a:spcPts val="1900"/>
              </a:spcBef>
              <a:defRPr sz="2880"/>
            </a:pPr>
            <a:r>
              <a:t>A large number of models assume that data is or close to normally distributed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If data comes from normal distribution: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Lots of statistical tricks available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If data comes from another distribution: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Maybe use "non-parametic" methods</a:t>
            </a: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Use tests to determine whether a given set of data is likely to come from a normal distribution</a:t>
            </a: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Step 1: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Use a histogram or scatter-plot of the data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356" name="I created two arrays of length 250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 created two arrays of length 250</a:t>
            </a:r>
          </a:p>
          <a:p>
            <a:pPr lvl="1"/>
            <a:r>
              <a:t>With my birth date as the seed for reproducability</a:t>
            </a:r>
          </a:p>
          <a:p>
            <a:pPr/>
            <a:r>
              <a:t>First, I create histograms (with default settings)</a:t>
            </a:r>
          </a:p>
        </p:txBody>
      </p:sp>
      <p:sp>
        <p:nvSpPr>
          <p:cNvPr id="357" name="def show(array, name):…"/>
          <p:cNvSpPr txBox="1"/>
          <p:nvPr/>
        </p:nvSpPr>
        <p:spPr>
          <a:xfrm>
            <a:off x="3897889" y="4960415"/>
            <a:ext cx="6973417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show(array, name):</a:t>
            </a:r>
          </a:p>
          <a:p>
            <a:pPr/>
            <a:r>
              <a:t>    fig = plt.figure()</a:t>
            </a:r>
          </a:p>
          <a:p>
            <a:pPr/>
            <a:r>
              <a:t>    ax = plt.axes()</a:t>
            </a:r>
          </a:p>
          <a:p>
            <a:pPr/>
            <a:r>
              <a:t>    ax.set_xlabel("Values")</a:t>
            </a:r>
          </a:p>
          <a:p>
            <a:pPr/>
            <a:r>
              <a:t>    ax.set_ylabel("Frequency")</a:t>
            </a:r>
          </a:p>
          <a:p>
            <a:pPr/>
            <a:r>
              <a:t>    ax.hist(array)</a:t>
            </a:r>
          </a:p>
          <a:p>
            <a:pPr/>
            <a:r>
              <a:t>    fig.savefig(name)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360" name="Results ar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Results are: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  <a:r>
              <a:t>Left: not symmetric (skew is positive)</a:t>
            </a:r>
          </a:p>
          <a:p>
            <a:pPr/>
            <a:r>
              <a:t>Right: shape does not look quite right (kurtosis)</a:t>
            </a:r>
          </a:p>
        </p:txBody>
      </p:sp>
      <p:pic>
        <p:nvPicPr>
          <p:cNvPr id="361" name="beta.pdf" descr="beta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2500" y="3360991"/>
            <a:ext cx="5267147" cy="395036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2" name="nr.pdf" descr="nr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018262" y="3360991"/>
            <a:ext cx="5267147" cy="395036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Python</a:t>
            </a:r>
          </a:p>
        </p:txBody>
      </p:sp>
      <p:sp>
        <p:nvSpPr>
          <p:cNvPr id="140" name="100 runs : Prediction and experimental results differ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100 runs : Prediction and experimental results differ</a:t>
            </a:r>
          </a:p>
        </p:txBody>
      </p:sp>
      <p:pic>
        <p:nvPicPr>
          <p:cNvPr id="141" name="100.pdf" descr="100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44800" y="3390900"/>
            <a:ext cx="7315200" cy="5486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365" name="Quantile-Quantile Plo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Quantile-Quantile Plot</a:t>
            </a:r>
          </a:p>
          <a:p>
            <a:pPr lvl="1"/>
            <a:r>
              <a:t>Quantile q:  Proportion q of the data set fall below the point</a:t>
            </a:r>
          </a:p>
          <a:p>
            <a:pPr lvl="1"/>
            <a:r>
              <a:t>Example: 30% or 0.3 quantile: 30% of the points are below, 70% of the points are above</a:t>
            </a:r>
          </a:p>
          <a:p>
            <a:pPr/>
            <a:r>
              <a:t>Plot two data-sets to compare whether they come from the same distribution</a:t>
            </a:r>
          </a:p>
          <a:p>
            <a:pPr/>
            <a:r>
              <a:t>Plot one data-set.  If linear: suggests normal distribution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368" name="QQ-Plot part of statsmodels packag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QQ-Plot part of statsmodels package </a:t>
            </a:r>
          </a:p>
          <a:p>
            <a:pPr lvl="1"/>
            <a:r>
              <a:t>Used with numpy, scipy, or pandas and pyplot</a:t>
            </a:r>
          </a:p>
          <a:p>
            <a:pPr lvl="1"/>
          </a:p>
          <a:p>
            <a:pPr lvl="1"/>
          </a:p>
          <a:p>
            <a:pPr lvl="1"/>
          </a:p>
          <a:p>
            <a:pPr lvl="2"/>
            <a:r>
              <a:t>line will draw a 45° line to compare with normal distribution</a:t>
            </a:r>
          </a:p>
        </p:txBody>
      </p:sp>
      <p:sp>
        <p:nvSpPr>
          <p:cNvPr id="369" name="import statsmodels.api as sm…"/>
          <p:cNvSpPr txBox="1"/>
          <p:nvPr/>
        </p:nvSpPr>
        <p:spPr>
          <a:xfrm>
            <a:off x="1420688" y="4187754"/>
            <a:ext cx="10631613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import statsmodels.api as sm</a:t>
            </a:r>
          </a:p>
          <a:p>
            <a:pPr/>
          </a:p>
          <a:p>
            <a:pPr/>
            <a:r>
              <a:t>def showqq(array, name):</a:t>
            </a:r>
          </a:p>
          <a:p>
            <a:pPr/>
            <a:r>
              <a:t>    fig = sm.qqplot(np.array(array), line='s')</a:t>
            </a:r>
          </a:p>
          <a:p>
            <a:pPr/>
            <a:r>
              <a:t>    fig.savefig(name)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372" name="Result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Results: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  <a:p>
            <a:pPr lvl="1"/>
            <a:r>
              <a:t>Some outliers are normal</a:t>
            </a:r>
          </a:p>
        </p:txBody>
      </p:sp>
      <p:pic>
        <p:nvPicPr>
          <p:cNvPr id="373" name="betaqq.pdf" descr="betaqq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2500" y="3262690"/>
            <a:ext cx="5132486" cy="3849366"/>
          </a:xfrm>
          <a:prstGeom prst="rect">
            <a:avLst/>
          </a:prstGeom>
          <a:ln w="12700">
            <a:miter lim="400000"/>
          </a:ln>
        </p:spPr>
      </p:pic>
      <p:pic>
        <p:nvPicPr>
          <p:cNvPr id="374" name="nrqq.pdf" descr="nrqq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620951" y="3150617"/>
            <a:ext cx="5431349" cy="407351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377" name="Statistical test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64489" indent="-364489" defTabSz="479044">
              <a:spcBef>
                <a:spcPts val="1800"/>
              </a:spcBef>
              <a:defRPr sz="2624"/>
            </a:pPr>
            <a:r>
              <a:t>Statistical tests:</a:t>
            </a:r>
          </a:p>
          <a:p>
            <a:pPr lvl="1" marL="728979" indent="-364489" defTabSz="479044">
              <a:spcBef>
                <a:spcPts val="1800"/>
              </a:spcBef>
              <a:defRPr sz="2624"/>
            </a:pPr>
            <a:r>
              <a:t>Takes data and calculates a </a:t>
            </a:r>
            <a:r>
              <a:rPr b="1"/>
              <a:t>test statistics</a:t>
            </a:r>
          </a:p>
          <a:p>
            <a:pPr lvl="2" marL="1093469" indent="-364489" defTabSz="479044">
              <a:spcBef>
                <a:spcPts val="1800"/>
              </a:spcBef>
              <a:defRPr sz="2624"/>
            </a:pPr>
            <a:r>
              <a:t>Calculates the probability of the test value assuming that a </a:t>
            </a:r>
            <a:r>
              <a:rPr b="1"/>
              <a:t>null hypothesis </a:t>
            </a:r>
            <a:r>
              <a:t>is true</a:t>
            </a:r>
          </a:p>
          <a:p>
            <a:pPr lvl="2" marL="1093469" indent="-364489" defTabSz="479044">
              <a:spcBef>
                <a:spcPts val="1800"/>
              </a:spcBef>
              <a:defRPr sz="2624"/>
            </a:pPr>
            <a:r>
              <a:t>If the probability is too small, concludes that the null hypothesis is false</a:t>
            </a:r>
          </a:p>
          <a:p>
            <a:pPr lvl="1" marL="728979" indent="-364489" defTabSz="479044">
              <a:spcBef>
                <a:spcPts val="1800"/>
              </a:spcBef>
              <a:defRPr sz="2624"/>
            </a:pPr>
            <a:r>
              <a:t>In Scipy:</a:t>
            </a:r>
          </a:p>
          <a:p>
            <a:pPr lvl="2" marL="1093469" indent="-364489" defTabSz="479044">
              <a:spcBef>
                <a:spcPts val="1800"/>
              </a:spcBef>
              <a:defRPr sz="2624"/>
            </a:pPr>
            <a:r>
              <a:t>Null hypothesis: "Distribution is normal"</a:t>
            </a:r>
          </a:p>
          <a:p>
            <a:pPr lvl="2" marL="1093469" indent="-364489" defTabSz="479044">
              <a:spcBef>
                <a:spcPts val="1800"/>
              </a:spcBef>
              <a:defRPr sz="2624"/>
            </a:pPr>
            <a:r>
              <a:t>Returns a p-value</a:t>
            </a:r>
          </a:p>
          <a:p>
            <a:pPr lvl="2" marL="1093469" indent="-364489" defTabSz="479044">
              <a:spcBef>
                <a:spcPts val="1800"/>
              </a:spcBef>
              <a:defRPr sz="2624"/>
            </a:pPr>
            <a:r>
              <a:t>If p-value is smaller than </a:t>
            </a:r>
            <a14:m>
              <m:oMath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α</m:t>
                </m:r>
              </m:oMath>
            </a14:m>
            <a:r>
              <a:t> : reject the Null Hypothesis, otherwise see it supported by data</a:t>
            </a:r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380" name="Shapiro Wilk Test:…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Shapiro Wilk Test:</a:t>
            </a:r>
          </a:p>
          <a:p>
            <a:pPr lvl="3" marL="0" indent="0">
              <a:buSzTx/>
              <a:buNone/>
            </a:pPr>
            <a:r>
              <a:t>     Calculates a test statistics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Sup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sub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p>
                    </m:sSubSup>
                    <m:sSub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sSub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sSup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num>
                  <m:den>
                    <m:sSubSup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sub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p>
                    </m:sSub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bar>
                      <m:barPr>
                        <m:ctrlP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pos m:val="top"/>
                      </m:barPr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bar>
                    <m:sSup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den>
                </m:f>
              </m:oMath>
            </a14:m>
          </a:p>
          <a:p>
            <a:pPr lvl="3" marL="0" indent="0">
              <a:buSzTx/>
              <a:buNone/>
            </a:pPr>
            <a:r>
              <a:t>      where </a:t>
            </a:r>
            <a14:m>
              <m:oMath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</m:oMath>
            </a14:m>
            <a:r>
              <a:t> ordered sample values</a:t>
            </a:r>
          </a:p>
          <a:p>
            <a:pPr lvl="3" marL="0" indent="0">
              <a:buSzTx/>
              <a:buNone/>
            </a:pPr>
            <a:r>
              <a:t>      </a:t>
            </a:r>
            <a14:m>
              <m:oMath>
                <m:sSub>
                  <m:e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</m:oMath>
            </a14:m>
            <a:r>
              <a:t> constants from covariance, variance, mean of sample</a:t>
            </a:r>
          </a:p>
          <a:p>
            <a:pPr/>
            <a:r>
              <a:t>For small samples, not so good</a:t>
            </a:r>
          </a:p>
          <a:p>
            <a:pPr/>
            <a:r>
              <a:t>W-distribution is calculated via Monte-Carlo simulation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383" name="Use scipy.stats.shapir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Use scipy.stats.shapiro</a:t>
            </a:r>
          </a:p>
          <a:p>
            <a:pPr lvl="1"/>
            <a:r>
              <a:t>Input is the data</a:t>
            </a:r>
          </a:p>
          <a:p>
            <a:pPr lvl="1"/>
            <a:r>
              <a:t>Output is the W-value and the p-value</a:t>
            </a:r>
          </a:p>
        </p:txBody>
      </p:sp>
      <p:sp>
        <p:nvSpPr>
          <p:cNvPr id="384" name="import scipy.stats…"/>
          <p:cNvSpPr txBox="1"/>
          <p:nvPr/>
        </p:nvSpPr>
        <p:spPr>
          <a:xfrm>
            <a:off x="3061419" y="5142043"/>
            <a:ext cx="8573877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import scipy.stats</a:t>
            </a:r>
          </a:p>
          <a:p>
            <a:pPr/>
          </a:p>
          <a:p>
            <a:pPr/>
            <a:r>
              <a:t>def getshapiro(array):</a:t>
            </a:r>
          </a:p>
          <a:p>
            <a:pPr/>
            <a:r>
              <a:t>    return scipy.stats.shapiro(array)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387" name="Result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Results:</a:t>
            </a:r>
          </a:p>
          <a:p>
            <a:pPr lvl="1"/>
          </a:p>
          <a:p>
            <a:pPr/>
            <a:r>
              <a:t>Looks valid, normalcy cannot be rejected at the 0.05 level</a:t>
            </a:r>
          </a:p>
        </p:txBody>
      </p:sp>
      <p:sp>
        <p:nvSpPr>
          <p:cNvPr id="388" name="(0.9899240732192993, 0.08035389333963394)…"/>
          <p:cNvSpPr txBox="1"/>
          <p:nvPr/>
        </p:nvSpPr>
        <p:spPr>
          <a:xfrm>
            <a:off x="1997837" y="3169722"/>
            <a:ext cx="9488426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(0.9899240732192993, 0.08035389333963394)</a:t>
            </a:r>
          </a:p>
          <a:p>
            <a:pPr/>
            <a:r>
              <a:t>(0.9923275709152222, 0.22104869782924652)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391" name="D'Agostino's   test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D'Agostino's </a:t>
            </a:r>
            <a14:m>
              <m:oMath>
                <m:sSup>
                  <m:e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e>
                  <m:sup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</m:oMath>
            </a14:m>
            <a:r>
              <a:t> test:</a:t>
            </a:r>
          </a:p>
          <a:p>
            <a:pPr lvl="1"/>
            <a:r>
              <a:t>Looks at skew and curtosis of the normal distribution</a:t>
            </a:r>
          </a:p>
          <a:p>
            <a:pPr lvl="1"/>
            <a:r>
              <a:t>Implemented in scipy.stats as normaltest</a:t>
            </a:r>
          </a:p>
          <a:p>
            <a:pPr lvl="1"/>
          </a:p>
          <a:p>
            <a:pPr lvl="1"/>
          </a:p>
          <a:p>
            <a:pPr lvl="1"/>
            <a:r>
              <a:t>Results:</a:t>
            </a:r>
          </a:p>
          <a:p>
            <a:pPr lvl="1"/>
          </a:p>
          <a:p>
            <a:pPr lvl="2"/>
            <a:r>
              <a:t>Null hypothesis cannot be rejected</a:t>
            </a:r>
          </a:p>
        </p:txBody>
      </p:sp>
      <p:sp>
        <p:nvSpPr>
          <p:cNvPr id="392" name="def get_dagostino(array):…"/>
          <p:cNvSpPr txBox="1"/>
          <p:nvPr/>
        </p:nvSpPr>
        <p:spPr>
          <a:xfrm>
            <a:off x="2787054" y="5025873"/>
            <a:ext cx="9259789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get_dagostino(array):</a:t>
            </a:r>
          </a:p>
          <a:p>
            <a:pPr/>
            <a:r>
              <a:t>    return scipy.stats.normaltest(array)</a:t>
            </a:r>
          </a:p>
        </p:txBody>
      </p:sp>
      <p:sp>
        <p:nvSpPr>
          <p:cNvPr id="393" name="statistic=3.7394424212691764, pvalue=0.15416663584307644…"/>
          <p:cNvSpPr txBox="1"/>
          <p:nvPr/>
        </p:nvSpPr>
        <p:spPr>
          <a:xfrm>
            <a:off x="86816" y="7078239"/>
            <a:ext cx="12917985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statistic=3.7394424212691764, pvalue=0.15416663584307644</a:t>
            </a:r>
          </a:p>
          <a:p>
            <a:pPr/>
            <a:r>
              <a:t>statistic=2.821146323808743, pvalue=0.24400338961897727)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396" name="Anderson Darl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Anderson Darling</a:t>
            </a:r>
          </a:p>
          <a:p>
            <a:pPr lvl="1"/>
            <a:r>
              <a:t>Comes from the Kolmogorov Smirnov test</a:t>
            </a:r>
          </a:p>
          <a:p>
            <a:pPr lvl="2"/>
            <a:r>
              <a:t>KS tests for the distance between the cumulative probability of two samples or one sample with a reference distribution</a:t>
            </a:r>
          </a:p>
        </p:txBody>
      </p:sp>
      <p:pic>
        <p:nvPicPr>
          <p:cNvPr id="39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2500" y="5734050"/>
            <a:ext cx="4611568" cy="3800569"/>
          </a:xfrm>
          <a:prstGeom prst="rect">
            <a:avLst/>
          </a:prstGeom>
          <a:ln w="12700">
            <a:miter lim="400000"/>
          </a:ln>
        </p:spPr>
      </p:pic>
      <p:pic>
        <p:nvPicPr>
          <p:cNvPr id="398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667599" y="5734050"/>
            <a:ext cx="4625439" cy="380056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401" name="Anderson-Darling lives in scipy.sta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Anderson-Darling lives in scipy.stats</a:t>
            </a:r>
          </a:p>
          <a:p>
            <a:pPr marL="426719" indent="-426719" defTabSz="560831">
              <a:spcBef>
                <a:spcPts val="2100"/>
              </a:spcBef>
              <a:defRPr sz="3072"/>
            </a:pPr>
          </a:p>
          <a:p>
            <a:pPr marL="426719" indent="-426719" defTabSz="560831">
              <a:spcBef>
                <a:spcPts val="2100"/>
              </a:spcBef>
              <a:defRPr sz="3072"/>
            </a:pPr>
          </a:p>
          <a:p>
            <a:pPr marL="426719" indent="-426719" defTabSz="560831">
              <a:spcBef>
                <a:spcPts val="2100"/>
              </a:spcBef>
              <a:defRPr sz="3072"/>
            </a:pPr>
            <a:r>
              <a:t>Prints out statistics with different significance levels</a:t>
            </a:r>
          </a:p>
          <a:p>
            <a:pPr marL="426719" indent="-426719" defTabSz="560831">
              <a:spcBef>
                <a:spcPts val="2100"/>
              </a:spcBef>
              <a:defRPr sz="3072"/>
            </a:pPr>
          </a:p>
          <a:p>
            <a:pPr marL="426719" indent="-426719" defTabSz="560831">
              <a:spcBef>
                <a:spcPts val="2100"/>
              </a:spcBef>
              <a:defRPr sz="3072"/>
            </a:pPr>
          </a:p>
          <a:p>
            <a:pPr marL="426719" indent="-426719" defTabSz="560831">
              <a:spcBef>
                <a:spcPts val="2100"/>
              </a:spcBef>
              <a:defRPr sz="3072"/>
            </a:pP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Sample 2: the two statistics are smaller than the critical values and the null hypothesis cannot be rejected</a:t>
            </a:r>
          </a:p>
        </p:txBody>
      </p:sp>
      <p:sp>
        <p:nvSpPr>
          <p:cNvPr id="402" name="print('Anderson Darling: {}'.format(…"/>
          <p:cNvSpPr txBox="1"/>
          <p:nvPr/>
        </p:nvSpPr>
        <p:spPr>
          <a:xfrm>
            <a:off x="1877963" y="3047999"/>
            <a:ext cx="10174338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print('Anderson Darling: {}'.format(</a:t>
            </a:r>
          </a:p>
          <a:p>
            <a:pPr/>
            <a:r>
              <a:t>             scipy.stats.anderson(sample1)))</a:t>
            </a:r>
          </a:p>
          <a:p>
            <a:pPr/>
            <a:r>
              <a:t>print('Anderson Darling: {}'.format(</a:t>
            </a:r>
          </a:p>
          <a:p>
            <a:pPr/>
            <a:r>
              <a:t>             scipy.stats.anderson(sample2)))</a:t>
            </a:r>
          </a:p>
        </p:txBody>
      </p:sp>
      <p:sp>
        <p:nvSpPr>
          <p:cNvPr id="403" name="Anderson Darling: AndersonResult(statistic=1.998061561955467, critical_values=array([0.567, 0.646, 0.775, 0.904, 1.075]), significance_level=array([15. , 10. ,  5. ,  2.5,  1. ]))…"/>
          <p:cNvSpPr txBox="1"/>
          <p:nvPr/>
        </p:nvSpPr>
        <p:spPr>
          <a:xfrm>
            <a:off x="683592" y="5508064"/>
            <a:ext cx="11637616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400"/>
            </a:pPr>
            <a:r>
              <a:t>Anderson Darling: AndersonResult(statistic=1.998061561955467, critical_values=array([0.567, 0.646, 0.775, 0.904, 1.075]), significance_level=array([15. , 10. ,  5. ,  2.5,  1. ]))</a:t>
            </a:r>
          </a:p>
          <a:p>
            <a:pPr>
              <a:defRPr sz="2400"/>
            </a:pPr>
            <a:r>
              <a:t>Anderson Darling: AndersonResult(statistic=1.0717930773325293, critical_values=array([0.567, 0.646, 0.775, 0.904, 1.075]), significance_level=array([15. , 10. ,  5. ,  2.5,  1. ]))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Python</a:t>
            </a:r>
          </a:p>
        </p:txBody>
      </p:sp>
      <p:sp>
        <p:nvSpPr>
          <p:cNvPr id="144" name="1000 runs: getting better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1000 runs: getting better</a:t>
            </a:r>
          </a:p>
        </p:txBody>
      </p:sp>
      <p:pic>
        <p:nvPicPr>
          <p:cNvPr id="145" name="1000.pdf" descr="1000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44800" y="3390900"/>
            <a:ext cx="7315200" cy="5486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406" name="Sample 1 was however not normally distribut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Sample 1 was however </a:t>
            </a:r>
            <a:r>
              <a:rPr b="1"/>
              <a:t>not </a:t>
            </a:r>
            <a:r>
              <a:t>normally distributed</a:t>
            </a:r>
          </a:p>
          <a:p>
            <a:pPr/>
            <a:r>
              <a:t>Sample 2 was generated with a cut-off normal distribution that prevented samples below 0 and above 1</a:t>
            </a:r>
          </a:p>
          <a:p>
            <a:pPr/>
            <a:r>
              <a:t>This is typical, there was insufficient information to reject the thesis of normality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409" name="Double-click to edi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410" name="Screen Shot 2021-08-17 at 8.08.12 PM.png" descr="Screen Shot 2021-08-17 at 8.08.12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2596995"/>
            <a:ext cx="13004801" cy="455961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413" name="Double-click to edi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414" name="Screen Shot 2021-08-17 at 8.12.32 PM.png" descr="Screen Shot 2021-08-17 at 8.12.32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2500" y="3843496"/>
            <a:ext cx="4962192" cy="3781108"/>
          </a:xfrm>
          <a:prstGeom prst="rect">
            <a:avLst/>
          </a:prstGeom>
          <a:ln w="12700">
            <a:miter lim="400000"/>
          </a:ln>
        </p:spPr>
      </p:pic>
      <p:pic>
        <p:nvPicPr>
          <p:cNvPr id="415" name="Screen Shot 2021-08-17 at 8.13.49 PM.png" descr="Screen Shot 2021-08-17 at 8.13.49 P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765483" y="3843496"/>
            <a:ext cx="4698577" cy="369697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418" name="Double-click to edi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419" name="Screen Shot 2021-08-17 at 8.08.12 PM.png" descr="Screen Shot 2021-08-17 at 8.08.12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2045398"/>
            <a:ext cx="13004801" cy="4559611"/>
          </a:xfrm>
          <a:prstGeom prst="rect">
            <a:avLst/>
          </a:prstGeom>
          <a:ln w="12700">
            <a:miter lim="400000"/>
          </a:ln>
        </p:spPr>
      </p:pic>
      <p:sp>
        <p:nvSpPr>
          <p:cNvPr id="420" name="pvalue=0.005319"/>
          <p:cNvSpPr txBox="1"/>
          <p:nvPr/>
        </p:nvSpPr>
        <p:spPr>
          <a:xfrm>
            <a:off x="952499" y="7464010"/>
            <a:ext cx="3543860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pvalue=0.005319</a:t>
            </a:r>
          </a:p>
        </p:txBody>
      </p:sp>
      <p:sp>
        <p:nvSpPr>
          <p:cNvPr id="421" name="pvalue=0.2683"/>
          <p:cNvSpPr txBox="1"/>
          <p:nvPr/>
        </p:nvSpPr>
        <p:spPr>
          <a:xfrm>
            <a:off x="7302630" y="7464010"/>
            <a:ext cx="3086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pvalue=0.2683</a:t>
            </a:r>
          </a:p>
        </p:txBody>
      </p:sp>
      <p:sp>
        <p:nvSpPr>
          <p:cNvPr id="422" name="Shapiro Wilk"/>
          <p:cNvSpPr txBox="1"/>
          <p:nvPr/>
        </p:nvSpPr>
        <p:spPr>
          <a:xfrm>
            <a:off x="5073426" y="6767809"/>
            <a:ext cx="285794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Shapiro Wilk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425" name="Double-click to edi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426" name="Screen Shot 2021-08-17 at 8.08.12 PM.png" descr="Screen Shot 2021-08-17 at 8.08.12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2590800"/>
            <a:ext cx="13004801" cy="4559610"/>
          </a:xfrm>
          <a:prstGeom prst="rect">
            <a:avLst/>
          </a:prstGeom>
          <a:ln w="12700">
            <a:miter lim="400000"/>
          </a:ln>
        </p:spPr>
      </p:pic>
      <p:sp>
        <p:nvSpPr>
          <p:cNvPr id="427" name="d'Agostino:"/>
          <p:cNvSpPr txBox="1"/>
          <p:nvPr/>
        </p:nvSpPr>
        <p:spPr>
          <a:xfrm>
            <a:off x="952499" y="7539268"/>
            <a:ext cx="26293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d'Agostino:</a:t>
            </a:r>
          </a:p>
        </p:txBody>
      </p:sp>
      <p:sp>
        <p:nvSpPr>
          <p:cNvPr id="428" name="p-value 2.944 e -05"/>
          <p:cNvSpPr txBox="1"/>
          <p:nvPr/>
        </p:nvSpPr>
        <p:spPr>
          <a:xfrm>
            <a:off x="952499" y="8461528"/>
            <a:ext cx="445840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p-value 2.944 e -05</a:t>
            </a:r>
          </a:p>
        </p:txBody>
      </p:sp>
      <p:sp>
        <p:nvSpPr>
          <p:cNvPr id="429" name="p-value 0.346"/>
          <p:cNvSpPr txBox="1"/>
          <p:nvPr/>
        </p:nvSpPr>
        <p:spPr>
          <a:xfrm>
            <a:off x="7490601" y="8461528"/>
            <a:ext cx="308658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p-value 0.346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Normality T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Normality Tests</a:t>
            </a:r>
          </a:p>
        </p:txBody>
      </p:sp>
      <p:sp>
        <p:nvSpPr>
          <p:cNvPr id="432" name="Double-click to edi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433" name="Screen Shot 2021-08-17 at 8.08.12 PM.png" descr="Screen Shot 2021-08-17 at 8.08.12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2596995"/>
            <a:ext cx="13004801" cy="4559610"/>
          </a:xfrm>
          <a:prstGeom prst="rect">
            <a:avLst/>
          </a:prstGeom>
          <a:ln w="12700">
            <a:miter lim="400000"/>
          </a:ln>
        </p:spPr>
      </p:pic>
      <p:sp>
        <p:nvSpPr>
          <p:cNvPr id="434" name="statistic=1.3877,"/>
          <p:cNvSpPr txBox="1"/>
          <p:nvPr/>
        </p:nvSpPr>
        <p:spPr>
          <a:xfrm>
            <a:off x="952500" y="7766204"/>
            <a:ext cx="4229770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statistic=1.3877, </a:t>
            </a:r>
          </a:p>
        </p:txBody>
      </p:sp>
      <p:sp>
        <p:nvSpPr>
          <p:cNvPr id="435" name="statistic=0.3377"/>
          <p:cNvSpPr txBox="1"/>
          <p:nvPr/>
        </p:nvSpPr>
        <p:spPr>
          <a:xfrm>
            <a:off x="7999573" y="7766204"/>
            <a:ext cx="377249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statistic=0.3377</a:t>
            </a:r>
          </a:p>
        </p:txBody>
      </p:sp>
      <p:sp>
        <p:nvSpPr>
          <p:cNvPr id="436" name="critical_values= 1.075,…"/>
          <p:cNvSpPr txBox="1"/>
          <p:nvPr/>
        </p:nvSpPr>
        <p:spPr>
          <a:xfrm>
            <a:off x="4284228" y="8394700"/>
            <a:ext cx="5601594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critical_values= 1.075, </a:t>
            </a:r>
          </a:p>
          <a:p>
            <a:pPr/>
            <a:r>
              <a:t>1% significance</a:t>
            </a:r>
          </a:p>
        </p:txBody>
      </p:sp>
      <p:sp>
        <p:nvSpPr>
          <p:cNvPr id="437" name="Anderson Darling"/>
          <p:cNvSpPr txBox="1"/>
          <p:nvPr/>
        </p:nvSpPr>
        <p:spPr>
          <a:xfrm>
            <a:off x="5182269" y="7194704"/>
            <a:ext cx="377249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Anderson Darling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Limit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Limitations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Limit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Limitations</a:t>
            </a:r>
          </a:p>
        </p:txBody>
      </p:sp>
      <p:sp>
        <p:nvSpPr>
          <p:cNvPr id="442" name="With a p value of 0.05, one in twenty tests is likely to give us a false positiv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With a p value of 0.05, one in twenty tests is likely to give us a false positive</a:t>
            </a:r>
          </a:p>
          <a:p>
            <a:pPr/>
            <a:r>
              <a:t>Rate of false negatives is also around that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Limit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Limitations</a:t>
            </a:r>
          </a:p>
        </p:txBody>
      </p:sp>
      <p:sp>
        <p:nvSpPr>
          <p:cNvPr id="445" name="Not being able to reject the zero hypothesis does not mean that the hypothesis is wrong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Not being able to reject the zero hypothesis does not mean that the hypothesis is wrong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448" name="Height data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Height data</a:t>
            </a:r>
          </a:p>
        </p:txBody>
      </p:sp>
      <p:pic>
        <p:nvPicPr>
          <p:cNvPr id="449" name="Figure_1.png" descr="Figure_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19982" y="3271098"/>
            <a:ext cx="8089324" cy="606699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Python</a:t>
            </a:r>
          </a:p>
        </p:txBody>
      </p:sp>
      <p:sp>
        <p:nvSpPr>
          <p:cNvPr id="148" name="1,000,000 run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1,000,000 runs</a:t>
            </a:r>
          </a:p>
        </p:txBody>
      </p:sp>
      <p:pic>
        <p:nvPicPr>
          <p:cNvPr id="149" name="1000000.pdf" descr="1000000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44800" y="3151463"/>
            <a:ext cx="7315200" cy="5486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452" name="Gender is an important factor for heigh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Gender is an important factor for height</a:t>
            </a:r>
          </a:p>
          <a:p>
            <a:pPr/>
            <a:r>
              <a:t>If we know the heights, the distribution looks more normal</a:t>
            </a:r>
          </a:p>
        </p:txBody>
      </p:sp>
      <p:pic>
        <p:nvPicPr>
          <p:cNvPr id="45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61182" y="4565561"/>
            <a:ext cx="6868257" cy="431173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456" name="When we apply normality test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When we apply normality tests:</a:t>
            </a:r>
          </a:p>
          <a:p>
            <a:pPr lvl="1"/>
            <a:r>
              <a:t>Female is normally distributed</a:t>
            </a:r>
          </a:p>
          <a:p>
            <a:pPr lvl="1"/>
            <a:r>
              <a:t>Male is not normally distributed according to Anderson</a:t>
            </a:r>
          </a:p>
          <a:p>
            <a:pPr lvl="1"/>
            <a:r>
              <a:t>Complete population is normally distributed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459" name="Can we recover the two distributions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we recover the two distributions?</a:t>
            </a:r>
          </a:p>
          <a:p>
            <a:pPr lvl="1"/>
            <a:r>
              <a:t>Let's try to fit a combination of two normal distributions to the binned data</a:t>
            </a:r>
          </a:p>
        </p:txBody>
      </p:sp>
      <p:sp>
        <p:nvSpPr>
          <p:cNvPr id="460" name="def func(t, a,  b, m1, s1, m2, s2):…"/>
          <p:cNvSpPr txBox="1"/>
          <p:nvPr/>
        </p:nvSpPr>
        <p:spPr>
          <a:xfrm>
            <a:off x="86816" y="4394200"/>
            <a:ext cx="12917985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func(t, a,  b, m1, s1, m2, s2):</a:t>
            </a:r>
          </a:p>
          <a:p>
            <a:pPr/>
            <a:r>
              <a:t>    return a*norm(m1, s1).pdf(t) + b*norm(m2, s2).pdf(t)</a:t>
            </a:r>
          </a:p>
        </p:txBody>
      </p:sp>
      <p:sp>
        <p:nvSpPr>
          <p:cNvPr id="461" name="bins = np.linspace(135, 180, 46)…"/>
          <p:cNvSpPr txBox="1"/>
          <p:nvPr/>
        </p:nvSpPr>
        <p:spPr>
          <a:xfrm>
            <a:off x="86816" y="5537199"/>
            <a:ext cx="13055601" cy="398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bins = np.linspace(135, 180, 46)</a:t>
            </a:r>
          </a:p>
          <a:p>
            <a:pPr/>
            <a:r>
              <a:t>dt = np.histogram(pop1, bins)[0]</a:t>
            </a:r>
          </a:p>
          <a:p>
            <a:pPr/>
            <a:r>
              <a:t>binscenter = np.array([(bins[i]+bins[i+1])/2 for i in         </a:t>
            </a:r>
          </a:p>
          <a:p>
            <a:pPr/>
            <a:r>
              <a:t>               range(len(bins)-1)])</a:t>
            </a:r>
          </a:p>
          <a:p>
            <a:pPr/>
            <a:r>
              <a:t>params, pcov = curve_fit(func,</a:t>
            </a:r>
          </a:p>
          <a:p>
            <a:pPr/>
            <a:r>
              <a:t>                         xdata = binscenter,</a:t>
            </a:r>
          </a:p>
          <a:p>
            <a:pPr/>
            <a:r>
              <a:t>                         ydata = dt,</a:t>
            </a:r>
          </a:p>
          <a:p>
            <a:pPr/>
            <a:r>
              <a:t>                         p0=[1,1,145,15,160,15]</a:t>
            </a:r>
          </a:p>
          <a:p>
            <a:pPr/>
            <a:r>
              <a:t>                         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464" name="plt.figure()…"/>
          <p:cNvSpPr txBox="1"/>
          <p:nvPr/>
        </p:nvSpPr>
        <p:spPr>
          <a:xfrm>
            <a:off x="272045" y="3983566"/>
            <a:ext cx="12460710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plt.figure()</a:t>
            </a:r>
          </a:p>
          <a:p>
            <a:pPr/>
            <a:r>
              <a:t>plt.bar(binscenter, dt, width = bins[1]-bins[0])</a:t>
            </a:r>
          </a:p>
          <a:p>
            <a:pPr/>
            <a:r>
              <a:t>plt.plot(binscenter,func(binscenter, *params),'red')</a:t>
            </a:r>
          </a:p>
          <a:p>
            <a:pPr/>
            <a:r>
              <a:t>#plt.plot(binscenter, len(pop1)*pdf(binscenter),'red')</a:t>
            </a:r>
          </a:p>
          <a:p>
            <a:pPr/>
            <a:r>
              <a:t>plt.show()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6" name="Figure_1.png" descr="Figure_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27200" y="2590800"/>
            <a:ext cx="9550400" cy="7162800"/>
          </a:xfrm>
          <a:prstGeom prst="rect">
            <a:avLst/>
          </a:prstGeom>
          <a:ln w="12700">
            <a:miter lim="400000"/>
          </a:ln>
        </p:spPr>
      </p:pic>
      <p:sp>
        <p:nvSpPr>
          <p:cNvPr id="467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468" name="Spectacular failur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Spectacular failure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Conclus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Conclusions</a:t>
            </a:r>
          </a:p>
        </p:txBody>
      </p:sp>
      <p:sp>
        <p:nvSpPr>
          <p:cNvPr id="471" name="Numpy has a very broad selection of random number generato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Numpy has a very broad selection of random number generators</a:t>
            </a:r>
          </a:p>
          <a:p>
            <a:pPr/>
            <a:r>
              <a:t>Scipy.stats has a very good set of implementations for many standard statistical tests</a:t>
            </a:r>
          </a:p>
          <a:p>
            <a:pPr lvl="1"/>
            <a:r>
              <a:t>Which cannot overcome limitations in the data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Readin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Readings</a:t>
            </a:r>
          </a:p>
        </p:txBody>
      </p:sp>
      <p:sp>
        <p:nvSpPr>
          <p:cNvPr id="474" name="Scipy Lecture notes p.195ff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Scipy Lecture notes p.195ff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