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00" r:id="rId152"/>
    <p:sldId id="401" r:id="rId153"/>
    <p:sldId id="402" r:id="rId154"/>
    <p:sldId id="403" r:id="rId155"/>
    <p:sldId id="404" r:id="rId156"/>
    <p:sldId id="405" r:id="rId157"/>
    <p:sldId id="406" r:id="rId158"/>
    <p:sldId id="407" r:id="rId159"/>
    <p:sldId id="408" r:id="rId160"/>
    <p:sldId id="409" r:id="rId161"/>
    <p:sldId id="410" r:id="rId162"/>
    <p:sldId id="411" r:id="rId163"/>
    <p:sldId id="412" r:id="rId164"/>
    <p:sldId id="413" r:id="rId16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Relationship Id="rId137" Type="http://schemas.openxmlformats.org/officeDocument/2006/relationships/slide" Target="slides/slide130.xml"/><Relationship Id="rId138" Type="http://schemas.openxmlformats.org/officeDocument/2006/relationships/slide" Target="slides/slide131.xml"/><Relationship Id="rId139" Type="http://schemas.openxmlformats.org/officeDocument/2006/relationships/slide" Target="slides/slide132.xml"/><Relationship Id="rId140" Type="http://schemas.openxmlformats.org/officeDocument/2006/relationships/slide" Target="slides/slide133.xml"/><Relationship Id="rId141" Type="http://schemas.openxmlformats.org/officeDocument/2006/relationships/slide" Target="slides/slide134.xml"/><Relationship Id="rId142" Type="http://schemas.openxmlformats.org/officeDocument/2006/relationships/slide" Target="slides/slide135.xml"/><Relationship Id="rId143" Type="http://schemas.openxmlformats.org/officeDocument/2006/relationships/slide" Target="slides/slide136.xml"/><Relationship Id="rId144" Type="http://schemas.openxmlformats.org/officeDocument/2006/relationships/slide" Target="slides/slide137.xml"/><Relationship Id="rId145" Type="http://schemas.openxmlformats.org/officeDocument/2006/relationships/slide" Target="slides/slide138.xml"/><Relationship Id="rId146" Type="http://schemas.openxmlformats.org/officeDocument/2006/relationships/slide" Target="slides/slide139.xml"/><Relationship Id="rId147" Type="http://schemas.openxmlformats.org/officeDocument/2006/relationships/slide" Target="slides/slide140.xml"/><Relationship Id="rId148" Type="http://schemas.openxmlformats.org/officeDocument/2006/relationships/slide" Target="slides/slide141.xml"/><Relationship Id="rId149" Type="http://schemas.openxmlformats.org/officeDocument/2006/relationships/slide" Target="slides/slide142.xml"/><Relationship Id="rId150" Type="http://schemas.openxmlformats.org/officeDocument/2006/relationships/slide" Target="slides/slide143.xml"/><Relationship Id="rId151" Type="http://schemas.openxmlformats.org/officeDocument/2006/relationships/slide" Target="slides/slide144.xml"/><Relationship Id="rId152" Type="http://schemas.openxmlformats.org/officeDocument/2006/relationships/slide" Target="slides/slide145.xml"/><Relationship Id="rId153" Type="http://schemas.openxmlformats.org/officeDocument/2006/relationships/slide" Target="slides/slide146.xml"/><Relationship Id="rId154" Type="http://schemas.openxmlformats.org/officeDocument/2006/relationships/slide" Target="slides/slide147.xml"/><Relationship Id="rId155" Type="http://schemas.openxmlformats.org/officeDocument/2006/relationships/slide" Target="slides/slide148.xml"/><Relationship Id="rId156" Type="http://schemas.openxmlformats.org/officeDocument/2006/relationships/slide" Target="slides/slide149.xml"/><Relationship Id="rId157" Type="http://schemas.openxmlformats.org/officeDocument/2006/relationships/slide" Target="slides/slide150.xml"/><Relationship Id="rId158" Type="http://schemas.openxmlformats.org/officeDocument/2006/relationships/slide" Target="slides/slide151.xml"/><Relationship Id="rId159" Type="http://schemas.openxmlformats.org/officeDocument/2006/relationships/slide" Target="slides/slide152.xml"/><Relationship Id="rId160" Type="http://schemas.openxmlformats.org/officeDocument/2006/relationships/slide" Target="slides/slide153.xml"/><Relationship Id="rId161" Type="http://schemas.openxmlformats.org/officeDocument/2006/relationships/slide" Target="slides/slide154.xml"/><Relationship Id="rId162" Type="http://schemas.openxmlformats.org/officeDocument/2006/relationships/slide" Target="slides/slide155.xml"/><Relationship Id="rId163" Type="http://schemas.openxmlformats.org/officeDocument/2006/relationships/slide" Target="slides/slide156.xml"/><Relationship Id="rId164" Type="http://schemas.openxmlformats.org/officeDocument/2006/relationships/slide" Target="slides/slide157.xml"/><Relationship Id="rId165" Type="http://schemas.openxmlformats.org/officeDocument/2006/relationships/slide" Target="slides/slide1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1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1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1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1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1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1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1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1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1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
</file>

<file path=ppt/slides/_rels/slide1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
</file>

<file path=ppt/slides/_rels/slide1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recasting…"/>
          <p:cNvSpPr txBox="1"/>
          <p:nvPr>
            <p:ph type="ctrTitle"/>
          </p:nvPr>
        </p:nvSpPr>
        <p:spPr>
          <a:xfrm>
            <a:off x="1270000" y="1638300"/>
            <a:ext cx="10464800" cy="5025567"/>
          </a:xfrm>
          <a:prstGeom prst="rect">
            <a:avLst/>
          </a:prstGeom>
        </p:spPr>
        <p:txBody>
          <a:bodyPr/>
          <a:lstStyle/>
          <a:p>
            <a:pPr/>
            <a:r>
              <a:t>Forecasting </a:t>
            </a:r>
          </a:p>
          <a:p>
            <a:pPr/>
            <a:r>
              <a:t>and </a:t>
            </a:r>
          </a:p>
          <a:p>
            <a:pPr/>
            <a:r>
              <a:t>Time Series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xfrm>
            <a:off x="1167093" y="6945669"/>
            <a:ext cx="10464801" cy="1130301"/>
          </a:xfrm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51" name="Seasonal variations:…"/>
          <p:cNvSpPr txBox="1"/>
          <p:nvPr>
            <p:ph type="body" sz="half" idx="1"/>
          </p:nvPr>
        </p:nvSpPr>
        <p:spPr>
          <a:xfrm>
            <a:off x="952500" y="2590800"/>
            <a:ext cx="4996314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Seasonal variations:</a:t>
            </a:r>
          </a:p>
          <a:p>
            <a:pPr lvl="1"/>
            <a:r>
              <a:t>Three main models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</p:txBody>
      </p:sp>
      <p:sp>
        <p:nvSpPr>
          <p:cNvPr id="152" name="Where…"/>
          <p:cNvSpPr txBox="1"/>
          <p:nvPr/>
        </p:nvSpPr>
        <p:spPr>
          <a:xfrm>
            <a:off x="6426759" y="2591497"/>
            <a:ext cx="5625541" cy="4139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8890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Where</a:t>
            </a:r>
          </a:p>
          <a:p>
            <a:pPr lvl="2" marL="1333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14:m>
              <m:oMath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time-series value</a:t>
            </a:r>
          </a:p>
          <a:p>
            <a:pPr lvl="2" marL="1333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long-time trend</a:t>
            </a:r>
          </a:p>
          <a:p>
            <a:pPr lvl="2" marL="1333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seasonal component</a:t>
            </a:r>
          </a:p>
          <a:p>
            <a:pPr lvl="2" marL="1333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14:m>
              <m:oMath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random noise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1628" y="3194893"/>
            <a:ext cx="8744944" cy="6558707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47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Australian beer production (quarterly)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9118" y="2860377"/>
            <a:ext cx="9190964" cy="6893223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480" name="Obviously, two different trends, 1955 - 1975 and 1975 -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Obviously, two different trends, 1955 - 1975 and 1975 -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483" name="Look at the original data:…"/>
          <p:cNvSpPr txBox="1"/>
          <p:nvPr>
            <p:ph type="body" sz="half" idx="1"/>
          </p:nvPr>
        </p:nvSpPr>
        <p:spPr>
          <a:xfrm>
            <a:off x="952500" y="2590800"/>
            <a:ext cx="609592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Look at the original data:</a:t>
            </a:r>
          </a:p>
          <a:p>
            <a:pPr lvl="1"/>
            <a:r>
              <a:t>Need to parse time stamps from two different columns</a:t>
            </a:r>
          </a:p>
          <a:p>
            <a:pPr lvl="1"/>
            <a:r>
              <a:t>Luckily, parse data is up to it</a:t>
            </a:r>
          </a:p>
        </p:txBody>
      </p:sp>
      <p:sp>
        <p:nvSpPr>
          <p:cNvPr id="484" name="Time,Year,Quarter,Beer.Production…"/>
          <p:cNvSpPr txBox="1"/>
          <p:nvPr/>
        </p:nvSpPr>
        <p:spPr>
          <a:xfrm>
            <a:off x="7048425" y="2590800"/>
            <a:ext cx="5144320" cy="565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Time,Year,Quarter,Beer.Production</a:t>
            </a:r>
          </a:p>
          <a:p>
            <a:pPr>
              <a:defRPr sz="2000"/>
            </a:pPr>
            <a:r>
              <a:t>1,1956,Q1,284</a:t>
            </a:r>
          </a:p>
          <a:p>
            <a:pPr>
              <a:defRPr sz="2000"/>
            </a:pPr>
            <a:r>
              <a:t>2,1956,Q2,213</a:t>
            </a:r>
          </a:p>
          <a:p>
            <a:pPr>
              <a:defRPr sz="2000"/>
            </a:pPr>
            <a:r>
              <a:t>3,1956,Q3,227</a:t>
            </a:r>
          </a:p>
          <a:p>
            <a:pPr>
              <a:defRPr sz="2000"/>
            </a:pPr>
            <a:r>
              <a:t>4,1956,Q4,308</a:t>
            </a:r>
          </a:p>
          <a:p>
            <a:pPr>
              <a:defRPr sz="2000"/>
            </a:pPr>
            <a:r>
              <a:t>5,1957,Q1,262</a:t>
            </a:r>
          </a:p>
          <a:p>
            <a:pPr>
              <a:defRPr sz="2000"/>
            </a:pPr>
            <a:r>
              <a:t>6,1957,Q2,228</a:t>
            </a:r>
          </a:p>
          <a:p>
            <a:pPr>
              <a:defRPr sz="2000"/>
            </a:pPr>
            <a:r>
              <a:t>7,1957,Q3,236</a:t>
            </a:r>
          </a:p>
          <a:p>
            <a:pPr>
              <a:defRPr sz="2000"/>
            </a:pPr>
            <a:r>
              <a:t>8,1957,Q4,320</a:t>
            </a:r>
          </a:p>
          <a:p>
            <a:pPr>
              <a:defRPr sz="2000"/>
            </a:pPr>
            <a:r>
              <a:t>9,1958,Q1,272</a:t>
            </a:r>
          </a:p>
          <a:p>
            <a:pPr>
              <a:defRPr sz="2000"/>
            </a:pPr>
            <a:r>
              <a:t>10,1958,Q2,233</a:t>
            </a:r>
          </a:p>
          <a:p>
            <a:pPr>
              <a:defRPr sz="2000"/>
            </a:pPr>
            <a:r>
              <a:t>11,1958,Q3,237</a:t>
            </a:r>
          </a:p>
          <a:p>
            <a:pPr>
              <a:defRPr sz="2000"/>
            </a:pPr>
            <a:r>
              <a:t>12,1958,Q4,313</a:t>
            </a:r>
          </a:p>
          <a:p>
            <a:pPr>
              <a:defRPr sz="2000"/>
            </a:pPr>
            <a:r>
              <a:t>13,1959,Q1,261</a:t>
            </a:r>
          </a:p>
          <a:p>
            <a:pPr>
              <a:defRPr sz="2000"/>
            </a:pPr>
            <a:r>
              <a:t>14,1959,Q2,227</a:t>
            </a:r>
          </a:p>
          <a:p>
            <a:pPr>
              <a:defRPr sz="2000"/>
            </a:pPr>
            <a:r>
              <a:t>15,1959,Q3,250</a:t>
            </a:r>
          </a:p>
          <a:p>
            <a:pPr>
              <a:defRPr sz="2000"/>
            </a:pPr>
            <a:r>
              <a:t>16,1959,Q4,314</a:t>
            </a:r>
          </a:p>
          <a:p>
            <a:pPr>
              <a:defRPr sz="2000"/>
            </a:pPr>
            <a:r>
              <a:t>17,1960,Q1,286</a:t>
            </a:r>
          </a:p>
        </p:txBody>
      </p:sp>
      <p:sp>
        <p:nvSpPr>
          <p:cNvPr id="485" name="def get_data():…"/>
          <p:cNvSpPr txBox="1"/>
          <p:nvPr/>
        </p:nvSpPr>
        <p:spPr>
          <a:xfrm>
            <a:off x="673025" y="5943599"/>
            <a:ext cx="11927223" cy="3048001"/>
          </a:xfrm>
          <a:prstGeom prst="rect">
            <a:avLst/>
          </a:prstGeom>
          <a:solidFill>
            <a:srgbClr val="EFF5E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def get_data():</a:t>
            </a:r>
          </a:p>
          <a:p>
            <a:pPr>
              <a:defRPr sz="2500"/>
            </a:pPr>
            <a:r>
              <a:t>    df_ab = pd.read_csv('AusBeer.csv',</a:t>
            </a:r>
          </a:p>
          <a:p>
            <a:pPr>
              <a:defRPr sz="2500"/>
            </a:pPr>
            <a:r>
              <a:t>                    sep = ',',</a:t>
            </a:r>
          </a:p>
          <a:p>
            <a:pPr>
              <a:defRPr sz="2500"/>
            </a:pPr>
            <a:r>
              <a:t>                    parse_dates={'period':['Year', 'Quarter']}</a:t>
            </a:r>
          </a:p>
          <a:p>
            <a:pPr>
              <a:defRPr sz="2500"/>
            </a:pPr>
            <a:r>
              <a:t>                    )</a:t>
            </a:r>
          </a:p>
          <a:p>
            <a:pPr>
              <a:defRPr sz="2500"/>
            </a:pPr>
            <a:r>
              <a:t>    df_ab = df_ab.set_index('period')</a:t>
            </a:r>
          </a:p>
          <a:p>
            <a:pPr>
              <a:defRPr sz="2500"/>
            </a:pPr>
            <a:r>
              <a:t>    return df_ab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488" name="Asi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Aside: </a:t>
            </a:r>
          </a:p>
          <a:p>
            <a:pPr lvl="1"/>
            <a:r>
              <a:t>When we draw the graph, need to select x-ticks</a:t>
            </a:r>
          </a:p>
        </p:txBody>
      </p:sp>
      <p:sp>
        <p:nvSpPr>
          <p:cNvPr id="489" name="def show(df_ab):…"/>
          <p:cNvSpPr txBox="1"/>
          <p:nvPr/>
        </p:nvSpPr>
        <p:spPr>
          <a:xfrm>
            <a:off x="952500" y="4876800"/>
            <a:ext cx="1131752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show(df_ab):</a:t>
            </a:r>
          </a:p>
          <a:p>
            <a:pPr/>
            <a:r>
              <a:t>    plt.plot(df_ab['Beer.Production'])</a:t>
            </a:r>
          </a:p>
          <a:p>
            <a:pPr/>
            <a:r>
              <a:t>    plt.plot(df_ab['pred'])</a:t>
            </a:r>
          </a:p>
          <a:p>
            <a:pPr/>
            <a:r>
              <a:t>    plt.xticks(['1960 Q1', '1980 Q1', '2000 Q1'])</a:t>
            </a:r>
          </a:p>
          <a:p>
            <a:pPr/>
            <a:r>
              <a:t>   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492" name="First,  linear regression just on beer prod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First,  linear regression just on beer production </a:t>
            </a:r>
          </a:p>
          <a:p>
            <a:pPr lvl="1"/>
            <a:r>
              <a:t>without accounting for the influence of the quarters</a:t>
            </a:r>
          </a:p>
        </p:txBody>
      </p:sp>
      <p:sp>
        <p:nvSpPr>
          <p:cNvPr id="493" name="df_ab = get_data()…"/>
          <p:cNvSpPr txBox="1"/>
          <p:nvPr/>
        </p:nvSpPr>
        <p:spPr>
          <a:xfrm>
            <a:off x="1854125" y="4387850"/>
            <a:ext cx="6516143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df_ab = get_data()</a:t>
            </a:r>
          </a:p>
          <a:p>
            <a:pPr/>
            <a:r>
              <a:t>df = df_ab.loc['1979 Q1':]</a:t>
            </a:r>
          </a:p>
          <a:p>
            <a:pPr/>
            <a:r>
              <a:t>y = df['Beer.Production']</a:t>
            </a:r>
          </a:p>
          <a:p>
            <a:pPr/>
            <a:r>
              <a:t>x = df['Time']</a:t>
            </a:r>
          </a:p>
          <a:p>
            <a:pPr/>
            <a:r>
              <a:t>model = ols("y~ x",df).fit()</a:t>
            </a:r>
          </a:p>
          <a:p>
            <a:pPr/>
            <a:r>
              <a:t>print(model.summary())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496" name="This gives so-so values (as should be expected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gives so-so values (as should be expected)</a:t>
            </a:r>
          </a:p>
        </p:txBody>
      </p:sp>
      <p:sp>
        <p:nvSpPr>
          <p:cNvPr id="497" name="OLS Regression Results…"/>
          <p:cNvSpPr txBox="1"/>
          <p:nvPr/>
        </p:nvSpPr>
        <p:spPr>
          <a:xfrm>
            <a:off x="1392367" y="3568699"/>
            <a:ext cx="10220066" cy="54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                            OLS Regression Results                            </a:t>
            </a:r>
          </a:p>
          <a:p>
            <a:pPr>
              <a:defRPr sz="1700"/>
            </a:pPr>
            <a:r>
              <a:t>==============================================================================</a:t>
            </a:r>
          </a:p>
          <a:p>
            <a:pPr>
              <a:defRPr sz="1700"/>
            </a:pPr>
            <a:r>
              <a:t>Dep. Variable:                      y   R-squared:                       0.273</a:t>
            </a:r>
          </a:p>
          <a:p>
            <a:pPr>
              <a:defRPr sz="1700"/>
            </a:pPr>
            <a:r>
              <a:t>Model:                            OLS   Adj. R-squared:                  0.270</a:t>
            </a:r>
          </a:p>
          <a:p>
            <a:pPr>
              <a:defRPr sz="1700"/>
            </a:pPr>
            <a:r>
              <a:t>Method:                 Least Squares   F-statistic:                     81.30</a:t>
            </a:r>
          </a:p>
          <a:p>
            <a:pPr>
              <a:defRPr sz="1700"/>
            </a:pPr>
            <a:r>
              <a:t>Date:                Tue, 24 Aug 2021   Prob (F-statistic):           1.06e-16</a:t>
            </a:r>
          </a:p>
          <a:p>
            <a:pPr>
              <a:defRPr sz="1700"/>
            </a:pPr>
            <a:r>
              <a:t>Time:                        17:22:20   Log-Likelihood:                -1244.8</a:t>
            </a:r>
          </a:p>
          <a:p>
            <a:pPr>
              <a:defRPr sz="1700"/>
            </a:pPr>
            <a:r>
              <a:t>No. Observations:                 218   AIC:                             2494.</a:t>
            </a:r>
          </a:p>
          <a:p>
            <a:pPr>
              <a:defRPr sz="1700"/>
            </a:pPr>
            <a:r>
              <a:t>Df Residuals:                     216   BIC:                             2500.</a:t>
            </a:r>
          </a:p>
          <a:p>
            <a:pPr>
              <a:defRPr sz="1700"/>
            </a:pPr>
            <a:r>
              <a:t>Df Model:                           1                                         </a:t>
            </a:r>
          </a:p>
          <a:p>
            <a:pPr>
              <a:defRPr sz="1700"/>
            </a:pPr>
            <a:r>
              <a:t>Covariance Type:            nonrobust                                         </a:t>
            </a:r>
          </a:p>
          <a:p>
            <a:pPr>
              <a:defRPr sz="1700"/>
            </a:pPr>
            <a:r>
              <a:t>==============================================================================</a:t>
            </a:r>
          </a:p>
          <a:p>
            <a:pPr>
              <a:defRPr sz="1700"/>
            </a:pPr>
            <a:r>
              <a:t>                 coef    std err          t      P&gt;|t|      [0.025      0.975]</a:t>
            </a:r>
          </a:p>
          <a:p>
            <a:pPr>
              <a:defRPr sz="1700"/>
            </a:pPr>
            <a:r>
              <a:t>------------------------------------------------------------------------------</a:t>
            </a:r>
          </a:p>
          <a:p>
            <a:pPr>
              <a:defRPr sz="1700"/>
            </a:pPr>
            <a:r>
              <a:t>Intercept    337.4062      9.973     33.832      0.000     317.749     357.063</a:t>
            </a:r>
          </a:p>
          <a:p>
            <a:pPr>
              <a:defRPr sz="1700"/>
            </a:pPr>
            <a:r>
              <a:t>x              0.7120      0.079      9.017      0.000       0.556       0.868</a:t>
            </a:r>
          </a:p>
          <a:p>
            <a:pPr>
              <a:defRPr sz="1700"/>
            </a:pPr>
            <a:r>
              <a:t>==============================================================================</a:t>
            </a:r>
          </a:p>
          <a:p>
            <a:pPr>
              <a:defRPr sz="1700"/>
            </a:pPr>
            <a:r>
              <a:t>Omnibus:                       11.115   Durbin-Watson:                   0.855</a:t>
            </a:r>
          </a:p>
          <a:p>
            <a:pPr>
              <a:defRPr sz="1700"/>
            </a:pPr>
            <a:r>
              <a:t>Prob(Omnibus):                  0.004   Jarque-Bera (JB):               11.202</a:t>
            </a:r>
          </a:p>
          <a:p>
            <a:pPr>
              <a:defRPr sz="1700"/>
            </a:pPr>
            <a:r>
              <a:t>Skew:                           0.516   Prob(JB):                      0.00369</a:t>
            </a:r>
          </a:p>
          <a:p>
            <a:pPr>
              <a:defRPr sz="1700"/>
            </a:pPr>
            <a:r>
              <a:t>Kurtosis:                       2.589   Cond. No.                         253.</a:t>
            </a:r>
          </a:p>
          <a:p>
            <a:pPr>
              <a:defRPr sz="1700"/>
            </a:pPr>
            <a:r>
              <a:t>==============================================================================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500" name="But already some nice tre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already some nice trend</a:t>
            </a:r>
          </a:p>
          <a:p>
            <a:pPr lvl="1"/>
            <a:r>
              <a:t>Get the model parameters and add a new column with predicted values</a:t>
            </a:r>
          </a:p>
          <a:p>
            <a:pPr lvl="1"/>
          </a:p>
          <a:p>
            <a:pPr lvl="1"/>
          </a:p>
          <a:p>
            <a:pPr lvl="1"/>
            <a:r>
              <a:t>Then display</a:t>
            </a:r>
          </a:p>
        </p:txBody>
      </p:sp>
      <p:sp>
        <p:nvSpPr>
          <p:cNvPr id="501" name="x = beer['Time']…"/>
          <p:cNvSpPr txBox="1"/>
          <p:nvPr/>
        </p:nvSpPr>
        <p:spPr>
          <a:xfrm>
            <a:off x="5196587" y="4093809"/>
            <a:ext cx="720205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beer['Time']</a:t>
            </a:r>
          </a:p>
          <a:p>
            <a:pPr/>
            <a:r>
              <a:t>y = beer['Beer.Production']</a:t>
            </a:r>
          </a:p>
          <a:p>
            <a:pPr/>
            <a:r>
              <a:t>model = ols("y~x", beer).fit()</a:t>
            </a:r>
          </a:p>
          <a:p>
            <a:pPr/>
            <a:r>
              <a:t>print(model.summary())</a:t>
            </a:r>
          </a:p>
          <a:p>
            <a:pPr/>
            <a:r>
              <a:t>intercept, slope = model.params</a:t>
            </a:r>
          </a:p>
        </p:txBody>
      </p:sp>
      <p:sp>
        <p:nvSpPr>
          <p:cNvPr id="502" name="beer['without'] = intercept+slope*beer.Time…"/>
          <p:cNvSpPr txBox="1"/>
          <p:nvPr/>
        </p:nvSpPr>
        <p:spPr>
          <a:xfrm>
            <a:off x="952500" y="6838478"/>
            <a:ext cx="99457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beer['without'] = intercept+slope*beer.Time</a:t>
            </a:r>
          </a:p>
          <a:p>
            <a:pPr/>
            <a:r>
              <a:t>beer.without.plot()</a:t>
            </a:r>
          </a:p>
          <a:p>
            <a:pPr/>
            <a:r>
              <a:t>beer['Beer.Production'].plot()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pic>
        <p:nvPicPr>
          <p:cNvPr id="505" name="Screen Shot 2021-08-24 at 5.24.46 PM.png" descr="Screen Shot 2021-08-24 at 5.24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7339" y="2129147"/>
            <a:ext cx="9279757" cy="6935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easonal Dummy Vari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Seasonal Dummy Variable</a:t>
            </a:r>
          </a:p>
        </p:txBody>
      </p:sp>
      <p:sp>
        <p:nvSpPr>
          <p:cNvPr id="508" name="Restrict to values after 1975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Restrict to values after 1975:</a:t>
            </a:r>
          </a:p>
          <a:p>
            <a:pPr/>
          </a:p>
          <a:p>
            <a:pPr/>
            <a:r>
              <a:t>Lowers </a:t>
            </a:r>
            <a14:m>
              <m:oMath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to 0.191</a:t>
            </a:r>
          </a:p>
        </p:txBody>
      </p:sp>
      <p:sp>
        <p:nvSpPr>
          <p:cNvPr id="509" name="beer = beer.loc['1975 Q1':]"/>
          <p:cNvSpPr txBox="1"/>
          <p:nvPr/>
        </p:nvSpPr>
        <p:spPr>
          <a:xfrm>
            <a:off x="2746423" y="3452402"/>
            <a:ext cx="628750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beer = beer.loc['1975 Q1':]</a:t>
            </a:r>
          </a:p>
        </p:txBody>
      </p:sp>
      <p:pic>
        <p:nvPicPr>
          <p:cNvPr id="510" name="Screen Shot 2021-08-24 at 5.31.18 PM.png" descr="Screen Shot 2021-08-24 at 5.31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5767" y="4876800"/>
            <a:ext cx="5472648" cy="4201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513" name="Now, let's try using seasonal dummy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Now, let's try using seasonal dummy variables</a:t>
            </a:r>
          </a:p>
          <a:p>
            <a:pPr lvl="1"/>
            <a:r>
              <a:t>Create four new columns</a:t>
            </a:r>
          </a:p>
        </p:txBody>
      </p:sp>
      <p:sp>
        <p:nvSpPr>
          <p:cNvPr id="514" name="def transform(df_ab):…"/>
          <p:cNvSpPr txBox="1"/>
          <p:nvPr/>
        </p:nvSpPr>
        <p:spPr>
          <a:xfrm>
            <a:off x="952500" y="4254499"/>
            <a:ext cx="11774798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transform(df_ab):</a:t>
            </a:r>
          </a:p>
          <a:p>
            <a:pPr/>
            <a:r>
              <a:t>    df_ab['s1'] = [ 1 if 'Q1' in df_ab.index[i] </a:t>
            </a:r>
          </a:p>
          <a:p>
            <a:pPr/>
            <a:r>
              <a:t>           else 0 for i in range(len(df_ab.index))]</a:t>
            </a:r>
          </a:p>
          <a:p>
            <a:pPr/>
            <a:r>
              <a:t>    df_ab['s2'] = [ 1 if 'Q2' in df_ab.index[i] </a:t>
            </a:r>
          </a:p>
          <a:p>
            <a:pPr/>
            <a:r>
              <a:t>           else 0 for i in range(len(df_ab.index))]</a:t>
            </a:r>
          </a:p>
          <a:p>
            <a:pPr/>
            <a:r>
              <a:t>    df_ab['s3'] = [ 1 if 'Q3' in df_ab.index[i] </a:t>
            </a:r>
          </a:p>
          <a:p>
            <a:pPr/>
            <a:r>
              <a:t>           else 0 for i in range(len(df_ab.index))]</a:t>
            </a:r>
          </a:p>
          <a:p>
            <a:pPr/>
            <a:r>
              <a:t>    df_ab['s4'] = [ 1 if 'Q4' in df_ab.index[i] </a:t>
            </a:r>
          </a:p>
          <a:p>
            <a:pPr/>
            <a:r>
              <a:t>           else 0 for i in range(len(df_ab.index))]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uto-Corre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Auto-Correlation</a:t>
            </a:r>
          </a:p>
        </p:txBody>
      </p:sp>
      <p:sp>
        <p:nvSpPr>
          <p:cNvPr id="155" name="Covariance:…"/>
          <p:cNvSpPr txBox="1"/>
          <p:nvPr>
            <p:ph type="body" idx="1"/>
          </p:nvPr>
        </p:nvSpPr>
        <p:spPr>
          <a:xfrm>
            <a:off x="952500" y="2603500"/>
            <a:ext cx="11099800" cy="6273800"/>
          </a:xfrm>
          <a:prstGeom prst="rect">
            <a:avLst/>
          </a:prstGeom>
        </p:spPr>
        <p:txBody>
          <a:bodyPr anchor="t"/>
          <a:lstStyle/>
          <a:p>
            <a:pPr marL="377824" indent="-377824" defTabSz="496570">
              <a:spcBef>
                <a:spcPts val="1200"/>
              </a:spcBef>
              <a:defRPr sz="2890"/>
            </a:pPr>
            <a:r>
              <a:t>Covariance:  </a:t>
            </a:r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Two random variables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with means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Covariance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Cov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d>
                  <m:dPr>
                    <m:ctrl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</m:d>
              </m:oMath>
            </a14:m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If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are independent: </a:t>
            </a:r>
          </a:p>
          <a:p>
            <a:pPr lvl="2" marL="1133475" indent="-377825" defTabSz="496570">
              <a:spcBef>
                <a:spcPts val="1200"/>
              </a:spcBef>
              <a:defRPr sz="289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Cov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If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Cov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: </a:t>
            </a:r>
          </a:p>
          <a:p>
            <a:pPr lvl="2" marL="1133475" indent="-377825" defTabSz="496570">
              <a:spcBef>
                <a:spcPts val="1200"/>
              </a:spcBef>
              <a:defRPr sz="2890"/>
            </a:pPr>
            <a:r>
              <a:t>High values for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go with high values for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</a:p>
          <a:p>
            <a:pPr lvl="1" marL="755650" indent="-377825" defTabSz="496570">
              <a:spcBef>
                <a:spcPts val="1200"/>
              </a:spcBef>
              <a:defRPr sz="2890"/>
            </a:pPr>
            <a:r>
              <a:t>If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Cov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: </a:t>
            </a:r>
          </a:p>
          <a:p>
            <a:pPr lvl="2" marL="1133475" indent="-377825" defTabSz="496570">
              <a:spcBef>
                <a:spcPts val="1200"/>
              </a:spcBef>
              <a:defRPr sz="2890"/>
            </a:pPr>
            <a:r>
              <a:t>High values for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go with low values for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517" name="Set up the model including the seasonal parame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up the model including the seasonal parameters</a:t>
            </a:r>
          </a:p>
        </p:txBody>
      </p:sp>
      <p:sp>
        <p:nvSpPr>
          <p:cNvPr id="518" name="y = df['Beer.Production']…"/>
          <p:cNvSpPr txBox="1"/>
          <p:nvPr/>
        </p:nvSpPr>
        <p:spPr>
          <a:xfrm>
            <a:off x="2444098" y="3579065"/>
            <a:ext cx="8116603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 = df['Beer.Production']</a:t>
            </a:r>
          </a:p>
          <a:p>
            <a:pPr/>
            <a:r>
              <a:t>x = df['Time']</a:t>
            </a:r>
          </a:p>
          <a:p>
            <a:pPr/>
            <a:r>
              <a:t>x1 = df['s1']</a:t>
            </a:r>
          </a:p>
          <a:p>
            <a:pPr/>
            <a:r>
              <a:t>x2 = df['s2']</a:t>
            </a:r>
          </a:p>
          <a:p>
            <a:pPr/>
            <a:r>
              <a:t>x3 = df['s3']</a:t>
            </a:r>
          </a:p>
          <a:p>
            <a:pPr/>
            <a:r>
              <a:t>x4 = df['s4']</a:t>
            </a:r>
          </a:p>
          <a:p>
            <a:pPr/>
            <a:r>
              <a:t>model = ols("y~ x",df).fit()</a:t>
            </a:r>
          </a:p>
          <a:p>
            <a:pPr/>
            <a:r>
              <a:t>print(model.summary())</a:t>
            </a:r>
          </a:p>
          <a:p>
            <a:pPr/>
            <a:r>
              <a:t>a, b, b1, b2, b3, b4 = model.params</a:t>
            </a:r>
          </a:p>
          <a:p>
            <a:pPr/>
            <a:r>
              <a:t>print(a, b, b1, b2, b3, b4)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521" name="OLS Regression Results…"/>
          <p:cNvSpPr txBox="1"/>
          <p:nvPr/>
        </p:nvSpPr>
        <p:spPr>
          <a:xfrm>
            <a:off x="500682" y="1775842"/>
            <a:ext cx="12003436" cy="76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                            OLS Regression Results                            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  <a:p>
            <a:pPr>
              <a:defRPr sz="2000"/>
            </a:pPr>
            <a:r>
              <a:t>Dep. Variable:                      y   R-squared:                       0.891</a:t>
            </a:r>
          </a:p>
          <a:p>
            <a:pPr>
              <a:defRPr sz="2000"/>
            </a:pPr>
            <a:r>
              <a:t>Model:                            OLS   Adj. R-squared:                  0.888</a:t>
            </a:r>
          </a:p>
          <a:p>
            <a:pPr>
              <a:defRPr sz="2000"/>
            </a:pPr>
            <a:r>
              <a:t>Method:                 Least Squares   F-statistic:                     280.2</a:t>
            </a:r>
          </a:p>
          <a:p>
            <a:pPr>
              <a:defRPr sz="2000"/>
            </a:pPr>
            <a:r>
              <a:t>Date:                Tue, 24 Aug 2021   Prob (F-statistic):           6.77e-65</a:t>
            </a:r>
          </a:p>
          <a:p>
            <a:pPr>
              <a:defRPr sz="2000"/>
            </a:pPr>
            <a:r>
              <a:t>Time:                        17:35:02   Log-Likelihood:                -610.68</a:t>
            </a:r>
          </a:p>
          <a:p>
            <a:pPr>
              <a:defRPr sz="2000"/>
            </a:pPr>
            <a:r>
              <a:t>No. Observations:                 142   AIC:                             1231.</a:t>
            </a:r>
          </a:p>
          <a:p>
            <a:pPr>
              <a:defRPr sz="2000"/>
            </a:pPr>
            <a:r>
              <a:t>Df Residuals:                     137   BIC:                             1246.</a:t>
            </a:r>
          </a:p>
          <a:p>
            <a:pPr>
              <a:defRPr sz="2000"/>
            </a:pPr>
            <a:r>
              <a:t>Df Model:                           4                                         </a:t>
            </a:r>
          </a:p>
          <a:p>
            <a:pPr>
              <a:defRPr sz="2000"/>
            </a:pPr>
            <a:r>
              <a:t>Covariance Type:            nonrobust                                         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  <a:p>
            <a:pPr>
              <a:defRPr sz="2000"/>
            </a:pPr>
            <a:r>
              <a:t>                 coef    std err          t      P&gt;|t|      [0.025      0.975]</a:t>
            </a:r>
          </a:p>
          <a:p>
            <a:pPr>
              <a:defRPr sz="2000"/>
            </a:pPr>
            <a:r>
              <a:t>------------------------------------------------------------------------------</a:t>
            </a:r>
          </a:p>
          <a:p>
            <a:pPr>
              <a:defRPr sz="2000"/>
            </a:pPr>
            <a:r>
              <a:t>Intercept    434.1185      4.555     95.303      0.000     425.111     443.126</a:t>
            </a:r>
          </a:p>
          <a:p>
            <a:pPr>
              <a:defRPr sz="2000"/>
            </a:pPr>
            <a:r>
              <a:t>x             -0.5811      0.037    -15.623      0.000      -0.655      -0.508</a:t>
            </a:r>
          </a:p>
          <a:p>
            <a:pPr>
              <a:defRPr sz="2000"/>
            </a:pPr>
            <a:r>
              <a:t>s1           108.1018      2.855     37.864      0.000     102.456     113.747</a:t>
            </a:r>
          </a:p>
          <a:p>
            <a:pPr>
              <a:defRPr sz="2000"/>
            </a:pPr>
            <a:r>
              <a:t>s2            65.0717      2.869     22.679      0.000      59.398      70.746</a:t>
            </a:r>
          </a:p>
          <a:p>
            <a:pPr>
              <a:defRPr sz="2000"/>
            </a:pPr>
            <a:r>
              <a:t>s3            78.5248      2.882     27.243      0.000      72.825      84.225</a:t>
            </a:r>
          </a:p>
          <a:p>
            <a:pPr>
              <a:defRPr sz="2000"/>
            </a:pPr>
            <a:r>
              <a:t>s4           182.4202      2.897     62.979      0.000     176.692     188.148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  <a:p>
            <a:pPr>
              <a:defRPr sz="2000"/>
            </a:pPr>
            <a:r>
              <a:t>Omnibus:                       19.732   Durbin-Watson:                   1.947</a:t>
            </a:r>
          </a:p>
          <a:p>
            <a:pPr>
              <a:defRPr sz="2000"/>
            </a:pPr>
            <a:r>
              <a:t>Prob(Omnibus):                  0.000   Jarque-Bera (JB):               32.379</a:t>
            </a:r>
          </a:p>
          <a:p>
            <a:pPr>
              <a:defRPr sz="2000"/>
            </a:pPr>
            <a:r>
              <a:t>Skew:                           0.683   Prob(JB):                     9.31e-08</a:t>
            </a:r>
          </a:p>
          <a:p>
            <a:pPr>
              <a:defRPr sz="2000"/>
            </a:pPr>
            <a:r>
              <a:t>Kurtosis:                       4.899   Cond. No.                     2.63e+18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524" name="Add a new column for the predi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 a new column for the prediction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And plot raw data and prediction values</a:t>
            </a:r>
          </a:p>
        </p:txBody>
      </p:sp>
      <p:sp>
        <p:nvSpPr>
          <p:cNvPr id="525" name="df_ab['pred'] = a + b*df.Time +b1*df.s1+b2*df.s2+b3*df.s3+b4*df.s4…"/>
          <p:cNvSpPr txBox="1"/>
          <p:nvPr/>
        </p:nvSpPr>
        <p:spPr>
          <a:xfrm>
            <a:off x="2034914" y="3349651"/>
            <a:ext cx="834524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df_ab['pred'] = a + b*df.Time +b1*df.s1+b2*df.s2+b3*df.s3+b4*df.s4</a:t>
            </a:r>
          </a:p>
          <a:p>
            <a:pPr/>
            <a:r>
              <a:t>df_ab.dropna(inplace=True)</a:t>
            </a:r>
          </a:p>
        </p:txBody>
      </p:sp>
      <p:sp>
        <p:nvSpPr>
          <p:cNvPr id="526" name="plt.plot(df_ab['Beer.Production'])…"/>
          <p:cNvSpPr txBox="1"/>
          <p:nvPr/>
        </p:nvSpPr>
        <p:spPr>
          <a:xfrm>
            <a:off x="315453" y="5683302"/>
            <a:ext cx="12232073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plt.plot(df_ab['Beer.Production'])</a:t>
            </a:r>
          </a:p>
          <a:p>
            <a:pPr/>
            <a:r>
              <a:t>plt.plot(df_ab['pred'], alpha = 0.5)</a:t>
            </a:r>
          </a:p>
          <a:p>
            <a:pPr/>
          </a:p>
          <a:p>
            <a:pPr/>
            <a:r>
              <a:t>plt.xticks(['1980 Q1', '1985 Q1','1990 Q1', </a:t>
            </a:r>
          </a:p>
          <a:p>
            <a:pPr/>
            <a:r>
              <a:t>         '1995 Q1', '2000 Q1', '2005 Q1', '2010 Q1'],</a:t>
            </a:r>
          </a:p>
          <a:p>
            <a:pPr/>
            <a:r>
              <a:t>          ['80', '85', '90', '95', '00', '05', '10'])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pic>
        <p:nvPicPr>
          <p:cNvPr id="529" name="Screen Shot 2021-08-24 at 5.39.24 PM.png" descr="Screen Shot 2021-08-24 at 5.39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24443"/>
            <a:ext cx="13004801" cy="4260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532" name="Why are we not doing better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Why are we not doing better?</a:t>
            </a:r>
          </a:p>
          <a:p>
            <a:pPr lvl="1"/>
            <a:r>
              <a:t>We only have time and season as explanatory variables</a:t>
            </a:r>
          </a:p>
          <a:p>
            <a:pPr lvl="2"/>
            <a:r>
              <a:t>Temperature and economy could also explain beer consumption</a:t>
            </a:r>
          </a:p>
          <a:p>
            <a:pPr lvl="2"/>
            <a:r>
              <a:t>And maybe exports?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535" name="Let's look at the average error of the predi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look at the average error of the prediction</a:t>
            </a:r>
          </a:p>
          <a:p>
            <a:pPr lvl="1"/>
            <a:r>
              <a:t>Add one more column to the data frame</a:t>
            </a:r>
          </a:p>
          <a:p>
            <a:pPr lvl="2"/>
            <a:r>
              <a:t> </a:t>
            </a:r>
          </a:p>
          <a:p>
            <a:pPr lvl="2"/>
          </a:p>
          <a:p>
            <a:pPr lvl="2"/>
          </a:p>
          <a:p>
            <a:pPr lvl="1"/>
            <a:r>
              <a:t>And display </a:t>
            </a:r>
          </a:p>
        </p:txBody>
      </p:sp>
      <p:sp>
        <p:nvSpPr>
          <p:cNvPr id="536" name="df_ab['res'] = (df_ab['Beer.Production']-df_ab['pred'])/df_ab['Beer.Production']"/>
          <p:cNvSpPr txBox="1"/>
          <p:nvPr/>
        </p:nvSpPr>
        <p:spPr>
          <a:xfrm>
            <a:off x="2654268" y="4314144"/>
            <a:ext cx="915441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df_ab['res'] = (df_ab['Beer.Production']-df_ab['pred'])/df_ab['Beer.Production']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539" name="Shows that we are historically with 10% of the linear regression calculated value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Shows that we are historically with 10% of the linear regression calculated value</a:t>
            </a:r>
          </a:p>
        </p:txBody>
      </p:sp>
      <p:pic>
        <p:nvPicPr>
          <p:cNvPr id="540" name="Screen Shot 2021-08-24 at 5.41.40 PM.png" descr="Screen Shot 2021-08-24 at 5.41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3587143"/>
            <a:ext cx="10693400" cy="560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543" name="We can also look at how well the prediction work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look at how well the prediction works</a:t>
            </a:r>
          </a:p>
        </p:txBody>
      </p:sp>
      <p:sp>
        <p:nvSpPr>
          <p:cNvPr id="544" name="plt.scatter(df_ab['Beer.Production'][df_ab['s1']==1],…"/>
          <p:cNvSpPr txBox="1"/>
          <p:nvPr/>
        </p:nvSpPr>
        <p:spPr>
          <a:xfrm>
            <a:off x="1427581" y="3441699"/>
            <a:ext cx="10616370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plt.scatter(df_ab['Beer.Production'][df_ab['s1']==1],</a:t>
            </a:r>
          </a:p>
          <a:p>
            <a:pPr>
              <a:defRPr sz="2600"/>
            </a:pPr>
            <a:r>
              <a:t>            df_ab['pred'][df_ab['s1']==1],</a:t>
            </a:r>
          </a:p>
          <a:p>
            <a:pPr>
              <a:defRPr sz="2600"/>
            </a:pPr>
            <a:r>
              <a:t>            alpha = 0.5, c = 'red', label='Q1')</a:t>
            </a:r>
          </a:p>
          <a:p>
            <a:pPr>
              <a:defRPr sz="2600"/>
            </a:pPr>
            <a:r>
              <a:t>plt.scatter(df_ab['Beer.Production'][df_ab['s2']==1],</a:t>
            </a:r>
          </a:p>
          <a:p>
            <a:pPr>
              <a:defRPr sz="2600"/>
            </a:pPr>
            <a:r>
              <a:t>            df_ab['pred'][df_ab['s2']==1],</a:t>
            </a:r>
          </a:p>
          <a:p>
            <a:pPr>
              <a:defRPr sz="2600"/>
            </a:pPr>
            <a:r>
              <a:t>            alpha = 0.5, c = 'green', label='Q2')</a:t>
            </a:r>
          </a:p>
          <a:p>
            <a:pPr>
              <a:defRPr sz="2600"/>
            </a:pPr>
            <a:r>
              <a:t>plt.scatter(df_ab['Beer.Production'][df_ab['s3']==1],</a:t>
            </a:r>
          </a:p>
          <a:p>
            <a:pPr>
              <a:defRPr sz="2600"/>
            </a:pPr>
            <a:r>
              <a:t>            df_ab['pred'][df_ab['s3']==1],</a:t>
            </a:r>
          </a:p>
          <a:p>
            <a:pPr>
              <a:defRPr sz="2600"/>
            </a:pPr>
            <a:r>
              <a:t>            alpha = 0.5, c = 'blue', label='Q3')</a:t>
            </a:r>
          </a:p>
          <a:p>
            <a:pPr>
              <a:defRPr sz="2600"/>
            </a:pPr>
            <a:r>
              <a:t>plt.scatter(df_ab['Beer.Production'][df_ab['s4']==1],</a:t>
            </a:r>
          </a:p>
          <a:p>
            <a:pPr>
              <a:defRPr sz="2600"/>
            </a:pPr>
            <a:r>
              <a:t>            df_ab['pred'][df_ab['s4']==1],</a:t>
            </a:r>
          </a:p>
          <a:p>
            <a:pPr>
              <a:defRPr sz="2600"/>
            </a:pPr>
            <a:r>
              <a:t>            alpha = 0.5, c = 'cyan', label='Q4')</a:t>
            </a:r>
          </a:p>
          <a:p>
            <a:pPr>
              <a:defRPr sz="2600"/>
            </a:pPr>
            <a:r>
              <a:t>plt.legend()</a:t>
            </a:r>
          </a:p>
          <a:p>
            <a:pPr>
              <a:defRPr sz="2600"/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pic>
        <p:nvPicPr>
          <p:cNvPr id="54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Classical Decomposition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uto-Corre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Auto-Correlation</a:t>
            </a:r>
          </a:p>
        </p:txBody>
      </p:sp>
      <p:sp>
        <p:nvSpPr>
          <p:cNvPr id="158" name="Covariance depends on the units in which   and   are giv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Covariance depends on the units in which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are given</a:t>
            </a:r>
          </a:p>
          <a:p>
            <a:pPr/>
            <a:r>
              <a:t>Therefore, we look at the correlation coefficient</a:t>
            </a:r>
          </a:p>
          <a:p>
            <a:pPr lvl="1"/>
            <a:r>
              <a:t>If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have standard deviations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</m:oMath>
            </a14:m>
            <a:r>
              <a:t> respectively:</a:t>
            </a:r>
          </a:p>
          <a:p>
            <a:pPr lvl="2"/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m:rPr>
                            <m:nor/>
                          </m:rP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Cov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num>
                  <m:den>
                    <m:sSub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den>
                </m:f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1,1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552" name="Simple method with periods of m 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Simple method with periods of </a:t>
            </a:r>
            <a:r>
              <a:rPr i="1"/>
              <a:t>m </a:t>
            </a:r>
            <a:r>
              <a:t>on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quarters: </a:t>
            </a:r>
            <a:r>
              <a:rPr i="1"/>
              <a:t>m=</a:t>
            </a:r>
            <a:r>
              <a:t>4,  business weeks: </a:t>
            </a:r>
            <a:r>
              <a:rPr i="1"/>
              <a:t>m</a:t>
            </a:r>
            <a:r>
              <a:t>=5, years: </a:t>
            </a:r>
            <a:r>
              <a:rPr i="1"/>
              <a:t>m</a:t>
            </a:r>
            <a:r>
              <a:t> = 365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Additive decomposition: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Use moving average of size </a:t>
            </a:r>
            <a:r>
              <a:rPr i="1"/>
              <a:t>2m</a:t>
            </a:r>
            <a:r>
              <a:t> (or </a:t>
            </a:r>
            <a:r>
              <a:rPr i="1"/>
              <a:t>m</a:t>
            </a:r>
            <a:r>
              <a:t>) to estimate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Calculate the "</a:t>
            </a:r>
            <a:r>
              <a:rPr i="1"/>
              <a:t>detrended" </a:t>
            </a:r>
            <a:r>
              <a:t>series </a:t>
            </a:r>
            <a14:m>
              <m:oMath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Seasonal component is the average over all values for that period </a:t>
            </a:r>
            <a14:m>
              <m:oMath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nor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Average</m:t>
                </m:r>
                <m:d>
                  <m:dPr>
                    <m:ctrlP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xmlns:a="http://schemas.openxmlformats.org/drawingml/2006/mai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e>
                </m:d>
              </m:oMath>
            </a14:m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Residual is what is left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555" name="Problems with classical decomposition:…"/>
          <p:cNvSpPr txBox="1"/>
          <p:nvPr>
            <p:ph type="body" idx="1"/>
          </p:nvPr>
        </p:nvSpPr>
        <p:spPr>
          <a:xfrm>
            <a:off x="952500" y="2413000"/>
            <a:ext cx="11099800" cy="6867451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Problems with classical decomposition: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Trend cycle not available for the first or last times without extrapolation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Rapid rises and falls are smoothed out too much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Assumes seasonal components repeat 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Counter-example:  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Used to be that electricity consumption peaked in the winter (heating)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Now peaks in the summer (air-conditioning)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Really difficult to deal with extra-ordinary events (strikes, weather, catastrophes, 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558" name="Implemented in statsmodels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Implemented in statsmodels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Needs a time series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Needs a model: "additive" (default), "multiplicative"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Can give filtering weights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Period (if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t>not Pandas with frequency)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two-sided: method used for filtering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extrapolate_trend: non-zero value or 'freq' to extrapolate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Otherwise, NaN values</a:t>
            </a:r>
          </a:p>
        </p:txBody>
      </p:sp>
      <p:sp>
        <p:nvSpPr>
          <p:cNvPr id="559" name="from statsmodels.tsa.seasonal import seasonal_decompose"/>
          <p:cNvSpPr txBox="1"/>
          <p:nvPr/>
        </p:nvSpPr>
        <p:spPr>
          <a:xfrm>
            <a:off x="157726" y="3390033"/>
            <a:ext cx="1268934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statsmodels.tsa.seasonal import seasonal_decompose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562" name="Call decomposition…"/>
          <p:cNvSpPr txBox="1"/>
          <p:nvPr>
            <p:ph type="body" idx="1"/>
          </p:nvPr>
        </p:nvSpPr>
        <p:spPr>
          <a:xfrm>
            <a:off x="733823" y="2860929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Call decomposition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result has components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trend, seasonal, resid</a:t>
            </a:r>
            <a:r>
              <a:t>  </a:t>
            </a:r>
          </a:p>
        </p:txBody>
      </p:sp>
      <p:sp>
        <p:nvSpPr>
          <p:cNvPr id="563" name="result = seasonal_decompose(…"/>
          <p:cNvSpPr txBox="1"/>
          <p:nvPr/>
        </p:nvSpPr>
        <p:spPr>
          <a:xfrm>
            <a:off x="2568378" y="3865699"/>
            <a:ext cx="7430692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= seasonal_decompose(</a:t>
            </a:r>
          </a:p>
          <a:p>
            <a:pPr/>
            <a:r>
              <a:t>          df['Beer.Production'],</a:t>
            </a:r>
          </a:p>
          <a:p>
            <a:pPr/>
            <a:r>
              <a:t>          model = 'additive',</a:t>
            </a:r>
          </a:p>
          <a:p>
            <a:pPr/>
            <a:r>
              <a:t>          period = 4,</a:t>
            </a:r>
          </a:p>
          <a:p>
            <a:pPr/>
            <a:r>
              <a:t>          extrapolate_trend = 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566" name="Show results:"/>
          <p:cNvSpPr txBox="1"/>
          <p:nvPr>
            <p:ph type="body" sz="half" idx="1"/>
          </p:nvPr>
        </p:nvSpPr>
        <p:spPr>
          <a:xfrm>
            <a:off x="952500" y="2590800"/>
            <a:ext cx="522924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Show results:</a:t>
            </a:r>
          </a:p>
        </p:txBody>
      </p:sp>
      <p:sp>
        <p:nvSpPr>
          <p:cNvPr id="567" name="def show(result):…"/>
          <p:cNvSpPr txBox="1"/>
          <p:nvPr/>
        </p:nvSpPr>
        <p:spPr>
          <a:xfrm>
            <a:off x="0" y="3443128"/>
            <a:ext cx="12879878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def show(result):</a:t>
            </a:r>
          </a:p>
          <a:p>
            <a:pPr>
              <a:defRPr sz="2500"/>
            </a:pPr>
            <a:r>
              <a:t>    fig, axs = plt.subplots(3, sharex=True, figsize=(5,10))</a:t>
            </a:r>
          </a:p>
          <a:p>
            <a:pPr>
              <a:defRPr sz="2500"/>
            </a:pPr>
            <a:r>
              <a:t>    axs[0].plot(result.trend, 'k-')</a:t>
            </a:r>
          </a:p>
          <a:p>
            <a:pPr>
              <a:defRPr sz="2500"/>
            </a:pPr>
            <a:r>
              <a:t>    axs[1].plot(result.seasonal, 'r:')</a:t>
            </a:r>
          </a:p>
          <a:p>
            <a:pPr>
              <a:defRPr sz="2500"/>
            </a:pPr>
            <a:r>
              <a:t>    axs[2].plot(result.resid, 'b-.')</a:t>
            </a:r>
          </a:p>
          <a:p>
            <a:pPr>
              <a:defRPr sz="2500"/>
            </a:pPr>
            <a:r>
              <a:t>    axs[0].set_title('trend')</a:t>
            </a:r>
          </a:p>
          <a:p>
            <a:pPr>
              <a:defRPr sz="2500"/>
            </a:pPr>
            <a:r>
              <a:t>    axs[1].set_title('seasonal')</a:t>
            </a:r>
          </a:p>
          <a:p>
            <a:pPr>
              <a:defRPr sz="2500"/>
            </a:pPr>
            <a:r>
              <a:t>    axs[2].set_title('residual')</a:t>
            </a:r>
          </a:p>
          <a:p>
            <a:pPr>
              <a:defRPr sz="2500"/>
            </a:pPr>
            <a:r>
              <a:t>    axs[2].set_xticks(['1980 Q1', '1990 Q1', '2000 Q1', '2010 Q1'])</a:t>
            </a:r>
          </a:p>
          <a:p>
            <a:pPr>
              <a:defRPr sz="2500"/>
            </a:pPr>
            <a:r>
              <a:t>    axs[2].set_xticklabels(['80', '90', '00', '10'])</a:t>
            </a:r>
          </a:p>
          <a:p>
            <a:pPr>
              <a:defRPr sz="2500"/>
            </a:pPr>
            <a:r>
              <a:t>   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an extrapolate the trend…"/>
          <p:cNvSpPr txBox="1"/>
          <p:nvPr>
            <p:ph type="body" sz="half" idx="1"/>
          </p:nvPr>
        </p:nvSpPr>
        <p:spPr>
          <a:xfrm>
            <a:off x="952500" y="876300"/>
            <a:ext cx="5871742" cy="8001000"/>
          </a:xfrm>
          <a:prstGeom prst="rect">
            <a:avLst/>
          </a:prstGeom>
        </p:spPr>
        <p:txBody>
          <a:bodyPr anchor="t"/>
          <a:lstStyle/>
          <a:p>
            <a:pPr/>
            <a:r>
              <a:t>Can extrapolate the trend</a:t>
            </a:r>
          </a:p>
          <a:p>
            <a:pPr/>
            <a:r>
              <a:t>Add seasonal</a:t>
            </a:r>
          </a:p>
          <a:p>
            <a:pPr/>
            <a:r>
              <a:t>Use residual as a measure of uncertainty</a:t>
            </a:r>
          </a:p>
        </p:txBody>
      </p:sp>
      <p:pic>
        <p:nvPicPr>
          <p:cNvPr id="570" name="Screen Shot 2021-08-24 at 5.47.13 PM.png" descr="Screen Shot 2021-08-24 at 5.47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9828" y="210385"/>
            <a:ext cx="5177419" cy="9332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lassical Deco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Classical Decomposition</a:t>
            </a:r>
          </a:p>
        </p:txBody>
      </p:sp>
      <p:sp>
        <p:nvSpPr>
          <p:cNvPr id="573" name="airline passeng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airline passengers</a:t>
            </a:r>
          </a:p>
        </p:txBody>
      </p:sp>
      <p:sp>
        <p:nvSpPr>
          <p:cNvPr id="574" name="result = seasonal_decompose(df.Passengers,…"/>
          <p:cNvSpPr txBox="1"/>
          <p:nvPr/>
        </p:nvSpPr>
        <p:spPr>
          <a:xfrm>
            <a:off x="387815" y="3473450"/>
            <a:ext cx="12460710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= seasonal_decompose(df.Passengers,</a:t>
            </a:r>
          </a:p>
          <a:p>
            <a:pPr/>
            <a:r>
              <a:t>                            model = 'additive',</a:t>
            </a:r>
          </a:p>
          <a:p>
            <a:pPr/>
            <a:r>
              <a:t>                            period = 14,</a:t>
            </a:r>
          </a:p>
          <a:p>
            <a:pPr/>
            <a:r>
              <a:t>                            extrapolate_trend = 'freq'</a:t>
            </a:r>
          </a:p>
          <a:p>
            <a:pPr/>
            <a:r>
              <a:t>                            )</a:t>
            </a:r>
          </a:p>
        </p:txBody>
      </p:sp>
      <p:pic>
        <p:nvPicPr>
          <p:cNvPr id="575" name="Screen Shot 2021-08-24 at 5.53.14 PM.png" descr="Screen Shot 2021-08-24 at 5.53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5450" y="5865715"/>
            <a:ext cx="7753991" cy="3731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333500"/>
            <a:ext cx="6872206" cy="5154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Screen Shot 2021-08-24 at 5.55.01 PM.png" descr="Screen Shot 2021-08-24 at 5.55.0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3132" y="0"/>
            <a:ext cx="515481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581" name="Decomposition has had a 100 year hist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Decomposition has had a 100 year history</a:t>
            </a:r>
          </a:p>
          <a:p>
            <a:pPr lvl="1"/>
            <a:r>
              <a:t>Classical decomposition finds seasonal adjustment based on means so that they are constant</a:t>
            </a:r>
          </a:p>
          <a:p>
            <a:pPr lvl="1"/>
            <a:r>
              <a:t>Better decompositions allow seasonal values to vary</a:t>
            </a:r>
          </a:p>
          <a:p>
            <a:pPr lvl="1"/>
            <a:r>
              <a:rPr b="1"/>
              <a:t>S</a:t>
            </a:r>
            <a:r>
              <a:t>easonal </a:t>
            </a:r>
            <a:r>
              <a:rPr b="1"/>
              <a:t>D</a:t>
            </a:r>
            <a:r>
              <a:t>ecomposition using </a:t>
            </a:r>
            <a:r>
              <a:rPr b="1"/>
              <a:t>L</a:t>
            </a:r>
            <a:r>
              <a:t>OESS (STL) </a:t>
            </a:r>
          </a:p>
          <a:p>
            <a:pPr lvl="2"/>
            <a:r>
              <a:t>LOESS is based on estimating the trend with a range of functions within a certain window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584" name="STL is implemented in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STL is implemented in statsmodels</a:t>
            </a:r>
          </a:p>
          <a:p>
            <a:pPr lvl="1"/>
            <a:r>
              <a:t> </a:t>
            </a:r>
          </a:p>
          <a:p>
            <a:pPr lvl="1"/>
            <a:r>
              <a:t>Uses the assumed cyclicity as input (periods) </a:t>
            </a:r>
          </a:p>
        </p:txBody>
      </p:sp>
      <p:sp>
        <p:nvSpPr>
          <p:cNvPr id="585" name="from statsmodels.tsa.seasonal import STL"/>
          <p:cNvSpPr txBox="1"/>
          <p:nvPr/>
        </p:nvSpPr>
        <p:spPr>
          <a:xfrm>
            <a:off x="2068987" y="3362262"/>
            <a:ext cx="92597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statsmodels.tsa.seasonal import STL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61" name="Auto-correlation:  Compare the correlation of a time series with itself moved by   posi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Auto-correlation:  Compare the correlation of a time series with itself moved by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positions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4421787"/>
            <a:ext cx="8509000" cy="416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588" name="Example: Australian Be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Australian Beer:</a:t>
            </a:r>
          </a:p>
          <a:p>
            <a:pPr/>
          </a:p>
          <a:p>
            <a:pPr/>
          </a:p>
          <a:p>
            <a:pPr/>
          </a:p>
          <a:p>
            <a:pPr lvl="1"/>
            <a:r>
              <a:t>Result is a triple of trend, seasonal, and residual</a:t>
            </a:r>
          </a:p>
        </p:txBody>
      </p:sp>
      <p:sp>
        <p:nvSpPr>
          <p:cNvPr id="589" name="stl = STL(df['Beer.Production'],…"/>
          <p:cNvSpPr txBox="1"/>
          <p:nvPr/>
        </p:nvSpPr>
        <p:spPr>
          <a:xfrm>
            <a:off x="2257364" y="3415372"/>
            <a:ext cx="743069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stl = STL(df['Beer.Production'],</a:t>
            </a:r>
          </a:p>
          <a:p>
            <a:pPr/>
            <a:r>
              <a:t>             period=4,</a:t>
            </a:r>
          </a:p>
          <a:p>
            <a:pPr/>
            <a:r>
              <a:t>             robust=False)</a:t>
            </a:r>
          </a:p>
          <a:p>
            <a:pPr/>
            <a:r>
              <a:t>result = stl.fit()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robust"/>
          <p:cNvSpPr txBox="1"/>
          <p:nvPr/>
        </p:nvSpPr>
        <p:spPr>
          <a:xfrm>
            <a:off x="6023266" y="2693873"/>
            <a:ext cx="120129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robust</a:t>
            </a:r>
          </a:p>
        </p:txBody>
      </p:sp>
      <p:sp>
        <p:nvSpPr>
          <p:cNvPr id="592" name="not…"/>
          <p:cNvSpPr txBox="1"/>
          <p:nvPr/>
        </p:nvSpPr>
        <p:spPr>
          <a:xfrm>
            <a:off x="5345389" y="5740400"/>
            <a:ext cx="1201294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robust</a:t>
            </a:r>
          </a:p>
        </p:txBody>
      </p:sp>
      <p:pic>
        <p:nvPicPr>
          <p:cNvPr id="593" name="Screen Shot 2021-08-24 at 7.28.47 PM.png" descr="Screen Shot 2021-08-24 at 7.28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534539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Screen Shot 2021-08-24 at 7.29.25 PM.png" descr="Screen Shot 2021-08-24 at 7.29.2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9390" y="0"/>
            <a:ext cx="530315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airline…"/>
          <p:cNvSpPr txBox="1"/>
          <p:nvPr>
            <p:ph type="body" sz="quarter" idx="1"/>
          </p:nvPr>
        </p:nvSpPr>
        <p:spPr>
          <a:xfrm>
            <a:off x="5219582" y="543263"/>
            <a:ext cx="2344608" cy="1580474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SzTx/>
              <a:buNone/>
            </a:pPr>
            <a:r>
              <a:t>airline </a:t>
            </a:r>
          </a:p>
          <a:p>
            <a:pPr marL="0" indent="0" algn="ctr">
              <a:buSzTx/>
              <a:buNone/>
            </a:pPr>
            <a:r>
              <a:t>passengers</a:t>
            </a:r>
          </a:p>
        </p:txBody>
      </p:sp>
      <p:sp>
        <p:nvSpPr>
          <p:cNvPr id="597" name="robust"/>
          <p:cNvSpPr txBox="1"/>
          <p:nvPr/>
        </p:nvSpPr>
        <p:spPr>
          <a:xfrm>
            <a:off x="6542830" y="7936797"/>
            <a:ext cx="120129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robust</a:t>
            </a:r>
          </a:p>
        </p:txBody>
      </p:sp>
      <p:sp>
        <p:nvSpPr>
          <p:cNvPr id="598" name="not…"/>
          <p:cNvSpPr txBox="1"/>
          <p:nvPr/>
        </p:nvSpPr>
        <p:spPr>
          <a:xfrm>
            <a:off x="5108324" y="6027802"/>
            <a:ext cx="1201294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 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robust</a:t>
            </a:r>
          </a:p>
        </p:txBody>
      </p:sp>
      <p:pic>
        <p:nvPicPr>
          <p:cNvPr id="599" name="Screen Shot 2021-08-24 at 7.31.34 PM.png" descr="Screen Shot 2021-08-24 at 7.31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12922"/>
            <a:ext cx="5108326" cy="9327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Screen Shot 2021-08-24 at 7.32.25 PM.png" descr="Screen Shot 2021-08-24 at 7.32.2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5447" y="212921"/>
            <a:ext cx="5114354" cy="9540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603" name="Holt's linear trend metho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Holt's linear trend method:</a:t>
            </a:r>
          </a:p>
          <a:p>
            <a:pPr lvl="1"/>
            <a:r>
              <a:t>Simple exponential smoothing for data with trend</a:t>
            </a:r>
          </a:p>
          <a:p>
            <a:pPr lvl="2"/>
            <a:r>
              <a:t>Estimates series at time t using estimates of the slope obtained as a weighted average</a:t>
            </a:r>
          </a:p>
          <a:p>
            <a:pPr/>
            <a:r>
              <a:t>Holt-Winter's Seasonal Method</a:t>
            </a:r>
          </a:p>
          <a:p>
            <a:pPr lvl="1"/>
            <a:r>
              <a:t>Adds a seasonal component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606" name="Implemented in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Implemented in statsmodels</a:t>
            </a:r>
          </a:p>
          <a:p>
            <a:pPr lvl="1"/>
            <a:r>
              <a:t> </a:t>
            </a:r>
          </a:p>
          <a:p>
            <a:pPr lvl="1"/>
            <a:r>
              <a:t>Produces a fitted value (fit) and allows predictions</a:t>
            </a:r>
          </a:p>
        </p:txBody>
      </p:sp>
      <p:sp>
        <p:nvSpPr>
          <p:cNvPr id="607" name="from statsmodels.tsa.holtwinters import ExponentialSmoothing as esm"/>
          <p:cNvSpPr txBox="1"/>
          <p:nvPr/>
        </p:nvSpPr>
        <p:spPr>
          <a:xfrm>
            <a:off x="2068987" y="3263347"/>
            <a:ext cx="925979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statsmodels.tsa.holtwinters import ExponentialSmoothing as esm</a:t>
            </a:r>
          </a:p>
        </p:txBody>
      </p:sp>
      <p:sp>
        <p:nvSpPr>
          <p:cNvPr id="608" name="df = get_data()…"/>
          <p:cNvSpPr txBox="1"/>
          <p:nvPr/>
        </p:nvSpPr>
        <p:spPr>
          <a:xfrm>
            <a:off x="3130010" y="4876800"/>
            <a:ext cx="674478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get_data()</a:t>
            </a:r>
          </a:p>
          <a:p>
            <a:pPr/>
            <a:r>
              <a:t>esm = esm(df['Passengers'],</a:t>
            </a:r>
          </a:p>
          <a:p>
            <a:pPr/>
            <a:r>
              <a:t>          seasonal='mul',</a:t>
            </a:r>
          </a:p>
          <a:p>
            <a:pPr/>
            <a:r>
              <a:t>          seasonal_periods=12</a:t>
            </a:r>
          </a:p>
          <a:p>
            <a:pPr/>
            <a:r>
              <a:t>          )</a:t>
            </a:r>
          </a:p>
          <a:p>
            <a:pPr/>
            <a:r>
              <a:t>result = esm.fit()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611" name="Airline Example (multiplicative fit)"/>
          <p:cNvSpPr txBox="1"/>
          <p:nvPr>
            <p:ph type="body" idx="1"/>
          </p:nvPr>
        </p:nvSpPr>
        <p:spPr>
          <a:xfrm>
            <a:off x="952500" y="2266655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Airline Example (multiplicative fit)</a:t>
            </a:r>
          </a:p>
        </p:txBody>
      </p:sp>
      <p:pic>
        <p:nvPicPr>
          <p:cNvPr id="612" name="Screen Shot 2021-08-24 at 7.42.14 PM.png" descr="Screen Shot 2021-08-24 at 7.42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2753" y="2863201"/>
            <a:ext cx="8239294" cy="6716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Better Decom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Decompositions</a:t>
            </a:r>
          </a:p>
        </p:txBody>
      </p:sp>
      <p:sp>
        <p:nvSpPr>
          <p:cNvPr id="615" name="Airline Example additive seasonalit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Airline Example additive seasonality</a:t>
            </a:r>
          </a:p>
        </p:txBody>
      </p:sp>
      <p:pic>
        <p:nvPicPr>
          <p:cNvPr id="616" name="Screen Shot 2021-08-24 at 7.43.53 PM.png" descr="Screen Shot 2021-08-24 at 7.43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1286" y="3187700"/>
            <a:ext cx="7942228" cy="6425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ime Series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Analysis</a:t>
            </a:r>
          </a:p>
        </p:txBody>
      </p:sp>
      <p:sp>
        <p:nvSpPr>
          <p:cNvPr id="621" name="After defining and remov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After defining and removing</a:t>
            </a:r>
          </a:p>
          <a:p>
            <a:pPr lvl="1"/>
            <a:r>
              <a:t>Seasonal components</a:t>
            </a:r>
          </a:p>
          <a:p>
            <a:pPr lvl="1"/>
            <a:r>
              <a:t>Trends</a:t>
            </a:r>
          </a:p>
          <a:p>
            <a:pPr/>
            <a:r>
              <a:t>Residual needs to be analyzed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24" name="Properties do not depend on the time at which the series is observ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Properties do not depend on the time at which the series is observed</a:t>
            </a:r>
          </a:p>
          <a:p>
            <a:pPr lvl="1"/>
            <a:r>
              <a:t>No trend, no seasonality</a:t>
            </a:r>
          </a:p>
          <a:p>
            <a:pPr lvl="1"/>
            <a:r>
              <a:t>But could be cyclic if cycles have no fixed length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65" name="Autocorrelation for Chenai temperatures…"/>
          <p:cNvSpPr txBox="1"/>
          <p:nvPr>
            <p:ph type="body" sz="half" idx="1"/>
          </p:nvPr>
        </p:nvSpPr>
        <p:spPr>
          <a:xfrm>
            <a:off x="952500" y="2590800"/>
            <a:ext cx="438932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Autocorrelation for Chenai temperatures</a:t>
            </a:r>
          </a:p>
          <a:p>
            <a:pPr lvl="1"/>
            <a:r>
              <a:t>High auto-correlation for the next day and for a year afterwards</a:t>
            </a:r>
          </a:p>
          <a:p>
            <a:pPr lvl="1"/>
            <a:r>
              <a:t>The light blue denotes significance</a:t>
            </a:r>
          </a:p>
        </p:txBody>
      </p:sp>
      <p:pic>
        <p:nvPicPr>
          <p:cNvPr id="166" name="Screen Shot 2020-05-15 at 7.15.09 PM.png" descr="Screen Shot 2020-05-15 at 7.15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7028" y="2035781"/>
            <a:ext cx="7517772" cy="5682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0087" y="3300130"/>
            <a:ext cx="8604626" cy="6453470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28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Google High stock value is not stationary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054" y="2511081"/>
            <a:ext cx="9656692" cy="7242519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32" name="But it's daily change i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it's daily change 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35" name="Use shift in order to obtain the differen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shift in order to obtain the differences</a:t>
            </a:r>
          </a:p>
        </p:txBody>
      </p:sp>
      <p:sp>
        <p:nvSpPr>
          <p:cNvPr id="636" name="def get_google_data():…"/>
          <p:cNvSpPr txBox="1"/>
          <p:nvPr/>
        </p:nvSpPr>
        <p:spPr>
          <a:xfrm>
            <a:off x="533462" y="3398596"/>
            <a:ext cx="12232073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get_google_data():</a:t>
            </a:r>
          </a:p>
          <a:p>
            <a:pPr/>
            <a:r>
              <a:t>    my_df = pd.read_csv('../Pandas/google.csv',</a:t>
            </a:r>
          </a:p>
          <a:p>
            <a:pPr/>
            <a:r>
              <a:t>                        parse_dates=[0],</a:t>
            </a:r>
          </a:p>
          <a:p>
            <a:pPr/>
            <a:r>
              <a:t>                        index_col=0,</a:t>
            </a:r>
          </a:p>
          <a:p>
            <a:pPr/>
            <a:r>
              <a:t>                        converters={</a:t>
            </a:r>
          </a:p>
          <a:p>
            <a:pPr/>
            <a:r>
              <a:t>                            'Close': my_converter,</a:t>
            </a:r>
          </a:p>
          <a:p>
            <a:pPr/>
            <a:r>
              <a:t>                            'Volume': convert_volume}</a:t>
            </a:r>
          </a:p>
          <a:p>
            <a:pPr/>
            <a:r>
              <a:t>                        )</a:t>
            </a:r>
          </a:p>
          <a:p>
            <a:pPr/>
            <a:r>
              <a:t>    print(my_df.info())</a:t>
            </a:r>
          </a:p>
          <a:p>
            <a:pPr/>
            <a:r>
              <a:t>    #my_df.High.plot()</a:t>
            </a:r>
          </a:p>
          <a:p>
            <a:pPr/>
            <a:r>
              <a:t>    </a:t>
            </a:r>
            <a:r>
              <a:rPr b="1"/>
              <a:t>(my_df.shift(1).High - my_df.High).plot()</a:t>
            </a:r>
            <a:endParaRPr b="1"/>
          </a:p>
          <a:p>
            <a:pPr/>
            <a:r>
              <a:t>    plt.show()</a:t>
            </a:r>
          </a:p>
          <a:p>
            <a:pPr/>
            <a:r>
              <a:t>    return my_df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39" name="This is typic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typical</a:t>
            </a:r>
          </a:p>
          <a:p>
            <a:pPr lvl="1">
              <a:defRPr b="1"/>
            </a:pPr>
            <a:r>
              <a:t>Differencing</a:t>
            </a:r>
          </a:p>
          <a:p>
            <a:pPr lvl="2"/>
            <a:r>
              <a:t>Make a non-stationary time series stationary</a:t>
            </a:r>
          </a:p>
          <a:p>
            <a:pPr lvl="2"/>
            <a:r>
              <a:t>Might have to be repeated several times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42" name="Can look at the Auto-Correlation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look at the Auto-Correlation Function</a:t>
            </a:r>
          </a:p>
          <a:p>
            <a:pPr lvl="1"/>
            <a:r>
              <a:t>How does the value of a time series relate to the values shifted by </a:t>
            </a:r>
            <a:r>
              <a:rPr i="1"/>
              <a:t>m</a:t>
            </a:r>
            <a:r>
              <a:t> periods</a:t>
            </a:r>
          </a:p>
          <a:p>
            <a:pPr/>
            <a:r>
              <a:t>Implemented in Pandas as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autocorr(lag = 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45" name="Example: google chang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google change</a:t>
            </a:r>
          </a:p>
        </p:txBody>
      </p:sp>
      <p:sp>
        <p:nvSpPr>
          <p:cNvPr id="646" name="0 0.9999999999999999…"/>
          <p:cNvSpPr txBox="1"/>
          <p:nvPr/>
        </p:nvSpPr>
        <p:spPr>
          <a:xfrm>
            <a:off x="4506169" y="5461085"/>
            <a:ext cx="5601594" cy="3987801"/>
          </a:xfrm>
          <a:prstGeom prst="rect">
            <a:avLst/>
          </a:prstGeom>
          <a:solidFill>
            <a:srgbClr val="F0F0E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0 0.9999999999999999</a:t>
            </a:r>
          </a:p>
          <a:p>
            <a:pPr/>
            <a:r>
              <a:t>1 0.12080309541084427</a:t>
            </a:r>
          </a:p>
          <a:p>
            <a:pPr/>
            <a:r>
              <a:t>2 -0.035334997385017435</a:t>
            </a:r>
          </a:p>
          <a:p>
            <a:pPr/>
            <a:r>
              <a:t>3 -0.048524948019570004</a:t>
            </a:r>
          </a:p>
          <a:p>
            <a:pPr/>
            <a:r>
              <a:t>4 -0.05560693878878337</a:t>
            </a:r>
          </a:p>
          <a:p>
            <a:pPr/>
            <a:r>
              <a:t>5 -0.0064797046657102605</a:t>
            </a:r>
          </a:p>
          <a:p>
            <a:pPr/>
            <a:r>
              <a:t>6 0.011124537759089287</a:t>
            </a:r>
          </a:p>
          <a:p>
            <a:pPr/>
            <a:r>
              <a:t>7 -0.03901650231472603</a:t>
            </a:r>
          </a:p>
          <a:p>
            <a:pPr/>
            <a:r>
              <a:t>8 -0.012520771888603816</a:t>
            </a:r>
          </a:p>
        </p:txBody>
      </p:sp>
      <p:sp>
        <p:nvSpPr>
          <p:cNvPr id="647" name="my_df = get_google_data()…"/>
          <p:cNvSpPr txBox="1"/>
          <p:nvPr/>
        </p:nvSpPr>
        <p:spPr>
          <a:xfrm>
            <a:off x="272045" y="3346983"/>
            <a:ext cx="1246071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my_df = get_google_data()</a:t>
            </a:r>
          </a:p>
          <a:p>
            <a:pPr/>
            <a:r>
              <a:t>for i in range(20):</a:t>
            </a:r>
          </a:p>
          <a:p>
            <a:pPr/>
            <a:r>
              <a:t>    print(i, </a:t>
            </a:r>
          </a:p>
          <a:p>
            <a:pPr/>
            <a:r>
              <a:t>   (my_df.shift(1).High - my_df.High).autocorr(lag=i))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50" name="One version in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version in statsmodels</a:t>
            </a:r>
          </a:p>
          <a:p>
            <a:pPr/>
          </a:p>
          <a:p>
            <a:pPr/>
            <a:r>
              <a:t>Calculates ACF as a numpy array</a:t>
            </a:r>
          </a:p>
        </p:txBody>
      </p:sp>
      <p:sp>
        <p:nvSpPr>
          <p:cNvPr id="651" name="from statsmodels.tsa.stattools import acf, pacf"/>
          <p:cNvSpPr txBox="1"/>
          <p:nvPr/>
        </p:nvSpPr>
        <p:spPr>
          <a:xfrm>
            <a:off x="1192050" y="3303770"/>
            <a:ext cx="1086025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statsmodels.tsa.stattools import acf, pacf</a:t>
            </a:r>
          </a:p>
        </p:txBody>
      </p:sp>
      <p:sp>
        <p:nvSpPr>
          <p:cNvPr id="652" name="my_df = get_google_data()…"/>
          <p:cNvSpPr txBox="1"/>
          <p:nvPr/>
        </p:nvSpPr>
        <p:spPr>
          <a:xfrm>
            <a:off x="963414" y="5305658"/>
            <a:ext cx="1108888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my_df = get_google_data()</a:t>
            </a:r>
          </a:p>
          <a:p>
            <a:pPr/>
            <a:r>
              <a:t>google = (my_df.shift(1) - my_df).dropna(axis=0)</a:t>
            </a:r>
          </a:p>
          <a:p>
            <a:pPr/>
            <a:r>
              <a:t>my_acf = acf(google.High, fft = False)</a:t>
            </a:r>
          </a:p>
          <a:p>
            <a:pPr/>
            <a:r>
              <a:t>fig, ax = plt.subplots(1)</a:t>
            </a:r>
          </a:p>
          <a:p>
            <a:pPr/>
            <a:r>
              <a:t>ax.plot(my_acf)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58" name="A graphical version is also availab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graphical version is also available:</a:t>
            </a:r>
          </a:p>
          <a:p>
            <a:pPr lvl="1"/>
            <a:r>
              <a:t>  </a:t>
            </a:r>
          </a:p>
        </p:txBody>
      </p:sp>
      <p:sp>
        <p:nvSpPr>
          <p:cNvPr id="659" name="import statsmodels.graphics.tsaplots as sgt"/>
          <p:cNvSpPr txBox="1"/>
          <p:nvPr/>
        </p:nvSpPr>
        <p:spPr>
          <a:xfrm>
            <a:off x="2043974" y="3244850"/>
            <a:ext cx="99457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statsmodels.graphics.tsaplots as sgt</a:t>
            </a:r>
          </a:p>
        </p:txBody>
      </p:sp>
      <p:sp>
        <p:nvSpPr>
          <p:cNvPr id="660" name="sgt.plot_acf(google.High, unbiased = True,…"/>
          <p:cNvSpPr txBox="1"/>
          <p:nvPr/>
        </p:nvSpPr>
        <p:spPr>
          <a:xfrm>
            <a:off x="952500" y="4257718"/>
            <a:ext cx="994570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sgt.plot_acf(google.High, unbiased = True, </a:t>
            </a:r>
          </a:p>
          <a:p>
            <a:pPr/>
            <a:r>
              <a:t>  zero=False, lags = 40)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69" name="Go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Goal: </a:t>
            </a:r>
          </a:p>
          <a:p>
            <a:pPr lvl="1"/>
            <a:r>
              <a:t>Prediction of future value</a:t>
            </a:r>
          </a:p>
          <a:p>
            <a:pPr/>
            <a:r>
              <a:t>Testing:</a:t>
            </a:r>
          </a:p>
          <a:p>
            <a:pPr lvl="1"/>
            <a:r>
              <a:t>Use latest data and predict based on previous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773" y="3734660"/>
            <a:ext cx="8025254" cy="6018940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67" name="If we apply the same methodology to the original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apply the same methodology to the original data</a:t>
            </a:r>
          </a:p>
          <a:p>
            <a:pPr lvl="1"/>
            <a:r>
              <a:t>Much more autocorrelation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70" name="For lag = 2, the value is mostly because of the correlation between lag =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lag = 2, the value is mostly because of the correlation between lag = 1 </a:t>
            </a:r>
          </a:p>
          <a:p>
            <a:pPr/>
            <a:r>
              <a:t>Use pacm instead</a:t>
            </a:r>
          </a:p>
          <a:p>
            <a:pPr lvl="1"/>
            <a:r>
              <a:t>Calculates only the auto-correlation not explained by auto-correlation for smaller lags</a:t>
            </a:r>
          </a:p>
        </p:txBody>
      </p:sp>
      <p:sp>
        <p:nvSpPr>
          <p:cNvPr id="671" name="sgt.plot_pacf(my_df.High,  lags = 40)"/>
          <p:cNvSpPr txBox="1"/>
          <p:nvPr/>
        </p:nvSpPr>
        <p:spPr>
          <a:xfrm>
            <a:off x="1927595" y="6235700"/>
            <a:ext cx="857387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sgt.plot_pacf(my_df.High,  lags = 40)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77" name="Autoregression 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Autoregression Models</a:t>
            </a:r>
          </a:p>
          <a:p>
            <a:pPr lvl="1"/>
            <a:r>
              <a:t>Forecast variable of interest using </a:t>
            </a:r>
            <a:r>
              <a:rPr b="1" i="1"/>
              <a:t>linear combination of past values of the variable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  <a:p>
            <a:pPr lvl="2"/>
            <a:r>
              <a:t>With "white error" </a:t>
            </a:r>
            <a14:m>
              <m:oMath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</a:p>
          <a:p>
            <a:pPr lvl="2">
              <a:defRPr b="1" i="1"/>
            </a:pPr>
            <a:r>
              <a:t>Autoregressive Model of order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80" name="Moving average 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Moving average models</a:t>
            </a:r>
          </a:p>
          <a:p>
            <a:pPr lvl="1"/>
            <a:r>
              <a:t>Uses past forecast errors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b>
                  </m:sSub>
                </m:oMath>
              </m:oMathPara>
            </a14:m>
          </a:p>
          <a:p>
            <a:pPr lvl="3"/>
            <a:r>
              <a:t>with white noise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83" name="ARIMA models…"/>
          <p:cNvSpPr txBox="1"/>
          <p:nvPr>
            <p:ph type="body" idx="1"/>
          </p:nvPr>
        </p:nvSpPr>
        <p:spPr>
          <a:xfrm>
            <a:off x="965200" y="25908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ARIMA models</a:t>
            </a:r>
          </a:p>
          <a:p>
            <a:pPr lvl="1"/>
            <a:r>
              <a:t>AutoRegressive Integrated Moving Average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</m:sSub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  <a:p>
            <a:pPr marL="673100" indent="-228600">
              <a:buSzPct val="100000"/>
            </a:pPr>
            <a:r>
              <a:t>Differenced value at </a:t>
            </a:r>
            <a:r>
              <a:rPr i="1"/>
              <a:t>t</a:t>
            </a:r>
            <a:r>
              <a:t> is</a:t>
            </a:r>
          </a:p>
          <a:p>
            <a:pPr lvl="1" marL="1117600" indent="-228600">
              <a:buSzPct val="100000"/>
            </a:pPr>
            <a:r>
              <a:t>autoregressive part of order </a:t>
            </a:r>
            <a:r>
              <a:rPr i="1"/>
              <a:t>p</a:t>
            </a:r>
            <a:endParaRPr i="1"/>
          </a:p>
          <a:p>
            <a:pPr lvl="1" marL="1117600" indent="-228600">
              <a:buSzPct val="100000"/>
            </a:pPr>
            <a:r>
              <a:rPr i="1"/>
              <a:t>d </a:t>
            </a:r>
            <a:r>
              <a:t>times differenciated</a:t>
            </a:r>
            <a:endParaRPr i="1"/>
          </a:p>
          <a:p>
            <a:pPr lvl="1" marL="1117600" indent="-228600">
              <a:buSzPct val="100000"/>
            </a:pPr>
            <a:r>
              <a:t>moving average of order </a:t>
            </a:r>
            <a:r>
              <a:rPr i="1"/>
              <a:t>q</a:t>
            </a:r>
            <a:endParaRPr i="1"/>
          </a:p>
          <a:p>
            <a:pPr marL="673100" indent="-228600">
              <a:buSzPct val="100000"/>
            </a:pPr>
            <a:r>
              <a:rPr i="1"/>
              <a:t>ARIMA(p,d,q)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sp>
        <p:nvSpPr>
          <p:cNvPr id="686" name="Can use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statsmodels</a:t>
            </a:r>
          </a:p>
          <a:p>
            <a:pPr lvl="1"/>
            <a:r>
              <a:t>  </a:t>
            </a:r>
          </a:p>
          <a:p>
            <a:pPr/>
            <a:r>
              <a:t>Specify degree of ARIMA model and print out its parameters</a:t>
            </a:r>
          </a:p>
          <a:p>
            <a:pPr/>
            <a:r>
              <a:t>Display residual</a:t>
            </a:r>
          </a:p>
        </p:txBody>
      </p:sp>
      <p:sp>
        <p:nvSpPr>
          <p:cNvPr id="687" name="from statsmodels.tsa.arima_model import ARIMA"/>
          <p:cNvSpPr txBox="1"/>
          <p:nvPr/>
        </p:nvSpPr>
        <p:spPr>
          <a:xfrm>
            <a:off x="2049490" y="3362262"/>
            <a:ext cx="1040297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statsmodels.tsa.arima_model import ARIMA</a:t>
            </a:r>
          </a:p>
        </p:txBody>
      </p:sp>
      <p:sp>
        <p:nvSpPr>
          <p:cNvPr id="688" name="model = ARIMA(my_df.High, order=(1,1,0))…"/>
          <p:cNvSpPr txBox="1"/>
          <p:nvPr/>
        </p:nvSpPr>
        <p:spPr>
          <a:xfrm>
            <a:off x="2049490" y="6396963"/>
            <a:ext cx="9488426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model = ARIMA(my_df.High, order=(1,1,0))</a:t>
            </a:r>
          </a:p>
          <a:p>
            <a:pPr/>
            <a:r>
              <a:t>model_fit = model.fit(disp=0)</a:t>
            </a:r>
          </a:p>
          <a:p>
            <a:pPr/>
            <a:r>
              <a:t>print(model_fit.summary())</a:t>
            </a:r>
          </a:p>
          <a:p>
            <a:pPr/>
            <a:r>
              <a:t>residuals = pd.DataFrame(model_fit.resid)</a:t>
            </a:r>
          </a:p>
          <a:p>
            <a:pPr/>
            <a:r>
              <a:t>residuals.plot(label='residual')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tationary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Stationary Time Series</a:t>
            </a:r>
          </a:p>
        </p:txBody>
      </p:sp>
      <p:pic>
        <p:nvPicPr>
          <p:cNvPr id="69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119" y="2125678"/>
            <a:ext cx="10170562" cy="762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easonal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Seasonal Time Series</a:t>
            </a:r>
          </a:p>
        </p:txBody>
      </p:sp>
      <p:sp>
        <p:nvSpPr>
          <p:cNvPr id="694" name="It is possible to extend ARIMA to include a seasonal component…"/>
          <p:cNvSpPr txBox="1"/>
          <p:nvPr>
            <p:ph type="body" idx="1"/>
          </p:nvPr>
        </p:nvSpPr>
        <p:spPr>
          <a:xfrm>
            <a:off x="952500" y="21907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It is possible to extend ARIMA to include a seasonal component</a:t>
            </a:r>
          </a:p>
          <a:p>
            <a:pPr lvl="1"/>
            <a:r>
              <a:t>In which case we could even put in a trend</a:t>
            </a:r>
          </a:p>
        </p:txBody>
      </p:sp>
      <p:sp>
        <p:nvSpPr>
          <p:cNvPr id="695" name="from statsmodels.tsa.statespace.sarimax import SARIMAX"/>
          <p:cNvSpPr txBox="1"/>
          <p:nvPr/>
        </p:nvSpPr>
        <p:spPr>
          <a:xfrm>
            <a:off x="272045" y="4181156"/>
            <a:ext cx="1246071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statsmodels.tsa.statespace.sarimax import SARIMAX</a:t>
            </a:r>
          </a:p>
        </p:txBody>
      </p:sp>
      <p:sp>
        <p:nvSpPr>
          <p:cNvPr id="696" name="df = get_data()…"/>
          <p:cNvSpPr txBox="1"/>
          <p:nvPr/>
        </p:nvSpPr>
        <p:spPr>
          <a:xfrm>
            <a:off x="272045" y="4876799"/>
            <a:ext cx="11774799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get_data()</a:t>
            </a:r>
          </a:p>
          <a:p>
            <a:pPr/>
            <a:r>
              <a:t>my_order = (1,1,1)</a:t>
            </a:r>
          </a:p>
          <a:p>
            <a:pPr/>
            <a:r>
              <a:t>my_seasonal_order=(1,1,1,12)</a:t>
            </a:r>
          </a:p>
          <a:p>
            <a:pPr/>
            <a:r>
              <a:t>model = SARIMAX(endog = df.Passengers,</a:t>
            </a:r>
          </a:p>
          <a:p>
            <a:pPr/>
            <a:r>
              <a:t>                order = my_order,</a:t>
            </a:r>
          </a:p>
          <a:p>
            <a:pPr/>
            <a:r>
              <a:t>                seasonal_order = my_seasonal_order)</a:t>
            </a:r>
          </a:p>
          <a:p>
            <a:pPr/>
            <a:r>
              <a:t>results = model.fit()</a:t>
            </a:r>
          </a:p>
          <a:p>
            <a:pPr/>
            <a:r>
              <a:t>print(results.summary())</a:t>
            </a:r>
          </a:p>
          <a:p>
            <a:pPr/>
            <a:r>
              <a:t>results.resid.plot()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me Series in Panda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Time Series in Pandas</a:t>
            </a:r>
          </a:p>
          <a:p>
            <a:pPr defTabSz="484886">
              <a:defRPr sz="6640"/>
            </a:pPr>
            <a:r>
              <a:t>Overview</a:t>
            </a:r>
          </a:p>
        </p:txBody>
      </p:sp>
      <p:sp>
        <p:nvSpPr>
          <p:cNvPr id="172" name="Time series can b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Time series can be</a:t>
            </a:r>
          </a:p>
          <a:p>
            <a:pPr lvl="1"/>
            <a:r>
              <a:t> </a:t>
            </a:r>
            <a:r>
              <a:rPr i="1"/>
              <a:t>fixed frequency</a:t>
            </a:r>
            <a:endParaRPr i="1"/>
          </a:p>
          <a:p>
            <a:pPr lvl="2"/>
            <a:r>
              <a:rPr i="1"/>
              <a:t> </a:t>
            </a:r>
            <a:r>
              <a:t>data points occur at regular intervals</a:t>
            </a:r>
          </a:p>
          <a:p>
            <a:pPr lvl="1"/>
            <a:r>
              <a:t> </a:t>
            </a:r>
            <a:r>
              <a:rPr i="1"/>
              <a:t>irregular</a:t>
            </a:r>
          </a:p>
          <a:p>
            <a:pPr lvl="2"/>
            <a:r>
              <a:t>no fixed unit of time / offset between data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me Series in Panda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Time Series in Pandas</a:t>
            </a:r>
          </a:p>
          <a:p>
            <a:pPr defTabSz="484886">
              <a:defRPr sz="6640"/>
            </a:pPr>
            <a:r>
              <a:t>Overview</a:t>
            </a:r>
          </a:p>
        </p:txBody>
      </p:sp>
      <p:sp>
        <p:nvSpPr>
          <p:cNvPr id="175" name="Time is given 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Time is given in </a:t>
            </a:r>
          </a:p>
          <a:p>
            <a:pPr lvl="1"/>
            <a:r>
              <a:t>Timestamps</a:t>
            </a:r>
          </a:p>
          <a:p>
            <a:pPr lvl="1"/>
            <a:r>
              <a:t>Fixed periods (January 2007)</a:t>
            </a:r>
          </a:p>
          <a:p>
            <a:pPr lvl="1"/>
            <a:r>
              <a:t>Intervals of time such as periods</a:t>
            </a:r>
          </a:p>
          <a:p>
            <a:pPr lvl="1"/>
            <a:r>
              <a:t>Experiment or elapsed time</a:t>
            </a:r>
          </a:p>
          <a:p>
            <a:pPr lvl="2"/>
            <a:r>
              <a:t>Each timestamp measures the difference relative to a particular start time</a:t>
            </a:r>
          </a:p>
          <a:p>
            <a:pPr lvl="3"/>
            <a:r>
              <a:t>For this: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timedelta </a:t>
            </a:r>
            <a:r>
              <a:t>indices in Pandas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78" name="Python time in date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time in datetime</a:t>
            </a:r>
          </a:p>
          <a:p>
            <a:pPr/>
          </a:p>
          <a:p>
            <a:pPr/>
          </a:p>
          <a:p>
            <a:pPr lvl="1"/>
            <a:r>
              <a:t>Can take hours, minutes, seconds, microseconds as well</a:t>
            </a:r>
          </a:p>
          <a:p>
            <a:pPr lvl="1"/>
            <a:r>
              <a:t>Also timezone information</a:t>
            </a:r>
          </a:p>
          <a:p>
            <a:pPr/>
            <a:r>
              <a:t>Can be combined with timedelta in order to calculate with dates</a:t>
            </a:r>
          </a:p>
        </p:txBody>
      </p:sp>
      <p:sp>
        <p:nvSpPr>
          <p:cNvPr id="179" name="from datetime import datetime…"/>
          <p:cNvSpPr txBox="1"/>
          <p:nvPr/>
        </p:nvSpPr>
        <p:spPr>
          <a:xfrm>
            <a:off x="2513882" y="3505909"/>
            <a:ext cx="903115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from datetime import datetime</a:t>
            </a:r>
          </a:p>
          <a:p>
            <a:pPr/>
            <a:r>
              <a:t>my_date(year=2020, month = 2, day = 14)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82" name="datetime has a μsec re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datetime has a μsec resolution</a:t>
            </a:r>
          </a:p>
          <a:p>
            <a:pPr/>
            <a:r>
              <a:t>timedelta for the difference between two datetime objects</a:t>
            </a:r>
          </a:p>
        </p:txBody>
      </p:sp>
      <p:sp>
        <p:nvSpPr>
          <p:cNvPr id="183" name="&gt;&gt;&gt; from datetime import datetime…"/>
          <p:cNvSpPr txBox="1"/>
          <p:nvPr/>
        </p:nvSpPr>
        <p:spPr>
          <a:xfrm>
            <a:off x="952500" y="4534036"/>
            <a:ext cx="11180341" cy="422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&gt;&gt;&gt; from datetime import datetime</a:t>
            </a:r>
          </a:p>
          <a:p>
            <a:pPr>
              <a:defRPr sz="2200"/>
            </a:pPr>
            <a:r>
              <a:t>&gt;&gt;&gt; now = datetime.now()</a:t>
            </a:r>
          </a:p>
          <a:p>
            <a:pPr>
              <a:defRPr sz="2200"/>
            </a:pPr>
            <a:r>
              <a:t>&gt;&gt;&gt; now</a:t>
            </a:r>
          </a:p>
          <a:p>
            <a:pPr>
              <a:defRPr sz="2200"/>
            </a:pPr>
            <a:r>
              <a:t>datetime.datetime(2021, 8, 23, 20, 30, 8, 285238)</a:t>
            </a:r>
          </a:p>
          <a:p>
            <a:pPr>
              <a:defRPr sz="2200"/>
            </a:pPr>
            <a:r>
              <a:t>&gt;&gt;&gt; now.year</a:t>
            </a:r>
          </a:p>
          <a:p>
            <a:pPr>
              <a:defRPr sz="2200"/>
            </a:pPr>
            <a:r>
              <a:t>2021</a:t>
            </a:r>
          </a:p>
          <a:p>
            <a:pPr>
              <a:defRPr sz="2200"/>
            </a:pPr>
            <a:r>
              <a:t>&gt;&gt;&gt; now.month</a:t>
            </a:r>
          </a:p>
          <a:p>
            <a:pPr>
              <a:defRPr sz="2200"/>
            </a:pPr>
            <a:r>
              <a:t>8</a:t>
            </a:r>
          </a:p>
          <a:p>
            <a:pPr>
              <a:defRPr sz="2200"/>
            </a:pPr>
            <a:r>
              <a:t>&gt;&gt;&gt; now.day</a:t>
            </a:r>
          </a:p>
          <a:p>
            <a:pPr>
              <a:defRPr sz="2200"/>
            </a:pPr>
            <a:r>
              <a:t>23</a:t>
            </a:r>
          </a:p>
          <a:p>
            <a:pPr>
              <a:defRPr sz="2200"/>
            </a:pPr>
            <a:r>
              <a:t>&gt;&gt;&gt; delta = now - datetime(1955,12,15)</a:t>
            </a:r>
          </a:p>
          <a:p>
            <a:pPr>
              <a:defRPr sz="2200"/>
            </a:pPr>
            <a:r>
              <a:t>&gt;&gt;&gt; delta</a:t>
            </a:r>
          </a:p>
          <a:p>
            <a:pPr>
              <a:defRPr sz="2200"/>
            </a:pPr>
            <a:r>
              <a:t>datetime.timedelta(days=23993, seconds=73808, microseconds=285238)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</a:t>
            </a:r>
          </a:p>
        </p:txBody>
      </p:sp>
      <p:sp>
        <p:nvSpPr>
          <p:cNvPr id="123" name="Study of statistical data that depends on the 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Study of statistical data that depends on the time</a:t>
            </a:r>
          </a:p>
          <a:p>
            <a:pPr lvl="1"/>
            <a:r>
              <a:t>Examples: </a:t>
            </a:r>
          </a:p>
          <a:p>
            <a:pPr lvl="2"/>
            <a:r>
              <a:t>births in the US on a given day</a:t>
            </a:r>
          </a:p>
          <a:p>
            <a:pPr lvl="2"/>
            <a:r>
              <a:t>names given to children in a certain year</a:t>
            </a:r>
          </a:p>
          <a:p>
            <a:pPr lvl="2"/>
            <a:r>
              <a:t>exchange rates </a:t>
            </a:r>
          </a:p>
          <a:p>
            <a:pPr lvl="2"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86" name="We can calculate with datetime and timedelta objec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calculate with datetime and timedelta objects</a:t>
            </a:r>
          </a:p>
        </p:txBody>
      </p:sp>
      <p:sp>
        <p:nvSpPr>
          <p:cNvPr id="187" name="&gt;&gt;&gt; from datetime import datetime, timedelta…"/>
          <p:cNvSpPr txBox="1"/>
          <p:nvPr/>
        </p:nvSpPr>
        <p:spPr>
          <a:xfrm>
            <a:off x="952500" y="3893751"/>
            <a:ext cx="11317524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&gt;&gt;&gt; from datetime import datetime, timedelta</a:t>
            </a:r>
          </a:p>
          <a:p>
            <a:pPr/>
            <a:r>
              <a:t>&gt;&gt;&gt; timedelta(14)</a:t>
            </a:r>
          </a:p>
          <a:p>
            <a:pPr/>
            <a:r>
              <a:t>datetime.timedelta(days=14)</a:t>
            </a:r>
          </a:p>
          <a:p>
            <a:pPr/>
            <a:r>
              <a:t>&gt;&gt;&gt; now = datetime.now()</a:t>
            </a:r>
          </a:p>
          <a:p>
            <a:pPr/>
            <a:r>
              <a:t>&gt;&gt;&gt; now + 2*timedelta(7)</a:t>
            </a:r>
          </a:p>
          <a:p>
            <a:pPr/>
            <a:r>
              <a:t>datetime.datetime(2021, 9, 6, 20, 32, 57, 444108)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90" name="We can convert between string and datetime (or date or tim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convert between string and datetime (or date or time)</a:t>
            </a:r>
          </a:p>
          <a:p>
            <a:pPr lvl="1"/>
            <a:r>
              <a:rPr>
                <a:latin typeface="Courier New"/>
                <a:ea typeface="Courier New"/>
                <a:cs typeface="Courier New"/>
                <a:sym typeface="Courier New"/>
              </a:rPr>
              <a:t>strftime</a:t>
            </a:r>
            <a:r>
              <a:t> takes a format argument</a:t>
            </a:r>
          </a:p>
        </p:txBody>
      </p:sp>
      <p:sp>
        <p:nvSpPr>
          <p:cNvPr id="191" name="&gt;&gt;&gt; from datetime import date, time, datetime, timedelta…"/>
          <p:cNvSpPr txBox="1"/>
          <p:nvPr/>
        </p:nvSpPr>
        <p:spPr>
          <a:xfrm>
            <a:off x="470197" y="5498948"/>
            <a:ext cx="12064406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&gt;&gt;&gt; from datetime import date, time, datetime, timedelta</a:t>
            </a:r>
          </a:p>
          <a:p>
            <a:pPr>
              <a:defRPr sz="2800"/>
            </a:pPr>
            <a:r>
              <a:t>&gt;&gt;&gt; stamp = datetime(1776, 7, 4)</a:t>
            </a:r>
          </a:p>
          <a:p>
            <a:pPr>
              <a:defRPr sz="2800"/>
            </a:pPr>
            <a:r>
              <a:t>&gt;&gt;&gt; str(stamp)</a:t>
            </a:r>
          </a:p>
          <a:p>
            <a:pPr>
              <a:defRPr sz="2800"/>
            </a:pPr>
            <a:r>
              <a:t>'1776-07-04 00:00:00'</a:t>
            </a:r>
          </a:p>
          <a:p>
            <a:pPr>
              <a:defRPr sz="2800"/>
            </a:pPr>
            <a:r>
              <a:t>&gt;&gt;&gt; stamp.strftime('%d-%m-%Y')</a:t>
            </a:r>
          </a:p>
          <a:p>
            <a:pPr>
              <a:defRPr sz="2800"/>
            </a:pPr>
            <a:r>
              <a:t>'04-07-1776'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94" name="Format codes: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Format codes:</a:t>
            </a:r>
          </a:p>
          <a:p>
            <a:pPr lvl="1"/>
            <a:r>
              <a:t>Can also be used to convert from string to date</a:t>
            </a:r>
          </a:p>
        </p:txBody>
      </p:sp>
      <p:graphicFrame>
        <p:nvGraphicFramePr>
          <p:cNvPr id="195" name="Table"/>
          <p:cNvGraphicFramePr/>
          <p:nvPr/>
        </p:nvGraphicFramePr>
        <p:xfrm>
          <a:off x="6883703" y="2590800"/>
          <a:ext cx="5334001" cy="62865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473240"/>
                <a:gridCol w="3507905"/>
              </a:tblGrid>
              <a:tr h="419100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Type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Description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4-digit year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year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month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day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24 hour clock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12 hour clock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minute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2-digit seconds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weekday as integer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week number in year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week number (monday)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%z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UTC time zone offset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Shortcut %Y-%m-%d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%D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Shortcut %m/%d/%y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m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Python</a:t>
            </a:r>
          </a:p>
        </p:txBody>
      </p:sp>
      <p:sp>
        <p:nvSpPr>
          <p:cNvPr id="198" name="&gt;&gt;&gt; datetime.strptime('7/4/1776', '%m/%d/%Y')…"/>
          <p:cNvSpPr txBox="1"/>
          <p:nvPr/>
        </p:nvSpPr>
        <p:spPr>
          <a:xfrm>
            <a:off x="799803" y="2843548"/>
            <a:ext cx="1040297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datetime.strptime('7/4/1776', '%m/%d/%Y')</a:t>
            </a:r>
          </a:p>
          <a:p>
            <a:pPr/>
            <a:r>
              <a:t>datetime.datetime(1776, 7, 4, 0, 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01" name="Pandas makes this easi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Pandas makes this easier</a:t>
            </a:r>
          </a:p>
          <a:p>
            <a:pPr lvl="1"/>
            <a:r>
              <a:t>It comes with dateutil.parser</a:t>
            </a:r>
          </a:p>
          <a:p>
            <a:pPr lvl="1"/>
            <a:r>
              <a:t>Which can guess most formats</a:t>
            </a:r>
          </a:p>
        </p:txBody>
      </p:sp>
      <p:sp>
        <p:nvSpPr>
          <p:cNvPr id="202" name="&gt;&gt;&gt; from dateutil.parser import parse…"/>
          <p:cNvSpPr txBox="1"/>
          <p:nvPr/>
        </p:nvSpPr>
        <p:spPr>
          <a:xfrm>
            <a:off x="2018306" y="5115949"/>
            <a:ext cx="8573878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from dateutil.parser import parse</a:t>
            </a:r>
          </a:p>
          <a:p>
            <a:pPr/>
            <a:r>
              <a:t>&gt;&gt;&gt; parse('2020-06-30')</a:t>
            </a:r>
          </a:p>
          <a:p>
            <a:pPr/>
            <a:r>
              <a:t>datetime.datetime(2020, 6, 30, 0, 0)</a:t>
            </a:r>
          </a:p>
          <a:p>
            <a:pPr/>
            <a:r>
              <a:t>&gt;&gt;&gt; parse('July 4, 2020')</a:t>
            </a:r>
          </a:p>
          <a:p>
            <a:pPr/>
            <a:r>
              <a:t>datetime.datetime(2020, 7, 4, 0, 0)</a:t>
            </a:r>
          </a:p>
          <a:p>
            <a:pPr/>
            <a:r>
              <a:t>&gt;&gt;&gt; parse('4th of July, 2020')</a:t>
            </a:r>
          </a:p>
          <a:p>
            <a:pPr/>
            <a:r>
              <a:t>datetime.datetime(2020, 7, 4, 0, 0)</a:t>
            </a:r>
          </a:p>
          <a:p>
            <a:pPr/>
            <a:r>
              <a:t>&gt;&gt;&gt; parse(1/2/2021, dayfirst=True)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05" name="For the non-US world, need to use dayfirst=Tru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the non-US world, need to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dayfirst=True</a:t>
            </a:r>
          </a:p>
        </p:txBody>
      </p:sp>
      <p:sp>
        <p:nvSpPr>
          <p:cNvPr id="206" name="&gt;&gt;&gt; parse('1/2/2021', dayfirst=True)…"/>
          <p:cNvSpPr txBox="1"/>
          <p:nvPr/>
        </p:nvSpPr>
        <p:spPr>
          <a:xfrm>
            <a:off x="952500" y="3911600"/>
            <a:ext cx="834524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parse('1/2/2021', dayfirst=True)</a:t>
            </a:r>
          </a:p>
          <a:p>
            <a:pPr/>
            <a:r>
              <a:t>datetime.datetime(2021, 2, 1, 0, 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09" name="A better solution than Python's for us is numpy's date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better solution than Python's for us is numpy's datetime</a:t>
            </a:r>
          </a:p>
          <a:p>
            <a:pPr lvl="1"/>
            <a:r>
              <a:t>Called </a:t>
            </a:r>
            <a:r>
              <a:rPr b="1"/>
              <a:t>datetime64</a:t>
            </a:r>
            <a:r>
              <a:t> </a:t>
            </a:r>
          </a:p>
          <a:p>
            <a:pPr lvl="2"/>
            <a:r>
              <a:t>Example:</a:t>
            </a:r>
          </a:p>
          <a:p>
            <a:pPr lvl="2"/>
          </a:p>
          <a:p>
            <a:pPr lvl="2"/>
            <a:r>
              <a:t>For instance, we can create equidistant arrays of timestamps</a:t>
            </a:r>
          </a:p>
          <a:p>
            <a:pPr lvl="3"/>
            <a:r>
              <a:t>Notice the array notation " [Y] "</a:t>
            </a:r>
          </a:p>
        </p:txBody>
      </p:sp>
      <p:sp>
        <p:nvSpPr>
          <p:cNvPr id="210" name="np.array(['2020-01-01', '2020-01-02'], dtype='datetime64')"/>
          <p:cNvSpPr txBox="1"/>
          <p:nvPr/>
        </p:nvSpPr>
        <p:spPr>
          <a:xfrm>
            <a:off x="798018" y="4876800"/>
            <a:ext cx="12432695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/>
            </a:lvl1pPr>
          </a:lstStyle>
          <a:p>
            <a:pPr/>
            <a:r>
              <a:t>np.array(['2020-01-01', '2020-01-02'], dtype='datetime64')</a:t>
            </a:r>
          </a:p>
        </p:txBody>
      </p:sp>
      <p:sp>
        <p:nvSpPr>
          <p:cNvPr id="211" name="np.arange('2000', '2020', dtype = 'datetime64[Y]')"/>
          <p:cNvSpPr txBox="1"/>
          <p:nvPr/>
        </p:nvSpPr>
        <p:spPr>
          <a:xfrm>
            <a:off x="798018" y="7557183"/>
            <a:ext cx="117747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np.arange('2000', '2020', dtype = 'datetime64[Y]')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14" name="In Pandas, there is DatetimeInd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In Pandas, there is DatetimeIndex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Notice the 'ns' as the default for the precision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Pandas is good at inferring the format of the string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For reading in data, we can use pd.to_datetime with the format parameter</a:t>
            </a:r>
          </a:p>
        </p:txBody>
      </p:sp>
      <p:sp>
        <p:nvSpPr>
          <p:cNvPr id="215" name="pd.date_range('2020-01-01', periods=12, freq='M')…"/>
          <p:cNvSpPr txBox="1"/>
          <p:nvPr/>
        </p:nvSpPr>
        <p:spPr>
          <a:xfrm>
            <a:off x="1355782" y="3498849"/>
            <a:ext cx="10791820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t>pd.date_range('2020-01-01', periods=12, freq='M')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DatetimeIndex(['2020-01-31', '2020-02-29', '2020-03-31', '2020-04-30', '2020-05-31', '2020-06-30', '2020-07-31', '2020-08-31','2020-09-30', '2020-10-31', '2020-11-30', '2020-12-31'], dtype='datetime64[ns]', freq='M')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18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Let's generate some random data and then add a time index to it.</a:t>
            </a:r>
          </a:p>
          <a:p>
            <a:pPr lvl="1"/>
            <a:r>
              <a:t>Use this function to generate some values</a:t>
            </a:r>
          </a:p>
        </p:txBody>
      </p:sp>
      <p:sp>
        <p:nvSpPr>
          <p:cNvPr id="219" name="import numpy as np…"/>
          <p:cNvSpPr txBox="1"/>
          <p:nvPr/>
        </p:nvSpPr>
        <p:spPr>
          <a:xfrm>
            <a:off x="952500" y="5378868"/>
            <a:ext cx="11226069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import numpy as np</a:t>
            </a:r>
          </a:p>
          <a:p>
            <a:pPr>
              <a:defRPr sz="2700"/>
            </a:pPr>
            <a:r>
              <a:t>import pandas as pd</a:t>
            </a:r>
          </a:p>
          <a:p>
            <a:pPr>
              <a:defRPr sz="2700"/>
            </a:pPr>
            <a:r>
              <a:t>import random</a:t>
            </a:r>
          </a:p>
          <a:p>
            <a:pPr>
              <a:defRPr sz="2700"/>
            </a:pPr>
            <a:r>
              <a:t>import math</a:t>
            </a:r>
          </a:p>
          <a:p>
            <a:pPr>
              <a:defRPr sz="2700"/>
            </a:pPr>
          </a:p>
          <a:p>
            <a:pPr>
              <a:defRPr sz="2700"/>
            </a:pPr>
            <a:r>
              <a:t>def v(i,j):</a:t>
            </a:r>
          </a:p>
          <a:p>
            <a:pPr>
              <a:defRPr sz="2700"/>
            </a:pPr>
            <a:r>
              <a:t>    return 10+math.floor(</a:t>
            </a:r>
          </a:p>
          <a:p>
            <a:pPr>
              <a:defRPr sz="2700"/>
            </a:pPr>
            <a:r>
              <a:t>          0.3*i+0.1*i**0.4 + random.normalvariate(0,5)</a:t>
            </a:r>
          </a:p>
          <a:p>
            <a:pPr>
              <a:defRPr sz="2700"/>
            </a:pPr>
            <a:r>
              <a:t>         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22" name="We create a value array from numpy with the confusing fromfunction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create a value array from numpy with the confusing fromfunction function</a:t>
            </a:r>
          </a:p>
          <a:p>
            <a:pPr/>
            <a:r>
              <a:t>Then we create a time index, the dates being May 1, 2020 to May 31, 2020</a:t>
            </a:r>
          </a:p>
          <a:p>
            <a:pPr/>
            <a:r>
              <a:t>And finally make it into a data-frame</a:t>
            </a:r>
          </a:p>
        </p:txBody>
      </p:sp>
      <p:sp>
        <p:nvSpPr>
          <p:cNvPr id="223" name="values = np.fromfunction(…"/>
          <p:cNvSpPr txBox="1"/>
          <p:nvPr/>
        </p:nvSpPr>
        <p:spPr>
          <a:xfrm>
            <a:off x="546308" y="5994400"/>
            <a:ext cx="11843390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values = np.fromfunction(</a:t>
            </a:r>
          </a:p>
          <a:p>
            <a:pPr>
              <a:defRPr sz="2700"/>
            </a:pPr>
            <a:r>
              <a:t>                   np.vectorize(v),</a:t>
            </a:r>
          </a:p>
          <a:p>
            <a:pPr>
              <a:defRPr sz="2700"/>
            </a:pPr>
            <a:r>
              <a:t>                  (31,1)</a:t>
            </a:r>
          </a:p>
          <a:p>
            <a:pPr>
              <a:defRPr sz="2700"/>
            </a:pPr>
            <a:r>
              <a:t>             )</a:t>
            </a:r>
          </a:p>
          <a:p>
            <a:pPr>
              <a:defRPr sz="2700"/>
            </a:pPr>
            <a:r>
              <a:t>idx = pd.date_range('2020-05-01', periods = 31, freq='D')</a:t>
            </a:r>
          </a:p>
          <a:p>
            <a:pPr>
              <a:defRPr sz="2700"/>
            </a:pPr>
            <a:r>
              <a:t>df = pd.DataFrame(values, index=idx, columns=['values'])</a:t>
            </a:r>
          </a:p>
          <a:p>
            <a:pPr>
              <a:defRPr sz="2700"/>
            </a:pPr>
          </a:p>
          <a:p>
            <a:pPr>
              <a:defRPr sz="2700"/>
            </a:pPr>
            <a:r>
              <a:t>print(df)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pic>
        <p:nvPicPr>
          <p:cNvPr id="126" name="Screen Shot 2020-05-15 at 3.44.05 PM.png" descr="Screen Shot 2020-05-15 at 3.44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10431"/>
            <a:ext cx="13004801" cy="3701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m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in Pandas</a:t>
            </a:r>
          </a:p>
        </p:txBody>
      </p:sp>
      <p:sp>
        <p:nvSpPr>
          <p:cNvPr id="226" name="Resul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</a:t>
            </a:r>
          </a:p>
          <a:p>
            <a:pPr lvl="1"/>
            <a:r>
              <a:t>(your values will differ)</a:t>
            </a:r>
          </a:p>
        </p:txBody>
      </p:sp>
      <p:sp>
        <p:nvSpPr>
          <p:cNvPr id="227" name="values…"/>
          <p:cNvSpPr txBox="1"/>
          <p:nvPr/>
        </p:nvSpPr>
        <p:spPr>
          <a:xfrm>
            <a:off x="6502400" y="1896966"/>
            <a:ext cx="2309218" cy="7416801"/>
          </a:xfrm>
          <a:prstGeom prst="rect">
            <a:avLst/>
          </a:prstGeom>
          <a:solidFill>
            <a:srgbClr val="DEDAB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            values</a:t>
            </a:r>
          </a:p>
          <a:p>
            <a:pPr>
              <a:defRPr sz="1600"/>
            </a:pPr>
            <a:r>
              <a:t>2020-05-01      13</a:t>
            </a:r>
          </a:p>
          <a:p>
            <a:pPr>
              <a:defRPr sz="1600"/>
            </a:pPr>
            <a:r>
              <a:t>2020-05-02       8</a:t>
            </a:r>
          </a:p>
          <a:p>
            <a:pPr>
              <a:defRPr sz="1600"/>
            </a:pPr>
            <a:r>
              <a:t>2020-05-03      13</a:t>
            </a:r>
          </a:p>
          <a:p>
            <a:pPr>
              <a:defRPr sz="1600"/>
            </a:pPr>
            <a:r>
              <a:t>2020-05-04      14</a:t>
            </a:r>
          </a:p>
          <a:p>
            <a:pPr>
              <a:defRPr sz="1600"/>
            </a:pPr>
            <a:r>
              <a:t>2020-05-05      14</a:t>
            </a:r>
          </a:p>
          <a:p>
            <a:pPr>
              <a:defRPr sz="1600"/>
            </a:pPr>
            <a:r>
              <a:t>2020-05-06      11</a:t>
            </a:r>
          </a:p>
          <a:p>
            <a:pPr>
              <a:defRPr sz="1600"/>
            </a:pPr>
            <a:r>
              <a:t>2020-05-07      19</a:t>
            </a:r>
          </a:p>
          <a:p>
            <a:pPr>
              <a:defRPr sz="1600"/>
            </a:pPr>
            <a:r>
              <a:t>2020-05-08      11</a:t>
            </a:r>
          </a:p>
          <a:p>
            <a:pPr>
              <a:defRPr sz="1600"/>
            </a:pPr>
            <a:r>
              <a:t>2020-05-09      12</a:t>
            </a:r>
          </a:p>
          <a:p>
            <a:pPr>
              <a:defRPr sz="1600"/>
            </a:pPr>
            <a:r>
              <a:t>2020-05-10      24</a:t>
            </a:r>
          </a:p>
          <a:p>
            <a:pPr>
              <a:defRPr sz="1600"/>
            </a:pPr>
            <a:r>
              <a:t>2020-05-11      22</a:t>
            </a:r>
          </a:p>
          <a:p>
            <a:pPr>
              <a:defRPr sz="1600"/>
            </a:pPr>
            <a:r>
              <a:t>2020-05-12      12</a:t>
            </a:r>
          </a:p>
          <a:p>
            <a:pPr>
              <a:defRPr sz="1600"/>
            </a:pPr>
            <a:r>
              <a:t>2020-05-13       3</a:t>
            </a:r>
          </a:p>
          <a:p>
            <a:pPr>
              <a:defRPr sz="1600"/>
            </a:pPr>
            <a:r>
              <a:t>2020-05-14      13</a:t>
            </a:r>
          </a:p>
          <a:p>
            <a:pPr>
              <a:defRPr sz="1600"/>
            </a:pPr>
            <a:r>
              <a:t>2020-05-15      16</a:t>
            </a:r>
          </a:p>
          <a:p>
            <a:pPr>
              <a:defRPr sz="1600"/>
            </a:pPr>
            <a:r>
              <a:t>2020-05-16      12</a:t>
            </a:r>
          </a:p>
          <a:p>
            <a:pPr>
              <a:defRPr sz="1600"/>
            </a:pPr>
            <a:r>
              <a:t>2020-05-17      13</a:t>
            </a:r>
          </a:p>
          <a:p>
            <a:pPr>
              <a:defRPr sz="1600"/>
            </a:pPr>
            <a:r>
              <a:t>2020-05-18      16</a:t>
            </a:r>
          </a:p>
          <a:p>
            <a:pPr>
              <a:defRPr sz="1600"/>
            </a:pPr>
            <a:r>
              <a:t>2020-05-19      19</a:t>
            </a:r>
          </a:p>
          <a:p>
            <a:pPr>
              <a:defRPr sz="1600"/>
            </a:pPr>
            <a:r>
              <a:t>2020-05-20      16</a:t>
            </a:r>
          </a:p>
          <a:p>
            <a:pPr>
              <a:defRPr sz="1600"/>
            </a:pPr>
            <a:r>
              <a:t>2020-05-21       8</a:t>
            </a:r>
          </a:p>
          <a:p>
            <a:pPr>
              <a:defRPr sz="1600"/>
            </a:pPr>
            <a:r>
              <a:t>2020-05-22      16</a:t>
            </a:r>
          </a:p>
          <a:p>
            <a:pPr>
              <a:defRPr sz="1600"/>
            </a:pPr>
            <a:r>
              <a:t>2020-05-23      23</a:t>
            </a:r>
          </a:p>
          <a:p>
            <a:pPr>
              <a:defRPr sz="1600"/>
            </a:pPr>
            <a:r>
              <a:t>2020-05-24      20</a:t>
            </a:r>
          </a:p>
          <a:p>
            <a:pPr>
              <a:defRPr sz="1600"/>
            </a:pPr>
            <a:r>
              <a:t>2020-05-25      17</a:t>
            </a:r>
          </a:p>
          <a:p>
            <a:pPr>
              <a:defRPr sz="1600"/>
            </a:pPr>
            <a:r>
              <a:t>2020-05-26      18</a:t>
            </a:r>
          </a:p>
          <a:p>
            <a:pPr>
              <a:defRPr sz="1600"/>
            </a:pPr>
            <a:r>
              <a:t>2020-05-27      13</a:t>
            </a:r>
          </a:p>
          <a:p>
            <a:pPr>
              <a:defRPr sz="1600"/>
            </a:pPr>
            <a:r>
              <a:t>2020-05-28      19</a:t>
            </a:r>
          </a:p>
          <a:p>
            <a:pPr>
              <a:defRPr sz="1600"/>
            </a:pPr>
            <a:r>
              <a:t>2020-05-29      15</a:t>
            </a:r>
          </a:p>
          <a:p>
            <a:pPr>
              <a:defRPr sz="1600"/>
            </a:pPr>
            <a:r>
              <a:t>2020-05-30      16</a:t>
            </a:r>
          </a:p>
          <a:p>
            <a:pPr>
              <a:defRPr sz="1600"/>
            </a:pPr>
            <a:r>
              <a:t>2020-05-31      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884" y="2157869"/>
            <a:ext cx="9553416" cy="716506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me Series in Panda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Time Series in Pandas</a:t>
            </a:r>
          </a:p>
          <a:p>
            <a:pPr defTabSz="484886">
              <a:defRPr sz="6640"/>
            </a:pPr>
            <a:r>
              <a:t>Overview</a:t>
            </a:r>
          </a:p>
        </p:txBody>
      </p:sp>
      <p:sp>
        <p:nvSpPr>
          <p:cNvPr id="231" name="df.plot()…"/>
          <p:cNvSpPr txBox="1"/>
          <p:nvPr/>
        </p:nvSpPr>
        <p:spPr>
          <a:xfrm>
            <a:off x="952500" y="2412999"/>
            <a:ext cx="240067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df.plot()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8688" y="2413000"/>
            <a:ext cx="8856135" cy="66421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me Series in Pan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 Pandas</a:t>
            </a:r>
          </a:p>
        </p:txBody>
      </p:sp>
      <p:sp>
        <p:nvSpPr>
          <p:cNvPr id="235" name="df.plot(style ='o')…"/>
          <p:cNvSpPr txBox="1"/>
          <p:nvPr/>
        </p:nvSpPr>
        <p:spPr>
          <a:xfrm>
            <a:off x="488330" y="2412999"/>
            <a:ext cx="445840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df.plot(style ='o')</a:t>
            </a:r>
          </a:p>
          <a:p>
            <a:pPr/>
            <a:r>
              <a:t>plt.show()</a:t>
            </a:r>
          </a:p>
          <a:p>
            <a:pPr/>
            <a:r>
              <a:t>print(df)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  <p:sp>
        <p:nvSpPr>
          <p:cNvPr id="238" name="Usually a series or data frame object indexed by time-stam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Usually a series or data frame object indexed by time-stamps</a:t>
            </a:r>
          </a:p>
          <a:p>
            <a:pPr lvl="1"/>
            <a:r>
              <a:t>Often, the time stamps are hidden in the raw data as strings </a:t>
            </a:r>
          </a:p>
          <a:p>
            <a:pPr/>
            <a:r>
              <a:t>Arithmetic operations between differently indexed time-series automatically align on the 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  <p:sp>
        <p:nvSpPr>
          <p:cNvPr id="24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Take previous times series and do average over three points</a:t>
            </a:r>
          </a:p>
          <a:p>
            <a:pPr lvl="1"/>
            <a:r>
              <a:t>For this, need to create a dataframe with the indices shifted by one day</a:t>
            </a:r>
          </a:p>
          <a:p>
            <a:pPr lvl="2"/>
            <a:r>
              <a:t>For this we use the timedelta </a:t>
            </a:r>
          </a:p>
        </p:txBody>
      </p:sp>
      <p:sp>
        <p:nvSpPr>
          <p:cNvPr id="242" name="from datetime import timedelta…"/>
          <p:cNvSpPr txBox="1"/>
          <p:nvPr/>
        </p:nvSpPr>
        <p:spPr>
          <a:xfrm>
            <a:off x="1894254" y="6597316"/>
            <a:ext cx="8345241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from datetime import timedelta</a:t>
            </a:r>
          </a:p>
          <a:p>
            <a:pPr/>
          </a:p>
          <a:p>
            <a:pPr/>
            <a:r>
              <a:t>dfpre = pd.DataFrame(values, </a:t>
            </a:r>
          </a:p>
          <a:p>
            <a:pPr/>
            <a:r>
              <a:t>          index=(idx-timedelta(1)), </a:t>
            </a:r>
          </a:p>
          <a:p>
            <a:pPr/>
            <a:r>
              <a:t>          columns=['values']</a:t>
            </a:r>
          </a:p>
          <a:p>
            <a:pPr/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  <p:sp>
        <p:nvSpPr>
          <p:cNvPr id="245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246" name="dfpre = pd.DataFrame(values,…"/>
          <p:cNvSpPr txBox="1"/>
          <p:nvPr/>
        </p:nvSpPr>
        <p:spPr>
          <a:xfrm>
            <a:off x="2215461" y="3680092"/>
            <a:ext cx="8573878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dfpre = pd.DataFrame(values, </a:t>
            </a:r>
          </a:p>
          <a:p>
            <a:pPr/>
            <a:r>
              <a:t>           index=(idx-timedelta(1)), </a:t>
            </a:r>
          </a:p>
          <a:p>
            <a:pPr/>
            <a:r>
              <a:t>           columns=['values'])</a:t>
            </a:r>
          </a:p>
          <a:p>
            <a:pPr/>
            <a:r>
              <a:t>dfpost = pd.DataFrame(values, </a:t>
            </a:r>
          </a:p>
          <a:p>
            <a:pPr/>
            <a:r>
              <a:t>           index=(idx+timedelta(1)), </a:t>
            </a:r>
          </a:p>
          <a:p>
            <a:pPr/>
            <a:r>
              <a:t>           columns=['values'])</a:t>
            </a:r>
          </a:p>
          <a:p>
            <a:pPr/>
            <a:r>
              <a:t>dfr = 0.5*df+0.25*dfpre+0.25*dfpost</a:t>
            </a:r>
          </a:p>
          <a:p>
            <a:pPr/>
          </a:p>
          <a:p>
            <a:pPr/>
            <a:r>
              <a:t>ax = dfr.plot(style ='r-')</a:t>
            </a:r>
          </a:p>
          <a:p>
            <a:pPr/>
            <a:r>
              <a:t>df.plot(style = 'b:', ax = 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  <p:sp>
        <p:nvSpPr>
          <p:cNvPr id="249" name="Also: to display to graphs in the same figu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Also: to display to graphs in the same figure:</a:t>
            </a:r>
          </a:p>
          <a:p>
            <a:pPr lvl="1"/>
            <a:r>
              <a:t>df.plot returns an axes object</a:t>
            </a:r>
          </a:p>
          <a:p>
            <a:pPr lvl="1"/>
            <a:r>
              <a:t>Which we can specify in the second plot:</a:t>
            </a:r>
          </a:p>
        </p:txBody>
      </p:sp>
      <p:sp>
        <p:nvSpPr>
          <p:cNvPr id="250" name="dfpre = pd.DataFrame(values,…"/>
          <p:cNvSpPr txBox="1"/>
          <p:nvPr/>
        </p:nvSpPr>
        <p:spPr>
          <a:xfrm>
            <a:off x="2215461" y="4876799"/>
            <a:ext cx="8573878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dfpre = pd.DataFrame(values, </a:t>
            </a:r>
          </a:p>
          <a:p>
            <a:pPr/>
            <a:r>
              <a:t>           index=(idx-timedelta(1)), </a:t>
            </a:r>
          </a:p>
          <a:p>
            <a:pPr/>
            <a:r>
              <a:t>           columns=['values'])</a:t>
            </a:r>
          </a:p>
          <a:p>
            <a:pPr/>
            <a:r>
              <a:t>dfpost = pd.DataFrame(values, </a:t>
            </a:r>
          </a:p>
          <a:p>
            <a:pPr/>
            <a:r>
              <a:t>           index=(idx+timedelta(1)), </a:t>
            </a:r>
          </a:p>
          <a:p>
            <a:pPr/>
            <a:r>
              <a:t>           columns=['values'])</a:t>
            </a:r>
          </a:p>
          <a:p>
            <a:pPr/>
            <a:r>
              <a:t>dfr = 0.5*df+0.25*dfpre+0.25*dfpost</a:t>
            </a:r>
          </a:p>
          <a:p>
            <a:pPr/>
          </a:p>
          <a:p>
            <a:pPr/>
            <a:r>
              <a:t>ax = dfr.plot(style ='r-')</a:t>
            </a:r>
          </a:p>
          <a:p>
            <a:pPr/>
            <a:r>
              <a:t>df.plot(style = 'b:', ax = 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7918" y="1616877"/>
            <a:ext cx="10848964" cy="813672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ime Series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Basics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56" name="Notice that the &quot;smoothed&quot; value has no values for the first and last day of the mont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Notice that the "smoothed" value has no values for the first and last day of the month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59" name="Indexing and selection works as befo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Indexing and selection works as before</a:t>
            </a:r>
          </a:p>
          <a:p>
            <a:pPr lvl="1"/>
            <a:r>
              <a:t>Create a </a:t>
            </a:r>
            <a:r>
              <a:rPr b="1"/>
              <a:t>time series </a:t>
            </a:r>
            <a:r>
              <a:t>with random component and a trend as sqrt.</a:t>
            </a:r>
          </a:p>
        </p:txBody>
      </p:sp>
      <p:sp>
        <p:nvSpPr>
          <p:cNvPr id="260" name="import numpy as np…"/>
          <p:cNvSpPr txBox="1"/>
          <p:nvPr/>
        </p:nvSpPr>
        <p:spPr>
          <a:xfrm>
            <a:off x="734777" y="4493458"/>
            <a:ext cx="11317524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import pandas as pd</a:t>
            </a:r>
          </a:p>
          <a:p>
            <a:pPr/>
            <a:r>
              <a:t>import matplotlib.pyplot as plt</a:t>
            </a:r>
          </a:p>
          <a:p>
            <a:pPr/>
          </a:p>
          <a:p>
            <a:pPr/>
            <a:r>
              <a:t>ts = pd.Series(</a:t>
            </a:r>
          </a:p>
          <a:p>
            <a:pPr/>
            <a:r>
              <a:t>    3*np.random.randn(1000)</a:t>
            </a:r>
          </a:p>
          <a:p>
            <a:pPr/>
            <a:r>
              <a:t>    +np.sqrt(np.linspace(100, 1100, 1000)),</a:t>
            </a:r>
          </a:p>
          <a:p>
            <a:pPr/>
            <a:r>
              <a:t> index = pd.date_range('1/1/2013', periods=1000))</a:t>
            </a:r>
          </a:p>
          <a:p>
            <a:pPr/>
          </a:p>
          <a:p>
            <a:pPr/>
            <a:r>
              <a:t>ts.plot()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29" name="Time Series Data is highly correlated with itself…"/>
          <p:cNvSpPr txBox="1"/>
          <p:nvPr>
            <p:ph type="body" sz="half" idx="1"/>
          </p:nvPr>
        </p:nvSpPr>
        <p:spPr>
          <a:xfrm>
            <a:off x="952500" y="2590800"/>
            <a:ext cx="656272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Time Series Data is highly correlated with itself</a:t>
            </a:r>
          </a:p>
          <a:p>
            <a:pPr lvl="1"/>
            <a:r>
              <a:t>Normal statistical descriptions such as mean are not very useful</a:t>
            </a:r>
          </a:p>
          <a:p>
            <a:pPr lvl="1"/>
            <a:r>
              <a:t>Temperature, stock market, gas prices have long-term trends</a:t>
            </a:r>
          </a:p>
          <a:p>
            <a:pPr lvl="1"/>
            <a:r>
              <a:t>Temperature and gas prices have seasonal trends</a:t>
            </a:r>
          </a:p>
        </p:txBody>
      </p:sp>
      <p:pic>
        <p:nvPicPr>
          <p:cNvPr id="130" name="Screen Shot 2020-05-15 at 3.56.21 PM.png" descr="Screen Shot 2020-05-15 at 3.56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5220" y="1990483"/>
            <a:ext cx="5489580" cy="3892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Screen Shot 2020-05-15 at 4.04.42 PM.png" descr="Screen Shot 2020-05-15 at 4.04.4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5220" y="5463359"/>
            <a:ext cx="5489580" cy="2669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766" y="1427649"/>
            <a:ext cx="11101268" cy="832595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66" name="We can access the value of the timeseries using a str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access the value of the timeseries using a string</a:t>
            </a:r>
          </a:p>
        </p:txBody>
      </p:sp>
      <p:sp>
        <p:nvSpPr>
          <p:cNvPr id="267" name="&gt;&gt;&gt; ts['07-01-2014']…"/>
          <p:cNvSpPr txBox="1"/>
          <p:nvPr/>
        </p:nvSpPr>
        <p:spPr>
          <a:xfrm>
            <a:off x="4158877" y="4603750"/>
            <a:ext cx="468704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ts['07-01-2014']</a:t>
            </a:r>
          </a:p>
          <a:p>
            <a:pPr/>
            <a:r>
              <a:t>30.29958531626109</a:t>
            </a:r>
          </a:p>
          <a:p>
            <a:pPr/>
          </a:p>
          <a:p>
            <a:pPr/>
            <a:r>
              <a:t>&gt;&gt;&gt; ts['2014/07/01']</a:t>
            </a:r>
          </a:p>
          <a:p>
            <a:pPr/>
            <a:r>
              <a:t>30.29958531626109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70" name="We can even slice with a partial dat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even slice with a partial date:</a:t>
            </a:r>
          </a:p>
        </p:txBody>
      </p:sp>
      <p:sp>
        <p:nvSpPr>
          <p:cNvPr id="271" name="&gt;&gt;&gt; ts['2015/01']…"/>
          <p:cNvSpPr txBox="1"/>
          <p:nvPr/>
        </p:nvSpPr>
        <p:spPr>
          <a:xfrm>
            <a:off x="3815922" y="3631977"/>
            <a:ext cx="5372956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ts['2015/01']</a:t>
            </a:r>
          </a:p>
          <a:p>
            <a:pPr/>
            <a:r>
              <a:t>2015-01-01    29.018824</a:t>
            </a:r>
          </a:p>
          <a:p>
            <a:pPr/>
            <a:r>
              <a:t>2015-01-02    26.018584</a:t>
            </a:r>
          </a:p>
          <a:p>
            <a:pPr/>
            <a:r>
              <a:t>2015-01-03    26.322633</a:t>
            </a:r>
          </a:p>
          <a:p>
            <a:pPr/>
            <a:r>
              <a:t>2015-01-04    29.884471</a:t>
            </a:r>
          </a:p>
          <a:p>
            <a:pPr/>
            <a:r>
              <a:t>2015-01-05    30.861241</a:t>
            </a:r>
          </a:p>
          <a:p>
            <a:pPr/>
            <a:r>
              <a:t>2015-01-06    27.578311</a:t>
            </a:r>
          </a:p>
          <a:p>
            <a:pPr/>
            <a:r>
              <a:t>          …</a:t>
            </a:r>
          </a:p>
          <a:p>
            <a:pPr/>
            <a:r>
              <a:t>2015-01-28    31.386897</a:t>
            </a:r>
          </a:p>
          <a:p>
            <a:pPr/>
            <a:r>
              <a:t>2015-01-29    34.393147</a:t>
            </a:r>
          </a:p>
          <a:p>
            <a:pPr/>
            <a:r>
              <a:t>2015-01-30    24.519918</a:t>
            </a:r>
          </a:p>
          <a:p>
            <a:pPr/>
            <a:r>
              <a:t>2015-01-31    28.588378</a:t>
            </a:r>
          </a:p>
          <a:p>
            <a:pPr/>
            <a:r>
              <a:t>Freq: D, dtype: float64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74" name="We can even slice with a partial dat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even slice with a partial date</a:t>
            </a:r>
          </a:p>
        </p:txBody>
      </p:sp>
      <p:sp>
        <p:nvSpPr>
          <p:cNvPr id="275" name="&gt;&gt;&gt; ts['2013']…"/>
          <p:cNvSpPr txBox="1"/>
          <p:nvPr/>
        </p:nvSpPr>
        <p:spPr>
          <a:xfrm>
            <a:off x="2329780" y="3590627"/>
            <a:ext cx="8345240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ts['2013']</a:t>
            </a:r>
          </a:p>
          <a:p>
            <a:pPr/>
            <a:r>
              <a:t>2013-01-01     6.579922</a:t>
            </a:r>
          </a:p>
          <a:p>
            <a:pPr/>
            <a:r>
              <a:t>2013-01-02     3.886306</a:t>
            </a:r>
          </a:p>
          <a:p>
            <a:pPr/>
            <a:r>
              <a:t>2013-01-03     8.624116</a:t>
            </a:r>
          </a:p>
          <a:p>
            <a:pPr/>
            <a:r>
              <a:t>2013-01-04    10.406576</a:t>
            </a:r>
          </a:p>
          <a:p>
            <a:pPr/>
            <a:r>
              <a:t>2013-01-05     6.078220</a:t>
            </a:r>
          </a:p>
          <a:p>
            <a:pPr/>
            <a:r>
              <a:t>                ...    </a:t>
            </a:r>
          </a:p>
          <a:p>
            <a:pPr/>
            <a:r>
              <a:t>2013-12-27    21.622836</a:t>
            </a:r>
          </a:p>
          <a:p>
            <a:pPr/>
            <a:r>
              <a:t>2013-12-28    19.501775</a:t>
            </a:r>
          </a:p>
          <a:p>
            <a:pPr/>
            <a:r>
              <a:t>2013-12-29    23.271005</a:t>
            </a:r>
          </a:p>
          <a:p>
            <a:pPr/>
            <a:r>
              <a:t>2013-12-30    19.694463</a:t>
            </a:r>
          </a:p>
          <a:p>
            <a:pPr/>
            <a:r>
              <a:t>2013-12-31    25.848146</a:t>
            </a:r>
          </a:p>
          <a:p>
            <a:pPr/>
            <a:r>
              <a:t>Freq: D, Length: 365, dtype: float64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Or can do range queries"/>
          <p:cNvSpPr txBox="1"/>
          <p:nvPr>
            <p:ph type="body" idx="1"/>
          </p:nvPr>
        </p:nvSpPr>
        <p:spPr>
          <a:xfrm>
            <a:off x="332239" y="507999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Or can do range queries</a:t>
            </a:r>
          </a:p>
        </p:txBody>
      </p:sp>
      <p:sp>
        <p:nvSpPr>
          <p:cNvPr id="278" name="&gt;&gt;&gt; ts['2013/12/12' : '2014/1/3']…"/>
          <p:cNvSpPr txBox="1"/>
          <p:nvPr/>
        </p:nvSpPr>
        <p:spPr>
          <a:xfrm>
            <a:off x="6099974" y="507999"/>
            <a:ext cx="6904826" cy="92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&gt;&gt;&gt; ts['2013/12/12' : '2014/1/3']</a:t>
            </a:r>
          </a:p>
          <a:p>
            <a:pPr>
              <a:defRPr sz="2700"/>
            </a:pPr>
            <a:r>
              <a:t>2013-12-12    22.549265</a:t>
            </a:r>
          </a:p>
          <a:p>
            <a:pPr>
              <a:defRPr sz="2700"/>
            </a:pPr>
            <a:r>
              <a:t>2013-12-13    25.545776</a:t>
            </a:r>
          </a:p>
          <a:p>
            <a:pPr>
              <a:defRPr sz="2700"/>
            </a:pPr>
            <a:r>
              <a:t>2013-12-14    17.717606</a:t>
            </a:r>
          </a:p>
          <a:p>
            <a:pPr>
              <a:defRPr sz="2700"/>
            </a:pPr>
            <a:r>
              <a:t>2013-12-15    17.886024</a:t>
            </a:r>
          </a:p>
          <a:p>
            <a:pPr>
              <a:defRPr sz="2700"/>
            </a:pPr>
            <a:r>
              <a:t>2013-12-16    23.793512</a:t>
            </a:r>
          </a:p>
          <a:p>
            <a:pPr>
              <a:defRPr sz="2700"/>
            </a:pPr>
            <a:r>
              <a:t>2013-12-17    17.883687</a:t>
            </a:r>
          </a:p>
          <a:p>
            <a:pPr>
              <a:defRPr sz="2700"/>
            </a:pPr>
            <a:r>
              <a:t>2013-12-18    14.392229</a:t>
            </a:r>
          </a:p>
          <a:p>
            <a:pPr>
              <a:defRPr sz="2700"/>
            </a:pPr>
            <a:r>
              <a:t>2013-12-19    21.520931</a:t>
            </a:r>
          </a:p>
          <a:p>
            <a:pPr>
              <a:defRPr sz="2700"/>
            </a:pPr>
            <a:r>
              <a:t>2013-12-20    16.309788</a:t>
            </a:r>
          </a:p>
          <a:p>
            <a:pPr>
              <a:defRPr sz="2700"/>
            </a:pPr>
            <a:r>
              <a:t>2013-12-21    20.269989</a:t>
            </a:r>
          </a:p>
          <a:p>
            <a:pPr>
              <a:defRPr sz="2700"/>
            </a:pPr>
            <a:r>
              <a:t>2013-12-22    20.047367</a:t>
            </a:r>
          </a:p>
          <a:p>
            <a:pPr>
              <a:defRPr sz="2700"/>
            </a:pPr>
            <a:r>
              <a:t>2013-12-23    20.333124</a:t>
            </a:r>
          </a:p>
          <a:p>
            <a:pPr>
              <a:defRPr sz="2700"/>
            </a:pPr>
            <a:r>
              <a:t>2013-12-24    21.111016</a:t>
            </a:r>
          </a:p>
          <a:p>
            <a:pPr>
              <a:defRPr sz="2700"/>
            </a:pPr>
            <a:r>
              <a:t>2013-12-25    13.164632</a:t>
            </a:r>
          </a:p>
          <a:p>
            <a:pPr>
              <a:defRPr sz="2700"/>
            </a:pPr>
            <a:r>
              <a:t>2013-12-26    19.161525</a:t>
            </a:r>
          </a:p>
          <a:p>
            <a:pPr>
              <a:defRPr sz="2700"/>
            </a:pPr>
            <a:r>
              <a:t>2013-12-27    21.622836</a:t>
            </a:r>
          </a:p>
          <a:p>
            <a:pPr>
              <a:defRPr sz="2700"/>
            </a:pPr>
            <a:r>
              <a:t>2013-12-28    19.501775</a:t>
            </a:r>
          </a:p>
          <a:p>
            <a:pPr>
              <a:defRPr sz="2700"/>
            </a:pPr>
            <a:r>
              <a:t>2013-12-29    23.271005</a:t>
            </a:r>
          </a:p>
          <a:p>
            <a:pPr>
              <a:defRPr sz="2700"/>
            </a:pPr>
            <a:r>
              <a:t>2013-12-30    19.694463</a:t>
            </a:r>
          </a:p>
          <a:p>
            <a:pPr>
              <a:defRPr sz="2700"/>
            </a:pPr>
            <a:r>
              <a:t>2013-12-31    25.848146</a:t>
            </a:r>
          </a:p>
          <a:p>
            <a:pPr>
              <a:defRPr sz="2700"/>
            </a:pPr>
            <a:r>
              <a:t>2014-01-01    23.794902</a:t>
            </a:r>
          </a:p>
          <a:p>
            <a:pPr>
              <a:defRPr sz="2700"/>
            </a:pPr>
            <a:r>
              <a:t>2014-01-02    23.508325</a:t>
            </a:r>
          </a:p>
          <a:p>
            <a:pPr>
              <a:defRPr sz="2700"/>
            </a:pPr>
            <a:r>
              <a:t>2014-01-03    18.175757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81" name="Works for data frames as well, but remember to use loc or ilo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Works for data frames as well, but remember to use loc or iloc</a:t>
            </a:r>
          </a:p>
        </p:txBody>
      </p:sp>
      <p:sp>
        <p:nvSpPr>
          <p:cNvPr id="282" name="&gt;&gt;&gt; dfr.loc['05-05-2020' : '05-08-2020']…"/>
          <p:cNvSpPr txBox="1"/>
          <p:nvPr/>
        </p:nvSpPr>
        <p:spPr>
          <a:xfrm>
            <a:off x="2349112" y="4387850"/>
            <a:ext cx="925978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dfr.loc['05-05-2020' : '05-08-2020']</a:t>
            </a:r>
          </a:p>
          <a:p>
            <a:pPr/>
            <a:r>
              <a:t>            values</a:t>
            </a:r>
          </a:p>
          <a:p>
            <a:pPr/>
            <a:r>
              <a:t>2020-05-05   12.75</a:t>
            </a:r>
          </a:p>
          <a:p>
            <a:pPr/>
            <a:r>
              <a:t>2020-05-06   12.25</a:t>
            </a:r>
          </a:p>
          <a:p>
            <a:pPr/>
            <a:r>
              <a:t>2020-05-07   13.00</a:t>
            </a:r>
          </a:p>
          <a:p>
            <a:pPr/>
            <a:r>
              <a:t>2020-05-08   10.50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me Serie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Indexing</a:t>
            </a:r>
          </a:p>
        </p:txBody>
      </p:sp>
      <p:sp>
        <p:nvSpPr>
          <p:cNvPr id="285" name="Duplicate ind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Duplicate indices</a:t>
            </a:r>
          </a:p>
          <a:p>
            <a:pPr lvl="1"/>
            <a:r>
              <a:t>Time series can have multiple observations per time-stamp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index.is_unique</a:t>
            </a:r>
            <a:r>
              <a:t> method on data frame to find out</a:t>
            </a:r>
          </a:p>
          <a:p>
            <a:pPr lvl="1"/>
            <a:r>
              <a:t>We would get slices for non-unique indices</a:t>
            </a:r>
          </a:p>
          <a:p>
            <a:pPr lvl="1"/>
            <a:r>
              <a:t>We can aggregate them using groupby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me Series Date R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Time Series Date Ranges</a:t>
            </a:r>
          </a:p>
        </p:txBody>
      </p:sp>
      <p:sp>
        <p:nvSpPr>
          <p:cNvPr id="288" name="Can easily generate data ranges with pd.date_ran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easily generate data ranges with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pd.date_range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Can specify the frequency and number</a:t>
            </a:r>
          </a:p>
        </p:txBody>
      </p:sp>
      <p:sp>
        <p:nvSpPr>
          <p:cNvPr id="289" name="&gt;&gt;&gt; pd.date_range('2020-06-01', periods = 30, freq = 'W')…"/>
          <p:cNvSpPr txBox="1"/>
          <p:nvPr/>
        </p:nvSpPr>
        <p:spPr>
          <a:xfrm>
            <a:off x="576895" y="4379407"/>
            <a:ext cx="11851010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&gt;&gt;&gt; pd.date_range('2020-06-01', periods = 30, freq = 'W')</a:t>
            </a:r>
          </a:p>
          <a:p>
            <a:pPr>
              <a:defRPr sz="2200"/>
            </a:pPr>
            <a:r>
              <a:t>DatetimeIndex(['2020-06-07', '2020-06-14', '2020-06-21', '2020-06-28',</a:t>
            </a:r>
          </a:p>
          <a:p>
            <a:pPr>
              <a:defRPr sz="2200"/>
            </a:pPr>
            <a:r>
              <a:t>               '2020-07-05', '2020-07-12', '2020-07-19', '2020-07-26',</a:t>
            </a:r>
          </a:p>
          <a:p>
            <a:pPr>
              <a:defRPr sz="2200"/>
            </a:pPr>
            <a:r>
              <a:t>               '2020-08-02', '2020-08-09', '2020-08-16', '2020-08-23',</a:t>
            </a:r>
          </a:p>
          <a:p>
            <a:pPr>
              <a:defRPr sz="2200"/>
            </a:pPr>
            <a:r>
              <a:t>               '2020-08-30', '2020-09-06', '2020-09-13', '2020-09-20',</a:t>
            </a:r>
          </a:p>
          <a:p>
            <a:pPr>
              <a:defRPr sz="2200"/>
            </a:pPr>
            <a:r>
              <a:t>               '2020-09-27', '2020-10-04', '2020-10-11', '2020-10-18',</a:t>
            </a:r>
          </a:p>
          <a:p>
            <a:pPr>
              <a:defRPr sz="2200"/>
            </a:pPr>
            <a:r>
              <a:t>               '2020-10-25', '2020-11-01', '2020-11-08', '2020-11-15',</a:t>
            </a:r>
          </a:p>
          <a:p>
            <a:pPr>
              <a:defRPr sz="2200"/>
            </a:pPr>
            <a:r>
              <a:t>               '2020-11-22', '2020-11-29', '2020-12-06', '2020-12-13',</a:t>
            </a:r>
          </a:p>
          <a:p>
            <a:pPr>
              <a:defRPr sz="2200"/>
            </a:pPr>
            <a:r>
              <a:t>               '2020-12-20', '2020-12-27'],</a:t>
            </a:r>
          </a:p>
          <a:p>
            <a:pPr>
              <a:defRPr sz="2200"/>
            </a:pPr>
            <a:r>
              <a:t>              dtype='datetime64[ns]', freq='W-SUN')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me Series R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Ranges</a:t>
            </a:r>
          </a:p>
        </p:txBody>
      </p:sp>
      <p:sp>
        <p:nvSpPr>
          <p:cNvPr id="292" name="Frequenc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Frequencies:</a:t>
            </a:r>
          </a:p>
          <a:p>
            <a:pPr lvl="1"/>
            <a:r>
              <a:t>D — day</a:t>
            </a:r>
          </a:p>
          <a:p>
            <a:pPr lvl="1"/>
            <a:r>
              <a:t>B — business day</a:t>
            </a:r>
          </a:p>
          <a:p>
            <a:pPr lvl="1"/>
            <a:r>
              <a:t>H — hourly</a:t>
            </a:r>
          </a:p>
          <a:p>
            <a:pPr lvl="1"/>
            <a:r>
              <a:t>min  T  — minute</a:t>
            </a:r>
          </a:p>
          <a:p>
            <a:pPr lvl="1"/>
            <a:r>
              <a:t>M  — month end</a:t>
            </a:r>
          </a:p>
          <a:p>
            <a:pPr lvl="1"/>
            <a:r>
              <a:t>MS — month beginning</a:t>
            </a:r>
          </a:p>
          <a:p>
            <a:pPr lvl="1"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me Series R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Ranges</a:t>
            </a:r>
          </a:p>
        </p:txBody>
      </p:sp>
      <p:sp>
        <p:nvSpPr>
          <p:cNvPr id="295" name="Can even get third Friday of each mont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even get third Friday of each month</a:t>
            </a:r>
          </a:p>
        </p:txBody>
      </p:sp>
      <p:sp>
        <p:nvSpPr>
          <p:cNvPr id="296" name="&gt;&gt;&gt; pd.date_range('2020-06-28', freq = 'WOM-3FRI', periods = 20)…"/>
          <p:cNvSpPr txBox="1"/>
          <p:nvPr/>
        </p:nvSpPr>
        <p:spPr>
          <a:xfrm>
            <a:off x="308719" y="3928436"/>
            <a:ext cx="12018678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&gt;&gt;&gt; pd.date_range('2020-06-28', freq = '</a:t>
            </a:r>
            <a:r>
              <a:rPr b="1"/>
              <a:t>WOM-3FRI</a:t>
            </a:r>
            <a:r>
              <a:t>', periods = 20)</a:t>
            </a:r>
          </a:p>
          <a:p>
            <a:pPr>
              <a:defRPr sz="2200"/>
            </a:pPr>
            <a:r>
              <a:t>DatetimeIndex(['2020-07-17', '2020-08-21', '2020-09-18', '2020-10-16',</a:t>
            </a:r>
          </a:p>
          <a:p>
            <a:pPr>
              <a:defRPr sz="2200"/>
            </a:pPr>
            <a:r>
              <a:t>               '2020-11-20', '2020-12-18', '2021-01-15', '2021-02-19',</a:t>
            </a:r>
          </a:p>
          <a:p>
            <a:pPr>
              <a:defRPr sz="2200"/>
            </a:pPr>
            <a:r>
              <a:t>               '2021-03-19', '2021-04-16', '2021-05-21', '2021-06-18',</a:t>
            </a:r>
          </a:p>
          <a:p>
            <a:pPr>
              <a:defRPr sz="2200"/>
            </a:pPr>
            <a:r>
              <a:t>               '2021-07-16', '2021-08-20', '2021-09-17', '2021-10-15',</a:t>
            </a:r>
          </a:p>
          <a:p>
            <a:pPr>
              <a:defRPr sz="2200"/>
            </a:pPr>
            <a:r>
              <a:t>               '2021-11-19', '2021-12-17', '2022-01-21', '2022-02-18'],</a:t>
            </a:r>
          </a:p>
          <a:p>
            <a:pPr>
              <a:defRPr sz="2200"/>
            </a:pPr>
            <a:r>
              <a:t>              dtype='datetime64[ns]', freq='WOM-3FRI')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34" name="Dealing with time dat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Dealing with time data:</a:t>
            </a:r>
          </a:p>
          <a:p>
            <a:pPr lvl="1"/>
            <a:r>
              <a:t>Generate time plot to see what is happening</a:t>
            </a:r>
          </a:p>
          <a:p>
            <a:pPr lvl="2"/>
            <a:r>
              <a:t>Usually import from csv and transform data</a:t>
            </a:r>
          </a:p>
          <a:p>
            <a:pPr lvl="1"/>
            <a:r>
              <a:t>Determine optically trends, cycles, outliers, undefined or obviously wrong values</a:t>
            </a:r>
          </a:p>
          <a:p>
            <a:pPr lvl="1"/>
            <a:r>
              <a:t>Determine whether there is a need for transformation </a:t>
            </a:r>
          </a:p>
          <a:p>
            <a:pPr lvl="2"/>
            <a:r>
              <a:t>e.g. our stock exchange data is normalized to make DOW and DAX comparable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  <p:sp>
        <p:nvSpPr>
          <p:cNvPr id="299" name="Shifting data — move data backward or forwa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Shifting data — move data backward or forward</a:t>
            </a:r>
          </a:p>
          <a:p>
            <a:pPr lvl="1"/>
            <a:r>
              <a:t>Can do so be ourselves</a:t>
            </a:r>
          </a:p>
          <a:p>
            <a:pPr lvl="1"/>
            <a:r>
              <a:t>Or use shift</a:t>
            </a:r>
          </a:p>
        </p:txBody>
      </p:sp>
      <p:sp>
        <p:nvSpPr>
          <p:cNvPr id="300" name="&gt;&gt;&gt; smoother = 0.1*ts.shift(-2) + 0.2*ts.shift(-1) + 0.4*ts + 0.2*ts.shift(1)+0.1*ts.shift(2)…"/>
          <p:cNvSpPr txBox="1"/>
          <p:nvPr/>
        </p:nvSpPr>
        <p:spPr>
          <a:xfrm>
            <a:off x="715759" y="5467350"/>
            <a:ext cx="12872257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700"/>
            </a:pPr>
            <a:r>
              <a:t>&gt;&gt;&gt; smoother = 0.1*ts.shift(-2) + 0.2*ts.shift(-1) + 0.4*ts + 0.2*ts.shift(1)+0.1*ts.shift(2)</a:t>
            </a:r>
          </a:p>
          <a:p>
            <a:pPr>
              <a:defRPr sz="2700"/>
            </a:pPr>
            <a:r>
              <a:t>&gt;&gt;&gt; smoother.plot()</a:t>
            </a:r>
          </a:p>
          <a:p>
            <a:pPr>
              <a:defRPr sz="2700"/>
            </a:pPr>
            <a:r>
              <a:t>&lt;matplotlib.axes._subplots.AxesSubplot object at 0x7f9c72f47ee0&gt;</a:t>
            </a:r>
          </a:p>
          <a:p>
            <a:pPr>
              <a:defRPr sz="2700"/>
            </a:pPr>
            <a:r>
              <a:t>&gt;&gt;&gt;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  <p:pic>
        <p:nvPicPr>
          <p:cNvPr id="30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8934" y="2053402"/>
            <a:ext cx="10266932" cy="7700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  <p:sp>
        <p:nvSpPr>
          <p:cNvPr id="306" name="Using percentage chang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percentage changes</a:t>
            </a:r>
          </a:p>
        </p:txBody>
      </p:sp>
      <p:sp>
        <p:nvSpPr>
          <p:cNvPr id="307" name="&gt;&gt;&gt; plt.show()…"/>
          <p:cNvSpPr txBox="1"/>
          <p:nvPr/>
        </p:nvSpPr>
        <p:spPr>
          <a:xfrm>
            <a:off x="1232643" y="3530600"/>
            <a:ext cx="11317524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plt.show()</a:t>
            </a:r>
          </a:p>
          <a:p>
            <a:pPr/>
            <a:r>
              <a:t>&gt;&gt;&gt; </a:t>
            </a:r>
            <a:r>
              <a:rPr b="1"/>
              <a:t>pct = (ts/ts.shift(-1)-1)*100</a:t>
            </a:r>
            <a:endParaRPr b="1"/>
          </a:p>
          <a:p>
            <a:pPr/>
            <a:r>
              <a:t>&gt;&gt;&gt; pct.plot()</a:t>
            </a:r>
          </a:p>
          <a:p>
            <a:pPr/>
            <a:r>
              <a:t>&lt;matplotlib.axes._subplots.AxesSubplot object at 0x7f9c72f28760&gt;</a:t>
            </a:r>
          </a:p>
          <a:p>
            <a:pPr/>
            <a:r>
              <a:t>&gt;&gt;&gt;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1333500"/>
            <a:ext cx="11226800" cy="84201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me Series Shif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Shifting</a:t>
            </a:r>
          </a:p>
        </p:txBody>
      </p:sp>
      <p:sp>
        <p:nvSpPr>
          <p:cNvPr id="313" name="We can use offsets with shif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offsets with shifting</a:t>
            </a:r>
          </a:p>
          <a:p>
            <a:pPr lvl="1"/>
            <a:r>
              <a:t>Need to import the timestamp objects:</a:t>
            </a:r>
          </a:p>
          <a:p>
            <a:pPr lvl="2"/>
            <a:r>
              <a:t> </a:t>
            </a:r>
          </a:p>
          <a:p>
            <a:pPr lvl="2"/>
            <a:r>
              <a:t>Can use arithmetic:</a:t>
            </a:r>
          </a:p>
        </p:txBody>
      </p:sp>
      <p:sp>
        <p:nvSpPr>
          <p:cNvPr id="314" name="from pandas.tseries.offsets import Day"/>
          <p:cNvSpPr txBox="1"/>
          <p:nvPr/>
        </p:nvSpPr>
        <p:spPr>
          <a:xfrm>
            <a:off x="2269358" y="4093216"/>
            <a:ext cx="880251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pandas.tseries.offsets import Day</a:t>
            </a:r>
          </a:p>
        </p:txBody>
      </p:sp>
      <p:sp>
        <p:nvSpPr>
          <p:cNvPr id="315" name="&gt;&gt;&gt; pd.Timestamp.now()…"/>
          <p:cNvSpPr txBox="1"/>
          <p:nvPr/>
        </p:nvSpPr>
        <p:spPr>
          <a:xfrm>
            <a:off x="1986824" y="6094041"/>
            <a:ext cx="903115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pd.Timestamp.now()</a:t>
            </a:r>
          </a:p>
          <a:p>
            <a:pPr/>
            <a:r>
              <a:t>Timestamp('2020-06-30 16:30:49.660811')</a:t>
            </a:r>
          </a:p>
          <a:p>
            <a:pPr/>
            <a:r>
              <a:t>&gt;&gt;&gt; pd.Timestamp.now()+3*Day()</a:t>
            </a:r>
          </a:p>
          <a:p>
            <a:pPr/>
            <a:r>
              <a:t>Timestamp('2020-07-03 16:30:51.640833')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me Z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Zones</a:t>
            </a:r>
          </a:p>
        </p:txBody>
      </p:sp>
      <p:sp>
        <p:nvSpPr>
          <p:cNvPr id="318" name="Very unpleasant to deal with different time zo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Very unpleasant to deal with different time zones</a:t>
            </a:r>
          </a:p>
          <a:p>
            <a:pPr lvl="1"/>
            <a:r>
              <a:t>Easier to use Coordinated Universal Time (UTC)</a:t>
            </a:r>
          </a:p>
          <a:p>
            <a:pPr lvl="2"/>
            <a:r>
              <a:t>Successor to Greenwich Mean Time</a:t>
            </a:r>
          </a:p>
          <a:p>
            <a:pPr lvl="1"/>
            <a:r>
              <a:t>Python: Use Olson database for time zones</a:t>
            </a:r>
          </a:p>
          <a:p>
            <a:pPr lvl="2"/>
            <a:r>
              <a:t>Need to install pytz with pip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me Z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Zones</a:t>
            </a:r>
          </a:p>
        </p:txBody>
      </p:sp>
      <p:sp>
        <p:nvSpPr>
          <p:cNvPr id="321" name="&gt;&gt;&gt; kol = pd.date_range('3/9/2020 9:30', periods = 10, freq = 'H', tz=pytz.timezone('Asia/Kolkata'))…"/>
          <p:cNvSpPr txBox="1"/>
          <p:nvPr/>
        </p:nvSpPr>
        <p:spPr>
          <a:xfrm>
            <a:off x="639938" y="4087603"/>
            <a:ext cx="11241312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&gt;&gt;&gt; kol = pd.date_range('3/9/2020 9:30', periods = 10, freq = 'H', tz=pytz.timezone('Asia/Kolkata'))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&gt;&gt;&gt; kol.tz_convert('America/Chicago')</a:t>
            </a:r>
          </a:p>
          <a:p>
            <a:pPr>
              <a:defRPr sz="2000"/>
            </a:pPr>
            <a:r>
              <a:t>DatetimeIndex(['2020-03-08 23:00:00-05:00', '2020-03-09 00:00:00-05:00',</a:t>
            </a:r>
          </a:p>
          <a:p>
            <a:pPr>
              <a:defRPr sz="2000"/>
            </a:pPr>
            <a:r>
              <a:t>               '2020-03-09 01:00:00-05:00', '2020-03-09 02:00:00-05:00',</a:t>
            </a:r>
          </a:p>
          <a:p>
            <a:pPr>
              <a:defRPr sz="2000"/>
            </a:pPr>
            <a:r>
              <a:t>               '2020-03-09 03:00:00-05:00', '2020-03-09 04:00:00-05:00',</a:t>
            </a:r>
          </a:p>
          <a:p>
            <a:pPr>
              <a:defRPr sz="2000"/>
            </a:pPr>
            <a:r>
              <a:t>               '2020-03-09 05:00:00-05:00', '2020-03-09 06:00:00-05:00',</a:t>
            </a:r>
          </a:p>
          <a:p>
            <a:pPr>
              <a:defRPr sz="2000"/>
            </a:pPr>
            <a:r>
              <a:t>               '2020-03-09 07:00:00-05:00', '2020-03-09 08:00:00-05:00'],</a:t>
            </a:r>
          </a:p>
          <a:p>
            <a:pPr>
              <a:defRPr sz="2000"/>
            </a:pPr>
            <a:r>
              <a:t>              dtype='datetime64[ns, America/Chicago]', freq='H')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me Z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Zones</a:t>
            </a:r>
          </a:p>
        </p:txBody>
      </p:sp>
      <p:sp>
        <p:nvSpPr>
          <p:cNvPr id="324" name="Many countries outside the tropics have daylight savings or summer ti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Many countries outside the tropics have daylight savings or summer times</a:t>
            </a:r>
          </a:p>
          <a:p>
            <a:pPr lvl="1"/>
            <a:r>
              <a:t>This year: change on November 7, 2021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There is a 1:00 am twice on November 7, 2021</a:t>
            </a:r>
          </a:p>
        </p:txBody>
      </p:sp>
      <p:sp>
        <p:nvSpPr>
          <p:cNvPr id="325" name="&gt;&gt;&gt; pd.date_range('11/06/2021 20:00', periods = 10, freq = 'H', tz=pytz.timezone('America/Chicago'))…"/>
          <p:cNvSpPr txBox="1"/>
          <p:nvPr/>
        </p:nvSpPr>
        <p:spPr>
          <a:xfrm>
            <a:off x="390293" y="5042063"/>
            <a:ext cx="11797662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&gt;&gt;&gt; pd.date_range('11/06/2021 20:00', periods = 10, freq = 'H', tz=pytz.timezone('America/Chicago'))</a:t>
            </a:r>
          </a:p>
          <a:p>
            <a:pPr>
              <a:defRPr sz="2100"/>
            </a:pPr>
            <a:r>
              <a:t>DatetimeIndex(['2021-11-06 20:00:00-05:00', '2021-11-06 21:00:00-05:00',</a:t>
            </a:r>
          </a:p>
          <a:p>
            <a:pPr>
              <a:defRPr sz="2100"/>
            </a:pPr>
            <a:r>
              <a:t>               '2021-11-06 22:00:00-05:00', '2021-11-06 23:00:00-05:00',</a:t>
            </a:r>
          </a:p>
          <a:p>
            <a:pPr>
              <a:defRPr sz="2100"/>
            </a:pPr>
            <a:r>
              <a:t>               '2021-11-07 00:00:00-05:00', '2021-11-07 01:00:00-05:00',</a:t>
            </a:r>
          </a:p>
          <a:p>
            <a:pPr>
              <a:defRPr sz="2100"/>
            </a:pPr>
            <a:r>
              <a:t>               '2021-11-07 01:00:00-06:00', '2021-11-07 02:00:00-06:00',</a:t>
            </a:r>
          </a:p>
          <a:p>
            <a:pPr>
              <a:defRPr sz="2100"/>
            </a:pPr>
            <a:r>
              <a:t>               '2021-11-07 03:00:00-06:00', '2021-11-07 04:00:00-06:00'],</a:t>
            </a:r>
          </a:p>
          <a:p>
            <a:pPr>
              <a:defRPr sz="2100"/>
            </a:pPr>
            <a:r>
              <a:t>              dtype='datetime64[ns, America/Chicago]', freq='H')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me Z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Zones</a:t>
            </a:r>
          </a:p>
        </p:txBody>
      </p:sp>
      <p:sp>
        <p:nvSpPr>
          <p:cNvPr id="328" name="Many countries outside the tropics have daylight savings or summer ti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Many countries outside the tropics have daylight savings or summer times</a:t>
            </a:r>
          </a:p>
          <a:p>
            <a:pPr lvl="1"/>
            <a:r>
              <a:t>This year: change on November 7, 2021</a:t>
            </a:r>
          </a:p>
        </p:txBody>
      </p:sp>
      <p:sp>
        <p:nvSpPr>
          <p:cNvPr id="329" name="&gt;&gt;&gt; from pandas.tseries.offsets import Hour…"/>
          <p:cNvSpPr txBox="1"/>
          <p:nvPr/>
        </p:nvSpPr>
        <p:spPr>
          <a:xfrm>
            <a:off x="1072275" y="5428381"/>
            <a:ext cx="1086025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from pandas.tseries.offsets import Hour</a:t>
            </a:r>
          </a:p>
          <a:p>
            <a:pPr/>
            <a:r>
              <a:t>&gt;&gt;&gt; pd.Timestamp('2021-11-06 20:00') + 5*Hour()</a:t>
            </a:r>
          </a:p>
          <a:p>
            <a:pPr/>
            <a:r>
              <a:t>Timestamp('2021-11-07 01:00:00')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eri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Periods</a:t>
            </a:r>
          </a:p>
        </p:txBody>
      </p:sp>
      <p:sp>
        <p:nvSpPr>
          <p:cNvPr id="332" name="Periods represents time spa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Periods represents time spans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Days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Months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Quarters (with variously defined business quarters)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Q-Jan, Q-Feb, Q-MAR, … —&gt; last calendar day of each month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BQ-Jan, BQ-Feb, …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QS-Jan, QS-Feb, … —&gt; beginning quarter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BQS-Jan, BQS-Feb, …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years: A - calendar year end, BA business year end,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37" name="Typical transform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Typical transformations:</a:t>
            </a:r>
          </a:p>
          <a:p>
            <a:pPr lvl="1"/>
            <a:r>
              <a:t>Linear normalizations </a:t>
            </a:r>
          </a:p>
          <a:p>
            <a:pPr lvl="1"/>
            <a:r>
              <a:t>Logarithmic, exponential</a:t>
            </a:r>
          </a:p>
          <a:p>
            <a:pPr lvl="2"/>
            <a:r>
              <a:t>E.g. variance grows with mean —&gt; Logarithmic transform</a:t>
            </a:r>
          </a:p>
          <a:p>
            <a:pPr lvl="2"/>
            <a:r>
              <a:t>Make a multiplicative dependence additive</a:t>
            </a:r>
          </a:p>
          <a:p>
            <a:pPr lvl="3"/>
            <a:r>
              <a:t>timevalue = trend * seasonal * random —&gt; Logarithmic: timevalue = trend+seasonal+random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eri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Periods</a:t>
            </a:r>
          </a:p>
        </p:txBody>
      </p:sp>
      <p:sp>
        <p:nvSpPr>
          <p:cNvPr id="335" name="Examples:"/>
          <p:cNvSpPr txBox="1"/>
          <p:nvPr>
            <p:ph type="body" idx="1"/>
          </p:nvPr>
        </p:nvSpPr>
        <p:spPr>
          <a:xfrm>
            <a:off x="952500" y="26479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Examples:</a:t>
            </a:r>
          </a:p>
        </p:txBody>
      </p:sp>
      <p:sp>
        <p:nvSpPr>
          <p:cNvPr id="336" name="&gt;&gt;&gt; pd.date_range('2021', periods = 5, freq = 'QS')…"/>
          <p:cNvSpPr txBox="1"/>
          <p:nvPr/>
        </p:nvSpPr>
        <p:spPr>
          <a:xfrm>
            <a:off x="729319" y="3695700"/>
            <a:ext cx="13055601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pd.date_range('2021', periods = 5, freq = 'QS')</a:t>
            </a:r>
          </a:p>
          <a:p>
            <a:pPr/>
            <a:r>
              <a:t>DatetimeIndex(['2021-01-01', '2021-04-01', '2021-07-01', '2021-10-01',</a:t>
            </a:r>
          </a:p>
          <a:p>
            <a:pPr/>
            <a:r>
              <a:t>               '2022-01-01'],</a:t>
            </a:r>
          </a:p>
          <a:p>
            <a:pPr/>
            <a:r>
              <a:t>              dtype='datetime64[ns]', freq='QS-JAN')</a:t>
            </a:r>
          </a:p>
        </p:txBody>
      </p:sp>
      <p:sp>
        <p:nvSpPr>
          <p:cNvPr id="337" name="&gt;&gt;&gt; pd.date_range('2021', periods = 5,…"/>
          <p:cNvSpPr txBox="1"/>
          <p:nvPr/>
        </p:nvSpPr>
        <p:spPr>
          <a:xfrm>
            <a:off x="729319" y="6445825"/>
            <a:ext cx="12232073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pd.date_range('2021', periods = 5, </a:t>
            </a:r>
          </a:p>
          <a:p>
            <a:pPr/>
            <a:r>
              <a:t>                  freq = 'BQS-MAR')</a:t>
            </a:r>
          </a:p>
          <a:p>
            <a:pPr/>
            <a:r>
              <a:t>DatetimeIndex(['2021-03-01', '2021-06-01', </a:t>
            </a:r>
          </a:p>
          <a:p>
            <a:pPr/>
            <a:r>
              <a:t>               '2021-09-01', '2021-12-01',</a:t>
            </a:r>
          </a:p>
          <a:p>
            <a:pPr/>
            <a:r>
              <a:t>               '2022-03-01'],</a:t>
            </a:r>
          </a:p>
          <a:p>
            <a:pPr/>
            <a:r>
              <a:t>              dtype='datetime64[ns]', freq='BQS-MAR')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40" name="Resampling: convert a time series from one frequency to anoth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Resampling: convert a time series from one frequency to another</a:t>
            </a:r>
          </a:p>
          <a:p>
            <a:pPr lvl="1"/>
            <a:r>
              <a:t>Down-sampling: Aggregating higher frequency data to lower frequency</a:t>
            </a:r>
          </a:p>
          <a:p>
            <a:pPr lvl="1"/>
            <a:r>
              <a:t>Up-sampling: Converting lower frequency to higher frequency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43" name="Pandas has res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Pandas has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resample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Need an aggregation function</a:t>
            </a:r>
          </a:p>
          <a:p>
            <a:pPr lvl="1"/>
            <a:r>
              <a:t>Example: </a:t>
            </a:r>
          </a:p>
          <a:p>
            <a:pPr lvl="2"/>
            <a:r>
              <a:t>Create time series with hourly data</a:t>
            </a:r>
          </a:p>
          <a:p>
            <a:pPr lvl="2"/>
            <a:r>
              <a:t>Down-sample to hours and days</a:t>
            </a:r>
          </a:p>
          <a:p>
            <a:pPr lvl="3"/>
            <a:r>
              <a:t>Down-samples go to the beginning of the period</a:t>
            </a:r>
          </a:p>
          <a:p>
            <a:pPr lvl="3"/>
            <a:r>
              <a:t>Unless we use lshift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46" name="ts = pd.Series(0.5*np.random.randn(5000)+…"/>
          <p:cNvSpPr txBox="1"/>
          <p:nvPr/>
        </p:nvSpPr>
        <p:spPr>
          <a:xfrm>
            <a:off x="550356" y="2666999"/>
            <a:ext cx="11088887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 = pd.Series(0.5*np.random.randn(5000)+</a:t>
            </a:r>
          </a:p>
          <a:p>
            <a:pPr/>
            <a:r>
              <a:t>          np.sqrt(np.linspace(100, 1100, 5000)),</a:t>
            </a:r>
          </a:p>
          <a:p>
            <a:pPr/>
            <a:r>
              <a:t>               index = pd.date_range('1/1/2013',</a:t>
            </a:r>
          </a:p>
          <a:p>
            <a:pPr/>
            <a:r>
              <a:t>               periods=5000, freq='H'))</a:t>
            </a:r>
          </a:p>
          <a:p>
            <a:pPr/>
            <a:r>
              <a:t>ax = ts.plot(style = 'b-')</a:t>
            </a:r>
          </a:p>
          <a:p>
            <a:pPr/>
            <a:r>
              <a:t>ts = ts.resample('D').mean()</a:t>
            </a:r>
          </a:p>
          <a:p>
            <a:pPr/>
            <a:r>
              <a:t>ts.plot( style='r-', ax=ax)</a:t>
            </a:r>
          </a:p>
          <a:p>
            <a:pPr/>
            <a:r>
              <a:t>ts = ts.resample('M').mean()</a:t>
            </a:r>
          </a:p>
          <a:p>
            <a:pPr/>
            <a:r>
              <a:t>ts.plot(style = 'g-.', ax= ax)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926" y="2519889"/>
            <a:ext cx="9644948" cy="723371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50" name="The monthly sampling starts January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monthly sampling starts January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53" name="We can use scalars for the resample argumen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scalars for the resample arguments</a:t>
            </a:r>
          </a:p>
        </p:txBody>
      </p:sp>
      <p:sp>
        <p:nvSpPr>
          <p:cNvPr id="354" name="ts = ts.resample('5D').mean()…"/>
          <p:cNvSpPr txBox="1"/>
          <p:nvPr/>
        </p:nvSpPr>
        <p:spPr>
          <a:xfrm>
            <a:off x="3217477" y="3711913"/>
            <a:ext cx="697341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 = ts.resample('5D').mean()</a:t>
            </a:r>
          </a:p>
          <a:p>
            <a:pPr/>
            <a:r>
              <a:t>ts.plot(style = 'w-.', ax= 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972" y="1606459"/>
            <a:ext cx="10862856" cy="8147141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005" y="4907954"/>
            <a:ext cx="6338343" cy="475375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61" name="Can use loffset to shift the sample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Can use loffset to shift the sample</a:t>
            </a:r>
          </a:p>
        </p:txBody>
      </p:sp>
      <p:sp>
        <p:nvSpPr>
          <p:cNvPr id="362" name="ts = ts.resample('20D', loffset='10D').mean()…"/>
          <p:cNvSpPr txBox="1"/>
          <p:nvPr/>
        </p:nvSpPr>
        <p:spPr>
          <a:xfrm>
            <a:off x="1300912" y="3622145"/>
            <a:ext cx="1040297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 = ts.resample('20D', loffset='10D').mean()</a:t>
            </a:r>
          </a:p>
          <a:p>
            <a:pPr/>
            <a:r>
              <a:t>ts.plot(style = 'w-.', ax= ax)</a:t>
            </a:r>
          </a:p>
        </p:txBody>
      </p:sp>
      <p:pic>
        <p:nvPicPr>
          <p:cNvPr id="363" name="Figure_1.png" descr="Figur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320" y="5022254"/>
            <a:ext cx="6033545" cy="4525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66" name="When up sampling, we do not aggregate but need to interpol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 up sampling, we do not aggregate but need to interpolate</a:t>
            </a:r>
          </a:p>
          <a:p>
            <a:pPr lvl="1"/>
            <a:r>
              <a:t>ffill - forward fill</a:t>
            </a:r>
          </a:p>
          <a:p>
            <a:pPr lvl="1"/>
            <a:r>
              <a:t>bfill -backward fill</a:t>
            </a:r>
          </a:p>
          <a:p>
            <a:pPr lvl="1"/>
            <a:r>
              <a:t>interpolate</a:t>
            </a:r>
          </a:p>
          <a:p>
            <a:pPr lvl="2"/>
            <a:r>
              <a:t>needs method and sometimes degree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69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70" name="tshourly = ts.resample('H').interpolate(method='linear')…"/>
          <p:cNvSpPr txBox="1"/>
          <p:nvPr/>
        </p:nvSpPr>
        <p:spPr>
          <a:xfrm>
            <a:off x="240226" y="4448593"/>
            <a:ext cx="11736692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tshourly = ts.resample('H').interpolate(method='linear')</a:t>
            </a:r>
          </a:p>
          <a:p>
            <a:pPr>
              <a:defRPr sz="2500"/>
            </a:pPr>
            <a:r>
              <a:t>tshourly2 = ts.resample('H').interpolate(method='polynomial',</a:t>
            </a:r>
          </a:p>
          <a:p>
            <a:pPr>
              <a:defRPr sz="2500"/>
            </a:pPr>
            <a:r>
              <a:t>                             order=3)</a:t>
            </a:r>
          </a:p>
          <a:p>
            <a:pPr>
              <a:defRPr sz="2500"/>
            </a:pPr>
            <a:r>
              <a:t>tshourly3 = ts.resample('H').ffill()</a:t>
            </a:r>
          </a:p>
          <a:p>
            <a:pPr>
              <a:defRPr sz="2500"/>
            </a:pPr>
            <a:r>
              <a:t>ax = tshourly[:5*24].plot()</a:t>
            </a:r>
          </a:p>
          <a:p>
            <a:pPr>
              <a:defRPr sz="2500"/>
            </a:pPr>
            <a:r>
              <a:t>tshourly2[:5*24].plot(style='k.', ax = ax)</a:t>
            </a:r>
          </a:p>
          <a:p>
            <a:pPr>
              <a:defRPr sz="2500"/>
            </a:pPr>
            <a:r>
              <a:t>tshourly3[:5*24].plot(style='y:', ax = ax)</a:t>
            </a:r>
          </a:p>
          <a:p>
            <a:pPr>
              <a:defRPr sz="2500"/>
            </a:pPr>
            <a:r>
              <a:t>ts[:5].plot(style = 'rx', ax = 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sp>
        <p:nvSpPr>
          <p:cNvPr id="140" name="Filtering: Transform time series   into other time s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Filtering: Transform time series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into other time series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Smoothing out local variations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E.g. Linear smoothing with weights </a:t>
            </a:r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sub>
                </m:sSub>
              </m:oMath>
            </a14:m>
          </a:p>
          <a:p>
            <a:pPr lvl="3" marL="170687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lim>
                  </m:limUpp>
                  <m:sSub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</m:sub>
                  </m:sSub>
                  <m:sSub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</m:sub>
                  </m:sSub>
                </m:oMath>
              </m:oMathPara>
            </a14:m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Eg. Moving average:  </a:t>
            </a:r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lim>
                    </m:limLow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ν</m:t>
                    </m:r>
                  </m:sub>
                </m:sSub>
              </m:oMath>
            </a14:m>
            <a:r>
              <a:t> 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Resam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Resampling</a:t>
            </a:r>
          </a:p>
        </p:txBody>
      </p:sp>
      <p:sp>
        <p:nvSpPr>
          <p:cNvPr id="374" name="y  forward fill…"/>
          <p:cNvSpPr txBox="1"/>
          <p:nvPr/>
        </p:nvSpPr>
        <p:spPr>
          <a:xfrm>
            <a:off x="8089118" y="2182057"/>
            <a:ext cx="491568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  forward fill</a:t>
            </a:r>
          </a:p>
          <a:p>
            <a:pPr/>
            <a:r>
              <a:t>b  linear</a:t>
            </a:r>
          </a:p>
          <a:p>
            <a:pPr/>
            <a:r>
              <a:t>r  original data</a:t>
            </a:r>
          </a:p>
          <a:p>
            <a:pPr/>
            <a:r>
              <a:t>k  third degree polyn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77" name="An important type of resampling is using moving window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 important type of resampling is using moving windows</a:t>
            </a:r>
          </a:p>
          <a:p>
            <a:pPr/>
            <a:r>
              <a:rPr>
                <a:latin typeface="Courier New"/>
                <a:ea typeface="Courier New"/>
                <a:cs typeface="Courier New"/>
                <a:sym typeface="Courier New"/>
              </a:rPr>
              <a:t>rolling </a:t>
            </a:r>
            <a:r>
              <a:t>uses a sliding window</a:t>
            </a:r>
          </a:p>
          <a:p>
            <a:pPr/>
            <a:r>
              <a:t>Together with mean, this provides a way to see a trend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80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min_periods=10: start calculating whenever you have 10 values</a:t>
            </a:r>
          </a:p>
          <a:p>
            <a:pPr lvl="1"/>
            <a:r>
              <a:t>center=True: place value in the center of sliding window</a:t>
            </a:r>
          </a:p>
        </p:txBody>
      </p:sp>
      <p:sp>
        <p:nvSpPr>
          <p:cNvPr id="381" name="rol = ts.rolling(250, min_periods=10).mean()…"/>
          <p:cNvSpPr txBox="1"/>
          <p:nvPr/>
        </p:nvSpPr>
        <p:spPr>
          <a:xfrm>
            <a:off x="1415231" y="6011643"/>
            <a:ext cx="10174338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rol = ts.rolling(250, min_periods=10).mean()</a:t>
            </a:r>
          </a:p>
          <a:p>
            <a:pPr/>
            <a:r>
              <a:t>rol2 = ts.rolling(250, min_periods=10, center=True).mean()</a:t>
            </a:r>
          </a:p>
          <a:p>
            <a:pPr/>
            <a:r>
              <a:t>myax = ts.plot(style = 'b-')</a:t>
            </a:r>
          </a:p>
          <a:p>
            <a:pPr/>
            <a:r>
              <a:t>rol.plot(style = 'r-', ax = myax)</a:t>
            </a:r>
          </a:p>
          <a:p>
            <a:pPr/>
            <a:r>
              <a:t>rol2.plot(style = 'k-.', ax = myax)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84" name="rolling window can also accept a fixed-size time off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2pPr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</a:lstStyle>
          <a:p>
            <a:pPr/>
            <a:r>
              <a:t>rolling window can also accept a fixed-size time offset</a:t>
            </a:r>
          </a:p>
          <a:p>
            <a:pPr lvl="1"/>
            <a:r>
              <a:t>rolling('20D')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87" name="All data points in a sliding window contribute equally to the aggreg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All data points in a sliding window contribute equally to the aggregator</a:t>
            </a:r>
          </a:p>
          <a:p>
            <a:pPr/>
            <a:r>
              <a:t>Can also use exponential decay</a:t>
            </a:r>
          </a:p>
          <a:p>
            <a:pPr/>
            <a:r>
              <a:t>Pandas has ewm </a:t>
            </a:r>
          </a:p>
          <a:p>
            <a:pPr lvl="1"/>
            <a:r>
              <a:t>With span parameter for half the 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  <p:sp>
        <p:nvSpPr>
          <p:cNvPr id="390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sp>
        <p:nvSpPr>
          <p:cNvPr id="391" name="rol = ts.ewm(span=250//2, min_periods=10).mean()…"/>
          <p:cNvSpPr txBox="1"/>
          <p:nvPr/>
        </p:nvSpPr>
        <p:spPr>
          <a:xfrm>
            <a:off x="963414" y="3785468"/>
            <a:ext cx="1108888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rol = ts.ewm(span=250//2, min_periods=10).mean()</a:t>
            </a:r>
          </a:p>
          <a:p>
            <a:pPr/>
            <a:r>
              <a:t>myax = ts.plot(style = 'b-')</a:t>
            </a:r>
          </a:p>
          <a:p>
            <a:pPr/>
            <a:r>
              <a:t>rol.plot(style = 'r-', ax = myax)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Moving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Windows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andas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Pandas Time Series</a:t>
            </a:r>
          </a:p>
        </p:txBody>
      </p:sp>
      <p:sp>
        <p:nvSpPr>
          <p:cNvPr id="397" name="Time series need and have their own transformation to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Time series need and have their own transformation tools</a:t>
            </a:r>
          </a:p>
          <a:p>
            <a:pPr/>
            <a:r>
              <a:t>Next steps</a:t>
            </a:r>
          </a:p>
          <a:p>
            <a:pPr lvl="1"/>
            <a:r>
              <a:t>theory of time series</a:t>
            </a:r>
          </a:p>
          <a:p>
            <a:pPr lvl="1"/>
            <a:r>
              <a:t>recognize static time series</a:t>
            </a:r>
          </a:p>
          <a:p>
            <a:pPr lvl="1"/>
            <a:r>
              <a:t>learn how to use auto-correlations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00" name="Pandas can use parse_dates in order to extract date infor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Pandas can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parse_dates</a:t>
            </a:r>
            <a:r>
              <a:t> in order to extract date information</a:t>
            </a:r>
          </a:p>
          <a:p>
            <a:pPr lvl="1"/>
            <a:r>
              <a:t>Example: Airline data</a:t>
            </a:r>
          </a:p>
          <a:p>
            <a:pPr lvl="2"/>
            <a:r>
              <a:t>Has a column called 'date' with month and year</a:t>
            </a:r>
          </a:p>
        </p:txBody>
      </p:sp>
      <p:sp>
        <p:nvSpPr>
          <p:cNvPr id="401" name="Passengers…"/>
          <p:cNvSpPr txBox="1"/>
          <p:nvPr/>
        </p:nvSpPr>
        <p:spPr>
          <a:xfrm>
            <a:off x="3930240" y="5734049"/>
            <a:ext cx="514432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Passengers</a:t>
            </a:r>
          </a:p>
          <a:p>
            <a:pPr/>
            <a:r>
              <a:t>date                  </a:t>
            </a:r>
          </a:p>
          <a:p>
            <a:pPr/>
            <a:r>
              <a:t>1949-01-01         112</a:t>
            </a:r>
          </a:p>
          <a:p>
            <a:pPr/>
            <a:r>
              <a:t>1949-02-01         118</a:t>
            </a:r>
          </a:p>
          <a:p>
            <a:pPr/>
            <a:r>
              <a:t>1949-03-01         132</a:t>
            </a:r>
          </a:p>
          <a:p>
            <a:pPr/>
            <a:r>
              <a:t>1949-04-01         129</a:t>
            </a:r>
          </a:p>
          <a:p>
            <a:pPr/>
            <a:r>
              <a:t>1949-05-01         121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04" name="def get_data_1():…"/>
          <p:cNvSpPr txBox="1"/>
          <p:nvPr/>
        </p:nvSpPr>
        <p:spPr>
          <a:xfrm>
            <a:off x="615001" y="2616200"/>
            <a:ext cx="1177479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get_data_1():</a:t>
            </a:r>
          </a:p>
          <a:p>
            <a:pPr/>
            <a:r>
              <a:t>    df = pd.read_csv('airline-passengers.csv',</a:t>
            </a:r>
          </a:p>
          <a:p>
            <a:pPr/>
            <a:r>
              <a:t>                 parse_dates= {'date' : ["Month"]})</a:t>
            </a:r>
          </a:p>
          <a:p>
            <a:pPr/>
            <a:r>
              <a:t>    df.set_index('date', inplace=True)</a:t>
            </a:r>
          </a:p>
          <a:p>
            <a:pPr/>
            <a:r>
              <a:t>    return 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pic>
        <p:nvPicPr>
          <p:cNvPr id="143" name="Screen Shot 2020-05-15 at 5.28.02 PM.png" descr="Screen Shot 2020-05-15 at 5.28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1274" y="2675075"/>
            <a:ext cx="13004801" cy="3704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Median Smoothing with a Window of 10 of the Chenai Temperature Data"/>
          <p:cNvSpPr txBox="1"/>
          <p:nvPr/>
        </p:nvSpPr>
        <p:spPr>
          <a:xfrm>
            <a:off x="317772" y="6380802"/>
            <a:ext cx="1177479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Median Smoothing with a Window of 10 of the Chenai Temperature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331" y="1212496"/>
            <a:ext cx="11388138" cy="8541104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10" name="The date information can also be split over several colum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date information can also be split over several columns</a:t>
            </a:r>
          </a:p>
        </p:txBody>
      </p:sp>
      <p:sp>
        <p:nvSpPr>
          <p:cNvPr id="411" name="YEAR,LOCATION,STATE ANSI,ASD CODE,COUNTY ANSI,REFERENCE PERIOD,COMMODITY,&quot;DRY, NONFAT, HUMAN in LB&quot;,&quot;SKIM, UNSWEETENED, CONDENSED in LB&quot;…"/>
          <p:cNvSpPr txBox="1"/>
          <p:nvPr/>
        </p:nvSpPr>
        <p:spPr>
          <a:xfrm>
            <a:off x="878727" y="3941410"/>
            <a:ext cx="11247346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YEAR,LOCATION,STATE ANSI,ASD CODE,COUNTY ANSI,REFERENCE PERIOD,COMMODITY,"DRY, NONFAT, HUMAN in LB","SKIM, UNSWEETENED, CONDENSED in LB"</a:t>
            </a:r>
          </a:p>
          <a:p>
            <a:pPr/>
            <a:r>
              <a:t>2016,CENTRAL,  ,  ,   ,JAN,MILK,"25,815,000", </a:t>
            </a:r>
          </a:p>
          <a:p>
            <a:pPr/>
            <a:r>
              <a:t>2016,CENTRAL,  ,  ,   ,FEB,MILK,"23,976,000", </a:t>
            </a:r>
          </a:p>
          <a:p>
            <a:pPr/>
            <a:r>
              <a:t>2016,CENTRAL,  ,  ,   ,MAR,MILK,"30,956,000", </a:t>
            </a:r>
          </a:p>
          <a:p>
            <a:pPr/>
            <a:r>
              <a:t>2016,CENTRAL,  ,  ,   ,APR,MILK,"30,393,000", </a:t>
            </a:r>
          </a:p>
          <a:p>
            <a:pPr/>
            <a:r>
              <a:t>2016,CENTRAL,  ,  ,   ,MAY,MILK,"37,183,000", </a:t>
            </a:r>
          </a:p>
          <a:p>
            <a:pPr/>
            <a:r>
              <a:t>2016,CENTRAL,  ,  ,   ,JUN,MILK,"29,760,000", </a:t>
            </a:r>
          </a:p>
          <a:p>
            <a:pPr/>
            <a:r>
              <a:t>2016,CENTRAL,  ,  ,   ,JUL,MILK,"26,698,000",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14" name="def get_data_2():…"/>
          <p:cNvSpPr txBox="1"/>
          <p:nvPr/>
        </p:nvSpPr>
        <p:spPr>
          <a:xfrm>
            <a:off x="634054" y="2565399"/>
            <a:ext cx="11736692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def get_data_2():</a:t>
            </a:r>
          </a:p>
          <a:p>
            <a:pPr>
              <a:defRPr sz="2500"/>
            </a:pPr>
            <a:r>
              <a:t>    df = pd.read_csv('MILK.csv',</a:t>
            </a:r>
          </a:p>
          <a:p>
            <a:pPr>
              <a:defRPr sz="2500"/>
            </a:pPr>
            <a:r>
              <a:t>        parse_dates= {'date' : ["YEAR", "REFERENCE PERIOD"]})</a:t>
            </a:r>
          </a:p>
          <a:p>
            <a:pPr>
              <a:defRPr sz="2500"/>
            </a:pPr>
            <a:r>
              <a:t>    df.set_index('date', inplace=True)</a:t>
            </a:r>
          </a:p>
          <a:p>
            <a:pPr>
              <a:defRPr sz="2500"/>
            </a:pPr>
            <a:r>
              <a:t>    return 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  <p:sp>
        <p:nvSpPr>
          <p:cNvPr id="417" name="df = get_data_2()…"/>
          <p:cNvSpPr txBox="1"/>
          <p:nvPr/>
        </p:nvSpPr>
        <p:spPr>
          <a:xfrm>
            <a:off x="86816" y="3179118"/>
            <a:ext cx="12917985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get_data_2()</a:t>
            </a:r>
          </a:p>
          <a:p>
            <a:pPr/>
          </a:p>
          <a:p>
            <a:pPr/>
            <a:r>
              <a:t>df['DRY, NONFAT, HUMAN in LB'] = df['DRY, NONFAT, HUMAN in LB'].str.replace(',','').astype(float)</a:t>
            </a:r>
          </a:p>
          <a:p>
            <a:pPr/>
          </a:p>
          <a:p>
            <a:pPr/>
            <a:r>
              <a:t>df['DRY, NONFAT, HUMAN in LB'].plot()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634" y="1241450"/>
            <a:ext cx="11045532" cy="828415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Loading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Analysis of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Time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</a:t>
            </a:r>
          </a:p>
        </p:txBody>
      </p:sp>
      <p:sp>
        <p:nvSpPr>
          <p:cNvPr id="425" name="General Model of a time ser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General Model of a time series:</a:t>
            </a:r>
          </a:p>
          <a:p>
            <a:pPr lvl="1"/>
            <a:r>
              <a:t>Trend + seasonal(s) + remainder</a:t>
            </a:r>
          </a:p>
          <a:p>
            <a:pPr lvl="1"/>
            <a:r>
              <a:t>Trend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</m:oMath>
            </a14:m>
            <a:r>
              <a:t> seasonal(s)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</m:oMath>
            </a14:m>
            <a:r>
              <a:t> remainders</a:t>
            </a:r>
          </a:p>
          <a:p>
            <a:pPr lvl="1"/>
          </a:p>
          <a:p>
            <a:pPr/>
            <a:r>
              <a:t>Remainder can be modeled as a random walk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428" name="Example: Disposable Personal Income Massachusetts and Missour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Disposable Personal Income Massachusetts and Missouri</a:t>
            </a:r>
          </a:p>
          <a:p>
            <a:pPr lvl="1"/>
            <a:r>
              <a:t> from Federal Reserve Bank of St. Louis</a:t>
            </a:r>
          </a:p>
          <a:p>
            <a:pPr lvl="1"/>
            <a:r>
              <a:t>Need to check the raw data: Use separator </a:t>
            </a:r>
          </a:p>
        </p:txBody>
      </p:sp>
      <p:sp>
        <p:nvSpPr>
          <p:cNvPr id="429" name="df_ma = pd.read_csv('MAPCPI.csv',…"/>
          <p:cNvSpPr txBox="1"/>
          <p:nvPr/>
        </p:nvSpPr>
        <p:spPr>
          <a:xfrm>
            <a:off x="2672736" y="5511800"/>
            <a:ext cx="9031152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df_ma = pd.read_csv('MAPCPI.csv',</a:t>
            </a:r>
          </a:p>
          <a:p>
            <a:pPr/>
            <a:r>
              <a:t>                      sep = ',', </a:t>
            </a:r>
          </a:p>
          <a:p>
            <a:pPr/>
            <a:r>
              <a:t>                    )</a:t>
            </a:r>
          </a:p>
          <a:p>
            <a:pPr/>
            <a:r>
              <a:t>df_ma.set_index('DATE', inplace = 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432" name="Example continu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continued:</a:t>
            </a:r>
          </a:p>
          <a:p>
            <a:pPr lvl="1"/>
            <a:r>
              <a:t>We have two different files that we want to combine</a:t>
            </a:r>
          </a:p>
          <a:p>
            <a:pPr lvl="2"/>
            <a:r>
              <a:t>Pandas has a merge function</a:t>
            </a:r>
          </a:p>
          <a:p>
            <a:pPr lvl="3"/>
            <a:r>
              <a:t>Which needs to have a common column</a:t>
            </a:r>
          </a:p>
          <a:p>
            <a:pPr lvl="4"/>
            <a:r>
              <a:t>Actually, merge implements an SQL-like join</a:t>
            </a:r>
          </a:p>
        </p:txBody>
      </p:sp>
      <p:sp>
        <p:nvSpPr>
          <p:cNvPr id="433" name="df = pd.merge(df_ma, df_mo, on='DATE')"/>
          <p:cNvSpPr txBox="1"/>
          <p:nvPr/>
        </p:nvSpPr>
        <p:spPr>
          <a:xfrm>
            <a:off x="2501900" y="6972300"/>
            <a:ext cx="8802514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df = pd.merge(df_ma, df_mo, on='DATE')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436" name="We can now use linear recurs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now use linear recursion</a:t>
            </a:r>
          </a:p>
        </p:txBody>
      </p:sp>
      <p:sp>
        <p:nvSpPr>
          <p:cNvPr id="437" name="from statsmodels.formula.api import ols…"/>
          <p:cNvSpPr txBox="1"/>
          <p:nvPr/>
        </p:nvSpPr>
        <p:spPr>
          <a:xfrm>
            <a:off x="1186594" y="3848100"/>
            <a:ext cx="10631612" cy="355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from statsmodels.formula.api import ols</a:t>
            </a:r>
          </a:p>
          <a:p>
            <a:pPr/>
          </a:p>
          <a:p>
            <a:pPr/>
            <a:r>
              <a:t>…</a:t>
            </a:r>
          </a:p>
          <a:p>
            <a:pPr/>
          </a:p>
          <a:p>
            <a:pPr/>
            <a:r>
              <a:t>model = ols("df.MOPCPI ~ df.MAPCPI", df).fit()</a:t>
            </a:r>
          </a:p>
          <a:p>
            <a:pPr/>
            <a:r>
              <a:t>inter, coef = model.params</a:t>
            </a:r>
          </a:p>
          <a:p>
            <a:pPr/>
            <a:r>
              <a:t>print(inter, coef)</a:t>
            </a:r>
          </a:p>
          <a:p>
            <a:pPr/>
            <a:r>
              <a:t>print(model.summary())</a:t>
            </a:r>
          </a:p>
        </p:txBody>
      </p:sp>
      <p:sp>
        <p:nvSpPr>
          <p:cNvPr id="438" name="900.173966439816 0.6894112036215065"/>
          <p:cNvSpPr txBox="1"/>
          <p:nvPr/>
        </p:nvSpPr>
        <p:spPr>
          <a:xfrm>
            <a:off x="2444098" y="8153400"/>
            <a:ext cx="8116604" cy="533401"/>
          </a:xfrm>
          <a:prstGeom prst="rect">
            <a:avLst/>
          </a:prstGeom>
          <a:solidFill>
            <a:srgbClr val="EDEFE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900.173966439816 0.6894112036215065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ntroduction to Time S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Introduction to Time Series</a:t>
            </a:r>
          </a:p>
        </p:txBody>
      </p:sp>
      <p:pic>
        <p:nvPicPr>
          <p:cNvPr id="147" name="Screen Shot 2020-05-15 at 5.36.39 PM.png" descr="Screen Shot 2020-05-15 at 5.36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11979"/>
            <a:ext cx="13004800" cy="352964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moothing over 2 years with mean"/>
          <p:cNvSpPr txBox="1"/>
          <p:nvPr/>
        </p:nvSpPr>
        <p:spPr>
          <a:xfrm>
            <a:off x="2787054" y="7068511"/>
            <a:ext cx="743069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Smoothing over 2 years with mean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441" name="OLS Regression Results…"/>
          <p:cNvSpPr txBox="1"/>
          <p:nvPr/>
        </p:nvSpPr>
        <p:spPr>
          <a:xfrm>
            <a:off x="797911" y="2412999"/>
            <a:ext cx="11408979" cy="6807201"/>
          </a:xfrm>
          <a:prstGeom prst="rect">
            <a:avLst/>
          </a:prstGeom>
          <a:solidFill>
            <a:srgbClr val="F4F7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                            OLS Regression Results                            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  <a:r>
              <a:t>Dep. Variable:              df.MOPCPI   R-squared:                       0.995</a:t>
            </a:r>
          </a:p>
          <a:p>
            <a:pPr>
              <a:defRPr sz="1900"/>
            </a:pPr>
            <a:r>
              <a:t>Model:                            OLS   Adj. R-squared:                  0.995</a:t>
            </a:r>
          </a:p>
          <a:p>
            <a:pPr>
              <a:defRPr sz="1900"/>
            </a:pPr>
            <a:r>
              <a:t>Method:                 Least Squares   F-statistic:                 1.710e+04</a:t>
            </a:r>
          </a:p>
          <a:p>
            <a:pPr>
              <a:defRPr sz="1900"/>
            </a:pPr>
            <a:r>
              <a:t>Date:                Fri, 03 Jul 2020   Prob (F-statistic):          1.60e-103</a:t>
            </a:r>
          </a:p>
          <a:p>
            <a:pPr>
              <a:defRPr sz="1900"/>
            </a:pPr>
            <a:r>
              <a:t>Time:                        16:40:01   Log-Likelihood:                -762.99</a:t>
            </a:r>
          </a:p>
          <a:p>
            <a:pPr>
              <a:defRPr sz="1900"/>
            </a:pPr>
            <a:r>
              <a:t>No. Observations:                  91   AIC:                             1530.</a:t>
            </a:r>
          </a:p>
          <a:p>
            <a:pPr>
              <a:defRPr sz="1900"/>
            </a:pPr>
            <a:r>
              <a:t>Df Residuals:                      89   BIC:                             1535.</a:t>
            </a:r>
          </a:p>
          <a:p>
            <a:pPr>
              <a:defRPr sz="1900"/>
            </a:pPr>
            <a:r>
              <a:t>Df Model:                           1                                         </a:t>
            </a:r>
          </a:p>
          <a:p>
            <a:pPr>
              <a:defRPr sz="1900"/>
            </a:pPr>
            <a:r>
              <a:t>Covariance Type:            nonrobust                                         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  <a:r>
              <a:t>                 coef    std err          t      P&gt;|t|      [0.025      0.975]</a:t>
            </a:r>
          </a:p>
          <a:p>
            <a:pPr>
              <a:defRPr sz="1900"/>
            </a:pPr>
            <a:r>
              <a:t>------------------------------------------------------------------------------</a:t>
            </a:r>
          </a:p>
          <a:p>
            <a:pPr>
              <a:defRPr sz="1900"/>
            </a:pPr>
            <a:r>
              <a:t>Intercept    900.1740    147.748      6.093      0.000     606.601    1193.747</a:t>
            </a:r>
          </a:p>
          <a:p>
            <a:pPr>
              <a:defRPr sz="1900"/>
            </a:pPr>
            <a:r>
              <a:t>df.MAPCPI      0.6894      0.005    130.771      0.000       0.679       0.700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  <a:r>
              <a:t>Omnibus:                        0.064   Durbin-Watson:                   0.066</a:t>
            </a:r>
          </a:p>
          <a:p>
            <a:pPr>
              <a:defRPr sz="1900"/>
            </a:pPr>
            <a:r>
              <a:t>Prob(Omnibus):                  0.969   Jarque-Bera (JB):                0.069</a:t>
            </a:r>
          </a:p>
          <a:p>
            <a:pPr>
              <a:defRPr sz="1900"/>
            </a:pPr>
            <a:r>
              <a:t>Skew:                           0.051   Prob(JB):                        0.966</a:t>
            </a:r>
          </a:p>
          <a:p>
            <a:pPr>
              <a:defRPr sz="1900"/>
            </a:pPr>
            <a:r>
              <a:t>Kurtosis:                       2.911   Cond. No.                     3.69e+04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444" name="We then plot the resul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then plot the result:</a:t>
            </a:r>
          </a:p>
        </p:txBody>
      </p:sp>
      <p:sp>
        <p:nvSpPr>
          <p:cNvPr id="445" name="plt.plot(df.MAPCPI, df.MOPCPI, '.', alpha=0.3)…"/>
          <p:cNvSpPr txBox="1"/>
          <p:nvPr/>
        </p:nvSpPr>
        <p:spPr>
          <a:xfrm>
            <a:off x="1186594" y="3810000"/>
            <a:ext cx="10860250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plt.plot(df.MAPCPI, df.MOPCPI, '.', alpha=0.3)</a:t>
            </a:r>
          </a:p>
          <a:p>
            <a:pPr/>
            <a:r>
              <a:t>plt.plot(np.linspace(0,75000), </a:t>
            </a:r>
          </a:p>
          <a:p>
            <a:pPr/>
            <a:r>
              <a:t>            inter + coef*np.linspace(0,75000), </a:t>
            </a:r>
          </a:p>
          <a:p>
            <a:pPr/>
            <a:r>
              <a:t>            'r-')</a:t>
            </a:r>
          </a:p>
          <a:p>
            <a:pPr/>
          </a:p>
          <a:p>
            <a:pPr/>
            <a:r>
              <a:t>plt.xlabel('MA')</a:t>
            </a:r>
          </a:p>
          <a:p>
            <a:pPr/>
            <a:r>
              <a:t>plt.ylabel('MO')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pic>
        <p:nvPicPr>
          <p:cNvPr id="44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451" name="We now look at the residu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now look at the residual</a:t>
            </a:r>
          </a:p>
          <a:p>
            <a:pPr lvl="1"/>
            <a:r>
              <a:t>We define it as an additional column</a:t>
            </a:r>
          </a:p>
        </p:txBody>
      </p:sp>
      <p:sp>
        <p:nvSpPr>
          <p:cNvPr id="452" name="df['residual'] = df.MOPCPI - inter-coef*df.MAPCPI"/>
          <p:cNvSpPr txBox="1"/>
          <p:nvPr/>
        </p:nvSpPr>
        <p:spPr>
          <a:xfrm>
            <a:off x="952500" y="4679949"/>
            <a:ext cx="1131752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df['residual'] = df.MOPCPI - inter-coef*df.MAPCPI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455" name="Showing the residu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Showing the residual:</a:t>
            </a:r>
          </a:p>
          <a:p>
            <a:pPr lvl="1"/>
            <a:r>
              <a:t>Use xticks to make the x-axis readable</a:t>
            </a:r>
          </a:p>
          <a:p>
            <a:pPr lvl="1"/>
            <a:r>
              <a:t>And use fill to make the result clearer</a:t>
            </a:r>
          </a:p>
        </p:txBody>
      </p:sp>
      <p:sp>
        <p:nvSpPr>
          <p:cNvPr id="456" name="plt.plot(df.residual, 'k-')…"/>
          <p:cNvSpPr txBox="1"/>
          <p:nvPr/>
        </p:nvSpPr>
        <p:spPr>
          <a:xfrm>
            <a:off x="544091" y="5391150"/>
            <a:ext cx="12460710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plt.plot(df.residual, 'k-')</a:t>
            </a:r>
          </a:p>
          <a:p>
            <a:pPr/>
            <a:r>
              <a:t>plt.xticks(['1930-01-01', '1950-01-01', '1970-01-01', '1990-01-01', '2010-01-01'])</a:t>
            </a:r>
          </a:p>
          <a:p>
            <a:pPr/>
            <a:r>
              <a:t>plt.fill_between(df.index, 0, df.residual)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845" y="1156245"/>
            <a:ext cx="11179110" cy="8384333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sp>
        <p:nvSpPr>
          <p:cNvPr id="462" name="This would be a bad regression for prediction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would be a bad regression for prediction!</a:t>
            </a:r>
          </a:p>
          <a:p>
            <a:pPr lvl="1"/>
            <a:r>
              <a:t>We are much lower at the beginning and the end of the time period</a:t>
            </a:r>
          </a:p>
          <a:p>
            <a:pPr lvl="1"/>
            <a:r>
              <a:t>And much higher in the middle</a:t>
            </a:r>
          </a:p>
          <a:p>
            <a:pPr/>
            <a:r>
              <a:t>Do not be fooled by spurious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Decomposition:…"/>
          <p:cNvSpPr txBox="1"/>
          <p:nvPr>
            <p:ph type="title"/>
          </p:nvPr>
        </p:nvSpPr>
        <p:spPr>
          <a:xfrm>
            <a:off x="1270000" y="5421960"/>
            <a:ext cx="10464800" cy="3302001"/>
          </a:xfrm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Decomposition:</a:t>
            </a:r>
          </a:p>
          <a:p>
            <a:pPr defTabSz="502412">
              <a:defRPr sz="6880"/>
            </a:pPr>
            <a:r>
              <a:t>Dealing with Seasons and Trends</a:t>
            </a:r>
          </a:p>
        </p:txBody>
      </p:sp>
      <p:pic>
        <p:nvPicPr>
          <p:cNvPr id="465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1049" y="465884"/>
            <a:ext cx="6842702" cy="4553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468" name="Suppose you want to use linear regres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Suppose you want to use linear regression </a:t>
            </a:r>
          </a:p>
          <a:p>
            <a:pPr/>
            <a:r>
              <a:t>Need to account for the effect of week-days</a:t>
            </a:r>
          </a:p>
          <a:p>
            <a:pPr lvl="1"/>
            <a:r>
              <a:t>Introduce dummy variables</a:t>
            </a:r>
          </a:p>
        </p:txBody>
      </p:sp>
      <p:graphicFrame>
        <p:nvGraphicFramePr>
          <p:cNvPr id="469" name="Table"/>
          <p:cNvGraphicFramePr/>
          <p:nvPr/>
        </p:nvGraphicFramePr>
        <p:xfrm>
          <a:off x="4102100" y="54102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76275"/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</a:tblGrid>
              <a:tr h="381000">
                <a:tc>
                  <a:txBody>
                    <a:bodyPr/>
                    <a:lstStyle/>
                    <a:p>
                      <a:pPr defTabSz="914400">
                        <a:defRPr sz="1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t13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t5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t6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t7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Mon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Tue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Wed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Thu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Fri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Sat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Sun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easonal Dummy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Seasonal Dummy Variables</a:t>
            </a:r>
          </a:p>
        </p:txBody>
      </p:sp>
      <p:sp>
        <p:nvSpPr>
          <p:cNvPr id="472" name="Use linear regression including the dummy variab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linear regression including the dummy variables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</m:sSub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