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ek 1 Exerci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1 Exercises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ython Error Mess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Error Messages</a:t>
            </a:r>
          </a:p>
        </p:txBody>
      </p:sp>
      <p:sp>
        <p:nvSpPr>
          <p:cNvPr id="154" name="Traceback lists the offending line numb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Traceback lists the offending line number</a:t>
            </a:r>
          </a:p>
          <a:p>
            <a:pPr lvl="1"/>
            <a:r>
              <a:t>BUT: this is when Python notices the error</a:t>
            </a:r>
          </a:p>
          <a:p>
            <a:pPr/>
          </a:p>
          <a:p>
            <a:pPr/>
            <a:r>
              <a:t>Error messages are difficult to read</a:t>
            </a:r>
          </a:p>
        </p:txBody>
      </p:sp>
      <p:pic>
        <p:nvPicPr>
          <p:cNvPr id="155" name="Screen Shot 2021-06-25 at 7.08.17 PM.png" descr="Screen Shot 2021-06-25 at 7.08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1476" y="5935395"/>
            <a:ext cx="9223540" cy="17436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ython Error Mess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Error Messages</a:t>
            </a:r>
          </a:p>
        </p:txBody>
      </p:sp>
      <p:sp>
        <p:nvSpPr>
          <p:cNvPr id="158" name="The error has a name: ZeroDivisionError…"/>
          <p:cNvSpPr txBox="1"/>
          <p:nvPr>
            <p:ph type="body" sz="half" idx="1"/>
          </p:nvPr>
        </p:nvSpPr>
        <p:spPr>
          <a:xfrm>
            <a:off x="952500" y="5178152"/>
            <a:ext cx="11099800" cy="3699148"/>
          </a:xfrm>
          <a:prstGeom prst="rect">
            <a:avLst/>
          </a:prstGeom>
        </p:spPr>
        <p:txBody>
          <a:bodyPr anchor="t"/>
          <a:lstStyle/>
          <a:p>
            <a:pPr/>
            <a:r>
              <a:t>The error has a name: ZeroDivisionError</a:t>
            </a:r>
          </a:p>
          <a:p>
            <a:pPr lvl="1"/>
            <a:r>
              <a:t>Can google that with key-word Python</a:t>
            </a:r>
          </a:p>
          <a:p>
            <a:pPr/>
            <a:r>
              <a:t>It also has a description, but it is a bit laconic</a:t>
            </a:r>
          </a:p>
          <a:p>
            <a:pPr lvl="1"/>
            <a:r>
              <a:t>Here: user input was 3, so we were dividing by zero</a:t>
            </a:r>
          </a:p>
        </p:txBody>
      </p:sp>
      <p:pic>
        <p:nvPicPr>
          <p:cNvPr id="159" name="Screen Shot 2021-06-25 at 7.08.17 PM.png" descr="Screen Shot 2021-06-25 at 7.08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499" y="2413000"/>
            <a:ext cx="10990086" cy="20776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ources for Hel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 for Help</a:t>
            </a:r>
          </a:p>
        </p:txBody>
      </p:sp>
      <p:sp>
        <p:nvSpPr>
          <p:cNvPr id="162" name="Internet searches for the proble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Internet searches for the problem</a:t>
            </a:r>
          </a:p>
        </p:txBody>
      </p:sp>
      <p:pic>
        <p:nvPicPr>
          <p:cNvPr id="163" name="Screen Shot 2021-06-25 at 7.12.32 PM.png" descr="Screen Shot 2021-06-25 at 7.12.3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842" y="3792261"/>
            <a:ext cx="11253874" cy="54594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ources for Hel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 for Help</a:t>
            </a:r>
          </a:p>
        </p:txBody>
      </p:sp>
      <p:sp>
        <p:nvSpPr>
          <p:cNvPr id="166" name="Stackoverflo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Stackoverflow</a:t>
            </a:r>
          </a:p>
          <a:p>
            <a:pPr lvl="1"/>
            <a:r>
              <a:t>Answer quality ranges from acceptable to superb</a:t>
            </a:r>
          </a:p>
          <a:p>
            <a:pPr lvl="1"/>
            <a:r>
              <a:t>Asking questions:</a:t>
            </a:r>
          </a:p>
          <a:p>
            <a:pPr lvl="2"/>
            <a:r>
              <a:t>First, check that there is no answer for your problem</a:t>
            </a:r>
          </a:p>
          <a:p>
            <a:pPr lvl="2"/>
            <a:r>
              <a:t>Second, check the guidelines</a:t>
            </a:r>
          </a:p>
          <a:p>
            <a:pPr lvl="3"/>
            <a:r>
              <a:t>https://stackoverflow.com/help/how-to-ask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nvironment Set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Environment Setup</a:t>
            </a:r>
          </a:p>
        </p:txBody>
      </p:sp>
      <p:sp>
        <p:nvSpPr>
          <p:cNvPr id="169" name="Sooner or later, you will need to include files…"/>
          <p:cNvSpPr txBox="1"/>
          <p:nvPr>
            <p:ph type="body" sz="half" idx="1"/>
          </p:nvPr>
        </p:nvSpPr>
        <p:spPr>
          <a:xfrm>
            <a:off x="952500" y="2590800"/>
            <a:ext cx="646293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Sooner or later, you will need to include files</a:t>
            </a:r>
          </a:p>
          <a:p>
            <a:pPr/>
            <a:r>
              <a:t>Windows:</a:t>
            </a:r>
          </a:p>
          <a:p>
            <a:pPr lvl="1"/>
            <a:r>
              <a:t>Paths start with a drive name</a:t>
            </a:r>
          </a:p>
          <a:p>
            <a:pPr lvl="1"/>
            <a:r>
              <a:t>Backslashes separate folders and file names</a:t>
            </a:r>
          </a:p>
          <a:p>
            <a:pPr lvl="2"/>
            <a:r>
              <a:t> </a:t>
            </a:r>
          </a:p>
          <a:p>
            <a:pPr lvl="2"/>
            <a:r>
              <a:t>Sometimes, you need to escape</a:t>
            </a:r>
          </a:p>
        </p:txBody>
      </p:sp>
      <p:pic>
        <p:nvPicPr>
          <p:cNvPr id="170" name="Unknown.png" descr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15429" y="2590799"/>
            <a:ext cx="5450702" cy="3823628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c:\\Project\\Folder2\\Subfolder1\\my_file"/>
          <p:cNvSpPr txBox="1"/>
          <p:nvPr/>
        </p:nvSpPr>
        <p:spPr>
          <a:xfrm>
            <a:off x="2695599" y="6700141"/>
            <a:ext cx="943966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2" indent="0">
              <a:defRPr sz="2800"/>
            </a:pPr>
            <a:r>
              <a:t>c:\\Project\\Folder2\\Subfolder1\\my_file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Environment Set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Environment Setup</a:t>
            </a:r>
          </a:p>
        </p:txBody>
      </p:sp>
      <p:sp>
        <p:nvSpPr>
          <p:cNvPr id="174" name="On Mac and Linux, use a forward slas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 Mac and Linux, use a forward slash</a:t>
            </a:r>
          </a:p>
          <a:p>
            <a:pPr lvl="1"/>
            <a:r>
              <a:t>There is no drive letter</a:t>
            </a:r>
          </a:p>
        </p:txBody>
      </p:sp>
      <p:sp>
        <p:nvSpPr>
          <p:cNvPr id="175" name="/Users/thomasschwarz/Documents/Marquette Letterhead/Letterhead/ts.pdf"/>
          <p:cNvSpPr txBox="1"/>
          <p:nvPr/>
        </p:nvSpPr>
        <p:spPr>
          <a:xfrm>
            <a:off x="134862" y="4307240"/>
            <a:ext cx="1273507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/Users/thomasschwarz/Documents/Marquette Letterhead/Letterhead/ts.pdf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Environment Set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Environment Setup</a:t>
            </a:r>
          </a:p>
        </p:txBody>
      </p:sp>
      <p:sp>
        <p:nvSpPr>
          <p:cNvPr id="178" name="Whenever you run a program, this program runs in an enviro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Whenever you run a program, this program runs in an environment</a:t>
            </a:r>
          </a:p>
          <a:p>
            <a:pPr lvl="1"/>
            <a:r>
              <a:t>Characterized by environmental variables</a:t>
            </a:r>
          </a:p>
          <a:p>
            <a:pPr lvl="2"/>
            <a:r>
              <a:t>To see them: Use "set" in a command prompt on windows</a:t>
            </a:r>
          </a:p>
          <a:p>
            <a:pPr lvl="2"/>
            <a:r>
              <a:t>On Mac/Unix/Linux: use "env" </a:t>
            </a:r>
          </a:p>
        </p:txBody>
      </p:sp>
      <p:pic>
        <p:nvPicPr>
          <p:cNvPr id="179" name="Screen Shot 2021-06-25 at 8.01.08 PM.png" descr="Screen Shot 2021-06-25 at 8.01.0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367" y="6587865"/>
            <a:ext cx="6083118" cy="2971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Environment Set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Environment Setup</a:t>
            </a:r>
          </a:p>
        </p:txBody>
      </p:sp>
      <p:sp>
        <p:nvSpPr>
          <p:cNvPr id="182" name="One of the more important variables is the PATH…"/>
          <p:cNvSpPr txBox="1"/>
          <p:nvPr>
            <p:ph type="body" sz="half" idx="1"/>
          </p:nvPr>
        </p:nvSpPr>
        <p:spPr>
          <a:xfrm>
            <a:off x="952500" y="2590800"/>
            <a:ext cx="11099800" cy="2721077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One of the more important variables is the PATH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This is the set of locations that the OS looks through when it sees a command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On Windows, path variables are separated by semi-colons</a:t>
            </a:r>
          </a:p>
        </p:txBody>
      </p:sp>
      <p:pic>
        <p:nvPicPr>
          <p:cNvPr id="18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60486" y="5176617"/>
            <a:ext cx="5288426" cy="42349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Environment Set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Environment Setup</a:t>
            </a:r>
          </a:p>
        </p:txBody>
      </p:sp>
      <p:sp>
        <p:nvSpPr>
          <p:cNvPr id="186" name="On Mac / Linux, its col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 Mac / Linux, its colons</a:t>
            </a:r>
          </a:p>
        </p:txBody>
      </p:sp>
      <p:sp>
        <p:nvSpPr>
          <p:cNvPr id="187" name="echo $PATH…"/>
          <p:cNvSpPr txBox="1"/>
          <p:nvPr/>
        </p:nvSpPr>
        <p:spPr>
          <a:xfrm>
            <a:off x="86816" y="4063202"/>
            <a:ext cx="12917985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echo $PATH</a:t>
            </a:r>
          </a:p>
          <a:p>
            <a:pPr algn="l"/>
            <a:r>
              <a:t>/Library/Frameworks/Python.framework/Versions/3.9/bin:/Library/Frameworks/Python.framework/Versions/3.8/bin:/usr/local/bin:/usr/bin:/bin:/usr/sbin:/sbin:/usr/local/texlive/2018/bin/x86_64-darwin:/Library/TeX/texbin:/usr/local/share/dotnet:/opt/X11/bin:~/.dotnet/tools:/Library/Apple/usr/bin:/Library/Frameworks/Mono.framework/Versions/Current/Commands:/Applications/Wireshark.app/Contents/Mac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190" name="Hero's algorithm calculates the square-root of a number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Hero's algorithm calculates the square-root of a number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  <a:p>
            <a:pPr/>
            <a:r>
              <a:t>First, estimate the square root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</m:oMath>
            </a14:m>
            <a:r>
              <a:t>  (or set it to one)</a:t>
            </a:r>
          </a:p>
          <a:p>
            <a:pPr/>
            <a:r>
              <a:t>Second, improve on your guess by calculating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next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d>
                    <m:dPr>
                      <m:ctrlP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sSub>
                        <m:e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old</m:t>
                          </m:r>
                        </m:sub>
                      </m:s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sSub>
                            <m:e>
                              <m:r>
                                <a:rPr xmlns:a="http://schemas.openxmlformats.org/drawingml/2006/main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xmlns:a="http://schemas.openxmlformats.org/drawingml/2006/main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old</m:t>
                              </m:r>
                            </m:sub>
                          </m:sSub>
                        </m:den>
                      </m:f>
                    </m:e>
                  </m:d>
                </m:oMath>
              </m:oMathPara>
            </a14:m>
          </a:p>
          <a:p>
            <a:pPr/>
            <a:r>
              <a:t>Repeat (until approximation is good)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Zen of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Zen of Python</a:t>
            </a:r>
          </a:p>
        </p:txBody>
      </p:sp>
      <p:sp>
        <p:nvSpPr>
          <p:cNvPr id="123" name="Use import th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import this</a:t>
            </a:r>
          </a:p>
        </p:txBody>
      </p:sp>
      <p:pic>
        <p:nvPicPr>
          <p:cNvPr id="124" name="Screen Shot 2021-06-25 at 6.35.01 PM.png" descr="Screen Shot 2021-06-25 at 6.35.0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5820" y="3621187"/>
            <a:ext cx="7429501" cy="8166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193" name="ASCII art: Use escape characters to build the following anima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ASCII art: Use escape characters to build the following animal</a:t>
            </a:r>
          </a:p>
        </p:txBody>
      </p:sp>
      <p:sp>
        <p:nvSpPr>
          <p:cNvPr id="194" name="^..^      /…"/>
          <p:cNvSpPr txBox="1"/>
          <p:nvPr/>
        </p:nvSpPr>
        <p:spPr>
          <a:xfrm>
            <a:off x="3679876" y="4876800"/>
            <a:ext cx="5280387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^..^      /</a:t>
            </a:r>
          </a:p>
          <a:p>
            <a:pPr/>
            <a:r>
              <a:t>/_/\_____/</a:t>
            </a:r>
          </a:p>
          <a:p>
            <a:pPr/>
            <a:r>
              <a:t>   /\   /\</a:t>
            </a:r>
          </a:p>
          <a:p>
            <a:pPr/>
            <a:r>
              <a:t>  /  \ /  \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197" name="Create a Python script that asks a user for a distance in furlongs and prints out the distance in me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Python script that asks a user for a distance in furlongs and prints out the distance in meters</a:t>
            </a:r>
          </a:p>
          <a:p>
            <a:pPr lvl="1"/>
            <a:r>
              <a:t>(one furlong is 201.1684 meters)</a:t>
            </a:r>
          </a:p>
          <a:p>
            <a:pPr lvl="1"/>
            <a:r>
              <a:t>You can use the Python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round</a:t>
            </a:r>
            <a:r>
              <a:t> function to change the floating point number to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00" name="Assume that we want to solve an expression such as  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we want to solve an expression such as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</a:t>
            </a:r>
          </a:p>
        </p:txBody>
      </p:sp>
      <p:pic>
        <p:nvPicPr>
          <p:cNvPr id="20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590800"/>
            <a:ext cx="7215377" cy="44494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04" name="Assume that we want to solve an expression such as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we want to solve an expression such as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</a:t>
            </a:r>
          </a:p>
          <a:p>
            <a:pPr lvl="1"/>
            <a:r>
              <a:t>For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</m:t>
                </m:r>
              </m:oMath>
            </a14:m>
            <a:r>
              <a:t> the value is negative</a:t>
            </a:r>
          </a:p>
          <a:p>
            <a:pPr lvl="1"/>
            <a:r>
              <a:t>For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, the value is positive</a:t>
            </a:r>
          </a:p>
          <a:p>
            <a:pPr lvl="1"/>
            <a:r>
              <a:t>We "bisect" the interval by taking middle</a:t>
            </a:r>
          </a:p>
          <a:p>
            <a:pPr lvl="2"/>
            <a:r>
              <a:t>Since with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0.3</m:t>
                </m:r>
              </m:oMath>
            </a14:m>
            <a:r>
              <a:t>,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0.625233</m:t>
                </m:r>
              </m:oMath>
            </a14:m>
            <a:r>
              <a:t>, </a:t>
            </a:r>
          </a:p>
          <a:p>
            <a:pPr lvl="3"/>
            <a:r>
              <a:t>The zero lies between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0.3</m:t>
                </m:r>
              </m:oMath>
            </a14:m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07" name="We bisect the interval agai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We bisect the interval again: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</m:t>
                  </m:r>
                </m:oMath>
              </m:oMathPara>
            </a14:m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Then </a:t>
            </a:r>
            <a14:m>
              <m:oMath>
                <m:sSup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0.1256</m:t>
                </m:r>
              </m:oMath>
            </a14:m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We know the zero is between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0.4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0.3</m:t>
                </m:r>
              </m:oMath>
            </a14:m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We then divide the interval again: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0.35</m:t>
                </m:r>
              </m:oMath>
            </a14:m>
            <a:r>
              <a:t>.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Then </a:t>
            </a:r>
            <a14:m>
              <m:oMath>
                <m:sSup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0.192137</m:t>
                </m:r>
              </m:oMath>
            </a14:m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Thus, the zero is between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0.4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0.35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10" name="And now we contin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now we continue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13" name="Calculate the following sums and produc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following sums and products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nary>
                    <m:nary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chr m:val="∑"/>
                      <m:limLoc m:val="undOvr"/>
                      <m:grow m:val="1"/>
                      <m:subHide m:val="off"/>
                      <m:supHide m:val="off"/>
                    </m:naryPr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</m:sup>
                    <m:e>
                      <m:sSup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p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e>
                  </m:nary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nary>
                    <m:nary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chr m:val="∑"/>
                      <m:limLoc m:val="undOvr"/>
                      <m:grow m:val="1"/>
                      <m:subHide m:val="off"/>
                      <m:supHide m:val="off"/>
                    </m:naryPr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</m:sup>
                    <m:e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e>
                              <m:r>
                                <a:rPr xmlns:a="http://schemas.openxmlformats.org/drawingml/2006/main" sz="3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xmlns:a="http://schemas.openxmlformats.org/drawingml/2006/main" sz="3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e>
                  </m:nary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nary>
                    <m:nary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chr m:val="∑"/>
                      <m:limLoc m:val="undOvr"/>
                      <m:grow m:val="1"/>
                      <m:subHide m:val="off"/>
                      <m:supHide m:val="off"/>
                    </m:naryPr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  <m:e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e>
                              <m:r>
                                <a:rPr xmlns:a="http://schemas.openxmlformats.org/drawingml/2006/main" sz="3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xmlns:a="http://schemas.openxmlformats.org/drawingml/2006/main" sz="3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e>
                  </m:nary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16" name="Calculate the following sums and produc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following sums and products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nary>
                    <m:nary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chr m:val="∏"/>
                      <m:limLoc m:val="undOvr"/>
                      <m:grow m:val="1"/>
                      <m:subHide m:val="off"/>
                      <m:supHide m:val="off"/>
                    </m:naryPr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</m:sup>
                    <m:e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den>
                      </m:f>
                    </m:e>
                  </m:nary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19" name="Find the two three digit numbers such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two three digit numbers such that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den>
                </m:f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</a:p>
          <a:p>
            <a:pPr lvl="1"/>
            <a:r>
              <a:t>Hint: 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is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math.pi</a:t>
            </a:r>
            <a:r>
              <a:t>, but you need to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import math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Hint:  Generate all three digit numbers a and b</a:t>
            </a:r>
          </a:p>
          <a:p>
            <a:pPr lvl="2"/>
            <a:r>
              <a:t>Calculate the absolute difference of a/b and math.pi</a:t>
            </a:r>
          </a:p>
          <a:p>
            <a:pPr lvl="2"/>
            <a:r>
              <a:t>If this is better than the previous best value, remember the absolute difference and the best values for a and b.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fresher: 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Refresher: Operations</a:t>
            </a:r>
          </a:p>
        </p:txBody>
      </p:sp>
      <p:sp>
        <p:nvSpPr>
          <p:cNvPr id="127" name="Write a script with two variables, x and 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script with two variables, x and y</a:t>
            </a:r>
          </a:p>
          <a:p>
            <a:pPr lvl="1"/>
            <a:r>
              <a:t>Set these variables to 6 and 7, resp. </a:t>
            </a:r>
          </a:p>
          <a:p>
            <a:pPr lvl="1"/>
            <a:r>
              <a:t>Print out: sum, difference, product, division, floor division, power, remainder, negatives, absolute values (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abs</a:t>
            </a:r>
            <a:r>
              <a:t>)</a:t>
            </a:r>
          </a:p>
          <a:p>
            <a:pPr/>
            <a:r>
              <a:t>Note: There are more operations, the binary operations</a:t>
            </a:r>
          </a:p>
          <a:p>
            <a:pPr lvl="1"/>
            <a:r>
              <a:t>x | y (bit-wise or), x^y (bit-wise exclusive or), x&amp;y (bit-wise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fresher: Boole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Refresher: Booleans</a:t>
            </a:r>
          </a:p>
        </p:txBody>
      </p:sp>
      <p:sp>
        <p:nvSpPr>
          <p:cNvPr id="130" name="Write a script that prints out Boolean comparisons in terms of x and 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script that prints out Boolean comparisons in terms of x and y</a:t>
            </a:r>
          </a:p>
          <a:p>
            <a:pPr lvl="1"/>
            <a:r>
              <a:t>e.g.: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print(x+y &lt; 10)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fresher: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Refresher: Strings</a:t>
            </a:r>
          </a:p>
        </p:txBody>
      </p:sp>
      <p:sp>
        <p:nvSpPr>
          <p:cNvPr id="133" name="Strings are created by using simple quotation marks or double quotation ma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Strings are created by using simple quotation marks or double quotation marks</a:t>
            </a:r>
          </a:p>
          <a:p>
            <a:pPr/>
            <a:r>
              <a:t>To include line breaks:</a:t>
            </a:r>
          </a:p>
          <a:p>
            <a:pPr lvl="1"/>
            <a:r>
              <a:t>Use triple quotes or the escape sequence \n</a:t>
            </a:r>
          </a:p>
          <a:p>
            <a:pPr/>
            <a:r>
              <a:t>Translate the following code to one using \n:</a:t>
            </a:r>
          </a:p>
        </p:txBody>
      </p:sp>
      <p:sp>
        <p:nvSpPr>
          <p:cNvPr id="134" name="&gt;&gt;&gt; astring = &quot;&quot;&quot;one line…"/>
          <p:cNvSpPr txBox="1"/>
          <p:nvPr/>
        </p:nvSpPr>
        <p:spPr>
          <a:xfrm>
            <a:off x="4933094" y="6033919"/>
            <a:ext cx="5068107" cy="3911601"/>
          </a:xfrm>
          <a:prstGeom prst="rect">
            <a:avLst/>
          </a:prstGeom>
          <a:solidFill>
            <a:srgbClr val="E8E9E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600"/>
            </a:pPr>
            <a:r>
              <a:t>&gt;&gt;&gt; astring = """one line</a:t>
            </a:r>
          </a:p>
          <a:p>
            <a:pPr algn="l">
              <a:defRPr sz="2600"/>
            </a:pPr>
            <a:r>
              <a:t>two lines</a:t>
            </a:r>
          </a:p>
          <a:p>
            <a:pPr algn="l">
              <a:defRPr sz="2600"/>
            </a:pPr>
            <a:r>
              <a:t>three lines</a:t>
            </a:r>
          </a:p>
          <a:p>
            <a:pPr algn="l">
              <a:defRPr sz="2600"/>
            </a:pPr>
            <a:r>
              <a:t>"""</a:t>
            </a:r>
          </a:p>
          <a:p>
            <a:pPr algn="l">
              <a:defRPr sz="2600"/>
            </a:pPr>
            <a:r>
              <a:t>&gt;&gt;&gt; print(astring)</a:t>
            </a:r>
          </a:p>
          <a:p>
            <a:pPr algn="l">
              <a:defRPr sz="2600"/>
            </a:pPr>
            <a:r>
              <a:t>one line</a:t>
            </a:r>
          </a:p>
          <a:p>
            <a:pPr algn="l">
              <a:defRPr sz="2600"/>
            </a:pPr>
            <a:r>
              <a:t>two lines</a:t>
            </a:r>
          </a:p>
          <a:p>
            <a:pPr algn="l">
              <a:defRPr sz="2600"/>
            </a:pPr>
            <a:r>
              <a:t>three lines</a:t>
            </a:r>
          </a:p>
          <a:p>
            <a:pPr algn="l">
              <a:defRPr sz="26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Strings</a:t>
            </a:r>
          </a:p>
        </p:txBody>
      </p:sp>
      <p:sp>
        <p:nvSpPr>
          <p:cNvPr id="137" name="Python has a lot of methods working on 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has a lot of methods working on strings</a:t>
            </a:r>
          </a:p>
          <a:p>
            <a:pPr lvl="1"/>
            <a:r>
              <a:t>Length — len</a:t>
            </a:r>
          </a:p>
          <a:p>
            <a:pPr lvl="1"/>
            <a:r>
              <a:t>Concatenation and repetition with + and *</a:t>
            </a:r>
          </a:p>
          <a:p>
            <a:pPr lvl="1"/>
            <a:r>
              <a:t>You can change to lower or to upper case:</a:t>
            </a:r>
          </a:p>
        </p:txBody>
      </p:sp>
      <p:pic>
        <p:nvPicPr>
          <p:cNvPr id="138" name="Screen Shot 2021-06-25 at 6.54.59 PM.png" descr="Screen Shot 2021-06-25 at 6.54.5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7588" y="6085675"/>
            <a:ext cx="5349624" cy="2335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Strings</a:t>
            </a:r>
          </a:p>
        </p:txBody>
      </p:sp>
      <p:sp>
        <p:nvSpPr>
          <p:cNvPr id="141" name="There are a lot of useful string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a lot of useful string methods</a:t>
            </a:r>
          </a:p>
          <a:p>
            <a:pPr lvl="1"/>
            <a:r>
              <a:t>Finding / matching</a:t>
            </a:r>
          </a:p>
          <a:p>
            <a:pPr lvl="2"/>
            <a:r>
              <a:t> </a:t>
            </a:r>
          </a:p>
          <a:p>
            <a:pPr lvl="2"/>
          </a:p>
          <a:p>
            <a:pPr lvl="2"/>
          </a:p>
          <a:p>
            <a:pPr lvl="1"/>
          </a:p>
          <a:p>
            <a:pPr lvl="1"/>
            <a:r>
              <a:t>Length: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Replace</a:t>
            </a:r>
          </a:p>
        </p:txBody>
      </p:sp>
      <p:pic>
        <p:nvPicPr>
          <p:cNvPr id="142" name="Screen Shot 2021-06-25 at 6.56.40 PM.png" descr="Screen Shot 2021-06-25 at 6.56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2366" y="4276995"/>
            <a:ext cx="3578147" cy="11996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Screen Shot 2021-06-25 at 6.57.07 PM.png" descr="Screen Shot 2021-06-25 at 6.57.07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78490" y="4202090"/>
            <a:ext cx="3207072" cy="7149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Screen Shot 2021-06-25 at 6.58.40 PM.png" descr="Screen Shot 2021-06-25 at 6.58.40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2366" y="5836797"/>
            <a:ext cx="4372213" cy="5752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Screen Shot 2021-06-25 at 6.59.10 PM.png" descr="Screen Shot 2021-06-25 at 6.59.10 P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17260" y="5800310"/>
            <a:ext cx="4152680" cy="6117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ython Survival Ru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Survival Rules</a:t>
            </a:r>
          </a:p>
        </p:txBody>
      </p:sp>
      <p:sp>
        <p:nvSpPr>
          <p:cNvPr id="148" name="Python Error Mess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Error Messages</a:t>
            </a:r>
          </a:p>
          <a:p>
            <a:pPr lvl="1"/>
            <a:r>
              <a:t>When you program seriously, you make serious mistakes, seriously</a:t>
            </a:r>
          </a:p>
          <a:p>
            <a:pPr lvl="1"/>
            <a:r>
              <a:t>So, you better start understanding error messages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ython Error Mess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Error Messages</a:t>
            </a:r>
          </a:p>
        </p:txBody>
      </p:sp>
      <p:sp>
        <p:nvSpPr>
          <p:cNvPr id="151" name="Typically, you call functions within functions within functions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Typically, you call functions within functions within functions …</a:t>
            </a:r>
          </a:p>
          <a:p>
            <a:pPr lvl="1"/>
            <a:r>
              <a:t>Traceback lists all function calls</a:t>
            </a:r>
          </a:p>
          <a:p>
            <a:pPr/>
            <a:r>
              <a:t>Because we are not using functions yet, this is simple:</a:t>
            </a:r>
          </a:p>
          <a:p>
            <a:pPr lvl="1"/>
            <a:r>
              <a:t>Traceback is a single 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