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media/image1.jpeg" ContentType="image/jpe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  <p:sldId id="273" r:id="rId25"/>
    <p:sldId id="274" r:id="rId26"/>
    <p:sldId id="275" r:id="rId27"/>
    <p:sldId id="276" r:id="rId28"/>
    <p:sldId id="277" r:id="rId29"/>
    <p:sldId id="278" r:id="rId30"/>
    <p:sldId id="279" r:id="rId31"/>
    <p:sldId id="280" r:id="rId32"/>
    <p:sldId id="281" r:id="rId33"/>
    <p:sldId id="282" r:id="rId34"/>
    <p:sldId id="283" r:id="rId35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Courier New"/>
        <a:ea typeface="Courier New"/>
        <a:cs typeface="Courier New"/>
        <a:sym typeface="Courier New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Relationship Id="rId25" Type="http://schemas.openxmlformats.org/officeDocument/2006/relationships/slide" Target="slides/slide18.xml"/><Relationship Id="rId26" Type="http://schemas.openxmlformats.org/officeDocument/2006/relationships/slide" Target="slides/slide19.xml"/><Relationship Id="rId27" Type="http://schemas.openxmlformats.org/officeDocument/2006/relationships/slide" Target="slides/slide20.xml"/><Relationship Id="rId28" Type="http://schemas.openxmlformats.org/officeDocument/2006/relationships/slide" Target="slides/slide21.xml"/><Relationship Id="rId29" Type="http://schemas.openxmlformats.org/officeDocument/2006/relationships/slide" Target="slides/slide22.xml"/><Relationship Id="rId30" Type="http://schemas.openxmlformats.org/officeDocument/2006/relationships/slide" Target="slides/slide23.xml"/><Relationship Id="rId31" Type="http://schemas.openxmlformats.org/officeDocument/2006/relationships/slide" Target="slides/slide24.xml"/><Relationship Id="rId32" Type="http://schemas.openxmlformats.org/officeDocument/2006/relationships/slide" Target="slides/slide25.xml"/><Relationship Id="rId33" Type="http://schemas.openxmlformats.org/officeDocument/2006/relationships/slide" Target="slides/slide26.xml"/><Relationship Id="rId34" Type="http://schemas.openxmlformats.org/officeDocument/2006/relationships/slide" Target="slides/slide27.xml"/><Relationship Id="rId35" Type="http://schemas.openxmlformats.org/officeDocument/2006/relationships/slide" Target="slides/slide28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21"/>
          </p:nvPr>
        </p:nvSpPr>
        <p:spPr>
          <a:xfrm>
            <a:off x="1270000" y="6362700"/>
            <a:ext cx="10464800" cy="457200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>
              <a:spcBef>
                <a:spcPts val="0"/>
              </a:spcBef>
              <a:buSzTx/>
              <a:buNone/>
              <a:defRPr sz="2400">
                <a:latin typeface="Courier New"/>
                <a:ea typeface="Courier New"/>
                <a:cs typeface="Courier New"/>
                <a:sym typeface="Courier New"/>
              </a:defRPr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22"/>
          </p:nvPr>
        </p:nvSpPr>
        <p:spPr>
          <a:xfrm>
            <a:off x="1270000" y="4267112"/>
            <a:ext cx="10464800" cy="609776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21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21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21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21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21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22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23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6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2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7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png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9.pn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0.png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jpeg"/></Relationships>

</file>

<file path=ppt/slides/_rels/slide1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1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
</file>

<file path=ppt/slides/_rels/slide2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1.png"/></Relationships>

</file>

<file path=ppt/slides/_rels/slide2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2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Relationship Id="rId3" Type="http://schemas.openxmlformats.org/officeDocument/2006/relationships/image" Target="../media/image4.png"/><Relationship Id="rId4" Type="http://schemas.openxmlformats.org/officeDocument/2006/relationships/image" Target="../media/image5.png"/><Relationship Id="rId5" Type="http://schemas.openxmlformats.org/officeDocument/2006/relationships/image" Target="../media/image6.png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6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Week 1 Exercises"/>
          <p:cNvSpPr txBox="1"/>
          <p:nvPr>
            <p:ph type="ctr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Week 1 Exercises</a:t>
            </a:r>
          </a:p>
        </p:txBody>
      </p:sp>
      <p:sp>
        <p:nvSpPr>
          <p:cNvPr id="120" name="Thomas Schwarz, SJ"/>
          <p:cNvSpPr txBox="1"/>
          <p:nvPr>
            <p:ph type="subTitle" sz="quarter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Thomas Schwarz, SJ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Python Error Messag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Error Messages</a:t>
            </a:r>
          </a:p>
        </p:txBody>
      </p:sp>
      <p:sp>
        <p:nvSpPr>
          <p:cNvPr id="154" name="Traceback lists the offending line number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Traceback lists the offending line number</a:t>
            </a:r>
          </a:p>
          <a:p>
            <a:pPr lvl="1"/>
            <a:r>
              <a:t>BUT: this is when Python notices the error</a:t>
            </a:r>
          </a:p>
          <a:p>
            <a:pPr/>
          </a:p>
          <a:p>
            <a:pPr/>
            <a:r>
              <a:t>Error messages are difficult to read</a:t>
            </a:r>
          </a:p>
        </p:txBody>
      </p:sp>
      <p:pic>
        <p:nvPicPr>
          <p:cNvPr id="155" name="Screen Shot 2021-06-25 at 7.08.17 PM.png" descr="Screen Shot 2021-06-25 at 7.08.17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41476" y="5935395"/>
            <a:ext cx="9223540" cy="1743674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Python Error Messag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Error Messages</a:t>
            </a:r>
          </a:p>
        </p:txBody>
      </p:sp>
      <p:sp>
        <p:nvSpPr>
          <p:cNvPr id="158" name="The error has a name: ZeroDivisionError…"/>
          <p:cNvSpPr txBox="1"/>
          <p:nvPr>
            <p:ph type="body" sz="half" idx="1"/>
          </p:nvPr>
        </p:nvSpPr>
        <p:spPr>
          <a:xfrm>
            <a:off x="952500" y="5178152"/>
            <a:ext cx="11099800" cy="3699148"/>
          </a:xfrm>
          <a:prstGeom prst="rect">
            <a:avLst/>
          </a:prstGeom>
        </p:spPr>
        <p:txBody>
          <a:bodyPr anchor="t"/>
          <a:lstStyle/>
          <a:p>
            <a:pPr/>
            <a:r>
              <a:t>The error has a name: ZeroDivisionError</a:t>
            </a:r>
          </a:p>
          <a:p>
            <a:pPr lvl="1"/>
            <a:r>
              <a:t>Can google that with key-word Python</a:t>
            </a:r>
          </a:p>
          <a:p>
            <a:pPr/>
            <a:r>
              <a:t>It also has a description, but it is a bit laconic</a:t>
            </a:r>
          </a:p>
          <a:p>
            <a:pPr lvl="1"/>
            <a:r>
              <a:t>Here: user input was 3, so we were dividing by zero</a:t>
            </a:r>
          </a:p>
        </p:txBody>
      </p:sp>
      <p:pic>
        <p:nvPicPr>
          <p:cNvPr id="159" name="Screen Shot 2021-06-25 at 7.08.17 PM.png" descr="Screen Shot 2021-06-25 at 7.08.17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52499" y="2413000"/>
            <a:ext cx="10990086" cy="207763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ources for Help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Sources for Help</a:t>
            </a:r>
          </a:p>
        </p:txBody>
      </p:sp>
      <p:sp>
        <p:nvSpPr>
          <p:cNvPr id="162" name="Internet searches for the problem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Internet searches for the problem</a:t>
            </a:r>
          </a:p>
        </p:txBody>
      </p:sp>
      <p:pic>
        <p:nvPicPr>
          <p:cNvPr id="163" name="Screen Shot 2021-06-25 at 7.12.32 PM.png" descr="Screen Shot 2021-06-25 at 7.12.32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81842" y="3792261"/>
            <a:ext cx="11253874" cy="545941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ources for Help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Sources for Help</a:t>
            </a:r>
          </a:p>
        </p:txBody>
      </p:sp>
      <p:sp>
        <p:nvSpPr>
          <p:cNvPr id="166" name="Stackoverflow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Stackoverflow</a:t>
            </a:r>
          </a:p>
          <a:p>
            <a:pPr lvl="1"/>
            <a:r>
              <a:t>Answer quality ranges from acceptable to superb</a:t>
            </a:r>
          </a:p>
          <a:p>
            <a:pPr lvl="1"/>
            <a:r>
              <a:t>Asking questions:</a:t>
            </a:r>
          </a:p>
          <a:p>
            <a:pPr lvl="2"/>
            <a:r>
              <a:t>First, check that there is no answer for your problem</a:t>
            </a:r>
          </a:p>
          <a:p>
            <a:pPr lvl="2"/>
            <a:r>
              <a:t>Second, check the guidelines</a:t>
            </a:r>
          </a:p>
          <a:p>
            <a:pPr lvl="3"/>
            <a:r>
              <a:t>https://stackoverflow.com/help/how-to-ask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Environment Setup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Environment Setup</a:t>
            </a:r>
          </a:p>
        </p:txBody>
      </p:sp>
      <p:sp>
        <p:nvSpPr>
          <p:cNvPr id="169" name="Sooner or later, you will need to include files…"/>
          <p:cNvSpPr txBox="1"/>
          <p:nvPr>
            <p:ph type="body" sz="half" idx="1"/>
          </p:nvPr>
        </p:nvSpPr>
        <p:spPr>
          <a:xfrm>
            <a:off x="952500" y="2590800"/>
            <a:ext cx="6462930" cy="6286500"/>
          </a:xfrm>
          <a:prstGeom prst="rect">
            <a:avLst/>
          </a:prstGeom>
        </p:spPr>
        <p:txBody>
          <a:bodyPr anchor="t"/>
          <a:lstStyle/>
          <a:p>
            <a:pPr/>
            <a:r>
              <a:t>Sooner or later, you will need to include files</a:t>
            </a:r>
          </a:p>
          <a:p>
            <a:pPr/>
            <a:r>
              <a:t>Windows:</a:t>
            </a:r>
          </a:p>
          <a:p>
            <a:pPr lvl="1"/>
            <a:r>
              <a:t>Paths start with a drive name</a:t>
            </a:r>
          </a:p>
          <a:p>
            <a:pPr lvl="1"/>
            <a:r>
              <a:t>Backslashes separate folders and file names</a:t>
            </a:r>
          </a:p>
          <a:p>
            <a:pPr lvl="2"/>
            <a:r>
              <a:t> </a:t>
            </a:r>
          </a:p>
          <a:p>
            <a:pPr lvl="2"/>
            <a:r>
              <a:t>Sometimes, you need to escape</a:t>
            </a:r>
          </a:p>
        </p:txBody>
      </p:sp>
      <p:pic>
        <p:nvPicPr>
          <p:cNvPr id="170" name="Unknown.png" descr="Unknown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7415429" y="2590799"/>
            <a:ext cx="5450702" cy="3823628"/>
          </a:xfrm>
          <a:prstGeom prst="rect">
            <a:avLst/>
          </a:prstGeom>
          <a:ln w="12700">
            <a:miter lim="400000"/>
          </a:ln>
        </p:spPr>
      </p:pic>
      <p:sp>
        <p:nvSpPr>
          <p:cNvPr id="171" name="c:\\Project\\Folder2\\Subfolder1\\my_file"/>
          <p:cNvSpPr txBox="1"/>
          <p:nvPr/>
        </p:nvSpPr>
        <p:spPr>
          <a:xfrm>
            <a:off x="2695599" y="6700141"/>
            <a:ext cx="9439660" cy="4953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 lvl="2" indent="0">
              <a:defRPr sz="2800"/>
            </a:pPr>
            <a:r>
              <a:t>c:\\Project\\Folder2\\Subfolder1\\my_file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Environment Setup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Environment Setup</a:t>
            </a:r>
          </a:p>
        </p:txBody>
      </p:sp>
      <p:sp>
        <p:nvSpPr>
          <p:cNvPr id="174" name="On Mac and Linux, use a forward slash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On Mac and Linux, use a forward slash</a:t>
            </a:r>
          </a:p>
          <a:p>
            <a:pPr lvl="1"/>
            <a:r>
              <a:t>There is no drive letter</a:t>
            </a:r>
          </a:p>
        </p:txBody>
      </p:sp>
      <p:sp>
        <p:nvSpPr>
          <p:cNvPr id="175" name="/Users/thomasschwarz/Documents/Marquette Letterhead/Letterhead/ts.pdf"/>
          <p:cNvSpPr txBox="1"/>
          <p:nvPr/>
        </p:nvSpPr>
        <p:spPr>
          <a:xfrm>
            <a:off x="134862" y="4307240"/>
            <a:ext cx="12735075" cy="4445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/>
            <a:r>
              <a:t>/Users/thomasschwarz/Documents/Marquette Letterhead/Letterhead/ts.pdf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Environment Setup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Environment Setup</a:t>
            </a:r>
          </a:p>
        </p:txBody>
      </p:sp>
      <p:sp>
        <p:nvSpPr>
          <p:cNvPr id="178" name="Whenever you run a program, this program runs in an environmen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Whenever you run a program, this program runs in an environment</a:t>
            </a:r>
          </a:p>
          <a:p>
            <a:pPr lvl="1"/>
            <a:r>
              <a:t>Characterized by environmental variables</a:t>
            </a:r>
          </a:p>
          <a:p>
            <a:pPr lvl="2"/>
            <a:r>
              <a:t>To see them: Use "set" in a command prompt on windows</a:t>
            </a:r>
          </a:p>
          <a:p>
            <a:pPr lvl="2"/>
            <a:r>
              <a:t>On Mac/Unix/Linux: use "env" </a:t>
            </a:r>
          </a:p>
        </p:txBody>
      </p:sp>
      <p:pic>
        <p:nvPicPr>
          <p:cNvPr id="179" name="Screen Shot 2021-06-25 at 8.01.08 PM.png" descr="Screen Shot 2021-06-25 at 8.01.08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467367" y="6587865"/>
            <a:ext cx="6083118" cy="2971576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Environment Setup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Environment Setup</a:t>
            </a:r>
          </a:p>
        </p:txBody>
      </p:sp>
      <p:sp>
        <p:nvSpPr>
          <p:cNvPr id="182" name="One of the more important variables is the PATH…"/>
          <p:cNvSpPr txBox="1"/>
          <p:nvPr>
            <p:ph type="body" sz="half" idx="1"/>
          </p:nvPr>
        </p:nvSpPr>
        <p:spPr>
          <a:xfrm>
            <a:off x="952500" y="2590800"/>
            <a:ext cx="11099800" cy="2721077"/>
          </a:xfrm>
          <a:prstGeom prst="rect">
            <a:avLst/>
          </a:prstGeom>
        </p:spPr>
        <p:txBody>
          <a:bodyPr anchor="t"/>
          <a:lstStyle/>
          <a:p>
            <a:pPr marL="422275" indent="-422275" defTabSz="554990">
              <a:spcBef>
                <a:spcPts val="2000"/>
              </a:spcBef>
              <a:defRPr sz="3040"/>
            </a:pPr>
            <a:r>
              <a:t>One of the more important variables is the PATH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This is the set of locations that the OS looks through when it sees a command</a:t>
            </a:r>
          </a:p>
          <a:p>
            <a:pPr lvl="1" marL="844550" indent="-422275" defTabSz="554990">
              <a:spcBef>
                <a:spcPts val="2000"/>
              </a:spcBef>
              <a:defRPr sz="3040"/>
            </a:pPr>
            <a:r>
              <a:t>On Windows, path variables are separated by semi-colons</a:t>
            </a:r>
          </a:p>
        </p:txBody>
      </p:sp>
      <p:pic>
        <p:nvPicPr>
          <p:cNvPr id="183" name="Unknown.jpeg" descr="Unknown.jpe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860486" y="5176617"/>
            <a:ext cx="5288426" cy="4234955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Environment Setup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Environment Setup</a:t>
            </a:r>
          </a:p>
        </p:txBody>
      </p:sp>
      <p:sp>
        <p:nvSpPr>
          <p:cNvPr id="186" name="On Mac / Linux, its colon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On Mac / Linux, its colons</a:t>
            </a:r>
          </a:p>
        </p:txBody>
      </p:sp>
      <p:sp>
        <p:nvSpPr>
          <p:cNvPr id="187" name="echo $PATH…"/>
          <p:cNvSpPr txBox="1"/>
          <p:nvPr/>
        </p:nvSpPr>
        <p:spPr>
          <a:xfrm>
            <a:off x="86816" y="4063202"/>
            <a:ext cx="12917985" cy="25019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/>
            <a:r>
              <a:t>echo $PATH</a:t>
            </a:r>
          </a:p>
          <a:p>
            <a:pPr algn="l"/>
            <a:r>
              <a:t>/Library/Frameworks/Python.framework/Versions/3.9/bin:/Library/Frameworks/Python.framework/Versions/3.8/bin:/usr/local/bin:/usr/bin:/bin:/usr/sbin:/sbin:/usr/local/texlive/2018/bin/x86_64-darwin:/Library/TeX/texbin:/usr/local/share/dotnet:/opt/X11/bin:~/.dotnet/tools:/Library/Apple/usr/bin:/Library/Frameworks/Mono.framework/Versions/Current/Commands:/Applications/Wireshark.app/Contents/MacO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Exercises</a:t>
            </a:r>
          </a:p>
        </p:txBody>
      </p:sp>
      <p:sp>
        <p:nvSpPr>
          <p:cNvPr id="190" name="Hero's algorithm calculates the square-root of a number  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Hero's algorithm calculates the square-root of a number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S</m:t>
                </m:r>
              </m:oMath>
            </a14:m>
            <a:r>
              <a:t>.</a:t>
            </a:r>
          </a:p>
          <a:p>
            <a:pPr/>
            <a:r>
              <a:t>First, estimate the square root </a:t>
            </a:r>
            <a14:m>
              <m:oMath>
                <m:sSub>
                  <m:e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b>
                    <m:r>
                      <a:rPr xmlns:a="http://schemas.openxmlformats.org/drawingml/2006/main" sz="37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0</m:t>
                    </m:r>
                  </m:sub>
                </m:sSub>
              </m:oMath>
            </a14:m>
            <a:r>
              <a:t>  (or set it to one)</a:t>
            </a:r>
          </a:p>
          <a:p>
            <a:pPr/>
            <a:r>
              <a:t>Second, improve on your guess by calculating</a:t>
            </a:r>
          </a:p>
          <a:p>
            <a:pPr lvl="1"/>
            <a14:m>
              <m:oMathPara>
                <m:oMathParaPr>
                  <m:jc m:val="left"/>
                </m:oMathParaPr>
                <m:oMath>
                  <m:sSub>
                    <m:e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x</m:t>
                      </m:r>
                    </m:e>
                    <m:sub>
                      <m:r>
                        <m:rPr>
                          <m:nor/>
                        </m:rP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next</m:t>
                      </m:r>
                    </m:sub>
                  </m:sSub>
                  <m:r>
                    <a:rPr xmlns:a="http://schemas.openxmlformats.org/drawingml/2006/main" sz="36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f>
                    <m:fPr>
                      <m:ctrlP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type m:val="bar"/>
                    </m:fPr>
                    <m:num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num>
                    <m:den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2</m:t>
                      </m:r>
                    </m:den>
                  </m:f>
                  <m:d>
                    <m:dPr>
                      <m:ctrlP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</m:dPr>
                    <m:e>
                      <m:sSub>
                        <m:e>
                          <m:r>
                            <a:rPr xmlns:a="http://schemas.openxmlformats.org/drawingml/2006/main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x</m:t>
                          </m:r>
                        </m:e>
                        <m:sub>
                          <m:r>
                            <m:rPr>
                              <m:nor/>
                            </m:rPr>
                            <a:rPr xmlns:a="http://schemas.openxmlformats.org/drawingml/2006/main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old</m:t>
                          </m:r>
                        </m:sub>
                      </m:sSub>
                      <m:r>
                        <a:rPr xmlns:a="http://schemas.openxmlformats.org/drawingml/2006/main" sz="36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xmlns:a="http://schemas.openxmlformats.org/drawingml/2006/main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r>
                            <a:rPr xmlns:a="http://schemas.openxmlformats.org/drawingml/2006/main" sz="36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S</m:t>
                          </m:r>
                        </m:num>
                        <m:den>
                          <m:sSub>
                            <m:e>
                              <m:r>
                                <a:rPr xmlns:a="http://schemas.openxmlformats.org/drawingml/2006/main" sz="3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x</m:t>
                              </m:r>
                            </m:e>
                            <m:sub>
                              <m:r>
                                <m:rPr>
                                  <m:nor/>
                                </m:rPr>
                                <a:rPr xmlns:a="http://schemas.openxmlformats.org/drawingml/2006/main" sz="36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old</m:t>
                              </m:r>
                            </m:sub>
                          </m:sSub>
                        </m:den>
                      </m:f>
                    </m:e>
                  </m:d>
                </m:oMath>
              </m:oMathPara>
            </a14:m>
          </a:p>
          <a:p>
            <a:pPr/>
            <a:r>
              <a:t>Repeat (until approximation is good)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The Zen of Python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The Zen of Python</a:t>
            </a:r>
          </a:p>
        </p:txBody>
      </p:sp>
      <p:sp>
        <p:nvSpPr>
          <p:cNvPr id="123" name="Use import thi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Use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import this</a:t>
            </a:r>
          </a:p>
        </p:txBody>
      </p:sp>
      <p:pic>
        <p:nvPicPr>
          <p:cNvPr id="124" name="Screen Shot 2021-06-25 at 6.35.01 PM.png" descr="Screen Shot 2021-06-25 at 6.35.01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945820" y="3621187"/>
            <a:ext cx="7429501" cy="816610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Exercises</a:t>
            </a:r>
          </a:p>
        </p:txBody>
      </p:sp>
      <p:sp>
        <p:nvSpPr>
          <p:cNvPr id="193" name="ASCII art: Use escape characters to build the following animal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ASCII art: Use escape characters to build the following animal</a:t>
            </a:r>
          </a:p>
        </p:txBody>
      </p:sp>
      <p:sp>
        <p:nvSpPr>
          <p:cNvPr id="194" name="^..^      /…"/>
          <p:cNvSpPr txBox="1"/>
          <p:nvPr/>
        </p:nvSpPr>
        <p:spPr>
          <a:xfrm>
            <a:off x="3679876" y="4876800"/>
            <a:ext cx="5280387" cy="1473201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spAutoFit/>
          </a:bodyPr>
          <a:lstStyle/>
          <a:p>
            <a:pPr/>
            <a:r>
              <a:t>^..^      /</a:t>
            </a:r>
          </a:p>
          <a:p>
            <a:pPr/>
            <a:r>
              <a:t>/_/\_____/</a:t>
            </a:r>
          </a:p>
          <a:p>
            <a:pPr/>
            <a:r>
              <a:t>   /\   /\</a:t>
            </a:r>
          </a:p>
          <a:p>
            <a:pPr/>
            <a:r>
              <a:t>  /  \ /  \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" name="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Exercises</a:t>
            </a:r>
          </a:p>
        </p:txBody>
      </p:sp>
      <p:sp>
        <p:nvSpPr>
          <p:cNvPr id="197" name="Create a Python script that asks a user for a distance in furlongs and prints out the distance in meter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Create a Python script that asks a user for a distance in furlongs and prints out the distance in meters</a:t>
            </a:r>
          </a:p>
          <a:p>
            <a:pPr lvl="1"/>
            <a:r>
              <a:t>(one furlong is 201.1684 meters)</a:t>
            </a:r>
          </a:p>
          <a:p>
            <a:pPr lvl="1"/>
            <a:r>
              <a:t>You can use the Python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round</a:t>
            </a:r>
            <a:r>
              <a:t> function to change the floating point number to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Exercises</a:t>
            </a:r>
          </a:p>
        </p:txBody>
      </p:sp>
      <p:sp>
        <p:nvSpPr>
          <p:cNvPr id="200" name="Assume that we want to solve an expression such as  .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Assume that we want to solve an expression such as </a:t>
            </a:r>
            <a14:m>
              <m:oMath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4</m:t>
                    </m:r>
                  </m:sup>
                </m:sSup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3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/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</m:oMath>
            </a14:m>
            <a:r>
              <a:t>.</a:t>
            </a:r>
          </a:p>
        </p:txBody>
      </p:sp>
      <p:pic>
        <p:nvPicPr>
          <p:cNvPr id="201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952500" y="2590800"/>
            <a:ext cx="7215377" cy="4449482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Exercises</a:t>
            </a:r>
          </a:p>
        </p:txBody>
      </p:sp>
      <p:sp>
        <p:nvSpPr>
          <p:cNvPr id="204" name="Assume that we want to solve an expression such as  .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Assume that we want to solve an expression such as </a:t>
            </a:r>
            <a14:m>
              <m:oMath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4</m:t>
                    </m:r>
                  </m:sup>
                </m:sSup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3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/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</m:t>
                </m:r>
              </m:oMath>
            </a14:m>
            <a:r>
              <a:t>.</a:t>
            </a:r>
          </a:p>
          <a:p>
            <a:pPr lvl="1"/>
            <a:r>
              <a:t>For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0.1</m:t>
                </m:r>
              </m:oMath>
            </a14:m>
            <a:r>
              <a:t> the value is negative</a:t>
            </a:r>
          </a:p>
          <a:p>
            <a:pPr lvl="1"/>
            <a:r>
              <a:t>For </a:t>
            </a:r>
            <a14:m>
              <m:oMath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0.5</m:t>
                </m:r>
              </m:oMath>
            </a14:m>
            <a:r>
              <a:t>, the value is positive</a:t>
            </a:r>
          </a:p>
          <a:p>
            <a:pPr lvl="1"/>
            <a:r>
              <a:t>We "bisect" the interval by taking middle</a:t>
            </a:r>
          </a:p>
          <a:p>
            <a:pPr lvl="2"/>
            <a:r>
              <a:t>Since with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0.3</m:t>
                </m:r>
              </m:oMath>
            </a14:m>
            <a:r>
              <a:t>, </a:t>
            </a:r>
            <a14:m>
              <m:oMath>
                <m:sSup>
                  <m:e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e>
                  <m:sup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4</m:t>
                    </m:r>
                  </m:sup>
                </m:sSup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3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/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≈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0.625233</m:t>
                </m:r>
              </m:oMath>
            </a14:m>
            <a:r>
              <a:t>, </a:t>
            </a:r>
          </a:p>
          <a:p>
            <a:pPr lvl="3"/>
            <a:r>
              <a:t>The zero lies between </a:t>
            </a:r>
            <a14:m>
              <m:oMath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9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0.5</m:t>
                </m:r>
              </m:oMath>
            </a14:m>
            <a:r>
              <a:t> and </a:t>
            </a:r>
            <a14:m>
              <m:oMath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9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0.3</m:t>
                </m:r>
              </m:oMath>
            </a14:m>
            <a:r>
              <a:t>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" name="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Exercises</a:t>
            </a:r>
          </a:p>
        </p:txBody>
      </p:sp>
      <p:sp>
        <p:nvSpPr>
          <p:cNvPr id="207" name="We bisect the interval again: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 marL="426719" indent="-426719" defTabSz="560831">
              <a:spcBef>
                <a:spcPts val="2100"/>
              </a:spcBef>
              <a:defRPr sz="3072"/>
            </a:pPr>
            <a:r>
              <a:t>We bisect the interval again: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14:m>
              <m:oMathPara>
                <m:oMathParaPr>
                  <m:jc m:val="left"/>
                </m:oMathParaPr>
                <m:oMath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x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=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-</m:t>
                  </m:r>
                  <m:r>
                    <a:rPr xmlns:a="http://schemas.openxmlformats.org/drawingml/2006/main" sz="3700" i="1">
                      <a:solidFill>
                        <a:srgbClr val="000000"/>
                      </a:solidFill>
                      <a:latin typeface="Cambria Math" panose="02040503050406030204" pitchFamily="18" charset="0"/>
                    </a:rPr>
                    <m:t>0.4</m:t>
                  </m:r>
                </m:oMath>
              </m:oMathPara>
            </a14:m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Then </a:t>
            </a:r>
            <a14:m>
              <m:oMath>
                <m:sSup>
                  <m:e>
                    <m: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p>
                    <m: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4</m:t>
                    </m:r>
                  </m:sup>
                </m:sSup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3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/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≈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0.1256</m:t>
                </m:r>
              </m:oMath>
            </a14:m>
          </a:p>
          <a:p>
            <a:pPr marL="426719" indent="-426719" defTabSz="560831">
              <a:spcBef>
                <a:spcPts val="2100"/>
              </a:spcBef>
              <a:defRPr sz="3072"/>
            </a:pPr>
            <a:r>
              <a:t>We know the zero is between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0.4</m:t>
                </m:r>
              </m:oMath>
            </a14:m>
            <a:r>
              <a:t> and </a:t>
            </a:r>
            <a14:m>
              <m:oMath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8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0.3</m:t>
                </m:r>
              </m:oMath>
            </a14:m>
          </a:p>
          <a:p>
            <a:pPr marL="426719" indent="-426719" defTabSz="560831">
              <a:spcBef>
                <a:spcPts val="2100"/>
              </a:spcBef>
              <a:defRPr sz="3072"/>
            </a:pPr>
            <a:r>
              <a:t>We then divide the interval again: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14:m>
              <m:oMath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0.35</m:t>
                </m:r>
              </m:oMath>
            </a14:m>
            <a:r>
              <a:t>.</a:t>
            </a:r>
          </a:p>
          <a:p>
            <a:pPr lvl="1" marL="853439" indent="-426719" defTabSz="560831">
              <a:spcBef>
                <a:spcPts val="2100"/>
              </a:spcBef>
              <a:defRPr sz="3072"/>
            </a:pPr>
            <a:r>
              <a:t>Then </a:t>
            </a:r>
            <a14:m>
              <m:oMath>
                <m:sSup>
                  <m:e>
                    <m: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x</m:t>
                    </m:r>
                  </m:e>
                  <m:sup>
                    <m:r>
                      <a:rPr xmlns:a="http://schemas.openxmlformats.org/drawingml/2006/main" sz="370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4</m:t>
                    </m:r>
                  </m:sup>
                </m:sSup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3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+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1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/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x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≈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70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0.192137</m:t>
                </m:r>
              </m:oMath>
            </a14:m>
          </a:p>
          <a:p>
            <a:pPr marL="426719" indent="-426719" defTabSz="560831">
              <a:spcBef>
                <a:spcPts val="2100"/>
              </a:spcBef>
              <a:defRPr sz="3072"/>
            </a:pPr>
            <a:r>
              <a:t>Thus, the zero is between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a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0.4</m:t>
                </m:r>
              </m:oMath>
            </a14:m>
            <a:r>
              <a:t> and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b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=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-</m:t>
                </m:r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0.35</m:t>
                </m:r>
              </m:oMath>
            </a14:m>
            <a:endParaRPr sz="3200"/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Exercises</a:t>
            </a:r>
          </a:p>
        </p:txBody>
      </p:sp>
      <p:sp>
        <p:nvSpPr>
          <p:cNvPr id="210" name="And now we continue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And now we continue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" name="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Exercises</a:t>
            </a:r>
          </a:p>
        </p:txBody>
      </p:sp>
      <p:sp>
        <p:nvSpPr>
          <p:cNvPr id="213" name="Calculate the following sums and product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Calculate the following sums and products</a:t>
            </a:r>
          </a:p>
          <a:p>
            <a:pPr lvl="1"/>
            <a14:m>
              <m:oMathPara>
                <m:oMathParaPr>
                  <m:jc m:val="left"/>
                </m:oMathParaPr>
                <m:oMath>
                  <m:nary>
                    <m:naryPr>
                      <m:ctrlP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chr m:val="∑"/>
                      <m:limLoc m:val="undOvr"/>
                      <m:grow m:val="1"/>
                      <m:subHide m:val="off"/>
                      <m:supHide m:val="off"/>
                    </m:naryPr>
                    <m:sub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  <m:sup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1000</m:t>
                      </m:r>
                    </m:sup>
                    <m:e>
                      <m:sSup>
                        <m:e>
                          <m:r>
                            <a:rPr xmlns:a="http://schemas.openxmlformats.org/drawingml/2006/main" sz="3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e>
                        <m:sup>
                          <m:r>
                            <a:rPr xmlns:a="http://schemas.openxmlformats.org/drawingml/2006/main" sz="3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</m:e>
                  </m:nary>
                </m:oMath>
              </m:oMathPara>
            </a14:m>
          </a:p>
          <a:p>
            <a:pPr lvl="1"/>
            <a14:m>
              <m:oMathPara>
                <m:oMathParaPr>
                  <m:jc m:val="left"/>
                </m:oMathParaPr>
                <m:oMath>
                  <m:nary>
                    <m:naryPr>
                      <m:ctrlP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chr m:val="∑"/>
                      <m:limLoc m:val="undOvr"/>
                      <m:grow m:val="1"/>
                      <m:subHide m:val="off"/>
                      <m:supHide m:val="off"/>
                    </m:naryPr>
                    <m:sub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0</m:t>
                      </m:r>
                    </m:sub>
                    <m:sup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1000</m:t>
                      </m:r>
                    </m:sup>
                    <m:e>
                      <m:f>
                        <m:fPr>
                          <m:ctrlPr>
                            <a:rPr xmlns:a="http://schemas.openxmlformats.org/drawingml/2006/main" sz="3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r>
                            <a:rPr xmlns:a="http://schemas.openxmlformats.org/drawingml/2006/main" sz="3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xmlns:a="http://schemas.openxmlformats.org/drawingml/2006/main" sz="3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xmlns:a="http://schemas.openxmlformats.org/drawingml/2006/main" sz="3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sSup>
                            <m:e>
                              <m:r>
                                <a:rPr xmlns:a="http://schemas.openxmlformats.org/drawingml/2006/main" sz="3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i</m:t>
                              </m:r>
                            </m:e>
                            <m:sup>
                              <m:r>
                                <a:rPr xmlns:a="http://schemas.openxmlformats.org/drawingml/2006/main" sz="3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e>
                  </m:nary>
                </m:oMath>
              </m:oMathPara>
            </a14:m>
          </a:p>
          <a:p>
            <a:pPr lvl="1"/>
            <a14:m>
              <m:oMathPara>
                <m:oMathParaPr>
                  <m:jc m:val="left"/>
                </m:oMathParaPr>
                <m:oMath>
                  <m:nary>
                    <m:naryPr>
                      <m:ctrlP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chr m:val="∑"/>
                      <m:limLoc m:val="undOvr"/>
                      <m:grow m:val="1"/>
                      <m:subHide m:val="off"/>
                      <m:supHide m:val="off"/>
                    </m:naryPr>
                    <m:sub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  <m:sup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n</m:t>
                      </m:r>
                    </m:sup>
                    <m:e>
                      <m:f>
                        <m:fPr>
                          <m:ctrlPr>
                            <a:rPr xmlns:a="http://schemas.openxmlformats.org/drawingml/2006/main" sz="3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r>
                            <a:rPr xmlns:a="http://schemas.openxmlformats.org/drawingml/2006/main" sz="3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e>
                              <m:r>
                                <a:rPr xmlns:a="http://schemas.openxmlformats.org/drawingml/2006/main" sz="3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i</m:t>
                              </m:r>
                            </m:e>
                            <m:sup>
                              <m:r>
                                <a:rPr xmlns:a="http://schemas.openxmlformats.org/drawingml/2006/main" sz="39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e>
                  </m:nary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Exercises</a:t>
            </a:r>
          </a:p>
        </p:txBody>
      </p:sp>
      <p:sp>
        <p:nvSpPr>
          <p:cNvPr id="216" name="Calculate the following sums and products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Calculate the following sums and products</a:t>
            </a:r>
          </a:p>
          <a:p>
            <a:pPr lvl="1"/>
            <a14:m>
              <m:oMathPara>
                <m:oMathParaPr>
                  <m:jc m:val="left"/>
                </m:oMathParaPr>
                <m:oMath>
                  <m:nary>
                    <m:naryPr>
                      <m:ctrlP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</m:ctrlPr>
                      <m:chr m:val="∏"/>
                      <m:limLoc m:val="undOvr"/>
                      <m:grow m:val="1"/>
                      <m:subHide m:val="off"/>
                      <m:supHide m:val="off"/>
                    </m:naryPr>
                    <m:sub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i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</m:t>
                      </m:r>
                    </m:sub>
                    <m:sup>
                      <m:r>
                        <a:rPr xmlns:a="http://schemas.openxmlformats.org/drawingml/2006/main" sz="39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1000</m:t>
                      </m:r>
                    </m:sup>
                    <m:e>
                      <m:f>
                        <m:fPr>
                          <m:ctrlPr>
                            <a:rPr xmlns:a="http://schemas.openxmlformats.org/drawingml/2006/main" sz="3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  <m:type m:val="bar"/>
                        </m:fPr>
                        <m:num>
                          <m:r>
                            <a:rPr xmlns:a="http://schemas.openxmlformats.org/drawingml/2006/main" sz="3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xmlns:a="http://schemas.openxmlformats.org/drawingml/2006/main" sz="3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  <m:r>
                            <a:rPr xmlns:a="http://schemas.openxmlformats.org/drawingml/2006/main" sz="3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xmlns:a="http://schemas.openxmlformats.org/drawingml/2006/main" sz="3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xmlns:a="http://schemas.openxmlformats.org/drawingml/2006/main" sz="3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xmlns:a="http://schemas.openxmlformats.org/drawingml/2006/main" sz="39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i</m:t>
                          </m:r>
                        </m:den>
                      </m:f>
                    </m:e>
                  </m:nary>
                </m:oMath>
              </m:oMathPara>
            </a14:m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" name="Exercis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Exercises</a:t>
            </a:r>
          </a:p>
        </p:txBody>
      </p:sp>
      <p:sp>
        <p:nvSpPr>
          <p:cNvPr id="219" name="Find the two three digit numbers such that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Find the two three digit numbers such that </a:t>
            </a:r>
            <a14:m>
              <m:oMath>
                <m:f>
                  <m:fPr>
                    <m:ctrlP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</m:ctrlPr>
                    <m:type m:val="bar"/>
                  </m:fPr>
                  <m:num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a</m:t>
                    </m:r>
                  </m:num>
                  <m:den>
                    <m:r>
                      <a:rPr xmlns:a="http://schemas.openxmlformats.org/drawingml/2006/main" sz="3850" i="1">
                        <a:solidFill>
                          <a:srgbClr val="000000"/>
                        </a:solidFill>
                        <a:latin typeface="Cambria Math" panose="02040503050406030204" pitchFamily="18" charset="0"/>
                      </a:rPr>
                      <m:t>b</m:t>
                    </m:r>
                  </m:den>
                </m:f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≈</m:t>
                </m:r>
                <m:r>
                  <a:rPr xmlns:a="http://schemas.openxmlformats.org/drawingml/2006/main" sz="38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π</m:t>
                </m:r>
              </m:oMath>
            </a14:m>
          </a:p>
          <a:p>
            <a:pPr lvl="1"/>
            <a:r>
              <a:t>Hint:  </a:t>
            </a:r>
            <a14:m>
              <m:oMath>
                <m:r>
                  <a:rPr xmlns:a="http://schemas.openxmlformats.org/drawingml/2006/main" sz="3750" i="1">
                    <a:solidFill>
                      <a:srgbClr val="000000"/>
                    </a:solidFill>
                    <a:latin typeface="Cambria Math" panose="02040503050406030204" pitchFamily="18" charset="0"/>
                  </a:rPr>
                  <m:t>π</m:t>
                </m:r>
              </m:oMath>
            </a14:m>
            <a:r>
              <a:t> is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math.pi</a:t>
            </a:r>
            <a:r>
              <a:t>, but you need to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import math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/>
            <a:r>
              <a:t>Hint:  Generate all three digit numbers a and b</a:t>
            </a:r>
          </a:p>
          <a:p>
            <a:pPr lvl="2"/>
            <a:r>
              <a:t>Calculate the absolute difference of a/b and math.pi</a:t>
            </a:r>
          </a:p>
          <a:p>
            <a:pPr lvl="2"/>
            <a:r>
              <a:t>If this is better than the previous best value, remember the absolute difference and the best values for a and b.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Refresher: Operatio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Refresher: Operations</a:t>
            </a:r>
          </a:p>
        </p:txBody>
      </p:sp>
      <p:sp>
        <p:nvSpPr>
          <p:cNvPr id="127" name="Write a script with two variables, x and 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Write a script with two variables, x and y</a:t>
            </a:r>
          </a:p>
          <a:p>
            <a:pPr lvl="1"/>
            <a:r>
              <a:t>Set these variables to 6 and 7, resp. </a:t>
            </a:r>
          </a:p>
          <a:p>
            <a:pPr lvl="1"/>
            <a:r>
              <a:t>Print out: sum, difference, product, division, floor division, power, remainder, negatives, absolute values (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abs</a:t>
            </a:r>
            <a:r>
              <a:t>)</a:t>
            </a:r>
          </a:p>
          <a:p>
            <a:pPr/>
            <a:r>
              <a:t>Note: There are more operations, the binary operations</a:t>
            </a:r>
          </a:p>
          <a:p>
            <a:pPr lvl="1"/>
            <a:r>
              <a:t>x | y (bit-wise or), x^y (bit-wise exclusive or), x&amp;y (bit-wise 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Refresher: Boolean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Refresher: Booleans</a:t>
            </a:r>
          </a:p>
        </p:txBody>
      </p:sp>
      <p:sp>
        <p:nvSpPr>
          <p:cNvPr id="130" name="Write a script that prints out Boolean comparisons in terms of x and y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Write a script that prints out Boolean comparisons in terms of x and y</a:t>
            </a:r>
          </a:p>
          <a:p>
            <a:pPr lvl="1"/>
            <a:r>
              <a:t>e.g.: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print(x+y &lt; 10)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Refresher: String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Refresher: Strings</a:t>
            </a:r>
          </a:p>
        </p:txBody>
      </p:sp>
      <p:sp>
        <p:nvSpPr>
          <p:cNvPr id="133" name="Strings are created by using simple quotation marks or double quotation mark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Strings are created by using simple quotation marks or double quotation marks</a:t>
            </a:r>
          </a:p>
          <a:p>
            <a:pPr/>
            <a:r>
              <a:t>To include line breaks:</a:t>
            </a:r>
          </a:p>
          <a:p>
            <a:pPr lvl="1"/>
            <a:r>
              <a:t>Use triple quotes or the escape sequence \n</a:t>
            </a:r>
          </a:p>
          <a:p>
            <a:pPr/>
            <a:r>
              <a:t>Translate the following code to one using \n:</a:t>
            </a:r>
          </a:p>
        </p:txBody>
      </p:sp>
      <p:sp>
        <p:nvSpPr>
          <p:cNvPr id="134" name="&gt;&gt;&gt; astring = &quot;&quot;&quot;one line…"/>
          <p:cNvSpPr txBox="1"/>
          <p:nvPr/>
        </p:nvSpPr>
        <p:spPr>
          <a:xfrm>
            <a:off x="4933094" y="6033919"/>
            <a:ext cx="5068107" cy="3911601"/>
          </a:xfrm>
          <a:prstGeom prst="rect">
            <a:avLst/>
          </a:prstGeom>
          <a:solidFill>
            <a:srgbClr val="E8E9E9"/>
          </a:solidFill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wrap="none" lIns="50800" tIns="50800" rIns="50800" bIns="50800" anchor="ctr">
            <a:spAutoFit/>
          </a:bodyPr>
          <a:lstStyle/>
          <a:p>
            <a:pPr algn="l">
              <a:defRPr sz="2600"/>
            </a:pPr>
            <a:r>
              <a:t>&gt;&gt;&gt; astring = """one line</a:t>
            </a:r>
          </a:p>
          <a:p>
            <a:pPr algn="l">
              <a:defRPr sz="2600"/>
            </a:pPr>
            <a:r>
              <a:t>two lines</a:t>
            </a:r>
          </a:p>
          <a:p>
            <a:pPr algn="l">
              <a:defRPr sz="2600"/>
            </a:pPr>
            <a:r>
              <a:t>three lines</a:t>
            </a:r>
          </a:p>
          <a:p>
            <a:pPr algn="l">
              <a:defRPr sz="2600"/>
            </a:pPr>
            <a:r>
              <a:t>"""</a:t>
            </a:r>
          </a:p>
          <a:p>
            <a:pPr algn="l">
              <a:defRPr sz="2600"/>
            </a:pPr>
            <a:r>
              <a:t>&gt;&gt;&gt; print(astring)</a:t>
            </a:r>
          </a:p>
          <a:p>
            <a:pPr algn="l">
              <a:defRPr sz="2600"/>
            </a:pPr>
            <a:r>
              <a:t>one line</a:t>
            </a:r>
          </a:p>
          <a:p>
            <a:pPr algn="l">
              <a:defRPr sz="2600"/>
            </a:pPr>
            <a:r>
              <a:t>two lines</a:t>
            </a:r>
          </a:p>
          <a:p>
            <a:pPr algn="l">
              <a:defRPr sz="2600"/>
            </a:pPr>
            <a:r>
              <a:t>three lines</a:t>
            </a:r>
          </a:p>
          <a:p>
            <a:pPr algn="l">
              <a:defRPr sz="2600"/>
            </a:pP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tring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Strings</a:t>
            </a:r>
          </a:p>
        </p:txBody>
      </p:sp>
      <p:sp>
        <p:nvSpPr>
          <p:cNvPr id="137" name="Python has a lot of methods working on string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Python has a lot of methods working on strings</a:t>
            </a:r>
          </a:p>
          <a:p>
            <a:pPr lvl="1"/>
            <a:r>
              <a:t>Length — len</a:t>
            </a:r>
          </a:p>
          <a:p>
            <a:pPr lvl="1"/>
            <a:r>
              <a:t>Concatenation and repetition with + and *</a:t>
            </a:r>
          </a:p>
          <a:p>
            <a:pPr lvl="1"/>
            <a:r>
              <a:t>You can change to lower or to upper case:</a:t>
            </a:r>
          </a:p>
        </p:txBody>
      </p:sp>
      <p:pic>
        <p:nvPicPr>
          <p:cNvPr id="138" name="Screen Shot 2021-06-25 at 6.54.59 PM.png" descr="Screen Shot 2021-06-25 at 6.54.59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3827588" y="6085675"/>
            <a:ext cx="5349624" cy="2335471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tring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Strings</a:t>
            </a:r>
          </a:p>
        </p:txBody>
      </p:sp>
      <p:sp>
        <p:nvSpPr>
          <p:cNvPr id="141" name="There are a lot of useful string method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There are a lot of useful string methods</a:t>
            </a:r>
          </a:p>
          <a:p>
            <a:pPr lvl="1"/>
            <a:r>
              <a:t>Finding / matching</a:t>
            </a:r>
          </a:p>
          <a:p>
            <a:pPr lvl="2"/>
            <a:r>
              <a:t> </a:t>
            </a:r>
          </a:p>
          <a:p>
            <a:pPr lvl="2"/>
          </a:p>
          <a:p>
            <a:pPr lvl="2"/>
          </a:p>
          <a:p>
            <a:pPr lvl="1"/>
          </a:p>
          <a:p>
            <a:pPr lvl="1"/>
            <a:r>
              <a:t>Length: </a:t>
            </a:r>
            <a:r>
              <a:rPr>
                <a:latin typeface="Courier New"/>
                <a:ea typeface="Courier New"/>
                <a:cs typeface="Courier New"/>
                <a:sym typeface="Courier New"/>
              </a:rPr>
              <a:t>len</a:t>
            </a:r>
            <a:endParaRPr>
              <a:latin typeface="Courier New"/>
              <a:ea typeface="Courier New"/>
              <a:cs typeface="Courier New"/>
              <a:sym typeface="Courier New"/>
            </a:endParaRPr>
          </a:p>
          <a:p>
            <a:pPr lvl="1"/>
            <a:r>
              <a:t>Replace</a:t>
            </a:r>
          </a:p>
        </p:txBody>
      </p:sp>
      <p:pic>
        <p:nvPicPr>
          <p:cNvPr id="142" name="Screen Shot 2021-06-25 at 6.56.40 PM.png" descr="Screen Shot 2021-06-25 at 6.56.40 PM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2682366" y="4276995"/>
            <a:ext cx="3578147" cy="1199610"/>
          </a:xfrm>
          <a:prstGeom prst="rect">
            <a:avLst/>
          </a:prstGeom>
          <a:ln w="12700">
            <a:miter lim="400000"/>
          </a:ln>
        </p:spPr>
      </p:pic>
      <p:pic>
        <p:nvPicPr>
          <p:cNvPr id="143" name="Screen Shot 2021-06-25 at 6.57.07 PM.png" descr="Screen Shot 2021-06-25 at 6.57.07 PM.png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7778490" y="4202090"/>
            <a:ext cx="3207072" cy="714953"/>
          </a:xfrm>
          <a:prstGeom prst="rect">
            <a:avLst/>
          </a:prstGeom>
          <a:ln w="12700">
            <a:miter lim="400000"/>
          </a:ln>
        </p:spPr>
      </p:pic>
      <p:pic>
        <p:nvPicPr>
          <p:cNvPr id="144" name="Screen Shot 2021-06-25 at 6.58.40 PM.png" descr="Screen Shot 2021-06-25 at 6.58.40 PM.png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2682366" y="5836797"/>
            <a:ext cx="4372213" cy="575292"/>
          </a:xfrm>
          <a:prstGeom prst="rect">
            <a:avLst/>
          </a:prstGeom>
          <a:ln w="12700">
            <a:miter lim="400000"/>
          </a:ln>
        </p:spPr>
      </p:pic>
      <p:pic>
        <p:nvPicPr>
          <p:cNvPr id="145" name="Screen Shot 2021-06-25 at 6.59.10 PM.png" descr="Screen Shot 2021-06-25 at 6.59.10 PM.png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7617260" y="5800310"/>
            <a:ext cx="4152680" cy="611779"/>
          </a:xfrm>
          <a:prstGeom prst="rect">
            <a:avLst/>
          </a:prstGeom>
          <a:ln w="12700">
            <a:miter lim="400000"/>
          </a:ln>
        </p:spPr>
      </p:pic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ython Survival Rul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Survival Rules</a:t>
            </a:r>
          </a:p>
        </p:txBody>
      </p:sp>
      <p:sp>
        <p:nvSpPr>
          <p:cNvPr id="148" name="Python Error Messages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Python Error Messages</a:t>
            </a:r>
          </a:p>
          <a:p>
            <a:pPr lvl="1"/>
            <a:r>
              <a:t>When you program seriously, you make serious mistakes, seriously</a:t>
            </a:r>
          </a:p>
          <a:p>
            <a:pPr lvl="1"/>
            <a:r>
              <a:t>So, you better start understanding error messages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Python Error Messages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Python Error Messages</a:t>
            </a:r>
          </a:p>
        </p:txBody>
      </p:sp>
      <p:sp>
        <p:nvSpPr>
          <p:cNvPr id="151" name="Typically, you call functions within functions within functions …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 anchor="t"/>
          <a:lstStyle/>
          <a:p>
            <a:pPr/>
            <a:r>
              <a:t>Typically, you call functions within functions within functions …</a:t>
            </a:r>
          </a:p>
          <a:p>
            <a:pPr lvl="1"/>
            <a:r>
              <a:t>Traceback lists all function calls</a:t>
            </a:r>
          </a:p>
          <a:p>
            <a:pPr/>
            <a:r>
              <a:t>Because we are not using functions yet, this is simple:</a:t>
            </a:r>
          </a:p>
          <a:p>
            <a:pPr lvl="1"/>
            <a:r>
              <a:t>Traceback is a single line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Courier New"/>
            <a:ea typeface="Courier New"/>
            <a:cs typeface="Courier New"/>
            <a:sym typeface="Courier New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