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ractice Week 3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Practice Week 3</a:t>
            </a:r>
          </a:p>
        </p:txBody>
      </p:sp>
      <p:sp>
        <p:nvSpPr>
          <p:cNvPr id="120" name="Encryption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Encryptions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152" name="Replace every letter with another lett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Replace every letter with another letter</a:t>
            </a:r>
          </a:p>
          <a:p>
            <a:pPr/>
            <a:r>
              <a:t>Classic use case for a dictionary</a:t>
            </a:r>
          </a:p>
          <a:p>
            <a:pPr lvl="1"/>
            <a:r>
              <a:t>Generate a random dictionary that uses random.shuffle to shuffle a list</a:t>
            </a:r>
          </a:p>
          <a:p>
            <a:pPr lvl="1"/>
            <a:r>
              <a:t>The upper letters are in strings.ascii_uppercase</a:t>
            </a:r>
          </a:p>
          <a:p>
            <a:pPr lvl="1"/>
            <a:r>
              <a:t>Then create the translation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155" name="To permute the list of letters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permute the list of letters:</a:t>
            </a:r>
          </a:p>
        </p:txBody>
      </p:sp>
      <p:sp>
        <p:nvSpPr>
          <p:cNvPr id="156" name="let = list(ascii_uppercase)…"/>
          <p:cNvSpPr txBox="1"/>
          <p:nvPr/>
        </p:nvSpPr>
        <p:spPr>
          <a:xfrm>
            <a:off x="3358647" y="4394200"/>
            <a:ext cx="6287506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let = list(ascii_uppercase)</a:t>
            </a:r>
          </a:p>
          <a:p>
            <a:pPr/>
            <a:r>
              <a:t>random.shuffle(let)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159" name="How to make a dictionary out of it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make a dictionary out of it?</a:t>
            </a:r>
          </a:p>
          <a:p>
            <a:pPr lvl="1"/>
            <a:r>
              <a:t>Comprehension</a:t>
            </a:r>
          </a:p>
        </p:txBody>
      </p:sp>
      <p:sp>
        <p:nvSpPr>
          <p:cNvPr id="160" name="substitution = { ascii_uppercase[i]:let[i] for i in range(len(let))}"/>
          <p:cNvSpPr txBox="1"/>
          <p:nvPr/>
        </p:nvSpPr>
        <p:spPr>
          <a:xfrm>
            <a:off x="714021" y="4768850"/>
            <a:ext cx="1200343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substitution = { ascii_uppercase[i]:let[i] for i in range(len(let))}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163" name="How to make a dictionary out of it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make a dictionary out of it?</a:t>
            </a:r>
          </a:p>
          <a:p>
            <a:pPr lvl="1"/>
            <a:r>
              <a:t>comprehension and zipping </a:t>
            </a:r>
          </a:p>
        </p:txBody>
      </p:sp>
      <p:sp>
        <p:nvSpPr>
          <p:cNvPr id="164" name="substitution2 = { x[0]:x[1] for x in zip(list(ascii_uppercase), let) }"/>
          <p:cNvSpPr txBox="1"/>
          <p:nvPr/>
        </p:nvSpPr>
        <p:spPr>
          <a:xfrm>
            <a:off x="2215461" y="5035549"/>
            <a:ext cx="8573878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substitution2 = { x[0]:x[1] for x in zip(list(ascii_uppercase), let) 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167" name="How to make a dictionary out of it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make a dictionary out of it?</a:t>
            </a:r>
          </a:p>
          <a:p>
            <a:pPr lvl="1"/>
            <a:r>
              <a:t>Comprehension and enumerate</a:t>
            </a:r>
          </a:p>
        </p:txBody>
      </p:sp>
      <p:sp>
        <p:nvSpPr>
          <p:cNvPr id="168" name="substitution3 = { letter:let[i] for i, letter in enumerate(ascii_uppercase) }"/>
          <p:cNvSpPr txBox="1"/>
          <p:nvPr/>
        </p:nvSpPr>
        <p:spPr>
          <a:xfrm>
            <a:off x="1189963" y="4876800"/>
            <a:ext cx="11317524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substitution3 = { letter:let[i] for i, letter in enumerate(ascii_uppercase) 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171" name="How to make a dictionary out of it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make a dictionary out of it?</a:t>
            </a:r>
          </a:p>
          <a:p>
            <a:pPr lvl="1"/>
            <a:r>
              <a:t>Comprehension and using dict</a:t>
            </a:r>
          </a:p>
        </p:txBody>
      </p:sp>
      <p:sp>
        <p:nvSpPr>
          <p:cNvPr id="172" name="substitution4 = dict(zip(ascii_uppercase, let))"/>
          <p:cNvSpPr txBox="1"/>
          <p:nvPr/>
        </p:nvSpPr>
        <p:spPr>
          <a:xfrm>
            <a:off x="1072275" y="5200650"/>
            <a:ext cx="1086025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substitution4 = dict(zip(ascii_uppercase, let))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175" name="Using a key to generate the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Using a key to generate the dictionary</a:t>
            </a:r>
          </a:p>
          <a:p>
            <a:pPr lvl="1"/>
            <a:r>
              <a:t>Idea:  take a string "LOYOLA COLLEGE"</a:t>
            </a:r>
          </a:p>
          <a:p>
            <a:pPr lvl="1"/>
            <a:r>
              <a:t>Then A-&gt;L, B-&gt;O, C-&gt;Y, D-&gt;?</a:t>
            </a:r>
          </a:p>
          <a:p>
            <a:pPr lvl="2"/>
            <a:r>
              <a:t>Skip O and L</a:t>
            </a:r>
          </a:p>
          <a:p>
            <a:pPr lvl="1"/>
            <a:r>
              <a:t>D-&gt;A, E-&gt;E, F-&gt;G, and then? </a:t>
            </a:r>
          </a:p>
          <a:p>
            <a:pPr lvl="1"/>
            <a:r>
              <a:t>H -&gt; next free letter: </a:t>
            </a:r>
          </a:p>
          <a:p>
            <a:pPr lvl="3"/>
          </a:p>
          <a:p>
            <a:pPr lvl="1"/>
            <a:r>
              <a:t>H-&gt;B, I-&gt;D, J-&gt;F, K-&gt;I, L-&gt;J, M-&gt;K, N-&gt;M, …</a:t>
            </a:r>
          </a:p>
        </p:txBody>
      </p:sp>
      <p:sp>
        <p:nvSpPr>
          <p:cNvPr id="176" name="ABCDEFGHIJKLMNOPQRSTUVWXYZ"/>
          <p:cNvSpPr txBox="1"/>
          <p:nvPr/>
        </p:nvSpPr>
        <p:spPr>
          <a:xfrm>
            <a:off x="3145185" y="7208487"/>
            <a:ext cx="605886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ABCDEFGHIJKLMNOPQRSTUVWXYZ</a:t>
            </a:r>
          </a:p>
        </p:txBody>
      </p:sp>
      <p:sp>
        <p:nvSpPr>
          <p:cNvPr id="177" name="Multiplication Sign"/>
          <p:cNvSpPr/>
          <p:nvPr/>
        </p:nvSpPr>
        <p:spPr>
          <a:xfrm>
            <a:off x="3145185" y="7321577"/>
            <a:ext cx="307220" cy="307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7" h="21577" fill="norm" stroke="1" extrusionOk="0">
                <a:moveTo>
                  <a:pt x="3398" y="1"/>
                </a:moveTo>
                <a:cubicBezTo>
                  <a:pt x="3368" y="1"/>
                  <a:pt x="3338" y="12"/>
                  <a:pt x="3315" y="35"/>
                </a:cubicBezTo>
                <a:lnTo>
                  <a:pt x="35" y="3315"/>
                </a:lnTo>
                <a:cubicBezTo>
                  <a:pt x="-11" y="3361"/>
                  <a:pt x="-11" y="3434"/>
                  <a:pt x="35" y="3480"/>
                </a:cubicBezTo>
                <a:lnTo>
                  <a:pt x="7290" y="10733"/>
                </a:lnTo>
                <a:cubicBezTo>
                  <a:pt x="7320" y="10764"/>
                  <a:pt x="7320" y="10813"/>
                  <a:pt x="7290" y="10843"/>
                </a:cubicBezTo>
                <a:lnTo>
                  <a:pt x="35" y="18098"/>
                </a:lnTo>
                <a:cubicBezTo>
                  <a:pt x="-11" y="18144"/>
                  <a:pt x="-11" y="18217"/>
                  <a:pt x="35" y="18263"/>
                </a:cubicBezTo>
                <a:lnTo>
                  <a:pt x="3315" y="21543"/>
                </a:lnTo>
                <a:cubicBezTo>
                  <a:pt x="3361" y="21589"/>
                  <a:pt x="3434" y="21589"/>
                  <a:pt x="3480" y="21543"/>
                </a:cubicBezTo>
                <a:lnTo>
                  <a:pt x="10733" y="14288"/>
                </a:lnTo>
                <a:cubicBezTo>
                  <a:pt x="10764" y="14258"/>
                  <a:pt x="10814" y="14258"/>
                  <a:pt x="10845" y="14288"/>
                </a:cubicBezTo>
                <a:lnTo>
                  <a:pt x="18098" y="21543"/>
                </a:lnTo>
                <a:cubicBezTo>
                  <a:pt x="18144" y="21589"/>
                  <a:pt x="18217" y="21589"/>
                  <a:pt x="18263" y="21543"/>
                </a:cubicBezTo>
                <a:lnTo>
                  <a:pt x="21543" y="18263"/>
                </a:lnTo>
                <a:cubicBezTo>
                  <a:pt x="21589" y="18217"/>
                  <a:pt x="21589" y="18144"/>
                  <a:pt x="21543" y="18098"/>
                </a:cubicBezTo>
                <a:lnTo>
                  <a:pt x="14288" y="10845"/>
                </a:lnTo>
                <a:cubicBezTo>
                  <a:pt x="14258" y="10814"/>
                  <a:pt x="14258" y="10764"/>
                  <a:pt x="14288" y="10733"/>
                </a:cubicBezTo>
                <a:lnTo>
                  <a:pt x="21543" y="3480"/>
                </a:lnTo>
                <a:cubicBezTo>
                  <a:pt x="21588" y="3434"/>
                  <a:pt x="21588" y="3360"/>
                  <a:pt x="21543" y="3315"/>
                </a:cubicBezTo>
                <a:lnTo>
                  <a:pt x="18263" y="35"/>
                </a:lnTo>
                <a:cubicBezTo>
                  <a:pt x="18217" y="-11"/>
                  <a:pt x="18144" y="-11"/>
                  <a:pt x="18098" y="35"/>
                </a:cubicBezTo>
                <a:lnTo>
                  <a:pt x="10845" y="7290"/>
                </a:lnTo>
                <a:cubicBezTo>
                  <a:pt x="10814" y="7320"/>
                  <a:pt x="10765" y="7320"/>
                  <a:pt x="10735" y="7290"/>
                </a:cubicBezTo>
                <a:lnTo>
                  <a:pt x="3480" y="35"/>
                </a:lnTo>
                <a:cubicBezTo>
                  <a:pt x="3457" y="12"/>
                  <a:pt x="3428" y="1"/>
                  <a:pt x="3398" y="1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" name="Multiplication Sign"/>
          <p:cNvSpPr/>
          <p:nvPr/>
        </p:nvSpPr>
        <p:spPr>
          <a:xfrm>
            <a:off x="6348790" y="7321577"/>
            <a:ext cx="307220" cy="307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7" h="21577" fill="norm" stroke="1" extrusionOk="0">
                <a:moveTo>
                  <a:pt x="3398" y="1"/>
                </a:moveTo>
                <a:cubicBezTo>
                  <a:pt x="3368" y="1"/>
                  <a:pt x="3338" y="12"/>
                  <a:pt x="3315" y="35"/>
                </a:cubicBezTo>
                <a:lnTo>
                  <a:pt x="35" y="3315"/>
                </a:lnTo>
                <a:cubicBezTo>
                  <a:pt x="-11" y="3361"/>
                  <a:pt x="-11" y="3434"/>
                  <a:pt x="35" y="3480"/>
                </a:cubicBezTo>
                <a:lnTo>
                  <a:pt x="7290" y="10733"/>
                </a:lnTo>
                <a:cubicBezTo>
                  <a:pt x="7320" y="10764"/>
                  <a:pt x="7320" y="10813"/>
                  <a:pt x="7290" y="10843"/>
                </a:cubicBezTo>
                <a:lnTo>
                  <a:pt x="35" y="18098"/>
                </a:lnTo>
                <a:cubicBezTo>
                  <a:pt x="-11" y="18144"/>
                  <a:pt x="-11" y="18217"/>
                  <a:pt x="35" y="18263"/>
                </a:cubicBezTo>
                <a:lnTo>
                  <a:pt x="3315" y="21543"/>
                </a:lnTo>
                <a:cubicBezTo>
                  <a:pt x="3361" y="21589"/>
                  <a:pt x="3434" y="21589"/>
                  <a:pt x="3480" y="21543"/>
                </a:cubicBezTo>
                <a:lnTo>
                  <a:pt x="10733" y="14288"/>
                </a:lnTo>
                <a:cubicBezTo>
                  <a:pt x="10764" y="14258"/>
                  <a:pt x="10814" y="14258"/>
                  <a:pt x="10845" y="14288"/>
                </a:cubicBezTo>
                <a:lnTo>
                  <a:pt x="18098" y="21543"/>
                </a:lnTo>
                <a:cubicBezTo>
                  <a:pt x="18144" y="21589"/>
                  <a:pt x="18217" y="21589"/>
                  <a:pt x="18263" y="21543"/>
                </a:cubicBezTo>
                <a:lnTo>
                  <a:pt x="21543" y="18263"/>
                </a:lnTo>
                <a:cubicBezTo>
                  <a:pt x="21589" y="18217"/>
                  <a:pt x="21589" y="18144"/>
                  <a:pt x="21543" y="18098"/>
                </a:cubicBezTo>
                <a:lnTo>
                  <a:pt x="14288" y="10845"/>
                </a:lnTo>
                <a:cubicBezTo>
                  <a:pt x="14258" y="10814"/>
                  <a:pt x="14258" y="10764"/>
                  <a:pt x="14288" y="10733"/>
                </a:cubicBezTo>
                <a:lnTo>
                  <a:pt x="21543" y="3480"/>
                </a:lnTo>
                <a:cubicBezTo>
                  <a:pt x="21588" y="3434"/>
                  <a:pt x="21588" y="3360"/>
                  <a:pt x="21543" y="3315"/>
                </a:cubicBezTo>
                <a:lnTo>
                  <a:pt x="18263" y="35"/>
                </a:lnTo>
                <a:cubicBezTo>
                  <a:pt x="18217" y="-11"/>
                  <a:pt x="18144" y="-11"/>
                  <a:pt x="18098" y="35"/>
                </a:cubicBezTo>
                <a:lnTo>
                  <a:pt x="10845" y="7290"/>
                </a:lnTo>
                <a:cubicBezTo>
                  <a:pt x="10814" y="7320"/>
                  <a:pt x="10765" y="7320"/>
                  <a:pt x="10735" y="7290"/>
                </a:cubicBezTo>
                <a:lnTo>
                  <a:pt x="3480" y="35"/>
                </a:lnTo>
                <a:cubicBezTo>
                  <a:pt x="3457" y="12"/>
                  <a:pt x="3428" y="1"/>
                  <a:pt x="3398" y="1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" name="Multiplication Sign"/>
          <p:cNvSpPr/>
          <p:nvPr/>
        </p:nvSpPr>
        <p:spPr>
          <a:xfrm>
            <a:off x="8636183" y="7321577"/>
            <a:ext cx="307220" cy="307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7" h="21577" fill="norm" stroke="1" extrusionOk="0">
                <a:moveTo>
                  <a:pt x="3398" y="1"/>
                </a:moveTo>
                <a:cubicBezTo>
                  <a:pt x="3368" y="1"/>
                  <a:pt x="3338" y="12"/>
                  <a:pt x="3315" y="35"/>
                </a:cubicBezTo>
                <a:lnTo>
                  <a:pt x="35" y="3315"/>
                </a:lnTo>
                <a:cubicBezTo>
                  <a:pt x="-11" y="3361"/>
                  <a:pt x="-11" y="3434"/>
                  <a:pt x="35" y="3480"/>
                </a:cubicBezTo>
                <a:lnTo>
                  <a:pt x="7290" y="10733"/>
                </a:lnTo>
                <a:cubicBezTo>
                  <a:pt x="7320" y="10764"/>
                  <a:pt x="7320" y="10813"/>
                  <a:pt x="7290" y="10843"/>
                </a:cubicBezTo>
                <a:lnTo>
                  <a:pt x="35" y="18098"/>
                </a:lnTo>
                <a:cubicBezTo>
                  <a:pt x="-11" y="18144"/>
                  <a:pt x="-11" y="18217"/>
                  <a:pt x="35" y="18263"/>
                </a:cubicBezTo>
                <a:lnTo>
                  <a:pt x="3315" y="21543"/>
                </a:lnTo>
                <a:cubicBezTo>
                  <a:pt x="3361" y="21589"/>
                  <a:pt x="3434" y="21589"/>
                  <a:pt x="3480" y="21543"/>
                </a:cubicBezTo>
                <a:lnTo>
                  <a:pt x="10733" y="14288"/>
                </a:lnTo>
                <a:cubicBezTo>
                  <a:pt x="10764" y="14258"/>
                  <a:pt x="10814" y="14258"/>
                  <a:pt x="10845" y="14288"/>
                </a:cubicBezTo>
                <a:lnTo>
                  <a:pt x="18098" y="21543"/>
                </a:lnTo>
                <a:cubicBezTo>
                  <a:pt x="18144" y="21589"/>
                  <a:pt x="18217" y="21589"/>
                  <a:pt x="18263" y="21543"/>
                </a:cubicBezTo>
                <a:lnTo>
                  <a:pt x="21543" y="18263"/>
                </a:lnTo>
                <a:cubicBezTo>
                  <a:pt x="21589" y="18217"/>
                  <a:pt x="21589" y="18144"/>
                  <a:pt x="21543" y="18098"/>
                </a:cubicBezTo>
                <a:lnTo>
                  <a:pt x="14288" y="10845"/>
                </a:lnTo>
                <a:cubicBezTo>
                  <a:pt x="14258" y="10814"/>
                  <a:pt x="14258" y="10764"/>
                  <a:pt x="14288" y="10733"/>
                </a:cubicBezTo>
                <a:lnTo>
                  <a:pt x="21543" y="3480"/>
                </a:lnTo>
                <a:cubicBezTo>
                  <a:pt x="21588" y="3434"/>
                  <a:pt x="21588" y="3360"/>
                  <a:pt x="21543" y="3315"/>
                </a:cubicBezTo>
                <a:lnTo>
                  <a:pt x="18263" y="35"/>
                </a:lnTo>
                <a:cubicBezTo>
                  <a:pt x="18217" y="-11"/>
                  <a:pt x="18144" y="-11"/>
                  <a:pt x="18098" y="35"/>
                </a:cubicBezTo>
                <a:lnTo>
                  <a:pt x="10845" y="7290"/>
                </a:lnTo>
                <a:cubicBezTo>
                  <a:pt x="10814" y="7320"/>
                  <a:pt x="10765" y="7320"/>
                  <a:pt x="10735" y="7290"/>
                </a:cubicBezTo>
                <a:lnTo>
                  <a:pt x="3480" y="35"/>
                </a:lnTo>
                <a:cubicBezTo>
                  <a:pt x="3457" y="12"/>
                  <a:pt x="3428" y="1"/>
                  <a:pt x="3398" y="1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" name="Multiplication Sign"/>
          <p:cNvSpPr/>
          <p:nvPr/>
        </p:nvSpPr>
        <p:spPr>
          <a:xfrm>
            <a:off x="5639033" y="7321577"/>
            <a:ext cx="307220" cy="307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7" h="21577" fill="norm" stroke="1" extrusionOk="0">
                <a:moveTo>
                  <a:pt x="3398" y="1"/>
                </a:moveTo>
                <a:cubicBezTo>
                  <a:pt x="3368" y="1"/>
                  <a:pt x="3338" y="12"/>
                  <a:pt x="3315" y="35"/>
                </a:cubicBezTo>
                <a:lnTo>
                  <a:pt x="35" y="3315"/>
                </a:lnTo>
                <a:cubicBezTo>
                  <a:pt x="-11" y="3361"/>
                  <a:pt x="-11" y="3434"/>
                  <a:pt x="35" y="3480"/>
                </a:cubicBezTo>
                <a:lnTo>
                  <a:pt x="7290" y="10733"/>
                </a:lnTo>
                <a:cubicBezTo>
                  <a:pt x="7320" y="10764"/>
                  <a:pt x="7320" y="10813"/>
                  <a:pt x="7290" y="10843"/>
                </a:cubicBezTo>
                <a:lnTo>
                  <a:pt x="35" y="18098"/>
                </a:lnTo>
                <a:cubicBezTo>
                  <a:pt x="-11" y="18144"/>
                  <a:pt x="-11" y="18217"/>
                  <a:pt x="35" y="18263"/>
                </a:cubicBezTo>
                <a:lnTo>
                  <a:pt x="3315" y="21543"/>
                </a:lnTo>
                <a:cubicBezTo>
                  <a:pt x="3361" y="21589"/>
                  <a:pt x="3434" y="21589"/>
                  <a:pt x="3480" y="21543"/>
                </a:cubicBezTo>
                <a:lnTo>
                  <a:pt x="10733" y="14288"/>
                </a:lnTo>
                <a:cubicBezTo>
                  <a:pt x="10764" y="14258"/>
                  <a:pt x="10814" y="14258"/>
                  <a:pt x="10845" y="14288"/>
                </a:cubicBezTo>
                <a:lnTo>
                  <a:pt x="18098" y="21543"/>
                </a:lnTo>
                <a:cubicBezTo>
                  <a:pt x="18144" y="21589"/>
                  <a:pt x="18217" y="21589"/>
                  <a:pt x="18263" y="21543"/>
                </a:cubicBezTo>
                <a:lnTo>
                  <a:pt x="21543" y="18263"/>
                </a:lnTo>
                <a:cubicBezTo>
                  <a:pt x="21589" y="18217"/>
                  <a:pt x="21589" y="18144"/>
                  <a:pt x="21543" y="18098"/>
                </a:cubicBezTo>
                <a:lnTo>
                  <a:pt x="14288" y="10845"/>
                </a:lnTo>
                <a:cubicBezTo>
                  <a:pt x="14258" y="10814"/>
                  <a:pt x="14258" y="10764"/>
                  <a:pt x="14288" y="10733"/>
                </a:cubicBezTo>
                <a:lnTo>
                  <a:pt x="21543" y="3480"/>
                </a:lnTo>
                <a:cubicBezTo>
                  <a:pt x="21588" y="3434"/>
                  <a:pt x="21588" y="3360"/>
                  <a:pt x="21543" y="3315"/>
                </a:cubicBezTo>
                <a:lnTo>
                  <a:pt x="18263" y="35"/>
                </a:lnTo>
                <a:cubicBezTo>
                  <a:pt x="18217" y="-11"/>
                  <a:pt x="18144" y="-11"/>
                  <a:pt x="18098" y="35"/>
                </a:cubicBezTo>
                <a:lnTo>
                  <a:pt x="10845" y="7290"/>
                </a:lnTo>
                <a:cubicBezTo>
                  <a:pt x="10814" y="7320"/>
                  <a:pt x="10765" y="7320"/>
                  <a:pt x="10735" y="7290"/>
                </a:cubicBezTo>
                <a:lnTo>
                  <a:pt x="3480" y="35"/>
                </a:lnTo>
                <a:cubicBezTo>
                  <a:pt x="3457" y="12"/>
                  <a:pt x="3428" y="1"/>
                  <a:pt x="3398" y="1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" name="Multiplication Sign"/>
          <p:cNvSpPr/>
          <p:nvPr/>
        </p:nvSpPr>
        <p:spPr>
          <a:xfrm>
            <a:off x="3619494" y="7321577"/>
            <a:ext cx="307220" cy="307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7" h="21577" fill="norm" stroke="1" extrusionOk="0">
                <a:moveTo>
                  <a:pt x="3398" y="1"/>
                </a:moveTo>
                <a:cubicBezTo>
                  <a:pt x="3368" y="1"/>
                  <a:pt x="3338" y="12"/>
                  <a:pt x="3315" y="35"/>
                </a:cubicBezTo>
                <a:lnTo>
                  <a:pt x="35" y="3315"/>
                </a:lnTo>
                <a:cubicBezTo>
                  <a:pt x="-11" y="3361"/>
                  <a:pt x="-11" y="3434"/>
                  <a:pt x="35" y="3480"/>
                </a:cubicBezTo>
                <a:lnTo>
                  <a:pt x="7290" y="10733"/>
                </a:lnTo>
                <a:cubicBezTo>
                  <a:pt x="7320" y="10764"/>
                  <a:pt x="7320" y="10813"/>
                  <a:pt x="7290" y="10843"/>
                </a:cubicBezTo>
                <a:lnTo>
                  <a:pt x="35" y="18098"/>
                </a:lnTo>
                <a:cubicBezTo>
                  <a:pt x="-11" y="18144"/>
                  <a:pt x="-11" y="18217"/>
                  <a:pt x="35" y="18263"/>
                </a:cubicBezTo>
                <a:lnTo>
                  <a:pt x="3315" y="21543"/>
                </a:lnTo>
                <a:cubicBezTo>
                  <a:pt x="3361" y="21589"/>
                  <a:pt x="3434" y="21589"/>
                  <a:pt x="3480" y="21543"/>
                </a:cubicBezTo>
                <a:lnTo>
                  <a:pt x="10733" y="14288"/>
                </a:lnTo>
                <a:cubicBezTo>
                  <a:pt x="10764" y="14258"/>
                  <a:pt x="10814" y="14258"/>
                  <a:pt x="10845" y="14288"/>
                </a:cubicBezTo>
                <a:lnTo>
                  <a:pt x="18098" y="21543"/>
                </a:lnTo>
                <a:cubicBezTo>
                  <a:pt x="18144" y="21589"/>
                  <a:pt x="18217" y="21589"/>
                  <a:pt x="18263" y="21543"/>
                </a:cubicBezTo>
                <a:lnTo>
                  <a:pt x="21543" y="18263"/>
                </a:lnTo>
                <a:cubicBezTo>
                  <a:pt x="21589" y="18217"/>
                  <a:pt x="21589" y="18144"/>
                  <a:pt x="21543" y="18098"/>
                </a:cubicBezTo>
                <a:lnTo>
                  <a:pt x="14288" y="10845"/>
                </a:lnTo>
                <a:cubicBezTo>
                  <a:pt x="14258" y="10814"/>
                  <a:pt x="14258" y="10764"/>
                  <a:pt x="14288" y="10733"/>
                </a:cubicBezTo>
                <a:lnTo>
                  <a:pt x="21543" y="3480"/>
                </a:lnTo>
                <a:cubicBezTo>
                  <a:pt x="21588" y="3434"/>
                  <a:pt x="21588" y="3360"/>
                  <a:pt x="21543" y="3315"/>
                </a:cubicBezTo>
                <a:lnTo>
                  <a:pt x="18263" y="35"/>
                </a:lnTo>
                <a:cubicBezTo>
                  <a:pt x="18217" y="-11"/>
                  <a:pt x="18144" y="-11"/>
                  <a:pt x="18098" y="35"/>
                </a:cubicBezTo>
                <a:lnTo>
                  <a:pt x="10845" y="7290"/>
                </a:lnTo>
                <a:cubicBezTo>
                  <a:pt x="10814" y="7320"/>
                  <a:pt x="10765" y="7320"/>
                  <a:pt x="10735" y="7290"/>
                </a:cubicBezTo>
                <a:lnTo>
                  <a:pt x="3480" y="35"/>
                </a:lnTo>
                <a:cubicBezTo>
                  <a:pt x="3457" y="12"/>
                  <a:pt x="3428" y="1"/>
                  <a:pt x="3398" y="1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" name="Multiplication Sign"/>
          <p:cNvSpPr/>
          <p:nvPr/>
        </p:nvSpPr>
        <p:spPr>
          <a:xfrm>
            <a:off x="4093803" y="7321577"/>
            <a:ext cx="307221" cy="307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7" h="21577" fill="norm" stroke="1" extrusionOk="0">
                <a:moveTo>
                  <a:pt x="3398" y="1"/>
                </a:moveTo>
                <a:cubicBezTo>
                  <a:pt x="3368" y="1"/>
                  <a:pt x="3338" y="12"/>
                  <a:pt x="3315" y="35"/>
                </a:cubicBezTo>
                <a:lnTo>
                  <a:pt x="35" y="3315"/>
                </a:lnTo>
                <a:cubicBezTo>
                  <a:pt x="-11" y="3361"/>
                  <a:pt x="-11" y="3434"/>
                  <a:pt x="35" y="3480"/>
                </a:cubicBezTo>
                <a:lnTo>
                  <a:pt x="7290" y="10733"/>
                </a:lnTo>
                <a:cubicBezTo>
                  <a:pt x="7320" y="10764"/>
                  <a:pt x="7320" y="10813"/>
                  <a:pt x="7290" y="10843"/>
                </a:cubicBezTo>
                <a:lnTo>
                  <a:pt x="35" y="18098"/>
                </a:lnTo>
                <a:cubicBezTo>
                  <a:pt x="-11" y="18144"/>
                  <a:pt x="-11" y="18217"/>
                  <a:pt x="35" y="18263"/>
                </a:cubicBezTo>
                <a:lnTo>
                  <a:pt x="3315" y="21543"/>
                </a:lnTo>
                <a:cubicBezTo>
                  <a:pt x="3361" y="21589"/>
                  <a:pt x="3434" y="21589"/>
                  <a:pt x="3480" y="21543"/>
                </a:cubicBezTo>
                <a:lnTo>
                  <a:pt x="10733" y="14288"/>
                </a:lnTo>
                <a:cubicBezTo>
                  <a:pt x="10764" y="14258"/>
                  <a:pt x="10814" y="14258"/>
                  <a:pt x="10845" y="14288"/>
                </a:cubicBezTo>
                <a:lnTo>
                  <a:pt x="18098" y="21543"/>
                </a:lnTo>
                <a:cubicBezTo>
                  <a:pt x="18144" y="21589"/>
                  <a:pt x="18217" y="21589"/>
                  <a:pt x="18263" y="21543"/>
                </a:cubicBezTo>
                <a:lnTo>
                  <a:pt x="21543" y="18263"/>
                </a:lnTo>
                <a:cubicBezTo>
                  <a:pt x="21589" y="18217"/>
                  <a:pt x="21589" y="18144"/>
                  <a:pt x="21543" y="18098"/>
                </a:cubicBezTo>
                <a:lnTo>
                  <a:pt x="14288" y="10845"/>
                </a:lnTo>
                <a:cubicBezTo>
                  <a:pt x="14258" y="10814"/>
                  <a:pt x="14258" y="10764"/>
                  <a:pt x="14288" y="10733"/>
                </a:cubicBezTo>
                <a:lnTo>
                  <a:pt x="21543" y="3480"/>
                </a:lnTo>
                <a:cubicBezTo>
                  <a:pt x="21588" y="3434"/>
                  <a:pt x="21588" y="3360"/>
                  <a:pt x="21543" y="3315"/>
                </a:cubicBezTo>
                <a:lnTo>
                  <a:pt x="18263" y="35"/>
                </a:lnTo>
                <a:cubicBezTo>
                  <a:pt x="18217" y="-11"/>
                  <a:pt x="18144" y="-11"/>
                  <a:pt x="18098" y="35"/>
                </a:cubicBezTo>
                <a:lnTo>
                  <a:pt x="10845" y="7290"/>
                </a:lnTo>
                <a:cubicBezTo>
                  <a:pt x="10814" y="7320"/>
                  <a:pt x="10765" y="7320"/>
                  <a:pt x="10735" y="7290"/>
                </a:cubicBezTo>
                <a:lnTo>
                  <a:pt x="3480" y="35"/>
                </a:lnTo>
                <a:cubicBezTo>
                  <a:pt x="3457" y="12"/>
                  <a:pt x="3428" y="1"/>
                  <a:pt x="3398" y="1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" name="Multiplication Sign"/>
          <p:cNvSpPr/>
          <p:nvPr/>
        </p:nvSpPr>
        <p:spPr>
          <a:xfrm>
            <a:off x="4568113" y="7321577"/>
            <a:ext cx="307220" cy="307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7" h="21577" fill="norm" stroke="1" extrusionOk="0">
                <a:moveTo>
                  <a:pt x="3398" y="1"/>
                </a:moveTo>
                <a:cubicBezTo>
                  <a:pt x="3368" y="1"/>
                  <a:pt x="3338" y="12"/>
                  <a:pt x="3315" y="35"/>
                </a:cubicBezTo>
                <a:lnTo>
                  <a:pt x="35" y="3315"/>
                </a:lnTo>
                <a:cubicBezTo>
                  <a:pt x="-11" y="3361"/>
                  <a:pt x="-11" y="3434"/>
                  <a:pt x="35" y="3480"/>
                </a:cubicBezTo>
                <a:lnTo>
                  <a:pt x="7290" y="10733"/>
                </a:lnTo>
                <a:cubicBezTo>
                  <a:pt x="7320" y="10764"/>
                  <a:pt x="7320" y="10813"/>
                  <a:pt x="7290" y="10843"/>
                </a:cubicBezTo>
                <a:lnTo>
                  <a:pt x="35" y="18098"/>
                </a:lnTo>
                <a:cubicBezTo>
                  <a:pt x="-11" y="18144"/>
                  <a:pt x="-11" y="18217"/>
                  <a:pt x="35" y="18263"/>
                </a:cubicBezTo>
                <a:lnTo>
                  <a:pt x="3315" y="21543"/>
                </a:lnTo>
                <a:cubicBezTo>
                  <a:pt x="3361" y="21589"/>
                  <a:pt x="3434" y="21589"/>
                  <a:pt x="3480" y="21543"/>
                </a:cubicBezTo>
                <a:lnTo>
                  <a:pt x="10733" y="14288"/>
                </a:lnTo>
                <a:cubicBezTo>
                  <a:pt x="10764" y="14258"/>
                  <a:pt x="10814" y="14258"/>
                  <a:pt x="10845" y="14288"/>
                </a:cubicBezTo>
                <a:lnTo>
                  <a:pt x="18098" y="21543"/>
                </a:lnTo>
                <a:cubicBezTo>
                  <a:pt x="18144" y="21589"/>
                  <a:pt x="18217" y="21589"/>
                  <a:pt x="18263" y="21543"/>
                </a:cubicBezTo>
                <a:lnTo>
                  <a:pt x="21543" y="18263"/>
                </a:lnTo>
                <a:cubicBezTo>
                  <a:pt x="21589" y="18217"/>
                  <a:pt x="21589" y="18144"/>
                  <a:pt x="21543" y="18098"/>
                </a:cubicBezTo>
                <a:lnTo>
                  <a:pt x="14288" y="10845"/>
                </a:lnTo>
                <a:cubicBezTo>
                  <a:pt x="14258" y="10814"/>
                  <a:pt x="14258" y="10764"/>
                  <a:pt x="14288" y="10733"/>
                </a:cubicBezTo>
                <a:lnTo>
                  <a:pt x="21543" y="3480"/>
                </a:lnTo>
                <a:cubicBezTo>
                  <a:pt x="21588" y="3434"/>
                  <a:pt x="21588" y="3360"/>
                  <a:pt x="21543" y="3315"/>
                </a:cubicBezTo>
                <a:lnTo>
                  <a:pt x="18263" y="35"/>
                </a:lnTo>
                <a:cubicBezTo>
                  <a:pt x="18217" y="-11"/>
                  <a:pt x="18144" y="-11"/>
                  <a:pt x="18098" y="35"/>
                </a:cubicBezTo>
                <a:lnTo>
                  <a:pt x="10845" y="7290"/>
                </a:lnTo>
                <a:cubicBezTo>
                  <a:pt x="10814" y="7320"/>
                  <a:pt x="10765" y="7320"/>
                  <a:pt x="10735" y="7290"/>
                </a:cubicBezTo>
                <a:lnTo>
                  <a:pt x="3480" y="35"/>
                </a:lnTo>
                <a:cubicBezTo>
                  <a:pt x="3457" y="12"/>
                  <a:pt x="3428" y="1"/>
                  <a:pt x="3398" y="1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186" name="How to solve thi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solve this:</a:t>
            </a:r>
          </a:p>
          <a:p>
            <a:pPr lvl="1"/>
            <a:r>
              <a:t>Make a list of possible choices by concatenating the list of letters in the key and all letters</a:t>
            </a:r>
          </a:p>
          <a:p>
            <a:pPr lvl="1"/>
            <a:r>
              <a:t> 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Assign the first letter to 'A'</a:t>
            </a:r>
          </a:p>
        </p:txBody>
      </p:sp>
      <p:sp>
        <p:nvSpPr>
          <p:cNvPr id="187" name="['L', 'O', 'Y', 'O', 'L', 'A', 'C', 'O', 'L', 'L', 'E', 'G', 'E', 'A', 'B', 'C', 'D', 'E', 'F', 'G', 'H', 'I', 'J', 'K', 'L', 'M', 'N', 'O', 'P', 'Q', 'R', 'S', 'T', 'U', 'V', 'W', 'X', 'Y', 'Z']"/>
          <p:cNvSpPr txBox="1"/>
          <p:nvPr/>
        </p:nvSpPr>
        <p:spPr>
          <a:xfrm>
            <a:off x="2165979" y="4724111"/>
            <a:ext cx="967802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['L', 'O', 'Y', 'O', 'L', 'A', 'C', 'O', 'L', 'L', 'E', 'G', 'E', 'A', 'B', 'C', 'D', 'E', 'F', 'G', 'H', 'I', 'J', 'K', 'L', 'M', 'N', 'O', 'P', 'Q', 'R', 'S', 'T', 'U', 'V', 'W', 'X', 'Y', 'Z']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190" name="How to solve thi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solve this:</a:t>
            </a:r>
          </a:p>
          <a:p>
            <a:pPr lvl="1"/>
            <a:r>
              <a:t>Then remove this letter from the list:</a:t>
            </a:r>
          </a:p>
          <a:p>
            <a:pPr lvl="1"/>
          </a:p>
          <a:p>
            <a:pPr lvl="1"/>
          </a:p>
        </p:txBody>
      </p:sp>
      <p:sp>
        <p:nvSpPr>
          <p:cNvPr id="191" name="[ele for ele in choices if ele != retval[letter]]"/>
          <p:cNvSpPr txBox="1"/>
          <p:nvPr/>
        </p:nvSpPr>
        <p:spPr>
          <a:xfrm>
            <a:off x="843638" y="4610100"/>
            <a:ext cx="1131752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[ele for ele in choices if ele != retval[letter]]</a:t>
            </a:r>
          </a:p>
        </p:txBody>
      </p:sp>
      <p:sp>
        <p:nvSpPr>
          <p:cNvPr id="192" name="['O', 'Y', 'O', 'A', 'C', 'O', 'E', 'G', 'E', 'A', 'B', 'C', 'D', 'E', 'F', 'G', 'H', 'I', 'J', 'K', 'M', 'N', 'O', 'P', 'Q', 'R', 'S', 'T', 'U', 'V', 'W', 'X', 'Y', 'Z']"/>
          <p:cNvSpPr txBox="1"/>
          <p:nvPr/>
        </p:nvSpPr>
        <p:spPr>
          <a:xfrm>
            <a:off x="3054483" y="5734050"/>
            <a:ext cx="7179977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['O', 'Y', 'O', 'A', 'C', 'O', 'E', 'G', 'E', 'A', 'B', 'C', 'D', 'E', 'F', 'G', 'H', 'I', 'J', 'K', 'M', 'N', 'O', 'P', 'Q', 'R', 'S', 'T', 'U', 'V', 'W', 'X', 'Y', 'Z']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195" name="Complete cod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Complete code:</a:t>
            </a:r>
          </a:p>
        </p:txBody>
      </p:sp>
      <p:sp>
        <p:nvSpPr>
          <p:cNvPr id="196" name="def make_dict(key):…"/>
          <p:cNvSpPr txBox="1"/>
          <p:nvPr/>
        </p:nvSpPr>
        <p:spPr>
          <a:xfrm>
            <a:off x="623977" y="4117777"/>
            <a:ext cx="12003436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make_dict(key):</a:t>
            </a:r>
          </a:p>
          <a:p>
            <a:pPr/>
            <a:r>
              <a:t>    retval = { }</a:t>
            </a:r>
          </a:p>
          <a:p>
            <a:pPr/>
            <a:r>
              <a:t>    choices = list(key)+list(ascii_uppercase)</a:t>
            </a:r>
          </a:p>
          <a:p>
            <a:pPr/>
            <a:r>
              <a:t>    for letter in ascii_uppercase:</a:t>
            </a:r>
          </a:p>
          <a:p>
            <a:pPr/>
            <a:r>
              <a:t>        print(choices)</a:t>
            </a:r>
          </a:p>
          <a:p>
            <a:pPr/>
            <a:r>
              <a:t>        retval[letter] = choices[0]</a:t>
            </a:r>
          </a:p>
          <a:p>
            <a:pPr/>
            <a:r>
              <a:t>        choices = [ele for ele in choices if ele != retval[letter]]</a:t>
            </a:r>
          </a:p>
          <a:p>
            <a:pPr/>
            <a:r>
              <a:t>    return retval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How to Process Fi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 to Process Files</a:t>
            </a:r>
          </a:p>
        </p:txBody>
      </p:sp>
      <p:sp>
        <p:nvSpPr>
          <p:cNvPr id="123" name="We open a file for read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open a file for reading</a:t>
            </a:r>
          </a:p>
          <a:p>
            <a:pPr/>
            <a:r>
              <a:t>We open a file for writing</a:t>
            </a:r>
          </a:p>
          <a:p>
            <a:pPr/>
            <a:r>
              <a:t>We read the file line by line and process all the data</a:t>
            </a:r>
          </a:p>
          <a:p>
            <a:pPr/>
            <a:r>
              <a:t>Then we write the processed data to another file</a:t>
            </a:r>
          </a:p>
          <a:p>
            <a:pPr/>
            <a:r>
              <a:t>Alternatively, we print out the results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199" name="How to encode a whole book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encode a whole book:</a:t>
            </a:r>
          </a:p>
          <a:p>
            <a:pPr lvl="1"/>
            <a:r>
              <a:t>Write a function that takes a line and applies the dictionary to it</a:t>
            </a:r>
          </a:p>
          <a:p>
            <a:pPr lvl="1"/>
            <a:r>
              <a:t>Write a function that opens the book for reading and an output-file for writing</a:t>
            </a:r>
          </a:p>
          <a:p>
            <a:pPr lvl="2"/>
            <a:r>
              <a:t>Take all lines</a:t>
            </a:r>
          </a:p>
          <a:p>
            <a:pPr lvl="2"/>
            <a:r>
              <a:t>Translate the lines</a:t>
            </a:r>
          </a:p>
          <a:p>
            <a:pPr lvl="2"/>
            <a:r>
              <a:t>Print the translated line to the file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202" name="def translate(line, dictionary):…"/>
          <p:cNvSpPr txBox="1"/>
          <p:nvPr/>
        </p:nvSpPr>
        <p:spPr>
          <a:xfrm>
            <a:off x="1300912" y="2648584"/>
            <a:ext cx="10402976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translate(line, dictionary):</a:t>
            </a:r>
          </a:p>
          <a:p>
            <a:pPr/>
            <a:r>
              <a:t>    result = [ ]</a:t>
            </a:r>
          </a:p>
          <a:p>
            <a:pPr/>
            <a:r>
              <a:t>    for letter in line:</a:t>
            </a:r>
          </a:p>
          <a:p>
            <a:pPr/>
            <a:r>
              <a:t>        if letter in digits:</a:t>
            </a:r>
          </a:p>
          <a:p>
            <a:pPr/>
            <a:r>
              <a:t>            result.append(letter)</a:t>
            </a:r>
          </a:p>
          <a:p>
            <a:pPr/>
            <a:r>
              <a:t>        else:</a:t>
            </a:r>
          </a:p>
          <a:p>
            <a:pPr/>
            <a:r>
              <a:t>            result.append(dictionary[letter])</a:t>
            </a:r>
          </a:p>
          <a:p>
            <a:pPr/>
            <a:r>
              <a:t>    return ''.join(result)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205" name="def encode(infile, key):…"/>
          <p:cNvSpPr txBox="1"/>
          <p:nvPr/>
        </p:nvSpPr>
        <p:spPr>
          <a:xfrm>
            <a:off x="225215" y="3538746"/>
            <a:ext cx="11348009" cy="295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def encode(infile, key):        </a:t>
            </a:r>
          </a:p>
          <a:p>
            <a:pPr>
              <a:defRPr sz="2200"/>
            </a:pPr>
            <a:r>
              <a:t>    mydict = make_dict(key)</a:t>
            </a:r>
          </a:p>
          <a:p>
            <a:pPr>
              <a:defRPr sz="2200"/>
            </a:pPr>
            <a:r>
              <a:t>    with open(infile) as infile, open('output.txt','w') as outfile:</a:t>
            </a:r>
          </a:p>
          <a:p>
            <a:pPr>
              <a:defRPr sz="2200"/>
            </a:pPr>
            <a:r>
              <a:t>        for line in infile:</a:t>
            </a:r>
          </a:p>
          <a:p>
            <a:pPr>
              <a:defRPr sz="2200"/>
            </a:pPr>
            <a:r>
              <a:t>            line = process(line)</a:t>
            </a:r>
          </a:p>
          <a:p>
            <a:pPr>
              <a:defRPr sz="2200"/>
            </a:pPr>
            <a:r>
              <a:t>            new_line = translate(line, mydict)</a:t>
            </a:r>
          </a:p>
          <a:p>
            <a:pPr>
              <a:defRPr sz="2200"/>
            </a:pPr>
            <a:r>
              <a:t>            print(new_line, file = outfile)</a:t>
            </a:r>
          </a:p>
          <a:p>
            <a:pPr>
              <a:defRPr sz="2200"/>
            </a:pPr>
            <a:r>
              <a:t>     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208" name="How to decode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decode?</a:t>
            </a:r>
          </a:p>
          <a:p>
            <a:pPr lvl="1"/>
            <a:r>
              <a:t>Use the same procedure, but with the reversed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211" name="revdict = { mydict[letter]:letter for letter in mydict }"/>
          <p:cNvSpPr txBox="1"/>
          <p:nvPr/>
        </p:nvSpPr>
        <p:spPr>
          <a:xfrm>
            <a:off x="43408" y="4343400"/>
            <a:ext cx="1291798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revdict = { mydict[letter]:letter for letter in mydict 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214" name="def decode(infile, outfile, key):…"/>
          <p:cNvSpPr txBox="1"/>
          <p:nvPr/>
        </p:nvSpPr>
        <p:spPr>
          <a:xfrm>
            <a:off x="134862" y="3111500"/>
            <a:ext cx="12735075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def decode(infile, outfile, key):</a:t>
            </a:r>
          </a:p>
          <a:p>
            <a:pPr>
              <a:defRPr sz="2400"/>
            </a:pPr>
            <a:r>
              <a:t>    mydict = make_dict(key)</a:t>
            </a:r>
          </a:p>
          <a:p>
            <a:pPr>
              <a:defRPr sz="2400"/>
            </a:pPr>
            <a:r>
              <a:t>    revdict = { mydict[letter]:letter for letter in mydict }</a:t>
            </a:r>
          </a:p>
          <a:p>
            <a:pPr>
              <a:defRPr sz="2400"/>
            </a:pPr>
            <a:r>
              <a:t>    with open(infile) as inputfile, open(outfile, 'w') as outputfile:</a:t>
            </a:r>
          </a:p>
          <a:p>
            <a:pPr>
              <a:defRPr sz="2400"/>
            </a:pPr>
            <a:r>
              <a:t>        for line in inputfile:</a:t>
            </a:r>
          </a:p>
          <a:p>
            <a:pPr>
              <a:defRPr sz="2400"/>
            </a:pPr>
            <a:r>
              <a:t>            line = line.strip()</a:t>
            </a:r>
          </a:p>
          <a:p>
            <a:pPr>
              <a:defRPr sz="2400"/>
            </a:pPr>
            <a:r>
              <a:t>            new_line = translate(line, revdict)</a:t>
            </a:r>
          </a:p>
          <a:p>
            <a:pPr>
              <a:defRPr sz="2400"/>
            </a:pPr>
            <a:r>
              <a:t>            print(new_line, file = outputfile)</a:t>
            </a:r>
          </a:p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217" name="How to break a substitution cipher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break a substitution cipher?</a:t>
            </a:r>
          </a:p>
          <a:p>
            <a:pPr lvl="1"/>
            <a:r>
              <a:t>Just do a frequency analysis</a:t>
            </a:r>
          </a:p>
          <a:p>
            <a:pPr lvl="2"/>
            <a:r>
              <a:t>Open the encoded file and use a dictionary to count the letters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220" name="def get_frequencies(filename):…"/>
          <p:cNvSpPr txBox="1"/>
          <p:nvPr/>
        </p:nvSpPr>
        <p:spPr>
          <a:xfrm>
            <a:off x="1800104" y="2855866"/>
            <a:ext cx="10212444" cy="378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500"/>
            </a:pPr>
            <a:r>
              <a:t>def get_frequencies(filename):</a:t>
            </a:r>
          </a:p>
          <a:p>
            <a:pPr>
              <a:defRPr sz="2500"/>
            </a:pPr>
            <a:r>
              <a:t>    count = {letter:0 for letter in ascii_uppercase}</a:t>
            </a:r>
          </a:p>
          <a:p>
            <a:pPr>
              <a:defRPr sz="2500"/>
            </a:pPr>
            <a:r>
              <a:t>    with open(filename) as infile:</a:t>
            </a:r>
          </a:p>
          <a:p>
            <a:pPr>
              <a:defRPr sz="2500"/>
            </a:pPr>
            <a:r>
              <a:t>        for line in infile:</a:t>
            </a:r>
          </a:p>
          <a:p>
            <a:pPr>
              <a:defRPr sz="2500"/>
            </a:pPr>
            <a:r>
              <a:t>            for letter in line:</a:t>
            </a:r>
          </a:p>
          <a:p>
            <a:pPr>
              <a:defRPr sz="2500"/>
            </a:pPr>
            <a:r>
              <a:t>                if letter in count:</a:t>
            </a:r>
          </a:p>
          <a:p>
            <a:pPr>
              <a:defRPr sz="2500"/>
            </a:pPr>
            <a:r>
              <a:t>                    count[letter]+=1</a:t>
            </a:r>
          </a:p>
          <a:p>
            <a:pPr>
              <a:defRPr sz="2500"/>
            </a:pPr>
            <a:r>
              <a:t>    total = sum(list(count.values()))</a:t>
            </a:r>
          </a:p>
          <a:p>
            <a:pPr>
              <a:defRPr sz="2500"/>
            </a:pPr>
            <a:r>
              <a:t>    for letter in ascii_uppercase:</a:t>
            </a:r>
          </a:p>
          <a:p>
            <a:pPr>
              <a:defRPr sz="2500"/>
            </a:pPr>
            <a:r>
              <a:t>        print(letter, ' : ', count[letter]/total*100)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ubstitution Cipher"/>
          <p:cNvSpPr txBox="1"/>
          <p:nvPr>
            <p:ph type="title"/>
          </p:nvPr>
        </p:nvSpPr>
        <p:spPr>
          <a:xfrm>
            <a:off x="952500" y="254000"/>
            <a:ext cx="6885585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Substitution Cipher</a:t>
            </a:r>
          </a:p>
        </p:txBody>
      </p:sp>
      <p:sp>
        <p:nvSpPr>
          <p:cNvPr id="223" name="The frequency of letters is reasonably constant over texts in the same language"/>
          <p:cNvSpPr txBox="1"/>
          <p:nvPr>
            <p:ph type="body" sz="half" idx="1"/>
          </p:nvPr>
        </p:nvSpPr>
        <p:spPr>
          <a:xfrm>
            <a:off x="952500" y="2590800"/>
            <a:ext cx="714069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The frequency of letters is reasonably constant over texts in the same language </a:t>
            </a:r>
          </a:p>
        </p:txBody>
      </p:sp>
      <p:pic>
        <p:nvPicPr>
          <p:cNvPr id="224" name="Screen Shot 2021-07-09 at 7.50.56 PM.png" descr="Screen Shot 2021-07-09 at 7.50.5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81536" y="945565"/>
            <a:ext cx="3187701" cy="8305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ubstitution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Substitution Cipher</a:t>
            </a:r>
          </a:p>
        </p:txBody>
      </p:sp>
      <p:sp>
        <p:nvSpPr>
          <p:cNvPr id="227" name="A  :  1.3285085277595021…"/>
          <p:cNvSpPr txBox="1"/>
          <p:nvPr/>
        </p:nvSpPr>
        <p:spPr>
          <a:xfrm>
            <a:off x="1189963" y="2616200"/>
            <a:ext cx="4115452" cy="6235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z="2100"/>
            </a:pPr>
            <a:r>
              <a:t>A  :  1.3285085277595021</a:t>
            </a:r>
          </a:p>
          <a:p>
            <a:pPr>
              <a:lnSpc>
                <a:spcPct val="80000"/>
              </a:lnSpc>
              <a:defRPr sz="2100"/>
            </a:pPr>
            <a:r>
              <a:t>B  :  6.941140745989169</a:t>
            </a:r>
          </a:p>
          <a:p>
            <a:pPr>
              <a:lnSpc>
                <a:spcPct val="80000"/>
              </a:lnSpc>
              <a:defRPr sz="2100"/>
            </a:pPr>
            <a:r>
              <a:t>C  :  0.134116098992864</a:t>
            </a:r>
          </a:p>
          <a:p>
            <a:pPr>
              <a:lnSpc>
                <a:spcPct val="80000"/>
              </a:lnSpc>
              <a:defRPr sz="2100"/>
            </a:pPr>
            <a:r>
              <a:t>D  :  4.458727668404271</a:t>
            </a:r>
          </a:p>
          <a:p>
            <a:pPr>
              <a:lnSpc>
                <a:spcPct val="80000"/>
              </a:lnSpc>
              <a:defRPr sz="2100"/>
            </a:pPr>
            <a:r>
              <a:t>E  :  1.973784098385546</a:t>
            </a:r>
          </a:p>
          <a:p>
            <a:pPr>
              <a:lnSpc>
                <a:spcPct val="80000"/>
              </a:lnSpc>
              <a:defRPr sz="2100"/>
            </a:pPr>
            <a:r>
              <a:t>F  :  6.518548509539956</a:t>
            </a:r>
          </a:p>
          <a:p>
            <a:pPr>
              <a:lnSpc>
                <a:spcPct val="80000"/>
              </a:lnSpc>
              <a:defRPr sz="2100"/>
            </a:pPr>
            <a:r>
              <a:t>G  :  7.5408674528063155</a:t>
            </a:r>
          </a:p>
          <a:p>
            <a:pPr>
              <a:lnSpc>
                <a:spcPct val="80000"/>
              </a:lnSpc>
              <a:defRPr sz="2100"/>
            </a:pPr>
            <a:r>
              <a:t>H  :  1.3538134520977783</a:t>
            </a:r>
          </a:p>
          <a:p>
            <a:pPr>
              <a:lnSpc>
                <a:spcPct val="80000"/>
              </a:lnSpc>
              <a:defRPr sz="2100"/>
            </a:pPr>
            <a:r>
              <a:t>I  :  4.605496229566273</a:t>
            </a:r>
          </a:p>
          <a:p>
            <a:pPr>
              <a:lnSpc>
                <a:spcPct val="80000"/>
              </a:lnSpc>
              <a:defRPr sz="2100"/>
            </a:pPr>
            <a:r>
              <a:t>J  :  0.21509185687534796</a:t>
            </a:r>
          </a:p>
          <a:p>
            <a:pPr>
              <a:lnSpc>
                <a:spcPct val="80000"/>
              </a:lnSpc>
              <a:defRPr sz="2100"/>
            </a:pPr>
            <a:r>
              <a:t>K  :  5.159674072574523</a:t>
            </a:r>
          </a:p>
          <a:p>
            <a:pPr>
              <a:lnSpc>
                <a:spcPct val="80000"/>
              </a:lnSpc>
              <a:defRPr sz="2100"/>
            </a:pPr>
            <a:r>
              <a:t>L  :  1.9408876967457867</a:t>
            </a:r>
          </a:p>
          <a:p>
            <a:pPr>
              <a:lnSpc>
                <a:spcPct val="80000"/>
              </a:lnSpc>
              <a:defRPr sz="2100"/>
            </a:pPr>
            <a:r>
              <a:t>M  :  6.1415051368996405</a:t>
            </a:r>
          </a:p>
          <a:p>
            <a:pPr>
              <a:lnSpc>
                <a:spcPct val="80000"/>
              </a:lnSpc>
              <a:defRPr sz="2100"/>
            </a:pPr>
            <a:r>
              <a:t>N  :  8.522698517131435</a:t>
            </a:r>
          </a:p>
          <a:p>
            <a:pPr>
              <a:lnSpc>
                <a:spcPct val="80000"/>
              </a:lnSpc>
              <a:defRPr sz="2100"/>
            </a:pPr>
            <a:r>
              <a:t>O  :  12.725846449719116</a:t>
            </a:r>
          </a:p>
          <a:p>
            <a:pPr>
              <a:lnSpc>
                <a:spcPct val="80000"/>
              </a:lnSpc>
              <a:defRPr sz="2100"/>
            </a:pPr>
            <a:r>
              <a:t>P  :  2.3660104256288275</a:t>
            </a:r>
          </a:p>
          <a:p>
            <a:pPr>
              <a:lnSpc>
                <a:spcPct val="80000"/>
              </a:lnSpc>
              <a:defRPr sz="2100"/>
            </a:pPr>
            <a:r>
              <a:t>Q  :  9.671542082089173</a:t>
            </a:r>
          </a:p>
          <a:p>
            <a:pPr>
              <a:lnSpc>
                <a:spcPct val="80000"/>
              </a:lnSpc>
              <a:defRPr sz="2100"/>
            </a:pPr>
            <a:r>
              <a:t>R  :  1.0552153449061188</a:t>
            </a:r>
          </a:p>
          <a:p>
            <a:pPr>
              <a:lnSpc>
                <a:spcPct val="80000"/>
              </a:lnSpc>
              <a:defRPr sz="2100"/>
            </a:pPr>
            <a:r>
              <a:t>S  :  2.917657776203249</a:t>
            </a:r>
          </a:p>
          <a:p>
            <a:pPr>
              <a:lnSpc>
                <a:spcPct val="80000"/>
              </a:lnSpc>
              <a:defRPr sz="2100"/>
            </a:pPr>
            <a:r>
              <a:t>T  :  2.3584189483273446</a:t>
            </a:r>
          </a:p>
          <a:p>
            <a:pPr>
              <a:lnSpc>
                <a:spcPct val="80000"/>
              </a:lnSpc>
              <a:defRPr sz="2100"/>
            </a:pPr>
            <a:r>
              <a:t>U  :  6.807024646996306</a:t>
            </a:r>
          </a:p>
          <a:p>
            <a:pPr>
              <a:lnSpc>
                <a:spcPct val="80000"/>
              </a:lnSpc>
              <a:defRPr sz="2100"/>
            </a:pPr>
            <a:r>
              <a:t>V  :  0.751556252846804</a:t>
            </a:r>
          </a:p>
          <a:p>
            <a:pPr>
              <a:lnSpc>
                <a:spcPct val="80000"/>
              </a:lnSpc>
              <a:defRPr sz="2100"/>
            </a:pPr>
            <a:r>
              <a:t>W  :  2.495065539754036</a:t>
            </a:r>
          </a:p>
          <a:p>
            <a:pPr>
              <a:lnSpc>
                <a:spcPct val="80000"/>
              </a:lnSpc>
              <a:defRPr sz="2100"/>
            </a:pPr>
            <a:r>
              <a:t>X  :  0.11640265195607066</a:t>
            </a:r>
          </a:p>
          <a:p>
            <a:pPr>
              <a:lnSpc>
                <a:spcPct val="80000"/>
              </a:lnSpc>
              <a:defRPr sz="2100"/>
            </a:pPr>
            <a:r>
              <a:t>Y  :  1.8194240599220608</a:t>
            </a:r>
          </a:p>
          <a:p>
            <a:pPr>
              <a:lnSpc>
                <a:spcPct val="80000"/>
              </a:lnSpc>
              <a:defRPr sz="2100"/>
            </a:pPr>
            <a:r>
              <a:t>Z  :  0.08097575788248393</a:t>
            </a:r>
          </a:p>
        </p:txBody>
      </p:sp>
      <p:pic>
        <p:nvPicPr>
          <p:cNvPr id="228" name="Screen Shot 2021-07-09 at 7.50.56 PM.png" descr="Screen Shot 2021-07-09 at 7.50.5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87592" y="2413000"/>
            <a:ext cx="2546524" cy="66351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oday: Some 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Today: Some simple cryptography</a:t>
            </a:r>
          </a:p>
        </p:txBody>
      </p:sp>
      <p:sp>
        <p:nvSpPr>
          <p:cNvPr id="126" name="Cryptography has been around for more than 2000 yea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Cryptography has been around for more than 2000 years</a:t>
            </a:r>
          </a:p>
          <a:p>
            <a:pPr/>
            <a:r>
              <a:t>Computers have had a big impact on cryptography and vice versa</a:t>
            </a:r>
          </a:p>
          <a:p>
            <a:pPr/>
            <a:r>
              <a:t>Here: Use two simple codes and break them</a:t>
            </a:r>
          </a:p>
          <a:p>
            <a:pPr lvl="1"/>
            <a:r>
              <a:t>Take a text</a:t>
            </a:r>
          </a:p>
          <a:p>
            <a:pPr lvl="1"/>
            <a:r>
              <a:t>Convert the text to only upper letters and suppress punctuation marks</a:t>
            </a:r>
          </a:p>
          <a:p>
            <a:pPr lvl="1"/>
            <a:r>
              <a:t>Use the substitution code on the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aesar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Caesar Cipher</a:t>
            </a:r>
          </a:p>
        </p:txBody>
      </p:sp>
      <p:sp>
        <p:nvSpPr>
          <p:cNvPr id="231" name="A simple form of a substitution ciph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simple form of a substitution cipher</a:t>
            </a:r>
          </a:p>
          <a:p>
            <a:pPr lvl="1"/>
            <a:r>
              <a:t>Each letter is moved to the letter x spots away</a:t>
            </a:r>
          </a:p>
          <a:p>
            <a:pPr lvl="2"/>
            <a:r>
              <a:t>Example:  x=5</a:t>
            </a:r>
          </a:p>
          <a:p>
            <a:pPr lvl="2"/>
            <a:r>
              <a:t>A-&gt;F, B-&gt;G, C-&gt;H, D-&gt;I, …</a:t>
            </a:r>
          </a:p>
          <a:p>
            <a:pPr lvl="3"/>
            <a:r>
              <a:t>When you reach 'Z', start with 'A' again:</a:t>
            </a:r>
          </a:p>
          <a:p>
            <a:pPr lvl="2"/>
            <a:r>
              <a:t>U-&gt;Z, V-&gt;A, W-&gt;B, X-&gt;C, Y-&gt;D, Z-&gt;E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aesar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Caesar Cipher</a:t>
            </a:r>
          </a:p>
        </p:txBody>
      </p:sp>
      <p:sp>
        <p:nvSpPr>
          <p:cNvPr id="234" name="We can use two built in functions that associate a letter with its encodi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use two built in functions that associate a letter with its encoding</a:t>
            </a:r>
          </a:p>
        </p:txBody>
      </p:sp>
      <p:sp>
        <p:nvSpPr>
          <p:cNvPr id="235" name="&gt;&gt;&gt; ord('य')…"/>
          <p:cNvSpPr txBox="1"/>
          <p:nvPr/>
        </p:nvSpPr>
        <p:spPr>
          <a:xfrm>
            <a:off x="4959108" y="4470400"/>
            <a:ext cx="3086584" cy="2527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ord('य')</a:t>
            </a:r>
          </a:p>
          <a:p>
            <a:pPr/>
            <a:r>
              <a:t>2351</a:t>
            </a:r>
          </a:p>
          <a:p>
            <a:pPr/>
          </a:p>
          <a:p>
            <a:pPr/>
            <a:r>
              <a:t>&gt;&gt;&gt; chr(2351)</a:t>
            </a:r>
          </a:p>
          <a:p>
            <a:pPr/>
            <a:r>
              <a:t>'य'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Caesar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Caesar Cipher</a:t>
            </a:r>
          </a:p>
        </p:txBody>
      </p:sp>
      <p:sp>
        <p:nvSpPr>
          <p:cNvPr id="238" name="The encoding reflects the ordering of the alphabe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encoding reflects the ordering of the alphabet.</a:t>
            </a:r>
          </a:p>
          <a:p>
            <a:pPr lvl="1"/>
            <a:r>
              <a:t>To get the letter 5 steps afterwards:</a:t>
            </a:r>
          </a:p>
        </p:txBody>
      </p:sp>
      <p:sp>
        <p:nvSpPr>
          <p:cNvPr id="239" name="&gt;&gt;&gt; def trans(character):…"/>
          <p:cNvSpPr txBox="1"/>
          <p:nvPr/>
        </p:nvSpPr>
        <p:spPr>
          <a:xfrm>
            <a:off x="2952229" y="4521200"/>
            <a:ext cx="7100342" cy="386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def trans(character):</a:t>
            </a:r>
          </a:p>
          <a:p>
            <a:pPr/>
            <a:r>
              <a:t>	return chr(ord(character)+5)</a:t>
            </a:r>
          </a:p>
          <a:p>
            <a:pPr/>
          </a:p>
          <a:p>
            <a:pPr/>
            <a:r>
              <a:t>&gt;&gt;&gt; trans('g')</a:t>
            </a:r>
          </a:p>
          <a:p>
            <a:pPr/>
            <a:r>
              <a:t>'l'</a:t>
            </a:r>
          </a:p>
          <a:p>
            <a:pPr/>
            <a:r>
              <a:t>&gt;&gt;&gt; trans('य')</a:t>
            </a:r>
          </a:p>
          <a:p>
            <a:pPr/>
            <a:r>
              <a:t>'ऴ'</a:t>
            </a:r>
          </a:p>
          <a:p>
            <a:pPr/>
            <a:r>
              <a:t>&gt;&gt;&gt;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Caesar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Caesar Cipher</a:t>
            </a:r>
          </a:p>
        </p:txBody>
      </p:sp>
      <p:sp>
        <p:nvSpPr>
          <p:cNvPr id="242" name="The uppercase letters in the English alphabet are between ord('A') and ord('Z'), i.e. between 65 and 90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uppercase letters in the English alphabet are between ord('A') and ord('Z'), i.e. between 65 and 90</a:t>
            </a:r>
          </a:p>
          <a:p>
            <a:pPr lvl="1"/>
            <a:r>
              <a:t>Implement the Caesar Cipher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aesar Ciph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Caesar Cipher</a:t>
            </a:r>
          </a:p>
        </p:txBody>
      </p:sp>
      <p:sp>
        <p:nvSpPr>
          <p:cNvPr id="245" name="def translate(letter, offset):…"/>
          <p:cNvSpPr txBox="1"/>
          <p:nvPr/>
        </p:nvSpPr>
        <p:spPr>
          <a:xfrm>
            <a:off x="3015691" y="2895599"/>
            <a:ext cx="6973418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translate(letter, offset):</a:t>
            </a:r>
          </a:p>
          <a:p>
            <a:pPr/>
            <a:r>
              <a:t>    number = ord(letter)-65</a:t>
            </a:r>
          </a:p>
          <a:p>
            <a:pPr/>
            <a:r>
              <a:t>    new_number = number+offset</a:t>
            </a:r>
          </a:p>
          <a:p>
            <a:pPr/>
            <a:r>
              <a:t>    if new_number &gt; 25:</a:t>
            </a:r>
          </a:p>
          <a:p>
            <a:pPr/>
            <a:r>
              <a:t>        new_number -=26</a:t>
            </a:r>
          </a:p>
          <a:p>
            <a:pPr/>
            <a:r>
              <a:t>    return chr(new_number+65)</a:t>
            </a:r>
          </a:p>
          <a:p>
            <a:pPr/>
            <a:r>
              <a:t>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How to Process a St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How to Process a String</a:t>
            </a:r>
          </a:p>
        </p:txBody>
      </p:sp>
      <p:sp>
        <p:nvSpPr>
          <p:cNvPr id="129" name="Task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Task:</a:t>
            </a:r>
          </a:p>
          <a:p>
            <a:pPr lvl="1"/>
            <a:r>
              <a:t>Given a string, remove all punctuation marks and white spaces and make the text upper only</a:t>
            </a:r>
          </a:p>
          <a:p>
            <a:pPr lvl="1"/>
            <a:r>
              <a:t>Hint: instead of typing the alphabet, you can use ascii_letters and digits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How to Process a St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How to Process a String</a:t>
            </a:r>
          </a:p>
        </p:txBody>
      </p:sp>
      <p:sp>
        <p:nvSpPr>
          <p:cNvPr id="132" name="We can import directly from str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import directly from string</a:t>
            </a:r>
          </a:p>
          <a:p>
            <a:pPr/>
          </a:p>
          <a:p>
            <a:pPr/>
          </a:p>
          <a:p>
            <a:pPr/>
            <a:r>
              <a:t>We use the standard pattern:  Create a result array and add to it selectively</a:t>
            </a:r>
          </a:p>
        </p:txBody>
      </p:sp>
      <p:sp>
        <p:nvSpPr>
          <p:cNvPr id="133" name="from string import ascii_letters, digits"/>
          <p:cNvSpPr txBox="1"/>
          <p:nvPr/>
        </p:nvSpPr>
        <p:spPr>
          <a:xfrm>
            <a:off x="1678661" y="3606762"/>
            <a:ext cx="925978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string import ascii_letters, digits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How to Process a St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How to Process a String</a:t>
            </a:r>
          </a:p>
        </p:txBody>
      </p:sp>
      <p:sp>
        <p:nvSpPr>
          <p:cNvPr id="136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  <p:sp>
        <p:nvSpPr>
          <p:cNvPr id="137" name="from string import ascii_letters, digits…"/>
          <p:cNvSpPr txBox="1"/>
          <p:nvPr/>
        </p:nvSpPr>
        <p:spPr>
          <a:xfrm>
            <a:off x="-1" y="3740149"/>
            <a:ext cx="12689348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string import ascii_letters, digits</a:t>
            </a:r>
          </a:p>
          <a:p>
            <a:pPr/>
          </a:p>
          <a:p>
            <a:pPr/>
            <a:r>
              <a:t>def process(string):</a:t>
            </a:r>
          </a:p>
          <a:p>
            <a:pPr/>
            <a:r>
              <a:t>    result = [ ]</a:t>
            </a:r>
          </a:p>
          <a:p>
            <a:pPr/>
            <a:r>
              <a:t>    for letter in string:</a:t>
            </a:r>
          </a:p>
          <a:p>
            <a:pPr/>
            <a:r>
              <a:t>        if letter in ascii_letters or letter in digits:</a:t>
            </a:r>
          </a:p>
          <a:p>
            <a:pPr/>
            <a:r>
              <a:t>            result.append(letter.upper())</a:t>
            </a:r>
          </a:p>
          <a:p>
            <a:pPr/>
            <a:r>
              <a:t>    return ''.join(result)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How to Process a St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How to Process a String</a:t>
            </a:r>
          </a:p>
        </p:txBody>
      </p:sp>
      <p:sp>
        <p:nvSpPr>
          <p:cNvPr id="140" name="This has an error.  Can you spot it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has an error.  Can you spot it?</a:t>
            </a:r>
          </a:p>
        </p:txBody>
      </p:sp>
      <p:sp>
        <p:nvSpPr>
          <p:cNvPr id="141" name="from string import ascii_letters, digits…"/>
          <p:cNvSpPr txBox="1"/>
          <p:nvPr/>
        </p:nvSpPr>
        <p:spPr>
          <a:xfrm>
            <a:off x="1408639" y="3740149"/>
            <a:ext cx="10402975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string import ascii_letters, digits</a:t>
            </a:r>
          </a:p>
          <a:p>
            <a:pPr/>
          </a:p>
          <a:p>
            <a:pPr/>
            <a:r>
              <a:t>def process(string):</a:t>
            </a:r>
          </a:p>
          <a:p>
            <a:pPr/>
            <a:r>
              <a:t>    result = [ ]</a:t>
            </a:r>
          </a:p>
          <a:p>
            <a:pPr/>
            <a:r>
              <a:t>    for letter in string:</a:t>
            </a:r>
          </a:p>
          <a:p>
            <a:pPr/>
            <a:r>
              <a:t>        if letter in ascii_letters or digits:</a:t>
            </a:r>
          </a:p>
          <a:p>
            <a:pPr/>
            <a:r>
              <a:t>            result.append(letter.upper())</a:t>
            </a:r>
          </a:p>
          <a:p>
            <a:pPr/>
            <a:r>
              <a:t>    return ''.join(result)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How to Process a St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How to Process a String</a:t>
            </a:r>
          </a:p>
        </p:txBody>
      </p:sp>
      <p:sp>
        <p:nvSpPr>
          <p:cNvPr id="144" name="This has an error.  Can you spot it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This has an error.  Can you spot it?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digits is not zero and always true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All letters are added to result</a:t>
            </a:r>
          </a:p>
        </p:txBody>
      </p:sp>
      <p:sp>
        <p:nvSpPr>
          <p:cNvPr id="145" name="from string import ascii_letters, digits…"/>
          <p:cNvSpPr txBox="1"/>
          <p:nvPr/>
        </p:nvSpPr>
        <p:spPr>
          <a:xfrm>
            <a:off x="1300912" y="3444293"/>
            <a:ext cx="10402976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string import ascii_letters, digits</a:t>
            </a:r>
          </a:p>
          <a:p>
            <a:pPr/>
          </a:p>
          <a:p>
            <a:pPr/>
            <a:r>
              <a:t>def process(string):</a:t>
            </a:r>
          </a:p>
          <a:p>
            <a:pPr/>
            <a:r>
              <a:t>    result = [ ]</a:t>
            </a:r>
          </a:p>
          <a:p>
            <a:pPr/>
            <a:r>
              <a:t>    for letter in string:</a:t>
            </a:r>
          </a:p>
          <a:p>
            <a:pPr/>
            <a:r>
              <a:t>        if letter in ascii_letters or digits:</a:t>
            </a:r>
          </a:p>
          <a:p>
            <a:pPr/>
            <a:r>
              <a:t>            result.append(letter.upper())</a:t>
            </a:r>
          </a:p>
          <a:p>
            <a:pPr/>
            <a:r>
              <a:t>    return ''.join(result)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How to Process a St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How to Process a String</a:t>
            </a:r>
          </a:p>
        </p:txBody>
      </p:sp>
      <p:sp>
        <p:nvSpPr>
          <p:cNvPr id="148" name="This concatenates the letters and digits string and work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concatenates the letters and digits string and works</a:t>
            </a:r>
          </a:p>
        </p:txBody>
      </p:sp>
      <p:sp>
        <p:nvSpPr>
          <p:cNvPr id="149" name="from string import ascii_letters, digits…"/>
          <p:cNvSpPr txBox="1"/>
          <p:nvPr/>
        </p:nvSpPr>
        <p:spPr>
          <a:xfrm>
            <a:off x="1849681" y="3494710"/>
            <a:ext cx="9717064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string import ascii_letters, digits</a:t>
            </a:r>
          </a:p>
          <a:p>
            <a:pPr/>
          </a:p>
          <a:p>
            <a:pPr/>
            <a:r>
              <a:t>def process(string):</a:t>
            </a:r>
          </a:p>
          <a:p>
            <a:pPr/>
            <a:r>
              <a:t>    result = [ ]</a:t>
            </a:r>
          </a:p>
          <a:p>
            <a:pPr/>
            <a:r>
              <a:t>    for letter in string:</a:t>
            </a:r>
          </a:p>
          <a:p>
            <a:pPr/>
            <a:r>
              <a:t>        if letter in ascii_letters+digits:</a:t>
            </a:r>
          </a:p>
          <a:p>
            <a:pPr/>
            <a:r>
              <a:t>            result.append(letter.upper())</a:t>
            </a:r>
          </a:p>
          <a:p>
            <a:pPr/>
            <a:r>
              <a:t>    return ''.join(result)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