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6th Week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6</a:t>
            </a:r>
            <a:r>
              <a:rPr baseline="31999"/>
              <a:t>th</a:t>
            </a:r>
            <a:r>
              <a:t> Week</a:t>
            </a:r>
          </a:p>
          <a:p>
            <a:pPr/>
            <a:r>
              <a:t>Review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54" name="Relevant patter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Relevant pattern:</a:t>
            </a:r>
          </a:p>
          <a:p>
            <a:pPr lvl="1"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&lt;td&gt;rank&lt;/td&gt; &lt;td&gt;male_name&lt;/td&gt; &lt;td&gt;female_name&lt;/td&gt;</a:t>
            </a:r>
          </a:p>
          <a:p>
            <a:pPr/>
            <a:r>
              <a:t>Split on the empty space!</a:t>
            </a:r>
          </a:p>
          <a:p>
            <a:pPr lvl="1"/>
            <a:r>
              <a:t>Check that this gives a list of three instances</a:t>
            </a:r>
          </a:p>
        </p:txBody>
      </p:sp>
      <p:sp>
        <p:nvSpPr>
          <p:cNvPr id="155" name="&lt;tr align=&quot;right&quot;&gt;…"/>
          <p:cNvSpPr txBox="1"/>
          <p:nvPr/>
        </p:nvSpPr>
        <p:spPr>
          <a:xfrm>
            <a:off x="1323776" y="5412234"/>
            <a:ext cx="10357248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&lt;tr align="right"&gt;</a:t>
            </a:r>
          </a:p>
          <a:p>
            <a:pPr/>
            <a:r>
              <a:t> &lt;td&gt;1&lt;/td&gt; &lt;td&gt;Michael&lt;/td&gt; &lt;td&gt;Jessica&lt;/td&gt;</a:t>
            </a:r>
          </a:p>
          <a:p>
            <a:pPr/>
            <a:r>
              <a:t>&lt;/tr&gt;</a:t>
            </a:r>
          </a:p>
          <a:p>
            <a:pPr/>
            <a:r>
              <a:t>&lt;tr align="right"&gt;</a:t>
            </a:r>
          </a:p>
          <a:p>
            <a:pPr/>
            <a:r>
              <a:t> &lt;td&gt;2&lt;/td&gt; &lt;td&gt;Christopher&lt;/td&gt; &lt;td&gt;Ashley&lt;/td&gt;</a:t>
            </a:r>
          </a:p>
          <a:p>
            <a:pPr/>
            <a:r>
              <a:t>&lt;/tr&gt;</a:t>
            </a:r>
          </a:p>
          <a:p>
            <a:pPr/>
            <a:r>
              <a:t>&lt;tr align="right"&gt;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58" name="We extract based on the ite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  <a:p>
            <a:pPr/>
          </a:p>
          <a:p>
            <a:pPr/>
            <a:r>
              <a:t>We extract based on the items</a:t>
            </a:r>
          </a:p>
          <a:p>
            <a:pPr/>
          </a:p>
          <a:p>
            <a:pPr/>
          </a:p>
          <a:p>
            <a:pPr/>
            <a:r>
              <a:t>And add / create to the dictionary</a:t>
            </a:r>
          </a:p>
        </p:txBody>
      </p:sp>
      <p:sp>
        <p:nvSpPr>
          <p:cNvPr id="159" name="for line in infile:…"/>
          <p:cNvSpPr txBox="1"/>
          <p:nvPr/>
        </p:nvSpPr>
        <p:spPr>
          <a:xfrm>
            <a:off x="952499" y="2413000"/>
            <a:ext cx="8650091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line in infile:</a:t>
            </a:r>
          </a:p>
          <a:p>
            <a:pPr/>
            <a:r>
              <a:t>     if line.strip().startswith("&lt;td&gt;"):</a:t>
            </a:r>
          </a:p>
          <a:p>
            <a:pPr/>
            <a:r>
              <a:t>     items = line.split()</a:t>
            </a:r>
          </a:p>
          <a:p>
            <a:pPr/>
            <a:r>
              <a:t>     if len(items)==3:</a:t>
            </a:r>
          </a:p>
        </p:txBody>
      </p:sp>
      <p:sp>
        <p:nvSpPr>
          <p:cNvPr id="160" name="rank = items[0][4:-5]…"/>
          <p:cNvSpPr txBox="1"/>
          <p:nvPr/>
        </p:nvSpPr>
        <p:spPr>
          <a:xfrm>
            <a:off x="2873052" y="4876800"/>
            <a:ext cx="672953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rank = items[0][4:-5]</a:t>
            </a:r>
          </a:p>
          <a:p>
            <a:pPr/>
            <a:r>
              <a:t>male = items[1][4:-5].lower()</a:t>
            </a:r>
          </a:p>
          <a:p>
            <a:pPr/>
            <a:r>
              <a:t>female = items[2][4:-5].lower()</a:t>
            </a:r>
          </a:p>
        </p:txBody>
      </p:sp>
      <p:sp>
        <p:nvSpPr>
          <p:cNvPr id="161" name="if male not in result:…"/>
          <p:cNvSpPr txBox="1"/>
          <p:nvPr/>
        </p:nvSpPr>
        <p:spPr>
          <a:xfrm>
            <a:off x="2873052" y="7200899"/>
            <a:ext cx="6942932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if male not in result:</a:t>
            </a:r>
          </a:p>
          <a:p>
            <a:pPr/>
            <a:r>
              <a:t>     result[male] = {year: rank}</a:t>
            </a:r>
          </a:p>
          <a:p>
            <a:pPr/>
            <a:r>
              <a:t>else:</a:t>
            </a:r>
          </a:p>
          <a:p>
            <a:pPr/>
            <a:r>
              <a:t>     result[male][year] = rank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64" name="Displa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Display: 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Notice: get allows to specify a default value</a:t>
            </a:r>
          </a:p>
        </p:txBody>
      </p:sp>
      <p:sp>
        <p:nvSpPr>
          <p:cNvPr id="165" name="def display(dictionary, years, name):…"/>
          <p:cNvSpPr txBox="1"/>
          <p:nvPr/>
        </p:nvSpPr>
        <p:spPr>
          <a:xfrm>
            <a:off x="409227" y="3575049"/>
            <a:ext cx="1218634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display(dictionary, years, name):</a:t>
            </a:r>
          </a:p>
          <a:p>
            <a:pPr>
              <a:defRPr sz="2400"/>
            </a:pPr>
            <a:r>
              <a:t>    if name not in dictionary:</a:t>
            </a:r>
          </a:p>
          <a:p>
            <a:pPr>
              <a:defRPr sz="2400"/>
            </a:pPr>
            <a:r>
              <a:t>        print('never ranked')</a:t>
            </a:r>
          </a:p>
          <a:p>
            <a:pPr>
              <a:defRPr sz="2400"/>
            </a:pPr>
            <a:r>
              <a:t>    else:</a:t>
            </a:r>
          </a:p>
          <a:p>
            <a:pPr>
              <a:defRPr sz="2400"/>
            </a:pPr>
            <a:r>
              <a:t>         for year in years:</a:t>
            </a:r>
          </a:p>
          <a:p>
            <a:pPr>
              <a:defRPr sz="2400"/>
            </a:pPr>
            <a:r>
              <a:t>             print(year, dictionary[name].get(year,'not ranked'))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68" name="How to make a plo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make a plot:</a:t>
            </a:r>
          </a:p>
          <a:p>
            <a:pPr/>
          </a:p>
          <a:p>
            <a:pPr/>
          </a:p>
          <a:p>
            <a:pPr/>
          </a:p>
          <a:p>
            <a:pPr/>
            <a:r>
              <a:t>Create a figure and an axis object</a:t>
            </a:r>
          </a:p>
        </p:txBody>
      </p:sp>
      <p:sp>
        <p:nvSpPr>
          <p:cNvPr id="169" name="import matplotlib.pyplot as plt…"/>
          <p:cNvSpPr txBox="1"/>
          <p:nvPr/>
        </p:nvSpPr>
        <p:spPr>
          <a:xfrm>
            <a:off x="2956994" y="3292528"/>
            <a:ext cx="8436695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matplotlib.pyplot as plt</a:t>
            </a:r>
          </a:p>
          <a:p>
            <a:pPr/>
            <a:r>
              <a:t>import numpy as np</a:t>
            </a:r>
          </a:p>
          <a:p>
            <a:pPr/>
          </a:p>
          <a:p>
            <a:pPr/>
            <a:r>
              <a:t>dd, yy = create_dictionary('Babynames')</a:t>
            </a:r>
          </a:p>
        </p:txBody>
      </p:sp>
      <p:sp>
        <p:nvSpPr>
          <p:cNvPr id="170" name="fig = plt.figure()…"/>
          <p:cNvSpPr txBox="1"/>
          <p:nvPr/>
        </p:nvSpPr>
        <p:spPr>
          <a:xfrm>
            <a:off x="2956994" y="6679477"/>
            <a:ext cx="5235774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fig = plt.figure()</a:t>
            </a:r>
          </a:p>
          <a:p>
            <a:pPr/>
            <a:r>
              <a:t>axes = fig.add_subplot()</a:t>
            </a:r>
          </a:p>
          <a:p>
            <a:pPr/>
            <a:r>
              <a:t>axes.set_ylim(1000, 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73" name="Provide a scatter plot by calling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Provide a scatter plot by calling the dictionary</a:t>
            </a:r>
          </a:p>
          <a:p>
            <a:pPr/>
          </a:p>
          <a:p>
            <a:pPr/>
          </a:p>
          <a:p>
            <a:pPr/>
          </a:p>
          <a:p>
            <a:pPr/>
            <a:r>
              <a:t>And plot the values</a:t>
            </a:r>
          </a:p>
        </p:txBody>
      </p:sp>
      <p:sp>
        <p:nvSpPr>
          <p:cNvPr id="174" name="axes.scatter(yy, [int(dd['thomas'].get(year, 1000))…"/>
          <p:cNvSpPr txBox="1"/>
          <p:nvPr/>
        </p:nvSpPr>
        <p:spPr>
          <a:xfrm>
            <a:off x="952500" y="3601247"/>
            <a:ext cx="11210826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axes.scatter(yy, [int(dd['thomas'].get(year, 1000)) </a:t>
            </a:r>
          </a:p>
          <a:p>
            <a:pPr/>
            <a:r>
              <a:t>                  for year in yy], label='thomas')</a:t>
            </a:r>
          </a:p>
          <a:p>
            <a:pPr/>
            <a:r>
              <a:t>axes.scatter(yy, [int(dd['greg'].get(year, 1000)) </a:t>
            </a:r>
          </a:p>
          <a:p>
            <a:pPr/>
            <a:r>
              <a:t>                  for year in yy], label='greg')</a:t>
            </a:r>
          </a:p>
        </p:txBody>
      </p:sp>
      <p:pic>
        <p:nvPicPr>
          <p:cNvPr id="175" name="Screen Shot 2021-08-06 at 7.03.07 PM.png" descr="Screen Shot 2021-08-06 at 7.03.0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87550" y="5602058"/>
            <a:ext cx="5280552" cy="39184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178" name="The Iris data set has been over-analyz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Iris data set has been over-analyzed</a:t>
            </a:r>
          </a:p>
          <a:p>
            <a:pPr lvl="1"/>
            <a:r>
              <a:t>and published in a Eugenics journal</a:t>
            </a:r>
          </a:p>
          <a:p>
            <a:pPr/>
            <a:r>
              <a:t>So, there is an alternative: </a:t>
            </a:r>
          </a:p>
          <a:p>
            <a:pPr lvl="1"/>
            <a:r>
              <a:t>Allison Horst collected penguin data from </a:t>
            </a:r>
          </a:p>
          <a:p>
            <a:pPr lvl="2"/>
            <a:r>
              <a:t>Gorman, Williams, and Fraser (2014)</a:t>
            </a:r>
          </a:p>
          <a:p>
            <a:pPr lvl="2"/>
            <a:r>
              <a:t>Palmer Island Station</a:t>
            </a:r>
          </a:p>
          <a:p>
            <a:pPr lvl="1"/>
            <a:r>
              <a:t>https://allisonhorst.github.io/palmerpenguins/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181" name="I publish the data set as a csv fi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 publish the data set as a csv file</a:t>
            </a:r>
          </a:p>
          <a:p>
            <a:pPr lvl="1"/>
            <a:r>
              <a:t>Need to import it with loadtext</a:t>
            </a:r>
          </a:p>
          <a:p>
            <a:pPr lvl="2"/>
            <a:r>
              <a:t>Which is not easy</a:t>
            </a:r>
          </a:p>
        </p:txBody>
      </p:sp>
      <p:pic>
        <p:nvPicPr>
          <p:cNvPr id="182" name="Screen Shot 2021-08-06 at 7.23.04 PM.png" descr="Screen Shot 2021-08-06 at 7.23.0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26199" y="5101530"/>
            <a:ext cx="6578601" cy="350520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Artwork by @allison_horst."/>
          <p:cNvSpPr txBox="1"/>
          <p:nvPr/>
        </p:nvSpPr>
        <p:spPr>
          <a:xfrm>
            <a:off x="9105653" y="8606730"/>
            <a:ext cx="2534048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defRPr sz="16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Artwork by @allison_horst.</a:t>
            </a:r>
          </a:p>
        </p:txBody>
      </p:sp>
      <p:pic>
        <p:nvPicPr>
          <p:cNvPr id="184" name="Screen Shot 2021-08-06 at 7.25.18 PM.png" descr="Screen Shot 2021-08-06 at 7.25.18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10617" y="5734050"/>
            <a:ext cx="5229799" cy="23234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187" name="We skip over the island (column 1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skip over the island (column 1)</a:t>
            </a:r>
          </a:p>
          <a:p>
            <a:pPr/>
            <a:r>
              <a:t>We code species and sex using converters</a:t>
            </a:r>
          </a:p>
        </p:txBody>
      </p:sp>
      <p:sp>
        <p:nvSpPr>
          <p:cNvPr id="188" name="converters={…"/>
          <p:cNvSpPr txBox="1"/>
          <p:nvPr/>
        </p:nvSpPr>
        <p:spPr>
          <a:xfrm>
            <a:off x="256803" y="4502149"/>
            <a:ext cx="12491195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converters={</a:t>
            </a:r>
          </a:p>
          <a:p>
            <a:pPr/>
            <a:r>
              <a:t>    0: lambda astring: (0 if astring == 'Adelie' else 1 if</a:t>
            </a:r>
          </a:p>
          <a:p>
            <a:pPr/>
            <a:r>
              <a:t>                        astring == 'Chinstrap' else 2),</a:t>
            </a:r>
          </a:p>
          <a:p>
            <a:pPr/>
            <a:r>
              <a:t>    6: lambda astring: (0 if astring == 'MALE' else 1 if astring == 'FEMALE' else 2)</a:t>
            </a:r>
          </a:p>
          <a:p>
            <a:pPr/>
            <a:r>
              <a:t>    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191" name="This means column 0 and 6 are integers, the rest is floa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means column 0 and 6 are integers, the rest is float</a:t>
            </a:r>
          </a:p>
        </p:txBody>
      </p:sp>
      <p:sp>
        <p:nvSpPr>
          <p:cNvPr id="192" name="np.genfromtxt(…"/>
          <p:cNvSpPr txBox="1"/>
          <p:nvPr/>
        </p:nvSpPr>
        <p:spPr>
          <a:xfrm>
            <a:off x="332880" y="4495040"/>
            <a:ext cx="12277800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np.genfromtxt(</a:t>
            </a:r>
          </a:p>
          <a:p>
            <a:pPr/>
            <a:r>
              <a:t>   'penguins.csv',</a:t>
            </a:r>
          </a:p>
          <a:p>
            <a:pPr/>
            <a:r>
              <a:t>   usecols=(0,2,3,4,5,6),</a:t>
            </a:r>
          </a:p>
          <a:p>
            <a:pPr/>
            <a:r>
              <a:t>   dtype = [('type','&gt;i4'), ('cl',float), ('cd', float),</a:t>
            </a:r>
          </a:p>
          <a:p>
            <a:pPr/>
            <a:r>
              <a:t>            ('fl',float), ('bm', float), ('sex', '&gt;i4')],</a:t>
            </a:r>
          </a:p>
          <a:p>
            <a:pPr/>
            <a:r>
              <a:t>   encoding = None,</a:t>
            </a:r>
          </a:p>
          <a:p>
            <a:pPr/>
            <a:r>
              <a:t>   delimiter = ',',</a:t>
            </a:r>
          </a:p>
          <a:p>
            <a:pPr/>
            <a:r>
              <a:t>   converters = converters,</a:t>
            </a:r>
          </a:p>
          <a:p>
            <a:pPr/>
            <a:r>
              <a:t>   skip_header=1))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195" name="Now we get rid of rows with a NAN value in th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get rid of rows with a NAN value in them</a:t>
            </a:r>
          </a:p>
          <a:p>
            <a:pPr lvl="1"/>
            <a:r>
              <a:t>isnan is the numpy function</a:t>
            </a:r>
          </a:p>
          <a:p>
            <a:pPr lvl="1"/>
            <a:r>
              <a:t>We can use .any / .all to specify whether one or more or all are NAs</a:t>
            </a:r>
          </a:p>
          <a:p>
            <a:pPr lvl="1"/>
            <a:r>
              <a:t>This is our boolean condition</a:t>
            </a:r>
          </a:p>
          <a:p>
            <a:pPr lvl="2"/>
          </a:p>
          <a:p>
            <a:pPr lvl="2"/>
            <a:r>
              <a:t>The tilde indicates negation, because these are the value we want</a:t>
            </a:r>
          </a:p>
        </p:txBody>
      </p:sp>
      <p:sp>
        <p:nvSpPr>
          <p:cNvPr id="196" name="~np.isnan(penguins).any(axis=1)"/>
          <p:cNvSpPr txBox="1"/>
          <p:nvPr/>
        </p:nvSpPr>
        <p:spPr>
          <a:xfrm>
            <a:off x="3420073" y="6056976"/>
            <a:ext cx="672953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~np.isnan(penguins).any(axis=1)</a:t>
            </a:r>
          </a:p>
        </p:txBody>
      </p:sp>
      <p:sp>
        <p:nvSpPr>
          <p:cNvPr id="197" name="peng = penguins[~np.isnan(penguins).any(axis=1),]"/>
          <p:cNvSpPr txBox="1"/>
          <p:nvPr/>
        </p:nvSpPr>
        <p:spPr>
          <a:xfrm>
            <a:off x="1481658" y="8218011"/>
            <a:ext cx="10570643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peng = penguins[~np.isnan(penguins).any(axis=1),]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op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Topics</a:t>
            </a:r>
          </a:p>
        </p:txBody>
      </p:sp>
      <p:sp>
        <p:nvSpPr>
          <p:cNvPr id="123" name="Babynames homewor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Babynames homework</a:t>
            </a:r>
          </a:p>
          <a:p>
            <a:pPr/>
            <a:r>
              <a:t>Numpy arrays</a:t>
            </a:r>
          </a:p>
          <a:p>
            <a:pPr lvl="1"/>
            <a:r>
              <a:t>Loading from text</a:t>
            </a:r>
          </a:p>
          <a:p>
            <a:pPr lvl="1"/>
            <a:r>
              <a:t>Indexing</a:t>
            </a:r>
          </a:p>
          <a:p>
            <a:pPr lvl="1"/>
            <a:r>
              <a:t>Extracting Information</a:t>
            </a:r>
          </a:p>
          <a:p>
            <a:pPr lvl="1"/>
            <a:r>
              <a:t>Application: Simple recursion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00" name="Now let's use only Adelie penguins…"/>
          <p:cNvSpPr txBox="1"/>
          <p:nvPr>
            <p:ph type="body" idx="1"/>
          </p:nvPr>
        </p:nvSpPr>
        <p:spPr>
          <a:xfrm>
            <a:off x="952500" y="2413000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Now let's use only Adelie penguins</a:t>
            </a:r>
          </a:p>
          <a:p>
            <a:pPr lvl="1"/>
            <a:r>
              <a:t>First column has a 0 in it</a:t>
            </a:r>
          </a:p>
          <a:p>
            <a:pPr lvl="2"/>
            <a:r>
              <a:t>Boolean condition is</a:t>
            </a:r>
          </a:p>
          <a:p>
            <a:pPr lvl="3"/>
            <a:r>
              <a:t> </a:t>
            </a:r>
          </a:p>
          <a:p>
            <a:pPr lvl="2"/>
            <a:r>
              <a:t>We select:</a:t>
            </a:r>
          </a:p>
          <a:p>
            <a:pPr lvl="3"/>
            <a:r>
              <a:t> </a:t>
            </a:r>
          </a:p>
          <a:p>
            <a:pPr lvl="2"/>
            <a:r>
              <a:t>And throw away column 0 (axis = 1 because column)</a:t>
            </a:r>
          </a:p>
          <a:p>
            <a:pPr lvl="3"/>
            <a:r>
              <a:t>  </a:t>
            </a:r>
          </a:p>
        </p:txBody>
      </p:sp>
      <p:sp>
        <p:nvSpPr>
          <p:cNvPr id="201" name="peng[:,0]==0"/>
          <p:cNvSpPr txBox="1"/>
          <p:nvPr/>
        </p:nvSpPr>
        <p:spPr>
          <a:xfrm>
            <a:off x="2995584" y="4721479"/>
            <a:ext cx="2675037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peng[:,0]==0</a:t>
            </a:r>
          </a:p>
        </p:txBody>
      </p:sp>
      <p:sp>
        <p:nvSpPr>
          <p:cNvPr id="202" name="peng[peng[:,0]==0]"/>
          <p:cNvSpPr txBox="1"/>
          <p:nvPr/>
        </p:nvSpPr>
        <p:spPr>
          <a:xfrm>
            <a:off x="2995584" y="6288516"/>
            <a:ext cx="3955406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peng[peng[:,0]==0]</a:t>
            </a:r>
          </a:p>
        </p:txBody>
      </p:sp>
      <p:sp>
        <p:nvSpPr>
          <p:cNvPr id="203" name="adelie = np.delete(peng[peng[:,0]==0], 0,…"/>
          <p:cNvSpPr txBox="1"/>
          <p:nvPr/>
        </p:nvSpPr>
        <p:spPr>
          <a:xfrm>
            <a:off x="2764044" y="7810500"/>
            <a:ext cx="907688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adelie = np.delete(peng[peng[:,0]==0], 0, </a:t>
            </a:r>
          </a:p>
          <a:p>
            <a:pPr/>
            <a:r>
              <a:t>           axis = 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06" name="Now we can calculate thing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calculate things:</a:t>
            </a:r>
          </a:p>
          <a:p>
            <a:pPr lvl="1"/>
            <a:r>
              <a:t>Mean values by hand</a:t>
            </a:r>
          </a:p>
          <a:p>
            <a:pPr lvl="1"/>
            <a:r>
              <a:t>Recall that shape[0] is the number of rows</a:t>
            </a:r>
          </a:p>
        </p:txBody>
      </p:sp>
      <p:sp>
        <p:nvSpPr>
          <p:cNvPr id="207" name="def get_mean(array):…"/>
          <p:cNvSpPr txBox="1"/>
          <p:nvPr/>
        </p:nvSpPr>
        <p:spPr>
          <a:xfrm>
            <a:off x="1153790" y="5092700"/>
            <a:ext cx="10784037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get_mean(array):</a:t>
            </a:r>
          </a:p>
          <a:p>
            <a:pPr/>
            <a:r>
              <a:t>    return [np.sum(array[:,i])/array.shape[0] for </a:t>
            </a:r>
          </a:p>
          <a:p>
            <a:pPr/>
            <a:r>
              <a:t>            i in range(array.shape[1])]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10" name="We can also use the np.mean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use the np.mean function</a:t>
            </a:r>
          </a:p>
          <a:p>
            <a:pPr lvl="1"/>
            <a:r>
              <a:t>Where we need to specify the axis, depending on whether we want to get the mean of columns or of rows</a:t>
            </a:r>
          </a:p>
        </p:txBody>
      </p:sp>
      <p:sp>
        <p:nvSpPr>
          <p:cNvPr id="211" name="&gt;&gt;&gt; get_mean(adelie)…"/>
          <p:cNvSpPr txBox="1"/>
          <p:nvPr/>
        </p:nvSpPr>
        <p:spPr>
          <a:xfrm>
            <a:off x="300210" y="5510078"/>
            <a:ext cx="12704590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get_mean(adelie)</a:t>
            </a:r>
          </a:p>
          <a:p>
            <a:pPr/>
            <a:r>
              <a:t>[38.79139072847682, 18.34635761589404, 189.95364238410596, 3700.662251655629, 0.5496688741721855]</a:t>
            </a:r>
          </a:p>
          <a:p>
            <a:pPr/>
            <a:r>
              <a:t>&gt;&gt;&gt; np.mean(adelie, axis=0)</a:t>
            </a:r>
          </a:p>
          <a:p>
            <a:pPr/>
            <a:r>
              <a:t>array([3.87913907e+01, 1.83463576e+01, 1.89953642e+02, 3.70066225e+03, 5.49668874e-01])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14" name="Calculate the vari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variance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limUpp>
                  <m:e>
                    <m:limLow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bar>
                  <m:bar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</m:ba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/>
            <a:r>
              <a:t>Or better: the sample variance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limUpp>
                  <m:e>
                    <m:limLow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bar>
                  <m:bar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pos m:val="top"/>
                  </m:barPr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</m:ba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  <p:sp>
        <p:nvSpPr>
          <p:cNvPr id="215" name="def get_var(array):…"/>
          <p:cNvSpPr txBox="1"/>
          <p:nvPr/>
        </p:nvSpPr>
        <p:spPr>
          <a:xfrm>
            <a:off x="474376" y="6108700"/>
            <a:ext cx="9930459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get_var(array):</a:t>
            </a:r>
          </a:p>
          <a:p>
            <a:pPr/>
            <a:r>
              <a:t>    result = []</a:t>
            </a:r>
          </a:p>
          <a:p>
            <a:pPr/>
            <a:r>
              <a:t>    for i in range(array.shape[1]):</a:t>
            </a:r>
          </a:p>
          <a:p>
            <a:pPr/>
            <a:r>
              <a:t>        mu = np.sum(array[:,i])/array.shape[0]</a:t>
            </a:r>
          </a:p>
          <a:p>
            <a:pPr lvl="1"/>
            <a:r>
              <a:t>       var = (np.sum( (array[:,i]-mu)**2 ) </a:t>
            </a:r>
          </a:p>
          <a:p>
            <a:pPr lvl="1"/>
            <a:r>
              <a:t>             / (array.shape[0]-1))</a:t>
            </a:r>
          </a:p>
          <a:p>
            <a:pPr/>
            <a:r>
              <a:t>        result.append(var)</a:t>
            </a:r>
          </a:p>
          <a:p>
            <a:pPr/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18" name="Sample variance: ddof (degrees of freedom) = 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Sample variance: ddof (degrees of freedom) = 1</a:t>
            </a:r>
          </a:p>
        </p:txBody>
      </p:sp>
      <p:sp>
        <p:nvSpPr>
          <p:cNvPr id="219" name="&gt;&gt;&gt; np.var(adelie, axis=0, ddof=1)…"/>
          <p:cNvSpPr txBox="1"/>
          <p:nvPr/>
        </p:nvSpPr>
        <p:spPr>
          <a:xfrm>
            <a:off x="952500" y="3862414"/>
            <a:ext cx="11637616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np.var(adelie, axis=0, ddof=1)</a:t>
            </a:r>
          </a:p>
          <a:p>
            <a:pPr/>
            <a:r>
              <a:t>array([7.09372539e+00, 1.48023664e+00, 4.27645033e+01,</a:t>
            </a:r>
          </a:p>
          <a:p>
            <a:pPr/>
            <a:r>
              <a:t>       2.10282892e+05, 3.15849890e-01])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22" name="Correlation between two columns x and 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Correlation between two columns x and y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sSubSup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b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ba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ba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ad>
                        <m:rad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degHide m:val="on"/>
                        </m:radPr>
                        <m:deg/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∑</m:t>
                              </m:r>
                            </m:e>
                            <m:sub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b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bar>
                            <m:bar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pos m:val="top"/>
                            </m:barPr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bar>
                          <m:s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∑</m:t>
                              </m:r>
                            </m:e>
                            <m:sub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b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bar>
                            <m:bar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pos m:val="top"/>
                            </m:barPr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bar>
                          <m:s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den>
                  </m:f>
                </m:oMath>
              </m:oMathPara>
            </a14:m>
          </a:p>
        </p:txBody>
      </p:sp>
      <p:sp>
        <p:nvSpPr>
          <p:cNvPr id="223" name="def cov(array, i, j):…"/>
          <p:cNvSpPr txBox="1"/>
          <p:nvPr/>
        </p:nvSpPr>
        <p:spPr>
          <a:xfrm>
            <a:off x="1430473" y="5734049"/>
            <a:ext cx="10143854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cov(array, i, j):</a:t>
            </a:r>
          </a:p>
          <a:p>
            <a:pPr/>
            <a:r>
              <a:t>    means = np.mean(array, axis=0)</a:t>
            </a:r>
          </a:p>
          <a:p>
            <a:pPr/>
            <a:r>
              <a:t>    numerator = np.sum( (array[:,i]-means[i])*</a:t>
            </a:r>
          </a:p>
          <a:p>
            <a:pPr/>
            <a:r>
              <a:t>                        (array[:,j]-means[j]) )</a:t>
            </a:r>
          </a:p>
          <a:p>
            <a:pPr/>
            <a:r>
              <a:t>    var1 = np.sum( (array[:,i]-means[i])**2 )</a:t>
            </a:r>
          </a:p>
          <a:p>
            <a:pPr/>
            <a:r>
              <a:t>    var2 = np.sum( (array[:,j]-means[j])**2 )</a:t>
            </a:r>
          </a:p>
          <a:p>
            <a:pPr/>
            <a:r>
              <a:t>    return numerator/sqrt(var1*var2)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26" name="Simple regress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Simple regression:</a:t>
            </a:r>
          </a:p>
          <a:p>
            <a:pPr lvl="1"/>
            <a:r>
              <a:t>Two data sets X, Y</a:t>
            </a:r>
          </a:p>
          <a:p>
            <a:pPr lvl="1"/>
            <a:r>
              <a:t>Assume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β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</a:p>
          <a:p>
            <a:pPr lvl="2"/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 — intercept</a:t>
            </a:r>
          </a:p>
          <a:p>
            <a:pPr lvl="2"/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β</m:t>
                </m:r>
              </m:oMath>
            </a14:m>
            <a:r>
              <a:t> — slope</a:t>
            </a:r>
          </a:p>
          <a:p>
            <a:pPr lvl="2"/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  <a:r>
              <a:t> — error </a:t>
            </a:r>
          </a:p>
          <a:p>
            <a:pPr lvl="1"/>
            <a:r>
              <a:t>Minimize the expectation of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ϵ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29" name="Turns ou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Turns out: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β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sSubSup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sub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b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ba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ba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sSubSup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sub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bSup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bar>
                        <m:barPr>
                          <m:ctrlP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pos m:val="top"/>
                        </m:barPr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bar>
                      <m:sSup>
                        <m:e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xmlns:a="http://schemas.openxmlformats.org/drawingml/2006/main" sz="3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den>
                  </m:f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bar>
                    <m:barPr>
                      <m:ctrlP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</m:ba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β</m:t>
                  </m:r>
                  <m:bar>
                    <m:barPr>
                      <m:ctrlP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</m:ba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32" name="Thu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Thus:</a:t>
            </a:r>
          </a:p>
        </p:txBody>
      </p:sp>
      <p:sp>
        <p:nvSpPr>
          <p:cNvPr id="233" name="def slope(array, i, j):…"/>
          <p:cNvSpPr txBox="1"/>
          <p:nvPr/>
        </p:nvSpPr>
        <p:spPr>
          <a:xfrm>
            <a:off x="952499" y="3773532"/>
            <a:ext cx="11210827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slope(array, i, j):</a:t>
            </a:r>
          </a:p>
          <a:p>
            <a:pPr/>
            <a:r>
              <a:t>    means = np.mean(array, axis=0)</a:t>
            </a:r>
          </a:p>
          <a:p>
            <a:pPr/>
            <a:r>
              <a:t>    numerator = np.sum( (array[:,i]-means[i])*</a:t>
            </a:r>
          </a:p>
          <a:p>
            <a:pPr/>
            <a:r>
              <a:t>                        (array[:,j]-means[j]) )</a:t>
            </a:r>
          </a:p>
          <a:p>
            <a:pPr/>
            <a:r>
              <a:t>    denominator = np.sum( (array[:,i]-means[i])**2 )</a:t>
            </a:r>
          </a:p>
          <a:p>
            <a:pPr/>
            <a:r>
              <a:t>    return numerator / denominator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36" name="And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And:</a:t>
            </a:r>
          </a:p>
        </p:txBody>
      </p:sp>
      <p:sp>
        <p:nvSpPr>
          <p:cNvPr id="237" name="def intercept(array, i, j):…"/>
          <p:cNvSpPr txBox="1"/>
          <p:nvPr/>
        </p:nvSpPr>
        <p:spPr>
          <a:xfrm>
            <a:off x="2817539" y="3451950"/>
            <a:ext cx="7369722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intercept(array, i, j):</a:t>
            </a:r>
          </a:p>
          <a:p>
            <a:pPr/>
            <a:r>
              <a:t>    beta = slope(array, i, j)</a:t>
            </a:r>
          </a:p>
          <a:p>
            <a:pPr/>
            <a:r>
              <a:t>    means = np.mean(array, axis=0)</a:t>
            </a:r>
          </a:p>
          <a:p>
            <a:pPr/>
            <a:r>
              <a:t>    return means[j]-beta*means[i]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26" name="Task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Tasks:</a:t>
            </a:r>
          </a:p>
          <a:p>
            <a:pPr lvl="1"/>
            <a:r>
              <a:t>Find / open files, extract year from the file name</a:t>
            </a:r>
          </a:p>
          <a:p>
            <a:pPr lvl="1"/>
            <a:r>
              <a:t>Find the data in each file and add to a data structure</a:t>
            </a:r>
          </a:p>
          <a:p>
            <a:pPr lvl="1"/>
            <a:r>
              <a:t>Use the data structure in order to display result</a:t>
            </a:r>
          </a:p>
          <a:p>
            <a:pPr/>
            <a:r>
              <a:t>Note:</a:t>
            </a:r>
          </a:p>
          <a:p>
            <a:pPr lvl="1"/>
            <a:r>
              <a:t>You could add more files to the directory, so we cannot assume that the years are fixed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sp>
        <p:nvSpPr>
          <p:cNvPr id="240" name="To visualiz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visualize:</a:t>
            </a:r>
          </a:p>
          <a:p>
            <a:pPr lvl="1"/>
            <a:r>
              <a:t>Create a prediction function:</a:t>
            </a:r>
          </a:p>
          <a:p>
            <a:pPr lvl="2"/>
            <a:r>
              <a:t>  </a:t>
            </a:r>
          </a:p>
          <a:p>
            <a:pPr lvl="2"/>
          </a:p>
          <a:p>
            <a:pPr lvl="2"/>
            <a:r>
              <a:t>And a lin-space  </a:t>
            </a:r>
          </a:p>
        </p:txBody>
      </p:sp>
      <p:sp>
        <p:nvSpPr>
          <p:cNvPr id="241" name="def prediction(x):…"/>
          <p:cNvSpPr txBox="1"/>
          <p:nvPr/>
        </p:nvSpPr>
        <p:spPr>
          <a:xfrm>
            <a:off x="3777815" y="4213623"/>
            <a:ext cx="544916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prediction(x):</a:t>
            </a:r>
          </a:p>
          <a:p>
            <a:pPr/>
            <a:r>
              <a:t>    return alpha + beta*x</a:t>
            </a:r>
          </a:p>
        </p:txBody>
      </p:sp>
      <p:sp>
        <p:nvSpPr>
          <p:cNvPr id="242" name="plt.scatter(adelie[:,3], adelie[:,0])…"/>
          <p:cNvSpPr txBox="1"/>
          <p:nvPr/>
        </p:nvSpPr>
        <p:spPr>
          <a:xfrm>
            <a:off x="1632713" y="6526279"/>
            <a:ext cx="9930459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plt.scatter(adelie[:,3], adelie[:,0])</a:t>
            </a:r>
          </a:p>
          <a:p>
            <a:pPr/>
            <a:r>
              <a:t>X = np.linspace(np.min(adelie, axis=0)[3], </a:t>
            </a:r>
          </a:p>
          <a:p>
            <a:pPr/>
            <a:r>
              <a:t>                np.max(adelie, axis=0)[3],101)</a:t>
            </a:r>
          </a:p>
          <a:p>
            <a:pPr/>
            <a:r>
              <a:t>plt.plot(X, prediction(X))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engui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Penguins</a:t>
            </a:r>
          </a:p>
        </p:txBody>
      </p:sp>
      <p:pic>
        <p:nvPicPr>
          <p:cNvPr id="245" name="Screen Shot 2021-08-06 at 8.48.40 PM.png" descr="Screen Shot 2021-08-06 at 8.48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47949" y="2851150"/>
            <a:ext cx="7708901" cy="577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29" name="Finding all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Finding all files</a:t>
            </a:r>
          </a:p>
          <a:p>
            <a:pPr lvl="1"/>
            <a:r>
              <a:t>We are interested in html files in a directory</a:t>
            </a:r>
          </a:p>
          <a:p>
            <a:pPr lvl="1"/>
            <a:r>
              <a:t>Use os</a:t>
            </a:r>
          </a:p>
        </p:txBody>
      </p:sp>
      <p:sp>
        <p:nvSpPr>
          <p:cNvPr id="130" name="&gt;&gt;&gt; import os…"/>
          <p:cNvSpPr txBox="1"/>
          <p:nvPr/>
        </p:nvSpPr>
        <p:spPr>
          <a:xfrm>
            <a:off x="2214109" y="4642013"/>
            <a:ext cx="10418119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&gt;&gt;&gt; import os</a:t>
            </a:r>
          </a:p>
          <a:p>
            <a:pPr/>
            <a:r>
              <a:t>&gt;&gt;&gt; os.listdir('/Users/thomasschwarz/Documents/My website/Classes/PDS2021/Babynames')</a:t>
            </a:r>
          </a:p>
          <a:p>
            <a:pPr/>
            <a:r>
              <a:t>['baby2004.html', 'baby2012.html', 'baby2008.html', 'baby1998.html', 'baby1982.html', 'baby1994.html', 'baby2002.html', 'baby2014.html', 'baby1984.html', 'baby1992.html', 'baby1988.html', 'baby2016.html', 'baby2000.html', 'baby1990.html', 'baby1986.html', 'baby2010.html', 'baby2006.html', 'baby1996.html', 'baby1980.html']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33" name="We can also filter for the exten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filter for the extension</a:t>
            </a:r>
          </a:p>
          <a:p>
            <a:pPr/>
            <a:r>
              <a:t>Please get used to comprehension:</a:t>
            </a:r>
          </a:p>
          <a:p>
            <a:pPr lvl="1"/>
            <a:r>
              <a:t>It is used in many data science scripts</a:t>
            </a:r>
          </a:p>
        </p:txBody>
      </p:sp>
      <p:sp>
        <p:nvSpPr>
          <p:cNvPr id="134" name="def get_files(directory_name):…"/>
          <p:cNvSpPr txBox="1"/>
          <p:nvPr/>
        </p:nvSpPr>
        <p:spPr>
          <a:xfrm>
            <a:off x="1643868" y="5352742"/>
            <a:ext cx="9717064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get_files(directory_name):</a:t>
            </a:r>
          </a:p>
          <a:p>
            <a:pPr/>
            <a:r>
              <a:t>    file_names = [file for file in </a:t>
            </a:r>
          </a:p>
          <a:p>
            <a:pPr/>
            <a:r>
              <a:t>                  os.listdir(directory_name) </a:t>
            </a:r>
          </a:p>
          <a:p>
            <a:pPr/>
            <a:r>
              <a:t>                  if file.endswith('.html')]</a:t>
            </a:r>
          </a:p>
          <a:p>
            <a:pPr/>
            <a:r>
              <a:t>    return file_names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37" name="We need to extract the year from the file n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extract the year from the file name</a:t>
            </a:r>
          </a:p>
          <a:p>
            <a:pPr lvl="1"/>
            <a:r>
              <a:t>A typical file name</a:t>
            </a:r>
          </a:p>
          <a:p>
            <a:pPr lvl="1"/>
          </a:p>
          <a:p>
            <a:pPr lvl="1"/>
          </a:p>
          <a:p>
            <a:pPr lvl="1"/>
            <a:r>
              <a:t>We are looking at: </a:t>
            </a:r>
          </a:p>
          <a:p>
            <a:pPr lvl="2"/>
            <a:r>
              <a:t>the last four letters before the dot</a:t>
            </a:r>
          </a:p>
          <a:p>
            <a:pPr lvl="2"/>
            <a:r>
              <a:t>or: letters 4-8</a:t>
            </a:r>
          </a:p>
        </p:txBody>
      </p:sp>
      <p:pic>
        <p:nvPicPr>
          <p:cNvPr id="1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77255" y="4581712"/>
            <a:ext cx="5650291" cy="46653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def get_year(filename):…"/>
          <p:cNvSpPr txBox="1"/>
          <p:nvPr/>
        </p:nvSpPr>
        <p:spPr>
          <a:xfrm>
            <a:off x="1857263" y="7988300"/>
            <a:ext cx="9290274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get_year(filename):</a:t>
            </a:r>
          </a:p>
          <a:p>
            <a:pPr/>
            <a:r>
              <a:t>    return int(filename.split('.')[0][-4:])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42" name="Deciding on a data structure…"/>
          <p:cNvSpPr txBox="1"/>
          <p:nvPr>
            <p:ph type="body" sz="half" idx="1"/>
          </p:nvPr>
        </p:nvSpPr>
        <p:spPr>
          <a:xfrm>
            <a:off x="952500" y="2590800"/>
            <a:ext cx="526807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Deciding on a data structure</a:t>
            </a:r>
          </a:p>
          <a:p>
            <a:pPr lvl="1"/>
            <a:r>
              <a:t>We want to answer queries on popularity of a name</a:t>
            </a:r>
          </a:p>
          <a:p>
            <a:pPr lvl="1"/>
            <a:r>
              <a:t>Or even draw it</a:t>
            </a:r>
          </a:p>
        </p:txBody>
      </p:sp>
      <p:sp>
        <p:nvSpPr>
          <p:cNvPr id="143" name="&gt;&gt;&gt; display(dd, yy, 'thomas')…"/>
          <p:cNvSpPr txBox="1"/>
          <p:nvPr/>
        </p:nvSpPr>
        <p:spPr>
          <a:xfrm>
            <a:off x="7523467" y="2412999"/>
            <a:ext cx="3871572" cy="492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700"/>
            </a:pPr>
            <a:r>
              <a:t>&gt;&gt;&gt; display(dd, yy, 'thomas')</a:t>
            </a:r>
          </a:p>
          <a:p>
            <a:pPr>
              <a:defRPr sz="1700"/>
            </a:pPr>
            <a:r>
              <a:t>1980 25</a:t>
            </a:r>
          </a:p>
          <a:p>
            <a:pPr>
              <a:defRPr sz="1700"/>
            </a:pPr>
            <a:r>
              <a:t>1982 23</a:t>
            </a:r>
          </a:p>
          <a:p>
            <a:pPr>
              <a:defRPr sz="1700"/>
            </a:pPr>
            <a:r>
              <a:t>1984 25</a:t>
            </a:r>
          </a:p>
          <a:p>
            <a:pPr>
              <a:defRPr sz="1700"/>
            </a:pPr>
            <a:r>
              <a:t>1986 26</a:t>
            </a:r>
          </a:p>
          <a:p>
            <a:pPr>
              <a:defRPr sz="1700"/>
            </a:pPr>
            <a:r>
              <a:t>1988 23</a:t>
            </a:r>
          </a:p>
          <a:p>
            <a:pPr>
              <a:defRPr sz="1700"/>
            </a:pPr>
            <a:r>
              <a:t>1990 26</a:t>
            </a:r>
          </a:p>
          <a:p>
            <a:pPr>
              <a:defRPr sz="1700"/>
            </a:pPr>
            <a:r>
              <a:t>1992 27</a:t>
            </a:r>
          </a:p>
          <a:p>
            <a:pPr>
              <a:defRPr sz="1700"/>
            </a:pPr>
            <a:r>
              <a:t>1994 27</a:t>
            </a:r>
          </a:p>
          <a:p>
            <a:pPr>
              <a:defRPr sz="1700"/>
            </a:pPr>
            <a:r>
              <a:t>1996 28</a:t>
            </a:r>
          </a:p>
          <a:p>
            <a:pPr>
              <a:defRPr sz="1700"/>
            </a:pPr>
            <a:r>
              <a:t>1998 31</a:t>
            </a:r>
          </a:p>
          <a:p>
            <a:pPr>
              <a:defRPr sz="1700"/>
            </a:pPr>
            <a:r>
              <a:t>2000 33</a:t>
            </a:r>
          </a:p>
          <a:p>
            <a:pPr>
              <a:defRPr sz="1700"/>
            </a:pPr>
            <a:r>
              <a:t>2002 36</a:t>
            </a:r>
          </a:p>
          <a:p>
            <a:pPr>
              <a:defRPr sz="1700"/>
            </a:pPr>
            <a:r>
              <a:t>2004 37</a:t>
            </a:r>
          </a:p>
          <a:p>
            <a:pPr>
              <a:defRPr sz="1700"/>
            </a:pPr>
            <a:r>
              <a:t>2006 51</a:t>
            </a:r>
          </a:p>
          <a:p>
            <a:pPr>
              <a:defRPr sz="1700"/>
            </a:pPr>
            <a:r>
              <a:t>2008 52</a:t>
            </a:r>
          </a:p>
          <a:p>
            <a:pPr>
              <a:defRPr sz="1700"/>
            </a:pPr>
            <a:r>
              <a:t>2010 62</a:t>
            </a:r>
          </a:p>
          <a:p>
            <a:pPr>
              <a:defRPr sz="1700"/>
            </a:pPr>
            <a:r>
              <a:t>2012 63</a:t>
            </a:r>
          </a:p>
          <a:p>
            <a:pPr>
              <a:defRPr sz="1700"/>
            </a:pPr>
            <a:r>
              <a:t>2014 54</a:t>
            </a:r>
          </a:p>
          <a:p>
            <a:pPr>
              <a:defRPr sz="1700"/>
            </a:pPr>
            <a:r>
              <a:t>2016 48</a:t>
            </a:r>
          </a:p>
        </p:txBody>
      </p:sp>
      <p:sp>
        <p:nvSpPr>
          <p:cNvPr id="144" name="&gt;&gt;&gt; display(dd, yy, 'emil')…"/>
          <p:cNvSpPr txBox="1"/>
          <p:nvPr/>
        </p:nvSpPr>
        <p:spPr>
          <a:xfrm>
            <a:off x="9186941" y="5156199"/>
            <a:ext cx="3612450" cy="372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700"/>
            </a:pPr>
            <a:r>
              <a:t>&gt;&gt;&gt; display(dd, yy, 'emil')</a:t>
            </a:r>
          </a:p>
          <a:p>
            <a:pPr>
              <a:defRPr sz="1700"/>
            </a:pPr>
            <a:r>
              <a:t>1980 955</a:t>
            </a:r>
          </a:p>
          <a:p>
            <a:pPr>
              <a:defRPr sz="1700"/>
            </a:pPr>
            <a:r>
              <a:t>1982 995</a:t>
            </a:r>
          </a:p>
          <a:p>
            <a:pPr>
              <a:defRPr sz="1700"/>
            </a:pPr>
            <a:r>
              <a:t>1984 969</a:t>
            </a:r>
          </a:p>
          <a:p>
            <a:pPr>
              <a:defRPr sz="1700"/>
            </a:pPr>
            <a:r>
              <a:t>1986 not ranked</a:t>
            </a:r>
          </a:p>
          <a:p>
            <a:pPr>
              <a:defRPr sz="1700"/>
            </a:pPr>
            <a:r>
              <a:t>1988 not ranked</a:t>
            </a:r>
          </a:p>
          <a:p>
            <a:pPr>
              <a:defRPr sz="1700"/>
            </a:pPr>
            <a:r>
              <a:t>1990 not ranked</a:t>
            </a:r>
          </a:p>
          <a:p>
            <a:pPr>
              <a:defRPr sz="1700"/>
            </a:pPr>
            <a:r>
              <a:t>1992 not ranked</a:t>
            </a:r>
          </a:p>
          <a:p>
            <a:pPr>
              <a:defRPr sz="1700"/>
            </a:pPr>
            <a:r>
              <a:t>1994 not ranked</a:t>
            </a:r>
          </a:p>
          <a:p>
            <a:pPr>
              <a:defRPr sz="1700"/>
            </a:pPr>
            <a:r>
              <a:t>1996 not ranked</a:t>
            </a:r>
          </a:p>
          <a:p>
            <a:pPr>
              <a:defRPr sz="1700"/>
            </a:pPr>
            <a:r>
              <a:t>1998 not ranked</a:t>
            </a:r>
          </a:p>
          <a:p>
            <a:pPr>
              <a:defRPr sz="1700"/>
            </a:pPr>
            <a:r>
              <a:t>2000 not ranked</a:t>
            </a:r>
          </a:p>
          <a:p>
            <a:pPr>
              <a:defRPr sz="1700"/>
            </a:pPr>
            <a:r>
              <a:t>2002 not ranked</a:t>
            </a:r>
          </a:p>
          <a:p>
            <a:pPr>
              <a:defRPr sz="1700"/>
            </a:pPr>
            <a:r>
              <a:t>2004 not ranked</a:t>
            </a:r>
          </a:p>
          <a:p>
            <a:pPr>
              <a:defRPr sz="1700"/>
            </a:pPr>
            <a:r>
              <a:t>2006 not ranked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47" name="My answ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My answer:</a:t>
            </a:r>
          </a:p>
          <a:p>
            <a:pPr lvl="1"/>
            <a:r>
              <a:t>Get a list of years</a:t>
            </a:r>
          </a:p>
          <a:p>
            <a:pPr lvl="1"/>
            <a:r>
              <a:t>Get a dictionary that associates a name with a dictionary year —&gt; ranking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Babyn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Babynames</a:t>
            </a:r>
          </a:p>
        </p:txBody>
      </p:sp>
      <p:sp>
        <p:nvSpPr>
          <p:cNvPr id="150" name="Extracting Information from the fi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Extracting Information from the file</a:t>
            </a:r>
          </a:p>
          <a:p>
            <a:pPr lvl="1"/>
            <a:r>
              <a:t>Need to look at a file</a:t>
            </a:r>
          </a:p>
          <a:p>
            <a:pPr lvl="2"/>
            <a:r>
              <a:t>All information is in an html table</a:t>
            </a:r>
          </a:p>
        </p:txBody>
      </p:sp>
      <p:sp>
        <p:nvSpPr>
          <p:cNvPr id="151" name="&lt;tr align=&quot;right&quot;&gt;…"/>
          <p:cNvSpPr txBox="1"/>
          <p:nvPr/>
        </p:nvSpPr>
        <p:spPr>
          <a:xfrm>
            <a:off x="1464851" y="4876800"/>
            <a:ext cx="10357247" cy="482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&lt;tr align="right"&gt;</a:t>
            </a:r>
          </a:p>
          <a:p>
            <a:pPr/>
            <a:r>
              <a:t> &lt;td&gt;1&lt;/td&gt; &lt;td&gt;Michael&lt;/td&gt; &lt;td&gt;Jessica&lt;/td&gt;</a:t>
            </a:r>
          </a:p>
          <a:p>
            <a:pPr/>
            <a:r>
              <a:t>&lt;/tr&gt;</a:t>
            </a:r>
          </a:p>
          <a:p>
            <a:pPr/>
            <a:r>
              <a:t>&lt;tr align="right"&gt;</a:t>
            </a:r>
          </a:p>
          <a:p>
            <a:pPr/>
            <a:r>
              <a:t> &lt;td&gt;2&lt;/td&gt; &lt;td&gt;Christopher&lt;/td&gt; &lt;td&gt;Ashley&lt;/td&gt;</a:t>
            </a:r>
          </a:p>
          <a:p>
            <a:pPr/>
            <a:r>
              <a:t>&lt;/tr&gt;</a:t>
            </a:r>
          </a:p>
          <a:p>
            <a:pPr/>
            <a:r>
              <a:t>&lt;tr align="right"&gt;</a:t>
            </a:r>
          </a:p>
          <a:p>
            <a:pPr/>
            <a:r>
              <a:t> &lt;td&gt;3&lt;/td&gt; &lt;td&gt;Matthew&lt;/td&gt; &lt;td&gt;Emily&lt;/td&gt;</a:t>
            </a:r>
          </a:p>
          <a:p>
            <a:pPr/>
            <a:r>
              <a:t>&lt;/tr&gt;</a:t>
            </a:r>
          </a:p>
          <a:p>
            <a:pPr/>
            <a:r>
              <a:t>&lt;tr align="right"&gt;</a:t>
            </a:r>
          </a:p>
          <a:p>
            <a:pPr/>
            <a:r>
              <a:t> &lt;td&gt;4&lt;/td&gt; &lt;td&gt;Joshua&lt;/td&gt; &lt;td&gt;Samantha&lt;/td&gt;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