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4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actic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Practice</a:t>
            </a:r>
          </a:p>
        </p:txBody>
      </p:sp>
      <p:sp>
        <p:nvSpPr>
          <p:cNvPr id="120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engui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Penguins</a:t>
            </a:r>
          </a:p>
        </p:txBody>
      </p:sp>
      <p:sp>
        <p:nvSpPr>
          <p:cNvPr id="166" name="We can group by more than one colum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group by more than one column</a:t>
            </a:r>
          </a:p>
        </p:txBody>
      </p:sp>
      <p:sp>
        <p:nvSpPr>
          <p:cNvPr id="167" name="penguins_by_species_sex = penguins.groupby(['species', 'sex'])…"/>
          <p:cNvSpPr txBox="1"/>
          <p:nvPr/>
        </p:nvSpPr>
        <p:spPr>
          <a:xfrm>
            <a:off x="775047" y="3501261"/>
            <a:ext cx="11454706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penguins_by_species_sex = penguins.groupby(['species', 'sex'])</a:t>
            </a:r>
          </a:p>
          <a:p>
            <a:pPr/>
            <a:r>
              <a:t>print(penguins_by_species_sex.mean())</a:t>
            </a:r>
          </a:p>
          <a:p>
            <a:pPr/>
            <a:r>
              <a:t>print(penguins_by_species_sex.std())</a:t>
            </a:r>
          </a:p>
        </p:txBody>
      </p:sp>
      <p:sp>
        <p:nvSpPr>
          <p:cNvPr id="168" name="Text"/>
          <p:cNvSpPr txBox="1"/>
          <p:nvPr/>
        </p:nvSpPr>
        <p:spPr>
          <a:xfrm>
            <a:off x="775047" y="5719823"/>
            <a:ext cx="845940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engui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Penguins</a:t>
            </a:r>
          </a:p>
        </p:txBody>
      </p:sp>
      <p:sp>
        <p:nvSpPr>
          <p:cNvPr id="171" name="culmen_length_mm  culmen_depth_mm  flipper_length_mm  \…"/>
          <p:cNvSpPr txBox="1"/>
          <p:nvPr/>
        </p:nvSpPr>
        <p:spPr>
          <a:xfrm>
            <a:off x="603569" y="3206749"/>
            <a:ext cx="11797662" cy="506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100"/>
            </a:pPr>
            <a:r>
              <a:t>                  culmen_length_mm  culmen_depth_mm  flipper_length_mm  \</a:t>
            </a:r>
          </a:p>
          <a:p>
            <a:pPr>
              <a:defRPr sz="2100"/>
            </a:pPr>
            <a:r>
              <a:t>species   sex                                                            </a:t>
            </a:r>
          </a:p>
          <a:p>
            <a:pPr>
              <a:defRPr sz="2100"/>
            </a:pPr>
            <a:r>
              <a:t>Adelie    FEMALE         37.257534        17.621918         187.794521   </a:t>
            </a:r>
          </a:p>
          <a:p>
            <a:pPr>
              <a:defRPr sz="2100"/>
            </a:pPr>
            <a:r>
              <a:t>          MALE           40.390411        19.072603         192.410959   </a:t>
            </a:r>
          </a:p>
          <a:p>
            <a:pPr>
              <a:defRPr sz="2100"/>
            </a:pPr>
            <a:r>
              <a:t>Chinstrap FEMALE         46.573529        17.588235         191.735294   </a:t>
            </a:r>
          </a:p>
          <a:p>
            <a:pPr>
              <a:defRPr sz="2100"/>
            </a:pPr>
            <a:r>
              <a:t>          MALE           51.094118        19.252941         199.911765   </a:t>
            </a:r>
          </a:p>
          <a:p>
            <a:pPr>
              <a:defRPr sz="2100"/>
            </a:pPr>
            <a:r>
              <a:t>Gentoo    FEMALE         45.563793        14.237931         212.706897   </a:t>
            </a:r>
          </a:p>
          <a:p>
            <a:pPr>
              <a:defRPr sz="2100"/>
            </a:pPr>
            <a:r>
              <a:t>          MALE           49.473770        15.718033         221.540984   </a:t>
            </a:r>
          </a:p>
          <a:p>
            <a:pPr>
              <a:defRPr sz="2100"/>
            </a:pPr>
          </a:p>
          <a:p>
            <a:pPr>
              <a:defRPr sz="2100"/>
            </a:pPr>
            <a:r>
              <a:t>                  body_mass_g  </a:t>
            </a:r>
          </a:p>
          <a:p>
            <a:pPr>
              <a:defRPr sz="2100"/>
            </a:pPr>
            <a:r>
              <a:t>species   sex                  </a:t>
            </a:r>
          </a:p>
          <a:p>
            <a:pPr>
              <a:defRPr sz="2100"/>
            </a:pPr>
            <a:r>
              <a:t>Adelie    FEMALE  3368.835616  </a:t>
            </a:r>
          </a:p>
          <a:p>
            <a:pPr>
              <a:defRPr sz="2100"/>
            </a:pPr>
            <a:r>
              <a:t>          MALE    4043.493151  </a:t>
            </a:r>
          </a:p>
          <a:p>
            <a:pPr>
              <a:defRPr sz="2100"/>
            </a:pPr>
            <a:r>
              <a:t>Chinstrap FEMALE  3527.205882  </a:t>
            </a:r>
          </a:p>
          <a:p>
            <a:pPr>
              <a:defRPr sz="2100"/>
            </a:pPr>
            <a:r>
              <a:t>          MALE    3938.970588  </a:t>
            </a:r>
          </a:p>
          <a:p>
            <a:pPr>
              <a:defRPr sz="2100"/>
            </a:pPr>
            <a:r>
              <a:t>Gentoo    FEMALE  4679.741379  </a:t>
            </a:r>
          </a:p>
          <a:p>
            <a:pPr>
              <a:defRPr sz="2100"/>
            </a:pPr>
            <a:r>
              <a:t>          MALE    5484.836066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engui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Penguins</a:t>
            </a:r>
          </a:p>
        </p:txBody>
      </p:sp>
      <p:sp>
        <p:nvSpPr>
          <p:cNvPr id="174" name="We can also do scatter diagram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also do scatter diagrams</a:t>
            </a:r>
          </a:p>
          <a:p>
            <a:pPr lvl="1"/>
            <a:r>
              <a:t>But now we need to look up a few more color names</a:t>
            </a:r>
          </a:p>
        </p:txBody>
      </p:sp>
      <p:sp>
        <p:nvSpPr>
          <p:cNvPr id="175" name="colors = {('Adelie','MALE'): 'red',…"/>
          <p:cNvSpPr txBox="1"/>
          <p:nvPr/>
        </p:nvSpPr>
        <p:spPr>
          <a:xfrm>
            <a:off x="2310482" y="4337558"/>
            <a:ext cx="816233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colors = {('Adelie','MALE'): 'red',</a:t>
            </a:r>
          </a:p>
          <a:p>
            <a:pPr/>
            <a:r>
              <a:t>          ('Adelie','FEMALE'):'tab:pink',</a:t>
            </a:r>
          </a:p>
          <a:p>
            <a:pPr/>
            <a:r>
              <a:t>          ('Gentoo', 'MALE'): 'tab:blue',</a:t>
            </a:r>
          </a:p>
          <a:p>
            <a:pPr/>
            <a:r>
              <a:t>          ('Gentoo', 'FEMALE'): 'blue',</a:t>
            </a:r>
          </a:p>
          <a:p>
            <a:pPr/>
            <a:r>
              <a:t>          ('Chinstrap','MALE'): 'tab:green',</a:t>
            </a:r>
          </a:p>
          <a:p>
            <a:pPr/>
            <a:r>
              <a:t>          ('Chinstrap','FEMALE'): 'green'}</a:t>
            </a:r>
          </a:p>
        </p:txBody>
      </p:sp>
      <p:sp>
        <p:nvSpPr>
          <p:cNvPr id="176" name="for key, group in penguins_by_species_sex:…"/>
          <p:cNvSpPr txBox="1"/>
          <p:nvPr/>
        </p:nvSpPr>
        <p:spPr>
          <a:xfrm>
            <a:off x="226318" y="7034443"/>
            <a:ext cx="12552165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for key, group in penguins_by_species_sex:   </a:t>
            </a:r>
          </a:p>
          <a:p>
            <a:pPr/>
            <a:r>
              <a:t>    plt.scatter(group.flipper_length_mm, group.body_mass_g, color = colors[key])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engui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Penguins</a:t>
            </a:r>
          </a:p>
        </p:txBody>
      </p:sp>
      <p:pic>
        <p:nvPicPr>
          <p:cNvPr id="179" name="Screen Shot 2021-08-13 at 5.34.02 PM.png" descr="Screen Shot 2021-08-13 at 5.34.0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83" y="2163425"/>
            <a:ext cx="9728034" cy="7153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unsp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Sunspots</a:t>
            </a:r>
          </a:p>
        </p:txBody>
      </p:sp>
      <p:sp>
        <p:nvSpPr>
          <p:cNvPr id="182" name="Observed systematically with telescope in 16th century…"/>
          <p:cNvSpPr txBox="1"/>
          <p:nvPr>
            <p:ph type="body" idx="1"/>
          </p:nvPr>
        </p:nvSpPr>
        <p:spPr>
          <a:xfrm>
            <a:off x="952500" y="2590800"/>
            <a:ext cx="906388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Observed systematically with telescope in 16th century</a:t>
            </a:r>
          </a:p>
          <a:p>
            <a:pPr lvl="1"/>
            <a:r>
              <a:t>Activity varies over history</a:t>
            </a:r>
          </a:p>
        </p:txBody>
      </p:sp>
      <p:pic>
        <p:nvPicPr>
          <p:cNvPr id="183" name="Screen Shot 2021-08-13 at 5.35.20 PM.png" descr="Screen Shot 2021-08-13 at 5.35.2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16379" y="1114921"/>
            <a:ext cx="2730501" cy="817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73317" y="4876799"/>
            <a:ext cx="4430461" cy="4000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unsp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Sunspots</a:t>
            </a:r>
          </a:p>
        </p:txBody>
      </p:sp>
      <p:sp>
        <p:nvSpPr>
          <p:cNvPr id="187" name="Not the easy to make into a pandas data frame via read_csv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Not the easy to make into a pandas data frame via read_csv</a:t>
            </a:r>
          </a:p>
          <a:p>
            <a:pPr lvl="1"/>
            <a:r>
              <a:t>I found it easier to just build the frame via vanilla python</a:t>
            </a:r>
          </a:p>
        </p:txBody>
      </p:sp>
      <p:sp>
        <p:nvSpPr>
          <p:cNvPr id="188" name="with open('sunspots.csv') as infile:…"/>
          <p:cNvSpPr txBox="1"/>
          <p:nvPr/>
        </p:nvSpPr>
        <p:spPr>
          <a:xfrm>
            <a:off x="2787054" y="5319579"/>
            <a:ext cx="7430692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with open('sunspots.csv') as infile:</a:t>
            </a:r>
          </a:p>
          <a:p>
            <a:pPr/>
            <a:r>
              <a:t>    line = infile.readline()</a:t>
            </a:r>
          </a:p>
          <a:p>
            <a:pPr/>
            <a:r>
              <a:t>    headers = line.split()</a:t>
            </a:r>
          </a:p>
          <a:p>
            <a:pPr/>
            <a:r>
              <a:t>    data = []</a:t>
            </a:r>
          </a:p>
          <a:p>
            <a:pPr/>
            <a:r>
              <a:t>    for line in infile:</a:t>
            </a:r>
          </a:p>
          <a:p>
            <a:pPr/>
            <a:r>
              <a:t>        contents = line.split()</a:t>
            </a:r>
          </a:p>
          <a:p>
            <a:pPr/>
            <a:r>
              <a:t>        contents[2] = float(contents[2])</a:t>
            </a:r>
          </a:p>
          <a:p>
            <a:pPr/>
            <a:r>
              <a:t>        data.append(contents)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unsp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Sunspots</a:t>
            </a:r>
          </a:p>
        </p:txBody>
      </p:sp>
      <p:sp>
        <p:nvSpPr>
          <p:cNvPr id="191" name="Import from a column name -&gt; data array dictionar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Import from a column name -&gt; data array dictionary</a:t>
            </a:r>
          </a:p>
          <a:p>
            <a:pPr/>
          </a:p>
          <a:p>
            <a:pPr/>
            <a:r>
              <a:t>Create a new column date</a:t>
            </a:r>
          </a:p>
          <a:p>
            <a:pPr/>
          </a:p>
          <a:p>
            <a:pPr/>
            <a:r>
              <a:t>Drop existing columns Mon and Year</a:t>
            </a:r>
          </a:p>
          <a:p>
            <a:pPr/>
          </a:p>
          <a:p>
            <a:pPr/>
            <a:r>
              <a:t>Reset the index</a:t>
            </a:r>
          </a:p>
        </p:txBody>
      </p:sp>
      <p:sp>
        <p:nvSpPr>
          <p:cNvPr id="192" name="sunspots = pd.DataFrame({headers[i]:…"/>
          <p:cNvSpPr txBox="1"/>
          <p:nvPr/>
        </p:nvSpPr>
        <p:spPr>
          <a:xfrm>
            <a:off x="1039139" y="3330465"/>
            <a:ext cx="11271796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sunspots = pd.DataFrame({headers[i]: </a:t>
            </a:r>
          </a:p>
          <a:p>
            <a:pPr/>
            <a:r>
              <a:t>   [data[l][i] for l in range(len(data))] for i in range(3)})</a:t>
            </a:r>
          </a:p>
        </p:txBody>
      </p:sp>
      <p:sp>
        <p:nvSpPr>
          <p:cNvPr id="193" name="sunspots.reset_index()…"/>
          <p:cNvSpPr txBox="1"/>
          <p:nvPr/>
        </p:nvSpPr>
        <p:spPr>
          <a:xfrm>
            <a:off x="952500" y="7890242"/>
            <a:ext cx="743069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sunspots.reset_index()</a:t>
            </a:r>
          </a:p>
          <a:p>
            <a:pPr/>
            <a:r>
              <a:t>sunspots.set_index('Date', inplace=True)</a:t>
            </a:r>
          </a:p>
        </p:txBody>
      </p:sp>
      <p:sp>
        <p:nvSpPr>
          <p:cNvPr id="194" name="sunspots['Date'] = pd.to_datetime(sunspots.Year+&quot;/&quot;+sunspots.Mon)"/>
          <p:cNvSpPr txBox="1"/>
          <p:nvPr/>
        </p:nvSpPr>
        <p:spPr>
          <a:xfrm>
            <a:off x="952499" y="4876799"/>
            <a:ext cx="1200343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sunspots['Date'] = pd.to_datetime(sunspots.Year+"/"+sunspots.Mon)</a:t>
            </a:r>
          </a:p>
        </p:txBody>
      </p:sp>
      <p:sp>
        <p:nvSpPr>
          <p:cNvPr id="195" name="sunspots.drop(columns=['Mon', 'Year'], inplace = True)"/>
          <p:cNvSpPr txBox="1"/>
          <p:nvPr/>
        </p:nvSpPr>
        <p:spPr>
          <a:xfrm>
            <a:off x="952499" y="6383521"/>
            <a:ext cx="9991429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sunspots.drop(columns=['Mon', 'Year'], inplace = True)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unsp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Sunspots</a:t>
            </a:r>
          </a:p>
        </p:txBody>
      </p:sp>
      <p:pic>
        <p:nvPicPr>
          <p:cNvPr id="198" name="Screen Shot 2021-08-13 at 7.09.35 PM.png" descr="Screen Shot 2021-08-13 at 7.09.3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2400" y="3740278"/>
            <a:ext cx="7620001" cy="5715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unspots.plot()…"/>
          <p:cNvSpPr txBox="1"/>
          <p:nvPr/>
        </p:nvSpPr>
        <p:spPr>
          <a:xfrm>
            <a:off x="5073426" y="2952878"/>
            <a:ext cx="285794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sunspots.plot()</a:t>
            </a:r>
          </a:p>
          <a:p>
            <a:pPr/>
            <a:r>
              <a:t>plt.show()</a:t>
            </a:r>
          </a:p>
        </p:txBody>
      </p:sp>
      <p:sp>
        <p:nvSpPr>
          <p:cNvPr id="200" name="Pandas has very nice automatic graphing"/>
          <p:cNvSpPr txBox="1"/>
          <p:nvPr>
            <p:ph type="body" idx="1"/>
          </p:nvPr>
        </p:nvSpPr>
        <p:spPr>
          <a:xfrm>
            <a:off x="952499" y="2256354"/>
            <a:ext cx="11099801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Pandas has very nice automatic graphing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unsp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Sunspots</a:t>
            </a:r>
          </a:p>
        </p:txBody>
      </p:sp>
      <p:sp>
        <p:nvSpPr>
          <p:cNvPr id="203" name="Make the area into an np.arra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Make the area into an np.array</a:t>
            </a:r>
          </a:p>
          <a:p>
            <a:pPr/>
          </a:p>
          <a:p>
            <a:pPr/>
            <a:r>
              <a:t>Use two models and try to fit</a:t>
            </a:r>
          </a:p>
        </p:txBody>
      </p:sp>
      <p:sp>
        <p:nvSpPr>
          <p:cNvPr id="204" name="X = sunspots['Area'].values"/>
          <p:cNvSpPr txBox="1"/>
          <p:nvPr/>
        </p:nvSpPr>
        <p:spPr>
          <a:xfrm>
            <a:off x="1397187" y="3458262"/>
            <a:ext cx="5052865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 = sunspots['Area'].values</a:t>
            </a:r>
          </a:p>
        </p:txBody>
      </p:sp>
      <p:sp>
        <p:nvSpPr>
          <p:cNvPr id="205" name="def model1(t, alpha, beta, gamma, delta, epsilon, eta):…"/>
          <p:cNvSpPr txBox="1"/>
          <p:nvPr/>
        </p:nvSpPr>
        <p:spPr>
          <a:xfrm>
            <a:off x="419576" y="5182598"/>
            <a:ext cx="1236925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model1(t, alpha, beta, gamma, delta, epsilon, eta):</a:t>
            </a:r>
          </a:p>
          <a:p>
            <a:pPr/>
            <a:r>
              <a:t>    return alpha*beta*t+gamma*t**2+delta*t**3+epsilon*t**4+eta*t**5</a:t>
            </a:r>
          </a:p>
          <a:p>
            <a:pPr/>
          </a:p>
          <a:p>
            <a:pPr/>
            <a:r>
              <a:t>def model2(t, alpha, beta, gamma, delta, epsilon, eta, phi):</a:t>
            </a:r>
          </a:p>
          <a:p>
            <a:pPr/>
            <a:r>
              <a:t>    return alpha+beta*np.sin(gamma*t+epsilon)+eta*t+phi*t**2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unsp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Sunspots</a:t>
            </a:r>
          </a:p>
        </p:txBody>
      </p:sp>
      <p:sp>
        <p:nvSpPr>
          <p:cNvPr id="208" name="But the results of curve-fitting are not goo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But the results of curve-fitting are not good</a:t>
            </a:r>
          </a:p>
        </p:txBody>
      </p:sp>
      <p:sp>
        <p:nvSpPr>
          <p:cNvPr id="209" name="xs = np.arange(0, len(X))…"/>
          <p:cNvSpPr txBox="1"/>
          <p:nvPr/>
        </p:nvSpPr>
        <p:spPr>
          <a:xfrm>
            <a:off x="2194712" y="4685050"/>
            <a:ext cx="7613602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xs = np.arange(0, len(X))</a:t>
            </a:r>
          </a:p>
          <a:p>
            <a:pPr/>
            <a:r>
              <a:t>par1, cov1 = opt.curve_fit(model1, xs, X)</a:t>
            </a:r>
          </a:p>
          <a:p>
            <a:pPr/>
            <a:r>
              <a:t>par2, cov2 = opt.curve_fit(model2, xs, X)</a:t>
            </a:r>
          </a:p>
          <a:p>
            <a:pPr/>
          </a:p>
          <a:p>
            <a:pPr/>
          </a:p>
          <a:p>
            <a:pPr/>
            <a:r>
              <a:t>plt.scatter(xs, X, s=1)</a:t>
            </a:r>
          </a:p>
          <a:p>
            <a:pPr/>
            <a:r>
              <a:t>plt.plot(xs, model1(xs, *par1))</a:t>
            </a:r>
          </a:p>
          <a:p>
            <a:pPr/>
            <a:r>
              <a:t>plt.plot(xs, model2(xs, *par2))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engui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Penguins</a:t>
            </a:r>
          </a:p>
        </p:txBody>
      </p:sp>
      <p:sp>
        <p:nvSpPr>
          <p:cNvPr id="123" name="Let's explore the penguins data set agai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Let's explore the penguins data set again</a:t>
            </a:r>
          </a:p>
          <a:p>
            <a:pPr lvl="1"/>
            <a:r>
              <a:t>We now load in Pandas</a:t>
            </a:r>
          </a:p>
          <a:p>
            <a:pPr lvl="2"/>
            <a:r>
              <a:t>How do we read a csv file?</a:t>
            </a:r>
          </a:p>
          <a:p>
            <a:pPr lvl="3"/>
            <a:r>
              <a:t> </a:t>
            </a:r>
          </a:p>
          <a:p>
            <a:pPr lvl="3"/>
            <a:r>
              <a:t>Go to Pandas documentation</a:t>
            </a:r>
          </a:p>
        </p:txBody>
      </p:sp>
      <p:pic>
        <p:nvPicPr>
          <p:cNvPr id="124" name="Screen Shot 2021-08-12 at 2.44.54 PM.png" descr="Screen Shot 2021-08-12 at 2.44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4640053"/>
            <a:ext cx="56134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Screen Shot 2021-08-12 at 2.45.37 PM.png" descr="Screen Shot 2021-08-12 at 2.45.37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6544" y="6481823"/>
            <a:ext cx="5032144" cy="33925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unsp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Sunspots</a:t>
            </a:r>
          </a:p>
        </p:txBody>
      </p:sp>
      <p:pic>
        <p:nvPicPr>
          <p:cNvPr id="212" name="Screen Shot 2021-08-13 at 7.07.28 PM.png" descr="Screen Shot 2021-08-13 at 7.07.2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6948" y="2413000"/>
            <a:ext cx="8939515" cy="6806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rop Production in Ind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Crop Production in India</a:t>
            </a:r>
          </a:p>
        </p:txBody>
      </p:sp>
      <p:sp>
        <p:nvSpPr>
          <p:cNvPr id="215" name="Import as usu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Import as usual</a:t>
            </a:r>
          </a:p>
          <a:p>
            <a:pPr/>
          </a:p>
          <a:p>
            <a:pPr/>
          </a:p>
          <a:p>
            <a:pPr/>
            <a:r>
              <a:t>Get the column names</a:t>
            </a:r>
          </a:p>
        </p:txBody>
      </p:sp>
      <p:sp>
        <p:nvSpPr>
          <p:cNvPr id="216" name="crop = pd.read_csv('crop_production.csv')…"/>
          <p:cNvSpPr txBox="1"/>
          <p:nvPr/>
        </p:nvSpPr>
        <p:spPr>
          <a:xfrm>
            <a:off x="2940784" y="3578441"/>
            <a:ext cx="761360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crop = pd.read_csv('crop_production.csv')</a:t>
            </a:r>
          </a:p>
          <a:p>
            <a:pPr/>
            <a:r>
              <a:t>crop.dropna(inplace=True)</a:t>
            </a:r>
          </a:p>
          <a:p>
            <a:pPr/>
            <a:r>
              <a:t> </a:t>
            </a:r>
          </a:p>
        </p:txBody>
      </p:sp>
      <p:sp>
        <p:nvSpPr>
          <p:cNvPr id="217" name="print(crop.columns)"/>
          <p:cNvSpPr txBox="1"/>
          <p:nvPr/>
        </p:nvSpPr>
        <p:spPr>
          <a:xfrm>
            <a:off x="2940784" y="5734049"/>
            <a:ext cx="3589586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print(crop.columns)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rop Production in Ind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Crop Production in India</a:t>
            </a:r>
          </a:p>
        </p:txBody>
      </p:sp>
      <p:sp>
        <p:nvSpPr>
          <p:cNvPr id="220" name="Pandas has a nice aggregate: describ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Pandas has a nice aggregate: describe</a:t>
            </a:r>
          </a:p>
          <a:p>
            <a:pPr/>
          </a:p>
          <a:p>
            <a:pPr/>
            <a:r>
              <a:t>Gives statistics on what it things are numeric</a:t>
            </a:r>
          </a:p>
          <a:p>
            <a:pPr lvl="1"/>
            <a:r>
              <a:t>Even if they do not make sense</a:t>
            </a:r>
          </a:p>
        </p:txBody>
      </p:sp>
      <p:sp>
        <p:nvSpPr>
          <p:cNvPr id="221" name="print(crop.describe())"/>
          <p:cNvSpPr txBox="1"/>
          <p:nvPr/>
        </p:nvSpPr>
        <p:spPr>
          <a:xfrm>
            <a:off x="2876467" y="3406809"/>
            <a:ext cx="4321226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print(crop.describe()) </a:t>
            </a:r>
          </a:p>
        </p:txBody>
      </p:sp>
      <p:sp>
        <p:nvSpPr>
          <p:cNvPr id="222" name="Crop_Year          Area    Production…"/>
          <p:cNvSpPr txBox="1"/>
          <p:nvPr/>
        </p:nvSpPr>
        <p:spPr>
          <a:xfrm>
            <a:off x="2055415" y="5734049"/>
            <a:ext cx="8893970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      Crop_Year          Area    Production</a:t>
            </a:r>
          </a:p>
          <a:p>
            <a:pPr/>
            <a:r>
              <a:t>count  242361.000000  2.423610e+05  2.423610e+05</a:t>
            </a:r>
          </a:p>
          <a:p>
            <a:pPr/>
            <a:r>
              <a:t>mean     2005.625773  1.216741e+04  5.825034e+05</a:t>
            </a:r>
          </a:p>
          <a:p>
            <a:pPr/>
            <a:r>
              <a:t>std         4.958285  5.085744e+04  1.706581e+07</a:t>
            </a:r>
          </a:p>
          <a:p>
            <a:pPr/>
            <a:r>
              <a:t>min      1997.000000  1.000000e-01  0.000000e+00</a:t>
            </a:r>
          </a:p>
          <a:p>
            <a:pPr/>
            <a:r>
              <a:t>25%      2002.000000  8.700000e+01  8.800000e+01</a:t>
            </a:r>
          </a:p>
          <a:p>
            <a:pPr/>
            <a:r>
              <a:t>50%      2006.000000  6.030000e+02  7.290000e+02</a:t>
            </a:r>
          </a:p>
          <a:p>
            <a:pPr/>
            <a:r>
              <a:t>75%      2010.000000  4.545000e+03  7.023000e+03</a:t>
            </a:r>
          </a:p>
          <a:p>
            <a:pPr/>
            <a:r>
              <a:t>max      2015.000000  8.580100e+06  1.250800e+09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rop Production in Ind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Crop Production in India</a:t>
            </a:r>
          </a:p>
        </p:txBody>
      </p:sp>
      <p:sp>
        <p:nvSpPr>
          <p:cNvPr id="225" name="We can get the crop production file into a pandas datafram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get the crop production file into a pandas dataframe</a:t>
            </a:r>
          </a:p>
        </p:txBody>
      </p:sp>
      <p:sp>
        <p:nvSpPr>
          <p:cNvPr id="226" name="import numpy as np…"/>
          <p:cNvSpPr txBox="1"/>
          <p:nvPr/>
        </p:nvSpPr>
        <p:spPr>
          <a:xfrm>
            <a:off x="2695599" y="3978221"/>
            <a:ext cx="7613602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 numpy as np</a:t>
            </a:r>
          </a:p>
          <a:p>
            <a:pPr/>
            <a:r>
              <a:t>import pandas as pd</a:t>
            </a:r>
          </a:p>
          <a:p>
            <a:pPr/>
            <a:r>
              <a:t>import matplotlib.pyplot as plt</a:t>
            </a:r>
          </a:p>
          <a:p>
            <a:pPr/>
            <a:r>
              <a:t>from math import sin</a:t>
            </a:r>
          </a:p>
          <a:p>
            <a:pPr/>
            <a:r>
              <a:t>import scipy.optimize as opt</a:t>
            </a:r>
          </a:p>
          <a:p>
            <a:pPr/>
          </a:p>
          <a:p>
            <a:pPr/>
            <a:r>
              <a:t>crop = pd.read_csv('crop_production.csv')</a:t>
            </a:r>
          </a:p>
          <a:p>
            <a:pPr/>
            <a:r>
              <a:t>crop.dropna(inplace=True)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rop Production in Ind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Crop Production in India</a:t>
            </a:r>
          </a:p>
        </p:txBody>
      </p:sp>
      <p:sp>
        <p:nvSpPr>
          <p:cNvPr id="229" name="What are the Indian states according to this data set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What are the Indian states according to this data set?</a:t>
            </a:r>
          </a:p>
          <a:p>
            <a:pPr lvl="1"/>
            <a:r>
              <a:t>Use the unique method</a:t>
            </a:r>
          </a:p>
        </p:txBody>
      </p:sp>
      <p:sp>
        <p:nvSpPr>
          <p:cNvPr id="230" name="print(crop.State_Name.unique())"/>
          <p:cNvSpPr txBox="1"/>
          <p:nvPr/>
        </p:nvSpPr>
        <p:spPr>
          <a:xfrm>
            <a:off x="3365273" y="5511800"/>
            <a:ext cx="5784504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print(crop.State_Name.unique())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rop Production in Ind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Crop Production in India</a:t>
            </a:r>
          </a:p>
        </p:txBody>
      </p:sp>
      <p:sp>
        <p:nvSpPr>
          <p:cNvPr id="233" name="How much rice is produced in Maharashtra?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much rice is produced in Maharashtra?</a:t>
            </a:r>
          </a:p>
        </p:txBody>
      </p:sp>
      <p:sp>
        <p:nvSpPr>
          <p:cNvPr id="234" name="mah = crop[ (crop['State_Name'] == 'Maharashtra') &amp;…"/>
          <p:cNvSpPr txBox="1"/>
          <p:nvPr/>
        </p:nvSpPr>
        <p:spPr>
          <a:xfrm>
            <a:off x="586799" y="3746500"/>
            <a:ext cx="9625609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mah = crop[ (crop['State_Name'] == 'Maharashtra') &amp; </a:t>
            </a:r>
          </a:p>
          <a:p>
            <a:pPr/>
            <a:r>
              <a:t>            (crop['Crop'] == 'Rice')]</a:t>
            </a:r>
          </a:p>
          <a:p>
            <a:pPr/>
            <a:r>
              <a:t>print(mah)</a:t>
            </a:r>
          </a:p>
        </p:txBody>
      </p:sp>
      <p:sp>
        <p:nvSpPr>
          <p:cNvPr id="235" name="State_Name District_Name  Crop_Year  ...  Crop    Area  Production…"/>
          <p:cNvSpPr txBox="1"/>
          <p:nvPr/>
        </p:nvSpPr>
        <p:spPr>
          <a:xfrm>
            <a:off x="1300912" y="5219699"/>
            <a:ext cx="10402976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/>
            </a:pPr>
            <a:r>
              <a:t>         State_Name District_Name  Crop_Year  ...  Crop    Area  Production</a:t>
            </a:r>
          </a:p>
          <a:p>
            <a:pPr>
              <a:defRPr sz="1800"/>
            </a:pPr>
            <a:r>
              <a:t>125200  Maharashtra    AHMEDNAGAR       1997  ...  Rice  5900.0      7200.0</a:t>
            </a:r>
          </a:p>
          <a:p>
            <a:pPr>
              <a:defRPr sz="1800"/>
            </a:pPr>
            <a:r>
              <a:t>125222  Maharashtra    AHMEDNAGAR       1998  ...  Rice  5600.0      7400.0</a:t>
            </a:r>
          </a:p>
          <a:p>
            <a:pPr>
              <a:defRPr sz="1800"/>
            </a:pPr>
            <a:r>
              <a:t>125253  Maharashtra    AHMEDNAGAR       1999  ...  Rice  5700.0      8000.0</a:t>
            </a:r>
          </a:p>
          <a:p>
            <a:pPr>
              <a:defRPr sz="1800"/>
            </a:pPr>
            <a:r>
              <a:t>125285  Maharashtra    AHMEDNAGAR       2000  ...  Rice  5500.0      3800.0</a:t>
            </a:r>
          </a:p>
          <a:p>
            <a:pPr>
              <a:defRPr sz="1800"/>
            </a:pPr>
            <a:r>
              <a:t>125315  Maharashtra    AHMEDNAGAR       2001  ...  Rice  7300.0      4100.0</a:t>
            </a:r>
          </a:p>
          <a:p>
            <a:pPr>
              <a:defRPr sz="1800"/>
            </a:pPr>
            <a:r>
              <a:t>...             ...           ...        ...  ...   ...     ...         ...</a:t>
            </a:r>
          </a:p>
          <a:p>
            <a:pPr>
              <a:defRPr sz="1800"/>
            </a:pPr>
            <a:r>
              <a:t>137704  Maharashtra      YAVATMAL       2007  ...  Rice     6.0         4.0</a:t>
            </a:r>
          </a:p>
          <a:p>
            <a:pPr>
              <a:defRPr sz="1800"/>
            </a:pPr>
            <a:r>
              <a:t>137721  Maharashtra      YAVATMAL       2008  ...  Rice   500.0       200.0</a:t>
            </a:r>
          </a:p>
          <a:p>
            <a:pPr>
              <a:defRPr sz="1800"/>
            </a:pPr>
            <a:r>
              <a:t>137737  Maharashtra      YAVATMAL       2009  ...  Rice   200.0       300.0</a:t>
            </a:r>
          </a:p>
          <a:p>
            <a:pPr>
              <a:defRPr sz="1800"/>
            </a:pPr>
            <a:r>
              <a:t>137766  Maharashtra      YAVATMAL       2011  ...  Rice   100.0       100.0</a:t>
            </a:r>
          </a:p>
          <a:p>
            <a:pPr>
              <a:defRPr sz="1800"/>
            </a:pPr>
            <a:r>
              <a:t>137782  Maharashtra      YAVATMAL       2012  ...  Rice   100.0        40.0</a:t>
            </a:r>
          </a:p>
          <a:p>
            <a:pPr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rop Production in Ind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Crop Production in India</a:t>
            </a:r>
          </a:p>
        </p:txBody>
      </p:sp>
      <p:sp>
        <p:nvSpPr>
          <p:cNvPr id="238" name="Group by yea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Group by year</a:t>
            </a:r>
          </a:p>
        </p:txBody>
      </p:sp>
      <p:sp>
        <p:nvSpPr>
          <p:cNvPr id="239" name="mah_vals = mah.groupby('Crop_Year').sum()…"/>
          <p:cNvSpPr txBox="1"/>
          <p:nvPr/>
        </p:nvSpPr>
        <p:spPr>
          <a:xfrm>
            <a:off x="4438699" y="2590800"/>
            <a:ext cx="7613602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mah_vals = mah.groupby('Crop_Year').sum()</a:t>
            </a:r>
          </a:p>
          <a:p>
            <a:pPr/>
            <a:r>
              <a:t>print(mah_vals)</a:t>
            </a:r>
          </a:p>
        </p:txBody>
      </p:sp>
      <p:sp>
        <p:nvSpPr>
          <p:cNvPr id="240" name="Area  Production…"/>
          <p:cNvSpPr txBox="1"/>
          <p:nvPr/>
        </p:nvSpPr>
        <p:spPr>
          <a:xfrm>
            <a:off x="7134221" y="3860599"/>
            <a:ext cx="4748015" cy="568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00"/>
            </a:pPr>
            <a:r>
              <a:t>                Area  Production</a:t>
            </a:r>
          </a:p>
          <a:p>
            <a:pPr>
              <a:defRPr sz="1900"/>
            </a:pPr>
            <a:r>
              <a:t>Crop_Year                       </a:t>
            </a:r>
          </a:p>
          <a:p>
            <a:pPr>
              <a:defRPr sz="1900"/>
            </a:pPr>
            <a:r>
              <a:t>1997       1339329.0   2330646.0</a:t>
            </a:r>
          </a:p>
          <a:p>
            <a:pPr>
              <a:defRPr sz="1900"/>
            </a:pPr>
            <a:r>
              <a:t>1998       1483100.0   2467600.0</a:t>
            </a:r>
          </a:p>
          <a:p>
            <a:pPr>
              <a:defRPr sz="1900"/>
            </a:pPr>
            <a:r>
              <a:t>1999       1498500.0   2549300.0</a:t>
            </a:r>
          </a:p>
          <a:p>
            <a:pPr>
              <a:defRPr sz="1900"/>
            </a:pPr>
            <a:r>
              <a:t>2000       1511500.0   1929700.0</a:t>
            </a:r>
          </a:p>
          <a:p>
            <a:pPr>
              <a:defRPr sz="1900"/>
            </a:pPr>
            <a:r>
              <a:t>2001       1514000.0   2651200.0</a:t>
            </a:r>
          </a:p>
          <a:p>
            <a:pPr>
              <a:defRPr sz="1900"/>
            </a:pPr>
            <a:r>
              <a:t>2002       1523300.0   1854100.0</a:t>
            </a:r>
          </a:p>
          <a:p>
            <a:pPr>
              <a:defRPr sz="1900"/>
            </a:pPr>
            <a:r>
              <a:t>2003       1529900.0   2834100.0</a:t>
            </a:r>
          </a:p>
          <a:p>
            <a:pPr>
              <a:defRPr sz="1900"/>
            </a:pPr>
            <a:r>
              <a:t>2004       1508700.0   2147200.0</a:t>
            </a:r>
          </a:p>
          <a:p>
            <a:pPr>
              <a:defRPr sz="1900"/>
            </a:pPr>
            <a:r>
              <a:t>2005       1503000.0   2665900.0</a:t>
            </a:r>
          </a:p>
          <a:p>
            <a:pPr>
              <a:defRPr sz="1900"/>
            </a:pPr>
            <a:r>
              <a:t>2006       1529300.0   2571700.0</a:t>
            </a:r>
          </a:p>
          <a:p>
            <a:pPr>
              <a:defRPr sz="1900"/>
            </a:pPr>
            <a:r>
              <a:t>2007         36836.0     29128.0</a:t>
            </a:r>
          </a:p>
          <a:p>
            <a:pPr>
              <a:defRPr sz="1900"/>
            </a:pPr>
            <a:r>
              <a:t>2008       1499500.0   2234210.0</a:t>
            </a:r>
          </a:p>
          <a:p>
            <a:pPr>
              <a:defRPr sz="1900"/>
            </a:pPr>
            <a:r>
              <a:t>2009       1450000.0   2137114.0</a:t>
            </a:r>
          </a:p>
          <a:p>
            <a:pPr>
              <a:defRPr sz="1900"/>
            </a:pPr>
            <a:r>
              <a:t>2010       1486200.0   2624900.0</a:t>
            </a:r>
          </a:p>
          <a:p>
            <a:pPr>
              <a:defRPr sz="1900"/>
            </a:pPr>
            <a:r>
              <a:t>2011       1544200.0   2848900.0</a:t>
            </a:r>
          </a:p>
          <a:p>
            <a:pPr>
              <a:defRPr sz="1900"/>
            </a:pPr>
            <a:r>
              <a:t>2012       1559000.0   3078040.0</a:t>
            </a:r>
          </a:p>
          <a:p>
            <a:pPr>
              <a:defRPr sz="1900"/>
            </a:pPr>
            <a:r>
              <a:t>2013       1604800.0   3108290.0</a:t>
            </a:r>
          </a:p>
          <a:p>
            <a:pPr>
              <a:defRPr sz="1900"/>
            </a:pPr>
            <a:r>
              <a:t>2014       1550900.0   2946600.0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rop Production in Ind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Crop Production in India</a:t>
            </a:r>
          </a:p>
        </p:txBody>
      </p:sp>
      <p:sp>
        <p:nvSpPr>
          <p:cNvPr id="243" name="Create a new column yiel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Create a new column yield</a:t>
            </a:r>
          </a:p>
          <a:p>
            <a:pPr lvl="1"/>
            <a:r>
              <a:t>Production over area</a:t>
            </a:r>
          </a:p>
        </p:txBody>
      </p:sp>
      <p:sp>
        <p:nvSpPr>
          <p:cNvPr id="244" name="mah_vals['Yield'] = mah_vals.Area / mah_vals.Production…"/>
          <p:cNvSpPr txBox="1"/>
          <p:nvPr/>
        </p:nvSpPr>
        <p:spPr>
          <a:xfrm>
            <a:off x="1783087" y="4264423"/>
            <a:ext cx="1017433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mah_vals['Yield'] = mah_vals.Area / mah_vals.Production</a:t>
            </a:r>
          </a:p>
          <a:p>
            <a:pPr/>
            <a:r>
              <a:t>print(mah_vals)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rop Production in Ind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Crop Production in India</a:t>
            </a:r>
          </a:p>
        </p:txBody>
      </p:sp>
      <p:sp>
        <p:nvSpPr>
          <p:cNvPr id="247" name="Let's approximate yield in dependence on year linearly and quadraticall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Let's approximate yield in dependence on year linearly and quadratically</a:t>
            </a:r>
          </a:p>
        </p:txBody>
      </p:sp>
      <p:sp>
        <p:nvSpPr>
          <p:cNvPr id="248" name="def model1(t, alpha, beta, gamma):…"/>
          <p:cNvSpPr txBox="1"/>
          <p:nvPr/>
        </p:nvSpPr>
        <p:spPr>
          <a:xfrm>
            <a:off x="2055415" y="4110610"/>
            <a:ext cx="8893970" cy="387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model1(t, alpha, beta, gamma):</a:t>
            </a:r>
          </a:p>
          <a:p>
            <a:pPr/>
            <a:r>
              <a:t>    return alpha + beta*t + gamma*t**2</a:t>
            </a:r>
          </a:p>
          <a:p>
            <a:pPr/>
          </a:p>
          <a:p>
            <a:pPr/>
            <a:r>
              <a:t>def model2(t, alpha, beta):</a:t>
            </a:r>
          </a:p>
          <a:p>
            <a:pPr/>
            <a:r>
              <a:t>    return alpha + beta*t</a:t>
            </a:r>
          </a:p>
          <a:p>
            <a:pPr/>
          </a:p>
          <a:p>
            <a:pPr/>
            <a:r>
              <a:t>values = mah_vals.Yield</a:t>
            </a:r>
          </a:p>
          <a:p>
            <a:pPr/>
            <a:r>
              <a:t>args = np.arange(1997, 2015)</a:t>
            </a:r>
          </a:p>
          <a:p>
            <a:pPr/>
          </a:p>
          <a:p>
            <a:pPr/>
            <a:r>
              <a:t>par1, cov1 = opt.curve_fit(model1, args, values)</a:t>
            </a:r>
          </a:p>
          <a:p>
            <a:pPr/>
            <a:r>
              <a:t>par2, cov2 = opt.curve_fit(model2, args, values)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rop Production in Ind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Crop Production in India</a:t>
            </a:r>
          </a:p>
        </p:txBody>
      </p:sp>
      <p:sp>
        <p:nvSpPr>
          <p:cNvPr id="251" name="And visualiz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And visualize</a:t>
            </a:r>
          </a:p>
          <a:p>
            <a:pPr lvl="1"/>
            <a:r>
              <a:t>Parameter s stands for size</a:t>
            </a:r>
          </a:p>
        </p:txBody>
      </p:sp>
      <p:sp>
        <p:nvSpPr>
          <p:cNvPr id="252" name="plt.scatter(args, values, s=5)…"/>
          <p:cNvSpPr txBox="1"/>
          <p:nvPr/>
        </p:nvSpPr>
        <p:spPr>
          <a:xfrm>
            <a:off x="2876467" y="5632343"/>
            <a:ext cx="6516143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plt.scatter(args, values, s=5)</a:t>
            </a:r>
          </a:p>
          <a:p>
            <a:pPr/>
            <a:r>
              <a:t>plt.plot(args, model1(args, *par1))</a:t>
            </a:r>
          </a:p>
          <a:p>
            <a:pPr/>
            <a:r>
              <a:t>plt.plot(args, model2(args, *par2))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engui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Penguins</a:t>
            </a:r>
          </a:p>
        </p:txBody>
      </p:sp>
      <p:sp>
        <p:nvSpPr>
          <p:cNvPr id="128" name="Resul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Result:</a:t>
            </a:r>
          </a:p>
          <a:p>
            <a:pPr lvl="1"/>
            <a:r>
              <a:t>Pandas does most of it </a:t>
            </a:r>
          </a:p>
          <a:p>
            <a:pPr lvl="1"/>
          </a:p>
          <a:p>
            <a:pPr lvl="1"/>
          </a:p>
          <a:p>
            <a:pPr lvl="1"/>
            <a:r>
              <a:t>But there are bad values</a:t>
            </a:r>
          </a:p>
          <a:p>
            <a:pPr lvl="2"/>
            <a:r>
              <a:t>Drop rows that have a single na in them</a:t>
            </a:r>
          </a:p>
        </p:txBody>
      </p:sp>
      <p:pic>
        <p:nvPicPr>
          <p:cNvPr id="129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28199" y="254000"/>
            <a:ext cx="2324101" cy="3492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Chinstrap Penguin"/>
          <p:cNvSpPr txBox="1"/>
          <p:nvPr/>
        </p:nvSpPr>
        <p:spPr>
          <a:xfrm>
            <a:off x="9423833" y="3841750"/>
            <a:ext cx="3223767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Chinstrap Penguin</a:t>
            </a:r>
          </a:p>
        </p:txBody>
      </p:sp>
      <p:sp>
        <p:nvSpPr>
          <p:cNvPr id="131" name="penguins = pd.read_csv('../Week6Exercises/penguins.csv')"/>
          <p:cNvSpPr txBox="1"/>
          <p:nvPr/>
        </p:nvSpPr>
        <p:spPr>
          <a:xfrm>
            <a:off x="713913" y="4381500"/>
            <a:ext cx="1206440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800"/>
            </a:lvl1pPr>
          </a:lstStyle>
          <a:p>
            <a:pPr/>
            <a:r>
              <a:t>penguins = pd.read_csv('../Week6Exercises/penguins.csv')</a:t>
            </a:r>
          </a:p>
        </p:txBody>
      </p:sp>
      <p:sp>
        <p:nvSpPr>
          <p:cNvPr id="132" name="penguins.dropna(inplace=True)"/>
          <p:cNvSpPr txBox="1"/>
          <p:nvPr/>
        </p:nvSpPr>
        <p:spPr>
          <a:xfrm>
            <a:off x="2296099" y="7355843"/>
            <a:ext cx="674478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3000"/>
            </a:lvl1pPr>
          </a:lstStyle>
          <a:p>
            <a:pPr/>
            <a:r>
              <a:t>penguins.dropna(inplace=True)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rop Production in Ind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Crop Production in India</a:t>
            </a:r>
          </a:p>
        </p:txBody>
      </p:sp>
      <p:pic>
        <p:nvPicPr>
          <p:cNvPr id="255" name="Screen Shot 2021-08-13 at 8.35.10 PM.png" descr="Screen Shot 2021-08-13 at 8.35.1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0188" y="1946794"/>
            <a:ext cx="9484424" cy="70972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rop Production in Ind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Crop Production in India</a:t>
            </a:r>
          </a:p>
        </p:txBody>
      </p:sp>
      <p:sp>
        <p:nvSpPr>
          <p:cNvPr id="258" name="There is one outlier for 2007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There is one outlier for 2007</a:t>
            </a:r>
          </a:p>
          <a:p>
            <a:pPr/>
            <a:r>
              <a:t>Let's get the years without 2007</a:t>
            </a:r>
          </a:p>
          <a:p>
            <a:pPr lvl="1"/>
            <a:r>
              <a:t>Need to use np.concatenate with a </a:t>
            </a:r>
            <a:r>
              <a:rPr b="1" u="sng"/>
              <a:t>tuple</a:t>
            </a:r>
            <a:r>
              <a:t> as parameter</a:t>
            </a:r>
          </a:p>
        </p:txBody>
      </p:sp>
      <p:sp>
        <p:nvSpPr>
          <p:cNvPr id="259" name="args = np.concatenate((np.arange(1997, 2007),…"/>
          <p:cNvSpPr txBox="1"/>
          <p:nvPr/>
        </p:nvSpPr>
        <p:spPr>
          <a:xfrm>
            <a:off x="1628727" y="5340349"/>
            <a:ext cx="8528150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args = np.concatenate((np.arange(1997, 2007), </a:t>
            </a:r>
          </a:p>
          <a:p>
            <a:pPr/>
            <a:r>
              <a:t>                       np.arange(2008,2015)))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rop Production in Ind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Crop Production in India</a:t>
            </a:r>
          </a:p>
        </p:txBody>
      </p:sp>
      <p:sp>
        <p:nvSpPr>
          <p:cNvPr id="262" name="We also need to get rid of the corresponding entrance in the data fram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also need to get rid of the corresponding entrance in the data frame</a:t>
            </a:r>
          </a:p>
        </p:txBody>
      </p:sp>
      <p:sp>
        <p:nvSpPr>
          <p:cNvPr id="263" name="bad_index = mah_vals[mah_vals.Area&lt;1000000].index…"/>
          <p:cNvSpPr txBox="1"/>
          <p:nvPr/>
        </p:nvSpPr>
        <p:spPr>
          <a:xfrm>
            <a:off x="1422914" y="3640547"/>
            <a:ext cx="907688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bad_index = mah_vals[mah_vals.Area&lt;1000000].index</a:t>
            </a:r>
          </a:p>
          <a:p>
            <a:pPr/>
            <a:r>
              <a:t>mah_vals.drop(bad_index, inplace=True)</a:t>
            </a:r>
          </a:p>
          <a:p>
            <a:pPr/>
            <a:r>
              <a:t>print(mah_vals)</a:t>
            </a:r>
          </a:p>
        </p:txBody>
      </p:sp>
      <p:sp>
        <p:nvSpPr>
          <p:cNvPr id="264" name="Area  Production     Yield…"/>
          <p:cNvSpPr txBox="1"/>
          <p:nvPr/>
        </p:nvSpPr>
        <p:spPr>
          <a:xfrm>
            <a:off x="6118020" y="4770847"/>
            <a:ext cx="5555866" cy="46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700"/>
            </a:pPr>
            <a:r>
              <a:t>                Area  Production     Yield</a:t>
            </a:r>
          </a:p>
          <a:p>
            <a:pPr>
              <a:defRPr sz="1700"/>
            </a:pPr>
            <a:r>
              <a:t>Crop_Year                                 </a:t>
            </a:r>
          </a:p>
          <a:p>
            <a:pPr>
              <a:defRPr sz="1700"/>
            </a:pPr>
            <a:r>
              <a:t>1997       1339329.0   2330646.0  0.574660</a:t>
            </a:r>
          </a:p>
          <a:p>
            <a:pPr>
              <a:defRPr sz="1700"/>
            </a:pPr>
            <a:r>
              <a:t>1998       1483100.0   2467600.0  0.601029</a:t>
            </a:r>
          </a:p>
          <a:p>
            <a:pPr>
              <a:defRPr sz="1700"/>
            </a:pPr>
            <a:r>
              <a:t>1999       1498500.0   2549300.0  0.587808</a:t>
            </a:r>
          </a:p>
          <a:p>
            <a:pPr>
              <a:defRPr sz="1700"/>
            </a:pPr>
            <a:r>
              <a:t>2000       1511500.0   1929700.0  0.783282</a:t>
            </a:r>
          </a:p>
          <a:p>
            <a:pPr>
              <a:defRPr sz="1700"/>
            </a:pPr>
            <a:r>
              <a:t>2001       1514000.0   2651200.0  0.571062</a:t>
            </a:r>
          </a:p>
          <a:p>
            <a:pPr>
              <a:defRPr sz="1700"/>
            </a:pPr>
            <a:r>
              <a:t>2002       1523300.0   1854100.0  0.821585</a:t>
            </a:r>
          </a:p>
          <a:p>
            <a:pPr>
              <a:defRPr sz="1700"/>
            </a:pPr>
            <a:r>
              <a:t>2003       1529900.0   2834100.0  0.539819</a:t>
            </a:r>
          </a:p>
          <a:p>
            <a:pPr>
              <a:defRPr sz="1700"/>
            </a:pPr>
            <a:r>
              <a:t>2004       1508700.0   2147200.0  0.702636</a:t>
            </a:r>
          </a:p>
          <a:p>
            <a:pPr>
              <a:defRPr sz="1700"/>
            </a:pPr>
            <a:r>
              <a:t>2005       1503000.0   2665900.0  0.563787</a:t>
            </a:r>
          </a:p>
          <a:p>
            <a:pPr>
              <a:defRPr sz="1700"/>
            </a:pPr>
            <a:r>
              <a:t>2006       1529300.0   2571700.0  0.594665</a:t>
            </a:r>
          </a:p>
          <a:p>
            <a:pPr>
              <a:defRPr sz="1700"/>
            </a:pPr>
            <a:r>
              <a:t>2008       1499500.0   2234210.0  0.671154</a:t>
            </a:r>
          </a:p>
          <a:p>
            <a:pPr>
              <a:defRPr sz="1700"/>
            </a:pPr>
            <a:r>
              <a:t>2009       1450000.0   2137114.0  0.678485</a:t>
            </a:r>
          </a:p>
          <a:p>
            <a:pPr>
              <a:defRPr sz="1700"/>
            </a:pPr>
            <a:r>
              <a:t>2010       1486200.0   2624900.0  0.566193</a:t>
            </a:r>
          </a:p>
          <a:p>
            <a:pPr>
              <a:defRPr sz="1700"/>
            </a:pPr>
            <a:r>
              <a:t>2011       1544200.0   2848900.0  0.542034</a:t>
            </a:r>
          </a:p>
          <a:p>
            <a:pPr>
              <a:defRPr sz="1700"/>
            </a:pPr>
            <a:r>
              <a:t>2012       1559000.0   3078040.0  0.506491</a:t>
            </a:r>
          </a:p>
          <a:p>
            <a:pPr>
              <a:defRPr sz="1700"/>
            </a:pPr>
            <a:r>
              <a:t>2013       1604800.0   3108290.0  0.516297</a:t>
            </a:r>
          </a:p>
          <a:p>
            <a:pPr>
              <a:defRPr sz="1700"/>
            </a:pPr>
            <a:r>
              <a:t>2014       1550900.0   2946600.0  0.526335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rop Production in Ind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Crop Production in India</a:t>
            </a:r>
          </a:p>
        </p:txBody>
      </p:sp>
      <p:sp>
        <p:nvSpPr>
          <p:cNvPr id="267" name="Now we can repeat the fitting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we can repeat the fitting:</a:t>
            </a:r>
          </a:p>
        </p:txBody>
      </p:sp>
      <p:pic>
        <p:nvPicPr>
          <p:cNvPr id="268" name="Screen Shot 2021-08-13 at 8.44.07 PM.png" descr="Screen Shot 2021-08-13 at 8.44.0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8057" y="3243900"/>
            <a:ext cx="8148686" cy="61988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engui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Penguins</a:t>
            </a:r>
          </a:p>
        </p:txBody>
      </p:sp>
      <p:sp>
        <p:nvSpPr>
          <p:cNvPr id="135" name="An inspection reveals a bad valu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 inspection reveals a bad value</a:t>
            </a:r>
          </a:p>
          <a:p>
            <a:pPr lvl="1"/>
            <a:r>
              <a:t>Can remove the row from the original file</a:t>
            </a:r>
          </a:p>
          <a:p>
            <a:pPr lvl="1"/>
            <a:r>
              <a:t>Can remove rows with bad values</a:t>
            </a:r>
          </a:p>
        </p:txBody>
      </p:sp>
      <p:pic>
        <p:nvPicPr>
          <p:cNvPr id="1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28200" y="253999"/>
            <a:ext cx="2324101" cy="350520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Adelie Penguin"/>
          <p:cNvSpPr txBox="1"/>
          <p:nvPr/>
        </p:nvSpPr>
        <p:spPr>
          <a:xfrm>
            <a:off x="9552731" y="3759199"/>
            <a:ext cx="2675038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Adelie Penguin</a:t>
            </a:r>
          </a:p>
        </p:txBody>
      </p:sp>
      <p:pic>
        <p:nvPicPr>
          <p:cNvPr id="138" name="Screen Shot 2021-08-13 at 4.45.10 PM.png" descr="Screen Shot 2021-08-13 at 4.45.10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0399" y="5339075"/>
            <a:ext cx="9144001" cy="1206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engui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Penguins</a:t>
            </a:r>
          </a:p>
        </p:txBody>
      </p:sp>
      <p:sp>
        <p:nvSpPr>
          <p:cNvPr id="141" name="Need to get index of the offending row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Need to get </a:t>
            </a:r>
            <a:r>
              <a:rPr b="1" i="1"/>
              <a:t>index</a:t>
            </a:r>
            <a:r>
              <a:t> of the offending row</a:t>
            </a:r>
          </a:p>
          <a:p>
            <a:pPr lvl="1"/>
            <a:r>
              <a:t>Recall: Use a boolean inside a selection</a:t>
            </a:r>
          </a:p>
          <a:p>
            <a:pPr lvl="1"/>
          </a:p>
          <a:p>
            <a:pPr/>
            <a:r>
              <a:t>Then remove the row with drop</a:t>
            </a:r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21616" y="254000"/>
            <a:ext cx="2430685" cy="3314569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Gentoo Penguin"/>
          <p:cNvSpPr txBox="1"/>
          <p:nvPr/>
        </p:nvSpPr>
        <p:spPr>
          <a:xfrm>
            <a:off x="9499440" y="3568568"/>
            <a:ext cx="2675037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Gentoo Penguin</a:t>
            </a:r>
          </a:p>
        </p:txBody>
      </p:sp>
      <p:sp>
        <p:nvSpPr>
          <p:cNvPr id="144" name="bad_index = penguins[ penguins.sex == '.' ].index"/>
          <p:cNvSpPr txBox="1"/>
          <p:nvPr/>
        </p:nvSpPr>
        <p:spPr>
          <a:xfrm>
            <a:off x="1760079" y="4191471"/>
            <a:ext cx="9076880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bad_index = penguins[ penguins.sex == '.' ].index</a:t>
            </a:r>
          </a:p>
        </p:txBody>
      </p:sp>
      <p:sp>
        <p:nvSpPr>
          <p:cNvPr id="145" name="penguins = penguins.drop(bad_index)"/>
          <p:cNvSpPr txBox="1"/>
          <p:nvPr/>
        </p:nvSpPr>
        <p:spPr>
          <a:xfrm>
            <a:off x="1760079" y="5734050"/>
            <a:ext cx="6516143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penguins = penguins.drop(bad_index)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engui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Penguins</a:t>
            </a:r>
          </a:p>
        </p:txBody>
      </p:sp>
      <p:sp>
        <p:nvSpPr>
          <p:cNvPr id="148" name="Grouping: We want to group penguins by spec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Grouping: We want to group penguins by species</a:t>
            </a:r>
          </a:p>
          <a:p>
            <a:pPr lvl="1"/>
            <a:r>
              <a:t>This is done with groupby</a:t>
            </a:r>
          </a:p>
          <a:p>
            <a:pPr lvl="1"/>
          </a:p>
          <a:p>
            <a:pPr lvl="2"/>
            <a:r>
              <a:t>We can group by more than one column name</a:t>
            </a:r>
          </a:p>
          <a:p>
            <a:pPr lvl="1"/>
            <a:r>
              <a:t>We can aggregate over the group:</a:t>
            </a:r>
          </a:p>
        </p:txBody>
      </p:sp>
      <p:sp>
        <p:nvSpPr>
          <p:cNvPr id="149" name="penguins_by_species = penguins.groupby('species')"/>
          <p:cNvSpPr txBox="1"/>
          <p:nvPr/>
        </p:nvSpPr>
        <p:spPr>
          <a:xfrm>
            <a:off x="1963960" y="4127154"/>
            <a:ext cx="9076880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penguins_by_species = penguins.groupby('species')</a:t>
            </a:r>
          </a:p>
        </p:txBody>
      </p:sp>
      <p:sp>
        <p:nvSpPr>
          <p:cNvPr id="150" name="&gt;&gt;&gt; penguins_by_species.mean()…"/>
          <p:cNvSpPr txBox="1"/>
          <p:nvPr/>
        </p:nvSpPr>
        <p:spPr>
          <a:xfrm>
            <a:off x="73893" y="6549067"/>
            <a:ext cx="12857015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&gt;&gt;&gt; penguins_by_species.mean()</a:t>
            </a:r>
          </a:p>
          <a:p>
            <a:pPr>
              <a:defRPr sz="2200"/>
            </a:pPr>
            <a:r>
              <a:t>           culmen_length_mm  culmen_depth_mm  flipper_length_mm  body_mass_g</a:t>
            </a:r>
          </a:p>
          <a:p>
            <a:pPr>
              <a:defRPr sz="2200"/>
            </a:pPr>
            <a:r>
              <a:t>species                                                                     </a:t>
            </a:r>
          </a:p>
          <a:p>
            <a:pPr>
              <a:defRPr sz="2200"/>
            </a:pPr>
            <a:r>
              <a:t>Adelie            38.823973        18.347260         190.102740  3706.164384</a:t>
            </a:r>
          </a:p>
          <a:p>
            <a:pPr>
              <a:defRPr sz="2200"/>
            </a:pPr>
            <a:r>
              <a:t>Chinstrap         48.833824        18.420588         195.823529  3733.088235</a:t>
            </a:r>
          </a:p>
          <a:p>
            <a:pPr>
              <a:defRPr sz="2200"/>
            </a:pPr>
            <a:r>
              <a:t>Gentoo            47.568067        14.996639         217.235294  5092.436975</a:t>
            </a:r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99104" y="253999"/>
            <a:ext cx="2677706" cy="2329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engui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Penguins</a:t>
            </a:r>
          </a:p>
        </p:txBody>
      </p:sp>
      <p:sp>
        <p:nvSpPr>
          <p:cNvPr id="154" name="We can plot using scatt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plot using scatter</a:t>
            </a:r>
          </a:p>
          <a:p>
            <a:pPr lvl="1"/>
            <a:r>
              <a:t>Import matplotlib.pyplot as plt</a:t>
            </a:r>
          </a:p>
          <a:p>
            <a:pPr lvl="1"/>
            <a:r>
              <a:t>Can use color based on species</a:t>
            </a:r>
          </a:p>
        </p:txBody>
      </p:sp>
      <p:sp>
        <p:nvSpPr>
          <p:cNvPr id="155" name="colors = {'Adelie':'red', 'Gentoo': 'blue', 'Chinstrap': 'green'}"/>
          <p:cNvSpPr txBox="1"/>
          <p:nvPr/>
        </p:nvSpPr>
        <p:spPr>
          <a:xfrm>
            <a:off x="599663" y="4876799"/>
            <a:ext cx="12003435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colors = {'Adelie':'red', 'Gentoo': 'blue', 'Chinstrap': 'green'}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engui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Penguins</a:t>
            </a:r>
          </a:p>
        </p:txBody>
      </p:sp>
      <p:pic>
        <p:nvPicPr>
          <p:cNvPr id="158" name="Screen Shot 2021-08-13 at 5.26.58 PM.png" descr="Screen Shot 2021-08-13 at 5.26.5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85219" y="3946754"/>
            <a:ext cx="7353301" cy="549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for key, group in penguins_by_species:…"/>
          <p:cNvSpPr txBox="1"/>
          <p:nvPr/>
        </p:nvSpPr>
        <p:spPr>
          <a:xfrm>
            <a:off x="779749" y="2241550"/>
            <a:ext cx="7430691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for key, group in penguins_by_species:</a:t>
            </a:r>
          </a:p>
          <a:p>
            <a:pPr/>
            <a:r>
              <a:t>    plt.scatter(group.culmen_length_mm, </a:t>
            </a:r>
          </a:p>
          <a:p>
            <a:pPr/>
            <a:r>
              <a:t>                group.culmen_depth_mm, </a:t>
            </a:r>
          </a:p>
          <a:p>
            <a:pPr/>
            <a:r>
              <a:t>                color = colors[key])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engui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Penguins</a:t>
            </a:r>
          </a:p>
        </p:txBody>
      </p:sp>
      <p:sp>
        <p:nvSpPr>
          <p:cNvPr id="162" name="for key, group in penguins_by_species:…"/>
          <p:cNvSpPr txBox="1"/>
          <p:nvPr/>
        </p:nvSpPr>
        <p:spPr>
          <a:xfrm>
            <a:off x="573936" y="2129297"/>
            <a:ext cx="7613601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for key, group in penguins_by_species:</a:t>
            </a:r>
          </a:p>
          <a:p>
            <a:pPr/>
            <a:r>
              <a:t>    plt.scatter(group.flipper_length_mm, </a:t>
            </a:r>
          </a:p>
          <a:p>
            <a:pPr/>
            <a:r>
              <a:t>                group.body_mass_g, </a:t>
            </a:r>
          </a:p>
          <a:p>
            <a:pPr/>
            <a:r>
              <a:t>                color = colors[key])</a:t>
            </a:r>
          </a:p>
          <a:p>
            <a:pPr/>
            <a:r>
              <a:t>plt.show()</a:t>
            </a:r>
          </a:p>
        </p:txBody>
      </p:sp>
      <p:pic>
        <p:nvPicPr>
          <p:cNvPr id="163" name="Screen Shot 2021-08-13 at 5.29.17 PM.png" descr="Screen Shot 2021-08-13 at 5.29.1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8437" y="3945397"/>
            <a:ext cx="7518401" cy="5613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