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lasses 3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3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55" name="Need to declare a method __hash__ and a method __eq__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Need to declare a method __hash__ and a method __eq__</a:t>
            </a:r>
          </a:p>
          <a:p>
            <a:pPr lvl="1"/>
            <a:r>
              <a:t> </a:t>
            </a:r>
          </a:p>
          <a:p>
            <a:pPr lvl="1"/>
          </a:p>
          <a:p>
            <a:pPr lvl="1"/>
            <a:r>
              <a:t>Now it works</a:t>
            </a:r>
          </a:p>
        </p:txBody>
      </p:sp>
      <p:sp>
        <p:nvSpPr>
          <p:cNvPr id="156" name="class Card:…"/>
          <p:cNvSpPr txBox="1"/>
          <p:nvPr/>
        </p:nvSpPr>
        <p:spPr>
          <a:xfrm>
            <a:off x="2255149" y="3440605"/>
            <a:ext cx="9427457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Card:</a:t>
            </a:r>
          </a:p>
          <a:p>
            <a:pPr/>
            <a:r>
              <a:t>    def __hash__(self):</a:t>
            </a:r>
          </a:p>
          <a:p>
            <a:pPr/>
            <a:r>
              <a:t>        return hash(self.suite)*hash(self.rank)</a:t>
            </a:r>
          </a:p>
        </p:txBody>
      </p:sp>
      <p:sp>
        <p:nvSpPr>
          <p:cNvPr id="157" name="&gt;&gt;&gt; c = Card('heart', 'king')…"/>
          <p:cNvSpPr txBox="1"/>
          <p:nvPr/>
        </p:nvSpPr>
        <p:spPr>
          <a:xfrm>
            <a:off x="3572042" y="5734050"/>
            <a:ext cx="5860716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c = Card('heart', 'king')</a:t>
            </a:r>
          </a:p>
          <a:p>
            <a:pPr/>
            <a:r>
              <a:t>&gt;&gt;&gt; seta = {c}</a:t>
            </a:r>
          </a:p>
          <a:p>
            <a:pPr/>
            <a:r>
              <a:t>&gt;&gt;&gt; c in seta</a:t>
            </a:r>
          </a:p>
          <a:p>
            <a:pPr/>
            <a:r>
              <a:t>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60" name="But to do this, we should make cards immut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to do this, we should make cards immutable</a:t>
            </a:r>
          </a:p>
          <a:p>
            <a:pPr lvl="1"/>
            <a:r>
              <a:t>Right now, we can just say </a:t>
            </a:r>
          </a:p>
          <a:p>
            <a:pPr lvl="1"/>
          </a:p>
          <a:p>
            <a:pPr/>
            <a:r>
              <a:t>Strategy: declare the components private</a:t>
            </a:r>
          </a:p>
          <a:p>
            <a:pPr/>
            <a:r>
              <a:t>Create a getter function</a:t>
            </a:r>
          </a:p>
          <a:p>
            <a:pPr lvl="1"/>
            <a:r>
              <a:t>Which we do by using a property generator</a:t>
            </a:r>
          </a:p>
        </p:txBody>
      </p:sp>
      <p:sp>
        <p:nvSpPr>
          <p:cNvPr id="161" name="c.rank = 'ace'"/>
          <p:cNvSpPr txBox="1"/>
          <p:nvPr/>
        </p:nvSpPr>
        <p:spPr>
          <a:xfrm>
            <a:off x="5058184" y="4184162"/>
            <a:ext cx="2888432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c.rank = 'ace'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64" name="Implementa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Implementation</a:t>
            </a:r>
          </a:p>
        </p:txBody>
      </p:sp>
      <p:sp>
        <p:nvSpPr>
          <p:cNvPr id="165" name="class Card:…"/>
          <p:cNvSpPr txBox="1"/>
          <p:nvPr/>
        </p:nvSpPr>
        <p:spPr>
          <a:xfrm>
            <a:off x="2737815" y="3359705"/>
            <a:ext cx="7247782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Card:</a:t>
            </a:r>
          </a:p>
          <a:p>
            <a:pPr/>
            <a:r>
              <a:t>    def __init__(self, suite, rank):</a:t>
            </a:r>
          </a:p>
          <a:p>
            <a:pPr/>
            <a:r>
              <a:t>        self._suite = suite</a:t>
            </a:r>
          </a:p>
          <a:p>
            <a:pPr/>
            <a:r>
              <a:t>        self._rank = rank</a:t>
            </a:r>
          </a:p>
          <a:p>
            <a:pPr/>
            <a:r>
              <a:t>    @property</a:t>
            </a:r>
          </a:p>
          <a:p>
            <a:pPr/>
            <a:r>
              <a:t>    def suite(self):</a:t>
            </a:r>
          </a:p>
          <a:p>
            <a:pPr/>
            <a:r>
              <a:t>        return self._suite</a:t>
            </a:r>
          </a:p>
          <a:p>
            <a:pPr/>
            <a:r>
              <a:t>    @property</a:t>
            </a:r>
          </a:p>
          <a:p>
            <a:pPr/>
            <a:r>
              <a:t>    def rank(self):</a:t>
            </a:r>
          </a:p>
          <a:p>
            <a:pPr/>
            <a:r>
              <a:t>        return self._rank</a:t>
            </a:r>
          </a:p>
        </p:txBody>
      </p:sp>
      <p:sp>
        <p:nvSpPr>
          <p:cNvPr id="166" name="private attributes"/>
          <p:cNvSpPr/>
          <p:nvPr/>
        </p:nvSpPr>
        <p:spPr>
          <a:xfrm>
            <a:off x="8327294" y="3939871"/>
            <a:ext cx="4388247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078" y="0"/>
                </a:moveTo>
                <a:cubicBezTo>
                  <a:pt x="10906" y="0"/>
                  <a:pt x="10766" y="484"/>
                  <a:pt x="10766" y="1080"/>
                </a:cubicBezTo>
                <a:lnTo>
                  <a:pt x="10766" y="5852"/>
                </a:lnTo>
                <a:lnTo>
                  <a:pt x="0" y="8012"/>
                </a:lnTo>
                <a:lnTo>
                  <a:pt x="10766" y="10172"/>
                </a:lnTo>
                <a:lnTo>
                  <a:pt x="10766" y="20520"/>
                </a:lnTo>
                <a:cubicBezTo>
                  <a:pt x="10766" y="21116"/>
                  <a:pt x="10906" y="21600"/>
                  <a:pt x="11078" y="21600"/>
                </a:cubicBezTo>
                <a:lnTo>
                  <a:pt x="21287" y="21600"/>
                </a:lnTo>
                <a:cubicBezTo>
                  <a:pt x="21460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460" y="0"/>
                  <a:pt x="21287" y="0"/>
                </a:cubicBezTo>
                <a:lnTo>
                  <a:pt x="11078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private attributes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69" name="Implementa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Implementation</a:t>
            </a:r>
          </a:p>
        </p:txBody>
      </p:sp>
      <p:sp>
        <p:nvSpPr>
          <p:cNvPr id="170" name="class Card:…"/>
          <p:cNvSpPr txBox="1"/>
          <p:nvPr/>
        </p:nvSpPr>
        <p:spPr>
          <a:xfrm>
            <a:off x="2737815" y="3359705"/>
            <a:ext cx="7247782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Card:</a:t>
            </a:r>
          </a:p>
          <a:p>
            <a:pPr/>
            <a:r>
              <a:t>    def __init__(self, suite, rank):</a:t>
            </a:r>
          </a:p>
          <a:p>
            <a:pPr/>
            <a:r>
              <a:t>        self._suite = suite</a:t>
            </a:r>
          </a:p>
          <a:p>
            <a:pPr/>
            <a:r>
              <a:t>        self._rank = rank</a:t>
            </a:r>
          </a:p>
          <a:p>
            <a:pPr/>
            <a:r>
              <a:t>    @property</a:t>
            </a:r>
          </a:p>
          <a:p>
            <a:pPr/>
            <a:r>
              <a:t>    def suite(self):</a:t>
            </a:r>
          </a:p>
          <a:p>
            <a:pPr/>
            <a:r>
              <a:t>        return self._suite</a:t>
            </a:r>
          </a:p>
          <a:p>
            <a:pPr/>
            <a:r>
              <a:t>    @property</a:t>
            </a:r>
          </a:p>
          <a:p>
            <a:pPr/>
            <a:r>
              <a:t>    def rank(self):</a:t>
            </a:r>
          </a:p>
          <a:p>
            <a:pPr/>
            <a:r>
              <a:t>        return self._rank</a:t>
            </a:r>
          </a:p>
        </p:txBody>
      </p:sp>
      <p:sp>
        <p:nvSpPr>
          <p:cNvPr id="171" name="made to behave like attributes"/>
          <p:cNvSpPr/>
          <p:nvPr/>
        </p:nvSpPr>
        <p:spPr>
          <a:xfrm>
            <a:off x="7014436" y="4680505"/>
            <a:ext cx="4847830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076" y="0"/>
                </a:moveTo>
                <a:cubicBezTo>
                  <a:pt x="11920" y="0"/>
                  <a:pt x="11793" y="484"/>
                  <a:pt x="11793" y="1080"/>
                </a:cubicBezTo>
                <a:lnTo>
                  <a:pt x="11793" y="5859"/>
                </a:lnTo>
                <a:lnTo>
                  <a:pt x="0" y="8012"/>
                </a:lnTo>
                <a:lnTo>
                  <a:pt x="11793" y="10172"/>
                </a:lnTo>
                <a:lnTo>
                  <a:pt x="11793" y="20520"/>
                </a:lnTo>
                <a:cubicBezTo>
                  <a:pt x="11793" y="21116"/>
                  <a:pt x="11920" y="21600"/>
                  <a:pt x="12076" y="21600"/>
                </a:cubicBezTo>
                <a:lnTo>
                  <a:pt x="21317" y="21600"/>
                </a:lnTo>
                <a:cubicBezTo>
                  <a:pt x="21473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473" y="0"/>
                  <a:pt x="21317" y="0"/>
                </a:cubicBezTo>
                <a:lnTo>
                  <a:pt x="12076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made to behave like attributes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74" name="&quot;Perl does not have an infatuation with enforced privacy. It would prefer that you stayed out of its living room because you weren't invited, not because it has a shot-gun.&quo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40000"/>
              </a:lnSpc>
              <a:spcBef>
                <a:spcPts val="0"/>
              </a:spcBef>
              <a:buSzTx/>
              <a:buNone/>
              <a:defRPr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  <a:r>
              <a:t>"Perl does not have an infatuation with enforced privacy. It would prefer that you stayed out of its living room because you weren't invited, not because it has a shot-gun."</a:t>
            </a:r>
          </a:p>
          <a:p>
            <a:pPr marL="0" indent="0">
              <a:lnSpc>
                <a:spcPct val="40000"/>
              </a:lnSpc>
              <a:spcBef>
                <a:spcPts val="0"/>
              </a:spcBef>
              <a:buSzTx/>
              <a:buNone/>
              <a:defRPr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</a:p>
          <a:p>
            <a:pPr marL="0" indent="0" algn="r">
              <a:lnSpc>
                <a:spcPct val="40000"/>
              </a:lnSpc>
              <a:spcBef>
                <a:spcPts val="0"/>
              </a:spcBef>
              <a:buSzTx/>
              <a:buNone/>
              <a:defRPr>
                <a:latin typeface="Lithos Pro"/>
                <a:ea typeface="Lithos Pro"/>
                <a:cs typeface="Lithos Pro"/>
                <a:sym typeface="Lithos Pro"/>
              </a:defRPr>
            </a:pPr>
            <a:r>
              <a:t> - -Larry Wall, Creator of Perl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77" name="Container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Containers:</a:t>
            </a:r>
          </a:p>
          <a:p>
            <a:pPr lvl="1"/>
            <a:r>
              <a:t>Example: a deck of cards</a:t>
            </a:r>
          </a:p>
        </p:txBody>
      </p:sp>
      <p:sp>
        <p:nvSpPr>
          <p:cNvPr id="178" name="class Deck:…"/>
          <p:cNvSpPr txBox="1"/>
          <p:nvPr/>
        </p:nvSpPr>
        <p:spPr>
          <a:xfrm>
            <a:off x="203454" y="4614732"/>
            <a:ext cx="12597892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Deck:</a:t>
            </a:r>
          </a:p>
          <a:p>
            <a:pPr/>
            <a:r>
              <a:t>    def __init__(self, suites, ranks):</a:t>
            </a:r>
          </a:p>
          <a:p>
            <a:pPr/>
            <a:r>
              <a:t>        self.cards = [Card(s,r) for s in suites for r in ranks]</a:t>
            </a:r>
          </a:p>
          <a:p>
            <a:pPr/>
            <a:r>
              <a:t>    def __str__(self):</a:t>
            </a:r>
          </a:p>
          <a:p>
            <a:pPr/>
            <a:r>
              <a:t>        retVal = [ ]</a:t>
            </a:r>
          </a:p>
          <a:p>
            <a:pPr/>
            <a:r>
              <a:t>        for card in self.cards:</a:t>
            </a:r>
          </a:p>
          <a:p>
            <a:pPr/>
            <a:r>
              <a:t>            retVal.append(str(card))</a:t>
            </a:r>
          </a:p>
          <a:p>
            <a:pPr/>
            <a:r>
              <a:t>        return '\n'.join(retVal)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81" name="We wan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want:</a:t>
            </a:r>
          </a:p>
          <a:p>
            <a:pPr lvl="1"/>
            <a:r>
              <a:t>Sequences:  length and  [ ]</a:t>
            </a:r>
          </a:p>
          <a:p>
            <a:pPr lvl="1"/>
            <a:r>
              <a:t>Slicing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84" name="Implementing sequenc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Implementing sequencing</a:t>
            </a:r>
          </a:p>
          <a:p>
            <a:pPr lvl="1"/>
            <a:r>
              <a:t>Define __len__ and __getitem__</a:t>
            </a:r>
          </a:p>
        </p:txBody>
      </p:sp>
      <p:sp>
        <p:nvSpPr>
          <p:cNvPr id="185" name="class Deck:…"/>
          <p:cNvSpPr txBox="1"/>
          <p:nvPr/>
        </p:nvSpPr>
        <p:spPr>
          <a:xfrm>
            <a:off x="3472966" y="4477356"/>
            <a:ext cx="6058868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Deck:</a:t>
            </a:r>
          </a:p>
          <a:p>
            <a:pPr/>
            <a:r>
              <a:t>    def __len__(self):</a:t>
            </a:r>
          </a:p>
          <a:p>
            <a:pPr/>
            <a:r>
              <a:t>        return len(self.cards)</a:t>
            </a:r>
          </a:p>
          <a:p>
            <a:pPr/>
            <a:r>
              <a:t>    def __getitem__(self, i):</a:t>
            </a:r>
          </a:p>
          <a:p>
            <a:pPr/>
            <a:r>
              <a:t>        return self.cards[i]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88" name="Now we can do the followi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can do the following:</a:t>
            </a:r>
          </a:p>
          <a:p>
            <a:pPr lvl="1"/>
            <a:r>
              <a:t>Get an element</a:t>
            </a:r>
          </a:p>
          <a:p>
            <a:pPr lvl="1"/>
            <a:r>
              <a:t>Randomly select</a:t>
            </a:r>
          </a:p>
          <a:p>
            <a:pPr lvl="1"/>
            <a:r>
              <a:t>Use slices</a:t>
            </a:r>
          </a:p>
        </p:txBody>
      </p:sp>
      <p:sp>
        <p:nvSpPr>
          <p:cNvPr id="189" name="&gt;&gt;&gt; import random…"/>
          <p:cNvSpPr txBox="1"/>
          <p:nvPr/>
        </p:nvSpPr>
        <p:spPr>
          <a:xfrm>
            <a:off x="6191584" y="3509908"/>
            <a:ext cx="5860716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import random</a:t>
            </a:r>
          </a:p>
          <a:p>
            <a:pPr/>
            <a:r>
              <a:t>&gt;&gt;&gt; deck = Deck(suites, rank)</a:t>
            </a:r>
          </a:p>
          <a:p>
            <a:pPr/>
            <a:r>
              <a:t>&gt;&gt;&gt; random.choice(deck)</a:t>
            </a:r>
          </a:p>
          <a:p>
            <a:pPr/>
            <a:r>
              <a:t>&gt;&gt;&gt; print(deck[5:10])</a:t>
            </a:r>
          </a:p>
          <a:p>
            <a:pPr/>
            <a:r>
              <a:t>&gt;&gt;&gt; print(deck[3])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92" name="But we cannot shuffle a deck of card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we cannot shuffle a deck of cards</a:t>
            </a:r>
          </a:p>
        </p:txBody>
      </p:sp>
      <p:sp>
        <p:nvSpPr>
          <p:cNvPr id="193" name="&gt;&gt;&gt; random.shuffle(deck)…"/>
          <p:cNvSpPr txBox="1"/>
          <p:nvPr/>
        </p:nvSpPr>
        <p:spPr>
          <a:xfrm>
            <a:off x="302530" y="3997748"/>
            <a:ext cx="12399740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random.shuffle(deck)</a:t>
            </a:r>
          </a:p>
          <a:p>
            <a:pPr/>
            <a:r>
              <a:t>Traceback (most recent call last):</a:t>
            </a:r>
          </a:p>
          <a:p>
            <a:pPr/>
            <a:r>
              <a:t>  File "&lt;pyshell#66&gt;", line 1, in &lt;module&gt;</a:t>
            </a:r>
          </a:p>
          <a:p>
            <a:pPr/>
            <a:r>
              <a:t>    random.shuffle(deck)</a:t>
            </a:r>
          </a:p>
          <a:p>
            <a:pPr/>
            <a:r>
              <a:t>  File "/Library/Frameworks/Python.framework/Versions/3.8/lib/python3.8/random.py", line 307, in shuffle</a:t>
            </a:r>
          </a:p>
          <a:p>
            <a:pPr/>
            <a:r>
              <a:t>    x[i], x[j] = x[j], x[i]</a:t>
            </a:r>
          </a:p>
          <a:p>
            <a:pPr/>
            <a:r>
              <a:t>TypeError: 'Deck' object does not support item assignment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23" name="Pyth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Python:</a:t>
            </a:r>
          </a:p>
          <a:p>
            <a:pPr lvl="1"/>
            <a:r>
              <a:t>Many mechanisms use specialized (= dunder) methods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96" name="We need to implement a __setitem__ metho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need to implement a __setitem__ method</a:t>
            </a:r>
          </a:p>
        </p:txBody>
      </p:sp>
      <p:sp>
        <p:nvSpPr>
          <p:cNvPr id="197" name="def __setitem__(self, position, card):…"/>
          <p:cNvSpPr txBox="1"/>
          <p:nvPr/>
        </p:nvSpPr>
        <p:spPr>
          <a:xfrm>
            <a:off x="3397226" y="3591724"/>
            <a:ext cx="7644086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__setitem__(self, position, card):</a:t>
            </a:r>
          </a:p>
          <a:p>
            <a:pPr/>
            <a:r>
              <a:t>        self.cards[position] = card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00" name="&gt;&gt;&gt; deck = Deck(suites, ranks)…"/>
          <p:cNvSpPr txBox="1"/>
          <p:nvPr/>
        </p:nvSpPr>
        <p:spPr>
          <a:xfrm>
            <a:off x="3472966" y="3269027"/>
            <a:ext cx="6058868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deck = Deck(suites, ranks)</a:t>
            </a:r>
          </a:p>
          <a:p>
            <a:pPr/>
            <a:r>
              <a:t>&gt;&gt;&gt; import random</a:t>
            </a:r>
          </a:p>
          <a:p>
            <a:pPr/>
            <a:r>
              <a:t>&gt;&gt;&gt; random.shuffle(deck)</a:t>
            </a:r>
          </a:p>
          <a:p>
            <a:pPr/>
            <a:r>
              <a:t>&gt;&gt;&gt; print(deck)</a:t>
            </a:r>
          </a:p>
          <a:p>
            <a:pPr/>
            <a:r>
              <a:t>(cl,ki)</a:t>
            </a:r>
          </a:p>
          <a:p>
            <a:pPr/>
            <a:r>
              <a:t>(di,ja)</a:t>
            </a:r>
          </a:p>
          <a:p>
            <a:pPr/>
            <a:r>
              <a:t>(cl,4 )</a:t>
            </a:r>
          </a:p>
          <a:p>
            <a:pPr/>
            <a:r>
              <a:t>(he,3 )</a:t>
            </a:r>
          </a:p>
          <a:p>
            <a:pPr/>
            <a:r>
              <a:t>(cl,9 )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03" name="We could even use monkey-patch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could even use </a:t>
            </a:r>
            <a:r>
              <a:rPr b="1"/>
              <a:t>monkey-patching</a:t>
            </a:r>
            <a:endParaRPr b="1"/>
          </a:p>
          <a:p>
            <a:pPr lvl="1"/>
            <a:r>
              <a:t>Define a function that takes deck, position, and card as arguments</a:t>
            </a:r>
          </a:p>
          <a:p>
            <a:pPr lvl="1"/>
            <a:r>
              <a:t>Dynamically create a Deck.__setitem__ method</a:t>
            </a:r>
          </a:p>
        </p:txBody>
      </p:sp>
      <p:sp>
        <p:nvSpPr>
          <p:cNvPr id="204" name="Deck.__setitem__ = setcard"/>
          <p:cNvSpPr txBox="1"/>
          <p:nvPr/>
        </p:nvSpPr>
        <p:spPr>
          <a:xfrm>
            <a:off x="3869270" y="6127869"/>
            <a:ext cx="5266260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Deck.__setitem__ = setcard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07" name="&quot;We started to push on the inheritance idea as a way to let novices build on frameworks that could only be assigned by experts&quo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40000"/>
              </a:lnSpc>
              <a:buSzTx/>
              <a:buNone/>
              <a:defRPr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  <a:r>
              <a:t>"We started to push on the inheritance idea as a way to let novices build on frameworks that could only be assigned by experts" </a:t>
            </a:r>
          </a:p>
          <a:p>
            <a:pPr marL="0" indent="0">
              <a:lnSpc>
                <a:spcPct val="40000"/>
              </a:lnSpc>
              <a:buSzTx/>
              <a:buNone/>
              <a:defRPr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</a:p>
          <a:p>
            <a:pPr marL="0" indent="0" algn="r">
              <a:lnSpc>
                <a:spcPct val="40000"/>
              </a:lnSpc>
              <a:buSzTx/>
              <a:buNone/>
              <a:defRPr>
                <a:latin typeface="Lithos Pro"/>
                <a:ea typeface="Lithos Pro"/>
                <a:cs typeface="Lithos Pro"/>
                <a:sym typeface="Lithos Pro"/>
              </a:defRPr>
            </a:pPr>
            <a:r>
              <a:t>- -Alan Kay: The Early History of Smalltalk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10" name="To inherit from a class, just add the name of the base class in parenthesi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inherit from a class, just add the name of the base class in parenthesis</a:t>
            </a:r>
          </a:p>
        </p:txBody>
      </p:sp>
      <p:sp>
        <p:nvSpPr>
          <p:cNvPr id="211" name="class BlackjackCard(Card):"/>
          <p:cNvSpPr txBox="1"/>
          <p:nvPr/>
        </p:nvSpPr>
        <p:spPr>
          <a:xfrm>
            <a:off x="3869270" y="4136661"/>
            <a:ext cx="5266260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BlackjackCard(Card):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14" name="To initialize a derived class, usually want to call the initializer of the base clas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initialize a derived class, usually want to call the initializer of the base class</a:t>
            </a:r>
          </a:p>
        </p:txBody>
      </p:sp>
      <p:sp>
        <p:nvSpPr>
          <p:cNvPr id="215" name="values = {'ace':11, '2':2, '3':3, '4':4, '5':5, '6':6, '7':7, '8':8,…"/>
          <p:cNvSpPr txBox="1"/>
          <p:nvPr/>
        </p:nvSpPr>
        <p:spPr>
          <a:xfrm>
            <a:off x="226318" y="3842655"/>
            <a:ext cx="12552165" cy="524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values = {'ace':11, '2':2, '3':3, '4':4, '5':5, '6':6, '7':7, '8':8,</a:t>
            </a:r>
          </a:p>
          <a:p>
            <a:pPr>
              <a:defRPr sz="2400"/>
            </a:pPr>
            <a:r>
              <a:t>          '9':9, '10':10, 'jack':10, 'queen':10, 'king':10}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class BlackjackCard(Card):</a:t>
            </a:r>
          </a:p>
          <a:p>
            <a:pPr>
              <a:defRPr sz="2400"/>
            </a:pPr>
            <a:r>
              <a:t>    def __init__(self, suite, rank):</a:t>
            </a:r>
          </a:p>
          <a:p>
            <a:pPr>
              <a:defRPr sz="2400"/>
            </a:pPr>
            <a:r>
              <a:t>        super().__init__(suite, rank)</a:t>
            </a:r>
          </a:p>
          <a:p>
            <a:pPr>
              <a:defRPr sz="2400"/>
            </a:pPr>
            <a:r>
              <a:t>        self.value = values[rank]</a:t>
            </a:r>
          </a:p>
          <a:p>
            <a:pPr>
              <a:defRPr sz="2400"/>
            </a:pPr>
            <a:r>
              <a:t>        self.softvalue = 1 if rank=='ace' else self.value</a:t>
            </a:r>
          </a:p>
          <a:p>
            <a:pPr>
              <a:defRPr sz="2400"/>
            </a:pPr>
            <a:r>
              <a:t>    def __str__(self):</a:t>
            </a:r>
          </a:p>
          <a:p>
            <a:pPr>
              <a:defRPr sz="2400"/>
            </a:pPr>
            <a:r>
              <a:t>        return "{} of {} with value {}({})".format(</a:t>
            </a:r>
          </a:p>
          <a:p>
            <a:pPr>
              <a:defRPr sz="2400"/>
            </a:pPr>
            <a:r>
              <a:t>            self.rank,</a:t>
            </a:r>
          </a:p>
          <a:p>
            <a:pPr>
              <a:defRPr sz="2400"/>
            </a:pPr>
            <a:r>
              <a:t>            self.suite,</a:t>
            </a:r>
          </a:p>
          <a:p>
            <a:pPr>
              <a:defRPr sz="2400"/>
            </a:pPr>
            <a:r>
              <a:t>            self.value,</a:t>
            </a:r>
          </a:p>
          <a:p>
            <a:pPr>
              <a:defRPr sz="2400"/>
            </a:pPr>
            <a:r>
              <a:t>            self.softvalue</a:t>
            </a:r>
          </a:p>
          <a:p>
            <a:pPr>
              <a:defRPr sz="2400"/>
            </a:pPr>
            <a:r>
              <a:t>           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18" name="Noti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Notice:</a:t>
            </a:r>
          </a:p>
          <a:p>
            <a:pPr lvl="1"/>
            <a:r>
              <a:t>All methods in the base class are still available and attributes</a:t>
            </a:r>
          </a:p>
          <a:p>
            <a:pPr lvl="1"/>
            <a:r>
              <a:t>But we can also override them</a:t>
            </a:r>
          </a:p>
        </p:txBody>
      </p:sp>
      <p:sp>
        <p:nvSpPr>
          <p:cNvPr id="219" name="def __hash__(self):…"/>
          <p:cNvSpPr txBox="1"/>
          <p:nvPr/>
        </p:nvSpPr>
        <p:spPr>
          <a:xfrm>
            <a:off x="1689596" y="6055515"/>
            <a:ext cx="9625608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__hash__(self):</a:t>
            </a:r>
          </a:p>
          <a:p>
            <a:pPr/>
            <a:r>
              <a:t>        return super().__hash__()^self.softvalue</a:t>
            </a:r>
          </a:p>
        </p:txBody>
      </p:sp>
      <p:sp>
        <p:nvSpPr>
          <p:cNvPr id="220" name="Calling base class function"/>
          <p:cNvSpPr/>
          <p:nvPr/>
        </p:nvSpPr>
        <p:spPr>
          <a:xfrm>
            <a:off x="5657453" y="6912778"/>
            <a:ext cx="2360216" cy="1854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3084" y="10007"/>
                </a:lnTo>
                <a:lnTo>
                  <a:pt x="3084" y="20860"/>
                </a:lnTo>
                <a:cubicBezTo>
                  <a:pt x="3084" y="21269"/>
                  <a:pt x="3344" y="21600"/>
                  <a:pt x="3665" y="21600"/>
                </a:cubicBezTo>
                <a:lnTo>
                  <a:pt x="21019" y="21600"/>
                </a:lnTo>
                <a:cubicBezTo>
                  <a:pt x="21340" y="21600"/>
                  <a:pt x="21600" y="21269"/>
                  <a:pt x="21600" y="20860"/>
                </a:cubicBezTo>
                <a:lnTo>
                  <a:pt x="21600" y="7548"/>
                </a:lnTo>
                <a:cubicBezTo>
                  <a:pt x="21600" y="7140"/>
                  <a:pt x="21340" y="6809"/>
                  <a:pt x="21019" y="6809"/>
                </a:cubicBezTo>
                <a:lnTo>
                  <a:pt x="4820" y="680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Calling base class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23" name="Multiple inherita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Multiple inheritance </a:t>
            </a:r>
          </a:p>
          <a:p>
            <a:pPr lvl="1"/>
            <a:r>
              <a:t>Allowed but tricky</a:t>
            </a:r>
          </a:p>
          <a:p>
            <a:pPr lvl="1">
              <a:defRPr b="1"/>
            </a:pPr>
            <a:r>
              <a:t>Diamond Problem</a:t>
            </a:r>
          </a:p>
        </p:txBody>
      </p:sp>
      <p:pic>
        <p:nvPicPr>
          <p:cNvPr id="22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50811" y="1746250"/>
            <a:ext cx="3314701" cy="3987800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class A:…"/>
          <p:cNvSpPr txBox="1"/>
          <p:nvPr/>
        </p:nvSpPr>
        <p:spPr>
          <a:xfrm>
            <a:off x="1178709" y="4876799"/>
            <a:ext cx="3879193" cy="429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A:</a:t>
            </a:r>
          </a:p>
          <a:p>
            <a:pPr/>
            <a:r>
              <a:t>   def ping(self):</a:t>
            </a:r>
          </a:p>
          <a:p>
            <a:pPr/>
            <a:r>
              <a:t>      print('ping')</a:t>
            </a:r>
          </a:p>
          <a:p>
            <a:pPr/>
          </a:p>
          <a:p>
            <a:pPr/>
            <a:r>
              <a:t>class B:</a:t>
            </a:r>
          </a:p>
          <a:p>
            <a:pPr/>
            <a:r>
              <a:t>   def pong(self):</a:t>
            </a:r>
          </a:p>
          <a:p>
            <a:pPr/>
            <a:r>
              <a:t>      print('pong')</a:t>
            </a:r>
          </a:p>
          <a:p>
            <a:pPr/>
          </a:p>
          <a:p>
            <a:pPr/>
            <a:r>
              <a:t>class C:</a:t>
            </a:r>
          </a:p>
          <a:p>
            <a:pPr/>
            <a:r>
              <a:t>   def pong(self):</a:t>
            </a:r>
          </a:p>
          <a:p>
            <a:pPr/>
            <a:r>
              <a:t>      print('PONG')</a:t>
            </a:r>
          </a:p>
        </p:txBody>
      </p:sp>
      <p:sp>
        <p:nvSpPr>
          <p:cNvPr id="226" name="class D(B,C):…"/>
          <p:cNvSpPr txBox="1"/>
          <p:nvPr/>
        </p:nvSpPr>
        <p:spPr>
          <a:xfrm>
            <a:off x="5602616" y="4876799"/>
            <a:ext cx="4077346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D(B,C):</a:t>
            </a:r>
          </a:p>
          <a:p>
            <a:pPr/>
            <a:r>
              <a:t>   def ping(self):</a:t>
            </a:r>
          </a:p>
          <a:p>
            <a:pPr/>
            <a:r>
              <a:t>      super().ping()</a:t>
            </a:r>
          </a:p>
          <a:p>
            <a:pPr/>
            <a:r>
              <a:t>   def pang(self):</a:t>
            </a:r>
          </a:p>
          <a:p>
            <a:pPr/>
            <a:r>
              <a:t>      super().ping()</a:t>
            </a:r>
          </a:p>
          <a:p>
            <a:pPr/>
            <a:r>
              <a:t>      super().pong()</a:t>
            </a:r>
          </a:p>
          <a:p>
            <a:pPr lvl="2"/>
            <a:r>
              <a:t>    C.pong(self)</a:t>
            </a:r>
          </a:p>
          <a:p>
            <a:pPr/>
            <a:r>
              <a:t>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29" name="Method Resolution for d.pong( 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Method Resolution for d.pong( ):</a:t>
            </a:r>
          </a:p>
          <a:p>
            <a:pPr lvl="1"/>
            <a:r>
              <a:t>First look in the current class</a:t>
            </a:r>
          </a:p>
          <a:p>
            <a:pPr lvl="1"/>
            <a:r>
              <a:t>Then look into B</a:t>
            </a:r>
          </a:p>
          <a:p>
            <a:pPr lvl="1"/>
            <a:r>
              <a:t>Then look into C</a:t>
            </a:r>
          </a:p>
          <a:p>
            <a:pPr lvl="1"/>
            <a:r>
              <a:t>Then look into A</a:t>
            </a:r>
          </a:p>
          <a:p>
            <a:pPr/>
            <a:r>
              <a:t>Implemented via __mro__, which lists the classes in a certain order</a:t>
            </a:r>
          </a:p>
          <a:p>
            <a:pPr/>
            <a:r>
              <a:t>Can avoid ambiguity by giving explicit class names in the invocation</a:t>
            </a:r>
          </a:p>
        </p:txBody>
      </p:sp>
      <p:sp>
        <p:nvSpPr>
          <p:cNvPr id="230" name="class D(B,C):…"/>
          <p:cNvSpPr txBox="1"/>
          <p:nvPr/>
        </p:nvSpPr>
        <p:spPr>
          <a:xfrm>
            <a:off x="8083680" y="2584449"/>
            <a:ext cx="4077346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D(B,C):</a:t>
            </a:r>
          </a:p>
          <a:p>
            <a:pPr/>
            <a:r>
              <a:t>   def ping(self):</a:t>
            </a:r>
          </a:p>
          <a:p>
            <a:pPr/>
            <a:r>
              <a:t>      super().ping()</a:t>
            </a:r>
          </a:p>
          <a:p>
            <a:pPr/>
            <a:r>
              <a:t>   def pang(self):</a:t>
            </a:r>
          </a:p>
          <a:p>
            <a:pPr/>
            <a:r>
              <a:t>      super().ping()</a:t>
            </a:r>
          </a:p>
          <a:p>
            <a:pPr/>
            <a:r>
              <a:t>      super().pong()</a:t>
            </a:r>
          </a:p>
          <a:p>
            <a:pPr lvl="2"/>
            <a:r>
              <a:t>    </a:t>
            </a:r>
            <a:r>
              <a:rPr b="1"/>
              <a:t>C.pong</a:t>
            </a:r>
            <a:r>
              <a:t>(self)</a:t>
            </a:r>
          </a:p>
          <a:p>
            <a:pPr/>
            <a:r>
              <a:t>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33" name="Multiple inheritance can be us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Multiple inheritance can be used</a:t>
            </a:r>
          </a:p>
          <a:p>
            <a:pPr lvl="1"/>
            <a:r>
              <a:t>Can use inheritance to define an interface:</a:t>
            </a:r>
          </a:p>
          <a:p>
            <a:pPr lvl="2"/>
            <a:r>
              <a:t>A base class that requires that certain methods are implemented</a:t>
            </a:r>
          </a:p>
          <a:p>
            <a:pPr lvl="1"/>
            <a:r>
              <a:t>Then multiple inheritance is fine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26" name="Example: Playing cards (again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Playing cards (again)</a:t>
            </a:r>
          </a:p>
        </p:txBody>
      </p:sp>
      <p:sp>
        <p:nvSpPr>
          <p:cNvPr id="127" name="class Card:…"/>
          <p:cNvSpPr txBox="1"/>
          <p:nvPr/>
        </p:nvSpPr>
        <p:spPr>
          <a:xfrm>
            <a:off x="2581281" y="3778250"/>
            <a:ext cx="7842238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Card:</a:t>
            </a:r>
          </a:p>
          <a:p>
            <a:pPr/>
            <a:r>
              <a:t>    def __init__(self, suite, rank):</a:t>
            </a:r>
          </a:p>
          <a:p>
            <a:pPr/>
            <a:r>
              <a:t>        self.suite = suite</a:t>
            </a:r>
          </a:p>
          <a:p>
            <a:pPr/>
            <a:r>
              <a:t>        self.rank = rank</a:t>
            </a:r>
          </a:p>
          <a:p>
            <a:pPr/>
            <a:r>
              <a:t>    def __str__(self):</a:t>
            </a:r>
          </a:p>
          <a:p>
            <a:pPr/>
            <a:r>
              <a:t>        return "({:2s},{:2s})".format(</a:t>
            </a:r>
          </a:p>
          <a:p>
            <a:pPr/>
            <a:r>
              <a:t>                     self.suite[:2], </a:t>
            </a:r>
          </a:p>
          <a:p>
            <a:pPr/>
            <a:r>
              <a:t>                     self.rank[:2])</a:t>
            </a:r>
          </a:p>
          <a:p>
            <a:pPr/>
            <a:r>
              <a:t>    def __retr__(self):</a:t>
            </a:r>
          </a:p>
          <a:p>
            <a:pPr/>
            <a:r>
              <a:t>        return '[Card' + str(self)+']'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36" name="Fundamental Ru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Fundamental Rule:</a:t>
            </a:r>
          </a:p>
          <a:p>
            <a:pPr lvl="1"/>
            <a:r>
              <a:t>Do not overload operators that do not make sense</a:t>
            </a:r>
          </a:p>
          <a:p>
            <a:pPr lvl="2"/>
            <a:r>
              <a:t>E.g. Addition for cards makes no sense</a:t>
            </a:r>
          </a:p>
          <a:p>
            <a:pPr lvl="2"/>
            <a:r>
              <a:t>Addition for complex numbers makes sense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39" name="Unary Opera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Unary Operations:</a:t>
            </a:r>
          </a:p>
          <a:p>
            <a:pPr lvl="1"/>
            <a:r>
              <a:t>-   __neg__</a:t>
            </a:r>
          </a:p>
          <a:p>
            <a:pPr lvl="2"/>
            <a:r>
              <a:t>Negative</a:t>
            </a:r>
          </a:p>
          <a:p>
            <a:pPr lvl="1"/>
            <a:r>
              <a:t>+  __pos__</a:t>
            </a:r>
          </a:p>
          <a:p>
            <a:pPr lvl="2"/>
            <a:r>
              <a:t>+x is not always the same as x</a:t>
            </a:r>
          </a:p>
          <a:p>
            <a:pPr lvl="1"/>
            <a:r>
              <a:t>~  __inv__</a:t>
            </a:r>
          </a:p>
          <a:p>
            <a:pPr lvl="2"/>
            <a:r>
              <a:t>Bitwise inverse of an integer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42" name="Binary Opera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Binary Operations</a:t>
            </a:r>
          </a:p>
          <a:p>
            <a:pPr lvl="1"/>
            <a:r>
              <a:t>When confronted with an expression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^ b</a:t>
            </a:r>
          </a:p>
          <a:p>
            <a:pPr lvl="1"/>
            <a:r>
              <a:t>Python looks into the class of a for a method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__xor__(self, other)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If not found, then Python looks into the class of b for a method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__rxor__(self, other)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45" name="Binary Opera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Binary Operations</a:t>
            </a:r>
          </a:p>
          <a:p>
            <a:pPr lvl="1"/>
            <a:r>
              <a:t>When Python sees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 ^= b</a:t>
            </a:r>
          </a:p>
          <a:p>
            <a:pPr lvl="1"/>
            <a:r>
              <a:t>Then Python looks into the class of a for a method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__ixor__(a,b)</a:t>
            </a:r>
          </a:p>
          <a:p>
            <a:pPr lvl="2"/>
            <a:r>
              <a:rPr>
                <a:latin typeface="Courier New"/>
                <a:ea typeface="Courier New"/>
                <a:cs typeface="Courier New"/>
                <a:sym typeface="Courier New"/>
              </a:rPr>
              <a:t>a = ixor(a,b)</a:t>
            </a:r>
            <a:r>
              <a:t> is equivalent to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a^=b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48" name="Implementa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Implementation:</a:t>
            </a:r>
          </a:p>
          <a:p>
            <a:pPr lvl="1"/>
            <a:r>
              <a:t>All methods need to return an object</a:t>
            </a:r>
          </a:p>
          <a:p>
            <a:pPr lvl="1"/>
            <a:r>
              <a:t>Operands do not have to be from the same class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51" name="class Complex:…"/>
          <p:cNvSpPr txBox="1"/>
          <p:nvPr/>
        </p:nvSpPr>
        <p:spPr>
          <a:xfrm>
            <a:off x="698834" y="2413000"/>
            <a:ext cx="11607131" cy="581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Complex:</a:t>
            </a:r>
          </a:p>
          <a:p>
            <a:pPr/>
            <a:r>
              <a:t>    def __init__(self, re, im):</a:t>
            </a:r>
          </a:p>
          <a:p>
            <a:pPr/>
            <a:r>
              <a:t>        self.re = re</a:t>
            </a:r>
          </a:p>
          <a:p>
            <a:pPr/>
            <a:r>
              <a:t>        self.im = im</a:t>
            </a:r>
          </a:p>
          <a:p>
            <a:pPr/>
            <a:r>
              <a:t>    def __str__(self):</a:t>
            </a:r>
          </a:p>
          <a:p>
            <a:pPr/>
            <a:r>
              <a:t>        return "({},{})".format(self.re, self.im)</a:t>
            </a:r>
          </a:p>
          <a:p>
            <a:pPr/>
            <a:r>
              <a:t>    def __add__(self, other):</a:t>
            </a:r>
          </a:p>
          <a:p>
            <a:pPr/>
            <a:r>
              <a:t>        return Complex(self.re+other.re, self.im+other.im)</a:t>
            </a:r>
          </a:p>
          <a:p>
            <a:pPr/>
            <a:r>
              <a:t>    def __iadd__(self, other):</a:t>
            </a:r>
          </a:p>
          <a:p>
            <a:pPr/>
            <a:r>
              <a:t>        self.re += other.re</a:t>
            </a:r>
          </a:p>
          <a:p>
            <a:pPr/>
            <a:r>
              <a:t>        self.im += other.im</a:t>
            </a:r>
          </a:p>
          <a:p>
            <a:pPr/>
            <a:r>
              <a:t>        return self</a:t>
            </a:r>
          </a:p>
          <a:p>
            <a:pPr/>
            <a:r>
              <a:t>    def __radd__(self, other):</a:t>
            </a:r>
          </a:p>
          <a:p>
            <a:pPr/>
            <a:r>
              <a:t>        return self+other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Inter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54" name="Interfaces encapsulate how a user can use a certain set of clas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Interfaces encapsulate how a user can use a certain set of classes</a:t>
            </a:r>
          </a:p>
          <a:p>
            <a:pPr/>
            <a:r>
              <a:t>Python does not need interfaces and only implemented them as Abstract Base Classes (ABC) in 3.4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Inter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57" name="Example: Sequen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Example: Sequences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An interface describes what can be invoked</a:t>
            </a:r>
          </a:p>
        </p:txBody>
      </p:sp>
      <p:pic>
        <p:nvPicPr>
          <p:cNvPr id="25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13200" y="3879850"/>
            <a:ext cx="4978400" cy="3708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Inter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61" name="Example: Sequen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Sequences</a:t>
            </a:r>
          </a:p>
          <a:p>
            <a:pPr lvl="1"/>
            <a:r>
              <a:t>Some missing methods can be implemented via other methods</a:t>
            </a:r>
          </a:p>
          <a:p>
            <a:pPr lvl="2"/>
            <a:r>
              <a:t>in still works even without __contains__ and __iter__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Inter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64" name="ABC:  Abstract Base Cla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ABC:  Abstract Base Class</a:t>
            </a:r>
          </a:p>
          <a:p>
            <a:pPr lvl="1"/>
            <a:r>
              <a:t>A class that does not have any methods implemented</a:t>
            </a:r>
          </a:p>
          <a:p>
            <a:pPr/>
            <a:r>
              <a:t>If you derive a class from an ABC:</a:t>
            </a:r>
          </a:p>
          <a:p>
            <a:pPr lvl="1"/>
            <a:r>
              <a:t>You have to implement these methods</a:t>
            </a:r>
          </a:p>
          <a:p>
            <a:pPr lvl="1"/>
            <a:r>
              <a:t>You make a public declaration that these methods are in your class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30" name="Can find all attributes of an instance defined using __dict__ or dir 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find all attributes of an instance defined using __dict__ or dir :</a:t>
            </a:r>
          </a:p>
        </p:txBody>
      </p:sp>
      <p:sp>
        <p:nvSpPr>
          <p:cNvPr id="131" name="&gt;&gt;&gt; c=Card('heart', 'king')…"/>
          <p:cNvSpPr txBox="1"/>
          <p:nvPr/>
        </p:nvSpPr>
        <p:spPr>
          <a:xfrm>
            <a:off x="3076661" y="4359518"/>
            <a:ext cx="6851478" cy="1244601"/>
          </a:xfrm>
          <a:prstGeom prst="rect">
            <a:avLst/>
          </a:prstGeom>
          <a:gradFill>
            <a:gsLst>
              <a:gs pos="0">
                <a:srgbClr val="FDF5F5"/>
              </a:gs>
              <a:gs pos="100000">
                <a:srgbClr val="ECF8FC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c=Card('heart', 'king')</a:t>
            </a:r>
          </a:p>
          <a:p>
            <a:pPr/>
            <a:r>
              <a:t>&gt;&gt;&gt; c.__dict__</a:t>
            </a:r>
          </a:p>
          <a:p>
            <a:pPr/>
            <a:r>
              <a:t>{'suite': 'heart', 'rank': 'king'}</a:t>
            </a:r>
          </a:p>
        </p:txBody>
      </p:sp>
      <p:sp>
        <p:nvSpPr>
          <p:cNvPr id="132" name="&gt;&gt;&gt; dir(c)…"/>
          <p:cNvSpPr txBox="1"/>
          <p:nvPr/>
        </p:nvSpPr>
        <p:spPr>
          <a:xfrm>
            <a:off x="798243" y="5890218"/>
            <a:ext cx="11942267" cy="3530601"/>
          </a:xfrm>
          <a:prstGeom prst="rect">
            <a:avLst/>
          </a:prstGeom>
          <a:gradFill>
            <a:gsLst>
              <a:gs pos="0">
                <a:srgbClr val="FDF5F5"/>
              </a:gs>
              <a:gs pos="100000">
                <a:srgbClr val="ECF8FC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&gt;&gt;&gt; dir(c)</a:t>
            </a:r>
          </a:p>
          <a:p>
            <a:pPr/>
            <a:r>
              <a:t>['__class__', '__delattr__', '__dict__', '__dir__', '__doc__', '__eq__', '__format__', '__ge__', '__getattribute__', '__gt__', '__hash__', '__init__', '__init_subclass__', '__le__', '__lt__', '__module__', '__ne__', '__new__', '__reduce__', '__reduce_ex__', '__repr__', '__retr__', '__setattr__', '__sizeof__', '__str__', '__subclasshook__', '__weakref__', 'rank', 'suite']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Interfaces"/>
          <p:cNvSpPr txBox="1"/>
          <p:nvPr>
            <p:ph type="title"/>
          </p:nvPr>
        </p:nvSpPr>
        <p:spPr>
          <a:xfrm>
            <a:off x="952500" y="-495300"/>
            <a:ext cx="11099800" cy="2159000"/>
          </a:xfrm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67" name="class FrenchDeck(collections.MutableSequence):…"/>
          <p:cNvSpPr txBox="1"/>
          <p:nvPr/>
        </p:nvSpPr>
        <p:spPr>
          <a:xfrm>
            <a:off x="775047" y="1663700"/>
            <a:ext cx="11454706" cy="764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class FrenchDeck(collections.MutableSequence):</a:t>
            </a:r>
          </a:p>
          <a:p>
            <a:pPr>
              <a:defRPr sz="2400"/>
            </a:pPr>
            <a:r>
              <a:t>    ranks = [str(n) for n in range(2, 11)] + list('JQKA')</a:t>
            </a:r>
          </a:p>
          <a:p>
            <a:pPr>
              <a:defRPr sz="2400"/>
            </a:pPr>
            <a:r>
              <a:t>    suits = 'spades diamonds clubs hearts'.split()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__init__(self):</a:t>
            </a:r>
          </a:p>
          <a:p>
            <a:pPr>
              <a:defRPr sz="2400"/>
            </a:pPr>
            <a:r>
              <a:t>        self._cards = [Card(rank, suit) for suit in self.suits</a:t>
            </a:r>
          </a:p>
          <a:p>
            <a:pPr>
              <a:defRPr sz="2400"/>
            </a:pPr>
            <a:r>
              <a:t>                      for rank in self.ranks]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__len__(self):</a:t>
            </a:r>
          </a:p>
          <a:p>
            <a:pPr>
              <a:defRPr sz="2400"/>
            </a:pPr>
            <a:r>
              <a:t>        return len(self._cards)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__getitem__(self, position):</a:t>
            </a:r>
          </a:p>
          <a:p>
            <a:pPr>
              <a:defRPr sz="2400"/>
            </a:pPr>
            <a:r>
              <a:t>        return self._cards[position]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__setitem__(self, position, value):</a:t>
            </a:r>
          </a:p>
          <a:p>
            <a:pPr>
              <a:defRPr sz="2400"/>
            </a:pPr>
            <a:r>
              <a:t>        self._cards[position] = value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__delitem__(self, position):</a:t>
            </a:r>
          </a:p>
          <a:p>
            <a:pPr>
              <a:defRPr sz="2400"/>
            </a:pPr>
            <a:r>
              <a:t>        del self._cards[position]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insert(self, position, value):</a:t>
            </a:r>
          </a:p>
          <a:p>
            <a:pPr>
              <a:defRPr sz="2400"/>
            </a:pPr>
            <a:r>
              <a:t>        self._cards.insert(position, value)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Inter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70" name="Here we have to implement methods that do not make sense for a deck of cards because MutableSequence demands th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we have to implement methods that do not make sense for a deck of cards because MutableSequence demands them</a:t>
            </a:r>
          </a:p>
          <a:p>
            <a:pPr/>
            <a:r>
              <a:t>But now we get a whole lot of other methods that are implemented in terms of these methods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35" name="Equality versus Ident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Equality versus Identity</a:t>
            </a:r>
          </a:p>
          <a:p>
            <a:pPr lvl="1"/>
            <a:r>
              <a:t>Default evaluation for  ==  looks at location of storage</a:t>
            </a:r>
          </a:p>
          <a:p>
            <a:pPr lvl="2"/>
            <a:r>
              <a:t>Can get storage location with object.__repr__( )</a:t>
            </a:r>
          </a:p>
          <a:p>
            <a:pPr lvl="2"/>
            <a:r>
              <a:t>Or in most Python implementation, with id</a:t>
            </a:r>
          </a:p>
        </p:txBody>
      </p:sp>
      <p:sp>
        <p:nvSpPr>
          <p:cNvPr id="136" name="&gt;&gt;&gt; id(d)…"/>
          <p:cNvSpPr txBox="1"/>
          <p:nvPr/>
        </p:nvSpPr>
        <p:spPr>
          <a:xfrm>
            <a:off x="2885260" y="5734050"/>
            <a:ext cx="8436696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id(d)</a:t>
            </a:r>
          </a:p>
          <a:p>
            <a:pPr/>
            <a:r>
              <a:t>140299613922544</a:t>
            </a:r>
          </a:p>
          <a:p>
            <a:pPr/>
            <a:r>
              <a:t>&gt;&gt;&gt; object.__repr__(d)</a:t>
            </a:r>
          </a:p>
          <a:p>
            <a:pPr/>
            <a:r>
              <a:t>'&lt;__main__.Card object at 0x7f9a0ca664f0&gt;'</a:t>
            </a:r>
          </a:p>
          <a:p>
            <a:pPr/>
            <a:r>
              <a:t>&gt;&gt;&gt; hex(id(d))</a:t>
            </a:r>
          </a:p>
          <a:p>
            <a:pPr/>
            <a:r>
              <a:t>'0x7f9a0ca664f0'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39" name="Equality versus Ident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Equality versus Identity</a:t>
            </a:r>
          </a:p>
          <a:p>
            <a:pPr lvl="1"/>
            <a:r>
              <a:t>This is usually not the behavior we want</a:t>
            </a:r>
          </a:p>
          <a:p>
            <a:pPr lvl="2"/>
            <a:r>
              <a:t>Equality means all attributes are equal</a:t>
            </a:r>
          </a:p>
          <a:p>
            <a:pPr lvl="2"/>
            <a:r>
              <a:t>Need to define __eq__ in your class</a:t>
            </a:r>
          </a:p>
        </p:txBody>
      </p:sp>
      <p:sp>
        <p:nvSpPr>
          <p:cNvPr id="140" name="class Card:…"/>
          <p:cNvSpPr txBox="1"/>
          <p:nvPr/>
        </p:nvSpPr>
        <p:spPr>
          <a:xfrm>
            <a:off x="592137" y="5734050"/>
            <a:ext cx="11820526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class Card:</a:t>
            </a:r>
          </a:p>
          <a:p>
            <a:pPr>
              <a:defRPr sz="2400"/>
            </a:pPr>
            <a:r>
              <a:t>    def __eq__(self, other):</a:t>
            </a:r>
          </a:p>
          <a:p>
            <a:pPr>
              <a:defRPr sz="2400"/>
            </a:pPr>
            <a:r>
              <a:t>        return self.suite==other.suite and self.rank==other.rank</a:t>
            </a:r>
          </a:p>
        </p:txBody>
      </p:sp>
      <p:sp>
        <p:nvSpPr>
          <p:cNvPr id="141" name="&gt;&gt;&gt; d=Card('heart', 'king')…"/>
          <p:cNvSpPr txBox="1"/>
          <p:nvPr/>
        </p:nvSpPr>
        <p:spPr>
          <a:xfrm>
            <a:off x="3770194" y="7251700"/>
            <a:ext cx="5464412" cy="1625601"/>
          </a:xfrm>
          <a:prstGeom prst="rect">
            <a:avLst/>
          </a:prstGeom>
          <a:solidFill>
            <a:srgbClr val="E2F2F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d=Card('heart', 'king')</a:t>
            </a:r>
          </a:p>
          <a:p>
            <a:pPr/>
            <a:r>
              <a:t>&gt;&gt;&gt; c=Card('heart', 'king')</a:t>
            </a:r>
          </a:p>
          <a:p>
            <a:pPr/>
            <a:r>
              <a:t>&gt;&gt;&gt; d==c</a:t>
            </a:r>
          </a:p>
          <a:p>
            <a:pPr/>
            <a:r>
              <a:t>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44" name="Equality versus Ident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Equality versus Identity</a:t>
            </a:r>
          </a:p>
          <a:p>
            <a:pPr lvl="1"/>
            <a:r>
              <a:t>We can still compare for identity with </a:t>
            </a:r>
            <a:r>
              <a:rPr b="1"/>
              <a:t>is</a:t>
            </a:r>
          </a:p>
        </p:txBody>
      </p:sp>
      <p:sp>
        <p:nvSpPr>
          <p:cNvPr id="145" name="&gt;&gt;&gt; d is c…"/>
          <p:cNvSpPr txBox="1"/>
          <p:nvPr/>
        </p:nvSpPr>
        <p:spPr>
          <a:xfrm>
            <a:off x="5454488" y="5302249"/>
            <a:ext cx="2095824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 is c</a:t>
            </a:r>
          </a:p>
          <a:p>
            <a:pPr/>
            <a:r>
              <a:t>False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48" name="‘You are sad,’ the Knight said in an anxious tone: ‘let me sing you a song to comfort you.’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algn="just" defTabSz="457200">
              <a:spcBef>
                <a:spcPts val="0"/>
              </a:spcBef>
              <a:buSzTx/>
              <a:buNone/>
              <a:defRPr sz="16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</a:t>
            </a:r>
            <a:r>
              <a:rPr sz="2300"/>
              <a:t>You are sad,’ the Knight said in an anxious tone: ‘let me sing you a song to comfort you.’</a:t>
            </a:r>
            <a:endParaRPr sz="2300"/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‘Is it very long?’ Alice asked, for she had heard a good deal of poetry that day.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‘It’s long,’ said the Knight, ‘but very, </a:t>
            </a:r>
            <a:r>
              <a:rPr i="1"/>
              <a:t>very</a:t>
            </a:r>
            <a:r>
              <a:t> beautiful. Everybody that hears me sing it—either it brings the </a:t>
            </a:r>
            <a:r>
              <a:rPr i="1"/>
              <a:t>tears</a:t>
            </a:r>
            <a:r>
              <a:t> into their eyes, or else—’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‘Or else what?’ said Alice, for the Knight had made a sudden pause.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‘Or else it doesn’t, you know. The name of the song is called “</a:t>
            </a:r>
            <a:r>
              <a:rPr i="1"/>
              <a:t>Haddocks’ Eyes</a:t>
            </a:r>
            <a:r>
              <a:t>.”’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‘Oh, that’s the name of the song, is it?’ Alice said, trying to feel interested.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‘No, you don’t understand,’ the Knight said, looking a little vexed. ‘That’s what the name is </a:t>
            </a:r>
            <a:r>
              <a:rPr i="1"/>
              <a:t>called</a:t>
            </a:r>
            <a:r>
              <a:t>. The name really </a:t>
            </a:r>
            <a:r>
              <a:rPr i="1"/>
              <a:t>is</a:t>
            </a:r>
            <a:r>
              <a:t> “</a:t>
            </a:r>
            <a:r>
              <a:rPr i="1"/>
              <a:t>The Aged Aged Man</a:t>
            </a:r>
            <a:r>
              <a:t>.”’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‘Then I ought to have said “That’s what the </a:t>
            </a:r>
            <a:r>
              <a:rPr i="1"/>
              <a:t>song</a:t>
            </a:r>
            <a:r>
              <a:t> is called”?’ Alice corrected herself.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‘No, you oughtn’t: that’s quite another thing! The </a:t>
            </a:r>
            <a:r>
              <a:rPr i="1"/>
              <a:t>song</a:t>
            </a:r>
            <a:r>
              <a:t> is called “</a:t>
            </a:r>
            <a:r>
              <a:rPr i="1"/>
              <a:t>Ways and Means</a:t>
            </a:r>
            <a:r>
              <a:t>”: but that’s only what it’s </a:t>
            </a:r>
            <a:r>
              <a:rPr i="1"/>
              <a:t>called</a:t>
            </a:r>
            <a:r>
              <a:t>, you know!’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‘Well, what </a:t>
            </a:r>
            <a:r>
              <a:rPr i="1"/>
              <a:t>is</a:t>
            </a:r>
            <a:r>
              <a:t> the song, then?’ said Alice, who was by this time completely bewildered.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‘I was coming to that,’ the Knight said. ‘The song really </a:t>
            </a:r>
            <a:r>
              <a:rPr i="1"/>
              <a:t>is</a:t>
            </a:r>
            <a:r>
              <a:t> “</a:t>
            </a:r>
            <a:r>
              <a:rPr i="1"/>
              <a:t>A-sitting On A Gate</a:t>
            </a:r>
            <a:r>
              <a:t>”: and the tune’s my own invention.’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51" name="We cannot make cards into elements of sets without making them hashab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cannot make cards into elements of sets without making them hashable</a:t>
            </a:r>
          </a:p>
          <a:p>
            <a:pPr/>
          </a:p>
          <a:p>
            <a:pPr/>
          </a:p>
          <a:p>
            <a:pPr/>
          </a:p>
        </p:txBody>
      </p:sp>
      <p:sp>
        <p:nvSpPr>
          <p:cNvPr id="152" name="&gt;&gt;&gt; seta = {c}…"/>
          <p:cNvSpPr txBox="1"/>
          <p:nvPr/>
        </p:nvSpPr>
        <p:spPr>
          <a:xfrm>
            <a:off x="2780242" y="3873499"/>
            <a:ext cx="8436695" cy="2006601"/>
          </a:xfrm>
          <a:prstGeom prst="rect">
            <a:avLst/>
          </a:prstGeom>
          <a:solidFill>
            <a:srgbClr val="EEF6F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seta = {c}</a:t>
            </a:r>
          </a:p>
          <a:p>
            <a:pPr/>
            <a:r>
              <a:t>Traceback (most recent call last):</a:t>
            </a:r>
          </a:p>
          <a:p>
            <a:pPr/>
            <a:r>
              <a:t>  File "&lt;pyshell#36&gt;", line 1, in &lt;module&gt;</a:t>
            </a:r>
          </a:p>
          <a:p>
            <a:pPr/>
            <a:r>
              <a:t>    seta = {c}</a:t>
            </a:r>
          </a:p>
          <a:p>
            <a:pPr/>
            <a:r>
              <a:t>TypeError: unhashable type: 'Card'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