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11" r:id="rId63"/>
    <p:sldId id="312" r:id="rId64"/>
    <p:sldId id="313" r:id="rId65"/>
    <p:sldId id="314" r:id="rId66"/>
    <p:sldId id="315" r:id="rId67"/>
    <p:sldId id="316" r:id="rId68"/>
    <p:sldId id="317" r:id="rId69"/>
    <p:sldId id="318" r:id="rId70"/>
    <p:sldId id="319" r:id="rId71"/>
    <p:sldId id="320" r:id="rId72"/>
    <p:sldId id="321" r:id="rId73"/>
    <p:sldId id="322" r:id="rId74"/>
    <p:sldId id="323" r:id="rId75"/>
    <p:sldId id="324" r:id="rId76"/>
    <p:sldId id="325" r:id="rId77"/>
    <p:sldId id="326" r:id="rId78"/>
    <p:sldId id="327" r:id="rId79"/>
    <p:sldId id="328" r:id="rId80"/>
    <p:sldId id="329" r:id="rId81"/>
    <p:sldId id="330" r:id="rId82"/>
    <p:sldId id="331" r:id="rId83"/>
    <p:sldId id="332" r:id="rId84"/>
    <p:sldId id="333" r:id="rId85"/>
    <p:sldId id="334" r:id="rId86"/>
    <p:sldId id="335" r:id="rId87"/>
    <p:sldId id="336" r:id="rId88"/>
    <p:sldId id="337" r:id="rId89"/>
    <p:sldId id="338" r:id="rId90"/>
    <p:sldId id="339" r:id="rId91"/>
    <p:sldId id="340" r:id="rId9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Relationship Id="rId59" Type="http://schemas.openxmlformats.org/officeDocument/2006/relationships/slide" Target="slides/slide52.xml"/><Relationship Id="rId60" Type="http://schemas.openxmlformats.org/officeDocument/2006/relationships/slide" Target="slides/slide53.xml"/><Relationship Id="rId61" Type="http://schemas.openxmlformats.org/officeDocument/2006/relationships/slide" Target="slides/slide54.xml"/><Relationship Id="rId62" Type="http://schemas.openxmlformats.org/officeDocument/2006/relationships/slide" Target="slides/slide55.xml"/><Relationship Id="rId63" Type="http://schemas.openxmlformats.org/officeDocument/2006/relationships/slide" Target="slides/slide56.xml"/><Relationship Id="rId64" Type="http://schemas.openxmlformats.org/officeDocument/2006/relationships/slide" Target="slides/slide57.xml"/><Relationship Id="rId65" Type="http://schemas.openxmlformats.org/officeDocument/2006/relationships/slide" Target="slides/slide58.xml"/><Relationship Id="rId66" Type="http://schemas.openxmlformats.org/officeDocument/2006/relationships/slide" Target="slides/slide59.xml"/><Relationship Id="rId67" Type="http://schemas.openxmlformats.org/officeDocument/2006/relationships/slide" Target="slides/slide60.xml"/><Relationship Id="rId68" Type="http://schemas.openxmlformats.org/officeDocument/2006/relationships/slide" Target="slides/slide61.xml"/><Relationship Id="rId69" Type="http://schemas.openxmlformats.org/officeDocument/2006/relationships/slide" Target="slides/slide62.xml"/><Relationship Id="rId70" Type="http://schemas.openxmlformats.org/officeDocument/2006/relationships/slide" Target="slides/slide63.xml"/><Relationship Id="rId71" Type="http://schemas.openxmlformats.org/officeDocument/2006/relationships/slide" Target="slides/slide64.xml"/><Relationship Id="rId72" Type="http://schemas.openxmlformats.org/officeDocument/2006/relationships/slide" Target="slides/slide65.xml"/><Relationship Id="rId73" Type="http://schemas.openxmlformats.org/officeDocument/2006/relationships/slide" Target="slides/slide66.xml"/><Relationship Id="rId74" Type="http://schemas.openxmlformats.org/officeDocument/2006/relationships/slide" Target="slides/slide67.xml"/><Relationship Id="rId75" Type="http://schemas.openxmlformats.org/officeDocument/2006/relationships/slide" Target="slides/slide68.xml"/><Relationship Id="rId76" Type="http://schemas.openxmlformats.org/officeDocument/2006/relationships/slide" Target="slides/slide69.xml"/><Relationship Id="rId77" Type="http://schemas.openxmlformats.org/officeDocument/2006/relationships/slide" Target="slides/slide70.xml"/><Relationship Id="rId78" Type="http://schemas.openxmlformats.org/officeDocument/2006/relationships/slide" Target="slides/slide71.xml"/><Relationship Id="rId79" Type="http://schemas.openxmlformats.org/officeDocument/2006/relationships/slide" Target="slides/slide72.xml"/><Relationship Id="rId80" Type="http://schemas.openxmlformats.org/officeDocument/2006/relationships/slide" Target="slides/slide73.xml"/><Relationship Id="rId81" Type="http://schemas.openxmlformats.org/officeDocument/2006/relationships/slide" Target="slides/slide74.xml"/><Relationship Id="rId82" Type="http://schemas.openxmlformats.org/officeDocument/2006/relationships/slide" Target="slides/slide75.xml"/><Relationship Id="rId83" Type="http://schemas.openxmlformats.org/officeDocument/2006/relationships/slide" Target="slides/slide76.xml"/><Relationship Id="rId84" Type="http://schemas.openxmlformats.org/officeDocument/2006/relationships/slide" Target="slides/slide77.xml"/><Relationship Id="rId85" Type="http://schemas.openxmlformats.org/officeDocument/2006/relationships/slide" Target="slides/slide78.xml"/><Relationship Id="rId86" Type="http://schemas.openxmlformats.org/officeDocument/2006/relationships/slide" Target="slides/slide79.xml"/><Relationship Id="rId87" Type="http://schemas.openxmlformats.org/officeDocument/2006/relationships/slide" Target="slides/slide80.xml"/><Relationship Id="rId88" Type="http://schemas.openxmlformats.org/officeDocument/2006/relationships/slide" Target="slides/slide81.xml"/><Relationship Id="rId89" Type="http://schemas.openxmlformats.org/officeDocument/2006/relationships/slide" Target="slides/slide82.xml"/><Relationship Id="rId90" Type="http://schemas.openxmlformats.org/officeDocument/2006/relationships/slide" Target="slides/slide83.xml"/><Relationship Id="rId91" Type="http://schemas.openxmlformats.org/officeDocument/2006/relationships/slide" Target="slides/slide84.xml"/><Relationship Id="rId92" Type="http://schemas.openxmlformats.org/officeDocument/2006/relationships/slide" Target="slides/slide8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7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Dictionarie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Dictionaries</a:t>
            </a:r>
          </a:p>
        </p:txBody>
      </p:sp>
      <p:sp>
        <p:nvSpPr>
          <p:cNvPr id="120" name="Thomas Schwarz, SJ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Thomas Schwarz, SJ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Dictionaries</a:t>
            </a:r>
          </a:p>
        </p:txBody>
      </p:sp>
      <p:sp>
        <p:nvSpPr>
          <p:cNvPr id="152" name="A simple program that “learns” Spanish word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>
            <a:lvl1pPr marL="416718" indent="-416718">
              <a:defRPr sz="3000"/>
            </a:lvl1pPr>
          </a:lstStyle>
          <a:p>
            <a:pPr/>
            <a:r>
              <a:t>A simple program that “learns” Spanish words</a:t>
            </a:r>
          </a:p>
        </p:txBody>
      </p:sp>
      <p:sp>
        <p:nvSpPr>
          <p:cNvPr id="153" name="def test():…"/>
          <p:cNvSpPr/>
          <p:nvPr/>
        </p:nvSpPr>
        <p:spPr>
          <a:xfrm>
            <a:off x="952500" y="3578041"/>
            <a:ext cx="11623351" cy="4521201"/>
          </a:xfrm>
          <a:prstGeom prst="rect">
            <a:avLst/>
          </a:prstGeom>
          <a:gradFill>
            <a:gsLst>
              <a:gs pos="0">
                <a:srgbClr val="FBFBFB"/>
              </a:gs>
              <a:gs pos="100000">
                <a:srgbClr val="BEBEBE"/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2500"/>
            </a:pPr>
            <a:r>
              <a:t>def test():</a:t>
            </a:r>
          </a:p>
          <a:p>
            <a:pPr>
              <a:defRPr sz="2500"/>
            </a:pPr>
            <a:r>
              <a:t>    dicc = {}</a:t>
            </a:r>
          </a:p>
          <a:p>
            <a:pPr>
              <a:defRPr sz="2500"/>
            </a:pPr>
            <a:r>
              <a:t>    while True:</a:t>
            </a:r>
          </a:p>
          <a:p>
            <a:pPr>
              <a:defRPr sz="2500"/>
            </a:pPr>
            <a:r>
              <a:t>        astr = input("Enter an English word: ")</a:t>
            </a:r>
          </a:p>
          <a:p>
            <a:pPr>
              <a:defRPr sz="2500"/>
            </a:pPr>
            <a:r>
              <a:t>        if astr == "Stop it":</a:t>
            </a:r>
          </a:p>
          <a:p>
            <a:pPr>
              <a:defRPr sz="2500"/>
            </a:pPr>
            <a:r>
              <a:t>            return</a:t>
            </a:r>
          </a:p>
          <a:p>
            <a:pPr>
              <a:defRPr sz="2500"/>
            </a:pPr>
            <a:r>
              <a:t>        elif astr in dicc:</a:t>
            </a:r>
          </a:p>
          <a:p>
            <a:pPr>
              <a:defRPr sz="2500"/>
            </a:pPr>
            <a:r>
              <a:t>            print(dicc[astr])</a:t>
            </a:r>
          </a:p>
          <a:p>
            <a:pPr>
              <a:defRPr sz="2500"/>
            </a:pPr>
            <a:r>
              <a:t>        else:</a:t>
            </a:r>
          </a:p>
          <a:p>
            <a:pPr>
              <a:defRPr sz="2500"/>
            </a:pPr>
            <a:r>
              <a:t>            print("I have not yet learned this word")</a:t>
            </a:r>
          </a:p>
          <a:p>
            <a:pPr>
              <a:defRPr sz="2500"/>
            </a:pPr>
            <a:r>
              <a:t>            val = input("Please enter the Spanish word: ")</a:t>
            </a:r>
          </a:p>
          <a:p>
            <a:pPr>
              <a:defRPr sz="2500"/>
            </a:pPr>
            <a:r>
              <a:t>            dicc[astr] = val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Dictionaries</a:t>
            </a:r>
          </a:p>
        </p:txBody>
      </p:sp>
      <p:sp>
        <p:nvSpPr>
          <p:cNvPr id="156" name="Dictionaries have an internal structur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16718" indent="-416718">
              <a:defRPr sz="3000"/>
            </a:pPr>
            <a:r>
              <a:t>Dictionaries have an internal structure</a:t>
            </a:r>
          </a:p>
          <a:p>
            <a:pPr lvl="1" marL="861218" indent="-416718">
              <a:defRPr sz="3000"/>
            </a:pPr>
            <a:r>
              <a:t>You will learn in Data Structures how to build dictionaries yourselves</a:t>
            </a:r>
          </a:p>
          <a:p>
            <a:pPr lvl="1" marL="861218" indent="-416718">
              <a:defRPr sz="3000"/>
            </a:pPr>
            <a:r>
              <a:t>For the moment, enjoy their power</a:t>
            </a:r>
          </a:p>
          <a:p>
            <a:pPr marL="416718" indent="-416718">
              <a:defRPr sz="3000"/>
            </a:pPr>
            <a:r>
              <a:t>You can print dictionaries </a:t>
            </a:r>
          </a:p>
          <a:p>
            <a:pPr lvl="1" marL="861218" indent="-416718">
              <a:defRPr sz="3000"/>
            </a:pPr>
            <a:r>
              <a:t>You will notice that they change structure after inserts and not reflect the order in which you inserted elements</a:t>
            </a:r>
          </a:p>
          <a:p>
            <a:pPr lvl="1" marL="861218" indent="-416718">
              <a:defRPr sz="3000"/>
            </a:pPr>
            <a:r>
              <a:t>This is because they optimize access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Dictionaries</a:t>
            </a:r>
          </a:p>
        </p:txBody>
      </p:sp>
      <p:sp>
        <p:nvSpPr>
          <p:cNvPr id="159" name="Deleting all entries in a dictionar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Deleting all entries in a dictionary</a:t>
            </a:r>
          </a:p>
          <a:p>
            <a:pPr lvl="1"/>
            <a:r>
              <a:t>use the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clear()</a:t>
            </a:r>
            <a:r>
              <a:t> method</a:t>
            </a:r>
          </a:p>
          <a:p>
            <a:pPr/>
            <a:r>
              <a:t>Deleting an entry without fear of creating a key error</a:t>
            </a:r>
          </a:p>
          <a:p>
            <a:pPr lvl="1"/>
            <a:r>
              <a:t>Use an if statement</a:t>
            </a:r>
          </a:p>
          <a:p>
            <a:pPr lvl="1"/>
            <a:r>
              <a:t>Use pop with a second argument None</a:t>
            </a:r>
          </a:p>
          <a:p>
            <a:pPr lvl="2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dicc.pop(1, None)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Dictionaries</a:t>
            </a:r>
          </a:p>
        </p:txBody>
      </p:sp>
      <p:sp>
        <p:nvSpPr>
          <p:cNvPr id="162" name="Looping over key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Looping over keys</a:t>
            </a:r>
          </a:p>
          <a:p>
            <a:pPr lvl="1"/>
            <a:r>
              <a:t>Simplest:</a:t>
            </a:r>
          </a:p>
          <a:p>
            <a:pPr lvl="2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for number in dicc:</a:t>
            </a:r>
          </a:p>
          <a:p>
            <a:pPr lvl="1"/>
            <a:r>
              <a:t>iterkeys( )  or iter  works the same way</a:t>
            </a:r>
          </a:p>
          <a:p>
            <a:pPr lvl="2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for number in dicc.iterkeys():</a:t>
            </a:r>
          </a:p>
          <a:p>
            <a:pPr lvl="2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for number in iter(dicc):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ome Uses of 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Some Uses of Dictionaries</a:t>
            </a:r>
          </a:p>
        </p:txBody>
      </p:sp>
      <p:sp>
        <p:nvSpPr>
          <p:cNvPr id="165" name="Dictionaries can be used to count things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Dictionaries can be used to count things. </a:t>
            </a:r>
          </a:p>
          <a:p>
            <a:pPr lvl="1"/>
            <a:r>
              <a:t>Example: Count the number of letters in a file.</a:t>
            </a:r>
          </a:p>
          <a:p>
            <a:pPr lvl="2"/>
            <a:r>
              <a:t>We open the file with encoding latin-1 so that there are no encoding errors</a:t>
            </a:r>
          </a:p>
        </p:txBody>
      </p:sp>
      <p:sp>
        <p:nvSpPr>
          <p:cNvPr id="166" name="alphabet = &quot;abcdefghijklmnopqrstuvwxyz&quot;…"/>
          <p:cNvSpPr txBox="1"/>
          <p:nvPr/>
        </p:nvSpPr>
        <p:spPr>
          <a:xfrm>
            <a:off x="1080589" y="5734050"/>
            <a:ext cx="10174339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alphabet = "abcdefghijklmnopqrstuvwxyz"</a:t>
            </a:r>
          </a:p>
          <a:p>
            <a:pPr/>
          </a:p>
          <a:p>
            <a:pPr/>
            <a:r>
              <a:t>with open("alice.txt", encoding = "latin-1") as infile:</a:t>
            </a:r>
          </a:p>
          <a:p>
            <a:pPr/>
            <a:r>
              <a:t>    dicc = {}</a:t>
            </a:r>
          </a:p>
          <a:p>
            <a:pPr/>
            <a:r>
              <a:t>    for letter in alphabet:</a:t>
            </a:r>
          </a:p>
          <a:p>
            <a:pPr/>
            <a:r>
              <a:t>        dicc[letter]=0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ome Uses of 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Some Uses of Dictionaries</a:t>
            </a:r>
          </a:p>
        </p:txBody>
      </p:sp>
      <p:sp>
        <p:nvSpPr>
          <p:cNvPr id="169" name="Create and initialize a dictionary…"/>
          <p:cNvSpPr txBox="1"/>
          <p:nvPr>
            <p:ph type="body" idx="1"/>
          </p:nvPr>
        </p:nvSpPr>
        <p:spPr>
          <a:xfrm>
            <a:off x="861044" y="2866473"/>
            <a:ext cx="11099801" cy="6286501"/>
          </a:xfrm>
          <a:prstGeom prst="rect">
            <a:avLst/>
          </a:prstGeom>
        </p:spPr>
        <p:txBody>
          <a:bodyPr anchor="t"/>
          <a:lstStyle/>
          <a:p>
            <a:pPr/>
            <a:r>
              <a:t>Create and initialize a dictionary</a:t>
            </a:r>
          </a:p>
          <a:p>
            <a:pPr lvl="1"/>
            <a:r>
              <a:t>We are only interested in letters</a:t>
            </a:r>
          </a:p>
        </p:txBody>
      </p:sp>
      <p:sp>
        <p:nvSpPr>
          <p:cNvPr id="170" name="alphabet = &quot;abcdefghijklmnopqrstuvwxyz&quot;…"/>
          <p:cNvSpPr txBox="1"/>
          <p:nvPr/>
        </p:nvSpPr>
        <p:spPr>
          <a:xfrm>
            <a:off x="1786508" y="4930223"/>
            <a:ext cx="10174338" cy="215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alphabet = "abcdefghijklmnopqrstuvwxyz"</a:t>
            </a:r>
          </a:p>
          <a:p>
            <a:pPr/>
          </a:p>
          <a:p>
            <a:pPr/>
            <a:r>
              <a:t>with open("alice.txt", encoding = "latin-1") as infile:</a:t>
            </a:r>
          </a:p>
          <a:p>
            <a:pPr/>
            <a:r>
              <a:t>    </a:t>
            </a:r>
            <a:r>
              <a:rPr b="1"/>
              <a:t>dicc = {}</a:t>
            </a:r>
            <a:endParaRPr b="1"/>
          </a:p>
          <a:p>
            <a:pPr/>
            <a:r>
              <a:t>    for letter in alphabet:</a:t>
            </a:r>
          </a:p>
          <a:p>
            <a:pPr/>
            <a:r>
              <a:t>        dicc[letter]=0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ome Uses of 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Some Uses of Dictionaries</a:t>
            </a:r>
          </a:p>
        </p:txBody>
      </p:sp>
      <p:sp>
        <p:nvSpPr>
          <p:cNvPr id="173" name="Read the file line by line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Read the file line by line.</a:t>
            </a:r>
          </a:p>
          <a:p>
            <a:pPr lvl="1"/>
            <a:r>
              <a:t>Read each letter in the line</a:t>
            </a:r>
          </a:p>
          <a:p>
            <a:pPr lvl="2"/>
            <a:r>
              <a:t>After changing to lower case, update dictionary </a:t>
            </a:r>
          </a:p>
        </p:txBody>
      </p:sp>
      <p:sp>
        <p:nvSpPr>
          <p:cNvPr id="174" name="alphabet = &quot;abcdefghijklmnopqrstuvwxyz&quot;…"/>
          <p:cNvSpPr txBox="1"/>
          <p:nvPr/>
        </p:nvSpPr>
        <p:spPr>
          <a:xfrm>
            <a:off x="952500" y="5148946"/>
            <a:ext cx="10174338" cy="3873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alphabet = "abcdefghijklmnopqrstuvwxyz"</a:t>
            </a:r>
          </a:p>
          <a:p>
            <a:pPr/>
          </a:p>
          <a:p>
            <a:pPr/>
            <a:r>
              <a:t>with open("alice.txt", encoding = "latin-1") as infile:</a:t>
            </a:r>
          </a:p>
          <a:p>
            <a:pPr/>
            <a:r>
              <a:t>    dicc = {}</a:t>
            </a:r>
          </a:p>
          <a:p>
            <a:pPr/>
            <a:r>
              <a:t>    for letter in alphabet:</a:t>
            </a:r>
          </a:p>
          <a:p>
            <a:pPr/>
            <a:r>
              <a:t>        dicc[letter]=0</a:t>
            </a:r>
          </a:p>
          <a:p>
            <a:pPr/>
            <a:r>
              <a:t>    </a:t>
            </a:r>
            <a:r>
              <a:rPr b="1"/>
              <a:t>for line in infile:</a:t>
            </a:r>
            <a:endParaRPr b="1"/>
          </a:p>
          <a:p>
            <a:pPr/>
            <a:r>
              <a:t>        for letter in line:</a:t>
            </a:r>
          </a:p>
          <a:p>
            <a:pPr/>
            <a:r>
              <a:t>            letter=letter.lower()</a:t>
            </a:r>
          </a:p>
          <a:p>
            <a:pPr/>
            <a:r>
              <a:t>            if letter in alphabet:</a:t>
            </a:r>
          </a:p>
          <a:p>
            <a:pPr/>
            <a:r>
              <a:t>                dicc[letter]+=1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ome Uses of 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Some Uses of Dictionaries</a:t>
            </a:r>
          </a:p>
        </p:txBody>
      </p:sp>
      <p:sp>
        <p:nvSpPr>
          <p:cNvPr id="177" name="Now process the dictionar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Now process the dictionary</a:t>
            </a:r>
          </a:p>
          <a:p>
            <a:pPr lvl="1"/>
            <a:r>
              <a:t>Calculate the sum of values (i.e. the counts)</a:t>
            </a:r>
          </a:p>
          <a:p>
            <a:pPr lvl="1"/>
            <a:r>
              <a:t>Pretty-print the results</a:t>
            </a:r>
          </a:p>
        </p:txBody>
      </p:sp>
      <p:sp>
        <p:nvSpPr>
          <p:cNvPr id="178" name="for letter in alphabet:…"/>
          <p:cNvSpPr txBox="1"/>
          <p:nvPr/>
        </p:nvSpPr>
        <p:spPr>
          <a:xfrm>
            <a:off x="958850" y="5602488"/>
            <a:ext cx="10552857" cy="2171701"/>
          </a:xfrm>
          <a:prstGeom prst="rect">
            <a:avLst/>
          </a:prstGeom>
          <a:ln w="12700">
            <a:solidFill>
              <a:srgbClr val="000000"/>
            </a:solidFill>
            <a:prstDash val="sysDot"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for letter in alphabet:</a:t>
            </a:r>
          </a:p>
          <a:p>
            <a:pPr/>
            <a:r>
              <a:t>    cum += dicc[letter]</a:t>
            </a:r>
          </a:p>
          <a:p>
            <a:pPr/>
            <a:r>
              <a:t>for letter in alphabet:</a:t>
            </a:r>
          </a:p>
          <a:p>
            <a:pPr/>
            <a:r>
              <a:t>    print("{:1s} {:5d} {:5.2f}%”.format(</a:t>
            </a:r>
          </a:p>
          <a:p>
            <a:pPr/>
            <a:r>
              <a:t>             letter, dicc[letter], dicc[letter]/cum*100))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ome Uses of 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Some Uses of Dictionaries</a:t>
            </a:r>
          </a:p>
        </p:txBody>
      </p:sp>
      <p:sp>
        <p:nvSpPr>
          <p:cNvPr id="181" name="Using lists as dictionary valu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Using lists as dictionary values </a:t>
            </a:r>
          </a:p>
          <a:p>
            <a:pPr lvl="1"/>
            <a:r>
              <a:t>in order to create an index of words in a file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ome Uses of 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Some Uses of Dictionaries</a:t>
            </a:r>
          </a:p>
        </p:txBody>
      </p:sp>
      <p:sp>
        <p:nvSpPr>
          <p:cNvPr id="184" name="Open file with encoding “latin-1”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Open file with encoding “latin-1”</a:t>
            </a:r>
          </a:p>
          <a:p>
            <a:pPr lvl="1"/>
            <a:r>
              <a:t>Read file line by line</a:t>
            </a:r>
          </a:p>
          <a:p>
            <a:pPr lvl="2"/>
            <a:r>
              <a:t>Break line into words</a:t>
            </a:r>
          </a:p>
          <a:p>
            <a:pPr lvl="2"/>
            <a:r>
              <a:t>Normalize words by stripping and lowering </a:t>
            </a:r>
          </a:p>
        </p:txBody>
      </p:sp>
      <p:sp>
        <p:nvSpPr>
          <p:cNvPr id="185" name="with open(&quot;alice.txt&quot;, encoding = &quot;latin-1&quot;) as infile:…"/>
          <p:cNvSpPr txBox="1"/>
          <p:nvPr/>
        </p:nvSpPr>
        <p:spPr>
          <a:xfrm>
            <a:off x="1408881" y="5894936"/>
            <a:ext cx="10187038" cy="2514601"/>
          </a:xfrm>
          <a:prstGeom prst="rect">
            <a:avLst/>
          </a:prstGeom>
          <a:ln w="12700">
            <a:solidFill>
              <a:srgbClr val="000000"/>
            </a:solidFill>
            <a:prstDash val="sysDot"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with open("alice.txt", encoding = "latin-1") as infile:</a:t>
            </a:r>
          </a:p>
          <a:p>
            <a:pPr/>
            <a:r>
              <a:t>    index = {}</a:t>
            </a:r>
          </a:p>
          <a:p>
            <a:pPr/>
            <a:r>
              <a:t>    word_count = 0</a:t>
            </a:r>
          </a:p>
          <a:p>
            <a:pPr/>
            <a:r>
              <a:t>    for line in infile:</a:t>
            </a:r>
          </a:p>
          <a:p>
            <a:pPr/>
            <a:r>
              <a:t>        for word in line.split():</a:t>
            </a:r>
          </a:p>
          <a:p>
            <a:pPr/>
            <a:r>
              <a:t>            word_count += 1</a:t>
            </a:r>
          </a:p>
          <a:p>
            <a:pPr/>
            <a:r>
              <a:t>            word = word.lower().strip(",.;:?![]-'\"")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Opening and Reading Text Fi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Opening and Reading Text Files </a:t>
            </a:r>
          </a:p>
        </p:txBody>
      </p:sp>
      <p:sp>
        <p:nvSpPr>
          <p:cNvPr id="123" name="Python follows the posix convention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Python follows the posix conventions:</a:t>
            </a:r>
          </a:p>
          <a:p>
            <a:pPr lvl="1"/>
            <a:r>
              <a:t>You can open a file</a:t>
            </a:r>
          </a:p>
          <a:p>
            <a:pPr lvl="1"/>
            <a:r>
              <a:t>You can interact with a file</a:t>
            </a:r>
          </a:p>
          <a:p>
            <a:pPr lvl="1"/>
            <a:r>
              <a:t>You then close the file</a:t>
            </a:r>
          </a:p>
          <a:p>
            <a:pPr/>
            <a:r>
              <a:t>Easiest done with a </a:t>
            </a:r>
            <a:r>
              <a:rPr b="1"/>
              <a:t>Python context</a:t>
            </a:r>
            <a:endParaRPr b="1"/>
          </a:p>
          <a:p>
            <a:pPr lvl="1"/>
            <a:r>
              <a:t>The context automatically closes the file after use</a:t>
            </a:r>
          </a:p>
        </p:txBody>
      </p:sp>
      <p:sp>
        <p:nvSpPr>
          <p:cNvPr id="124" name="with open(filename) as infile:…"/>
          <p:cNvSpPr txBox="1"/>
          <p:nvPr/>
        </p:nvSpPr>
        <p:spPr>
          <a:xfrm>
            <a:off x="3257056" y="7252965"/>
            <a:ext cx="5601594" cy="787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with open(filename) as infile:</a:t>
            </a:r>
          </a:p>
          <a:p>
            <a:pPr/>
            <a:r>
              <a:t>     |— statement block  —|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ome Uses of 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Some Uses of Dictionaries</a:t>
            </a:r>
          </a:p>
        </p:txBody>
      </p:sp>
      <p:sp>
        <p:nvSpPr>
          <p:cNvPr id="188" name="Add word to dictionary if long enough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Add word to dictionary if long enough</a:t>
            </a:r>
          </a:p>
        </p:txBody>
      </p:sp>
      <p:sp>
        <p:nvSpPr>
          <p:cNvPr id="189" name="with open(&quot;alice.txt&quot;, encoding = &quot;latin-1&quot;) as infile:…"/>
          <p:cNvSpPr txBox="1"/>
          <p:nvPr/>
        </p:nvSpPr>
        <p:spPr>
          <a:xfrm>
            <a:off x="1215582" y="3717668"/>
            <a:ext cx="10180688" cy="4222751"/>
          </a:xfrm>
          <a:prstGeom prst="rect">
            <a:avLst/>
          </a:prstGeom>
          <a:ln w="6350">
            <a:solidFill>
              <a:srgbClr val="000000"/>
            </a:solidFill>
            <a:prstDash val="sysDot"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with open("alice.txt", encoding = "latin-1") as infile:</a:t>
            </a:r>
          </a:p>
          <a:p>
            <a:pPr/>
            <a:r>
              <a:t>    index = {}</a:t>
            </a:r>
          </a:p>
          <a:p>
            <a:pPr/>
            <a:r>
              <a:t>    word_count = 0</a:t>
            </a:r>
          </a:p>
          <a:p>
            <a:pPr/>
            <a:r>
              <a:t>    for line in infile:</a:t>
            </a:r>
          </a:p>
          <a:p>
            <a:pPr/>
            <a:r>
              <a:t>        for word in line.split():</a:t>
            </a:r>
          </a:p>
          <a:p>
            <a:pPr/>
            <a:r>
              <a:t>            word_count += 1</a:t>
            </a:r>
          </a:p>
          <a:p>
            <a:pPr/>
            <a:r>
              <a:t>            word = word.lower().strip(",.;:?![]-'\"")</a:t>
            </a:r>
          </a:p>
          <a:p>
            <a:pPr/>
            <a:r>
              <a:t>            </a:t>
            </a:r>
            <a:r>
              <a:rPr b="1"/>
              <a:t>if len(word)&gt;7:</a:t>
            </a:r>
            <a:endParaRPr b="1"/>
          </a:p>
          <a:p>
            <a:pPr/>
            <a:r>
              <a:t>                if word in index:</a:t>
            </a:r>
          </a:p>
          <a:p>
            <a:pPr/>
            <a:r>
              <a:t>                    index[word].append(word_count)</a:t>
            </a:r>
          </a:p>
          <a:p>
            <a:pPr/>
            <a:r>
              <a:t>                else:</a:t>
            </a:r>
          </a:p>
          <a:p>
            <a:pPr/>
            <a:r>
              <a:t>                    index[word] = [word_count]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ome Uses of 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Some Uses of Dictionaries</a:t>
            </a:r>
          </a:p>
        </p:txBody>
      </p:sp>
      <p:sp>
        <p:nvSpPr>
          <p:cNvPr id="192" name="Print out results if word is frequent enough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Print out results if word is frequent enough</a:t>
            </a:r>
          </a:p>
        </p:txBody>
      </p:sp>
      <p:sp>
        <p:nvSpPr>
          <p:cNvPr id="193" name="for word in index:…"/>
          <p:cNvSpPr txBox="1"/>
          <p:nvPr/>
        </p:nvSpPr>
        <p:spPr>
          <a:xfrm>
            <a:off x="3518693" y="4308475"/>
            <a:ext cx="5973764" cy="1136651"/>
          </a:xfrm>
          <a:prstGeom prst="rect">
            <a:avLst/>
          </a:prstGeom>
          <a:ln w="6350">
            <a:solidFill>
              <a:srgbClr val="000000"/>
            </a:solidFill>
            <a:prstDash val="sysDot"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for word in index:</a:t>
            </a:r>
          </a:p>
          <a:p>
            <a:pPr/>
            <a:r>
              <a:t>    if len(index[word])&gt;2:</a:t>
            </a:r>
          </a:p>
          <a:p>
            <a:pPr/>
            <a:r>
              <a:t>        print(word, index[word])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A Teaser on Ite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 Teaser on Iterators</a:t>
            </a:r>
          </a:p>
        </p:txBody>
      </p:sp>
      <p:sp>
        <p:nvSpPr>
          <p:cNvPr id="196" name="Iterators are the hidden engine of many Python featur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82270" indent="-382270" defTabSz="502412">
              <a:spcBef>
                <a:spcPts val="1800"/>
              </a:spcBef>
              <a:defRPr sz="2752"/>
            </a:pPr>
            <a:r>
              <a:t>Iterators are the hidden engine of many Python features</a:t>
            </a:r>
          </a:p>
          <a:p>
            <a:pPr lvl="1" marL="764540" indent="-382270" defTabSz="502412">
              <a:spcBef>
                <a:spcPts val="1800"/>
              </a:spcBef>
              <a:defRPr sz="2752"/>
            </a:pPr>
            <a:r>
              <a:t>Iterators are almost like lists</a:t>
            </a:r>
          </a:p>
          <a:p>
            <a:pPr lvl="2" marL="1146810" indent="-382270" defTabSz="502412">
              <a:spcBef>
                <a:spcPts val="1800"/>
              </a:spcBef>
              <a:defRPr sz="2752"/>
            </a:pPr>
            <a:r>
              <a:t>You always can get the next element</a:t>
            </a:r>
          </a:p>
          <a:p>
            <a:pPr lvl="3" marL="1529080" indent="-382270" defTabSz="502412">
              <a:spcBef>
                <a:spcPts val="1800"/>
              </a:spcBef>
              <a:defRPr sz="2752"/>
            </a:pPr>
            <a:r>
              <a:t>Unless you are at the end of a list</a:t>
            </a:r>
          </a:p>
          <a:p>
            <a:pPr lvl="1" marL="764540" indent="-382270" defTabSz="502412">
              <a:spcBef>
                <a:spcPts val="1800"/>
              </a:spcBef>
              <a:defRPr sz="2752"/>
            </a:pPr>
            <a:r>
              <a:t>But they are not lists:</a:t>
            </a:r>
          </a:p>
          <a:p>
            <a:pPr lvl="2" marL="1146810" indent="-382270" defTabSz="502412">
              <a:spcBef>
                <a:spcPts val="1800"/>
              </a:spcBef>
              <a:defRPr sz="2752"/>
            </a:pPr>
            <a:r>
              <a:t>All the elements in the list have to be there before the list can be used</a:t>
            </a:r>
          </a:p>
          <a:p>
            <a:pPr lvl="3" marL="1529080" indent="-382270" defTabSz="502412">
              <a:spcBef>
                <a:spcPts val="1800"/>
              </a:spcBef>
              <a:defRPr sz="2752"/>
            </a:pPr>
            <a:r>
              <a:t>They need to be stored in memory </a:t>
            </a:r>
          </a:p>
          <a:p>
            <a:pPr lvl="3" marL="1529080" indent="-382270" defTabSz="502412">
              <a:spcBef>
                <a:spcPts val="1800"/>
              </a:spcBef>
              <a:defRPr sz="2752"/>
            </a:pPr>
            <a:r>
              <a:t>Which uses up space</a:t>
            </a:r>
          </a:p>
          <a:p>
            <a:pPr lvl="3" marL="1529080" indent="-382270" defTabSz="502412">
              <a:spcBef>
                <a:spcPts val="1800"/>
              </a:spcBef>
              <a:defRPr sz="2752"/>
            </a:pPr>
            <a:r>
              <a:t>And can be disastrous if there are just too many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A Teaser on Ite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 Teaser on Iterators</a:t>
            </a:r>
          </a:p>
        </p:txBody>
      </p:sp>
      <p:sp>
        <p:nvSpPr>
          <p:cNvPr id="199" name="Iterators are only created when there is a nee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Iterators are only created when there is a need</a:t>
            </a:r>
          </a:p>
          <a:p>
            <a:pPr/>
            <a:r>
              <a:t>Iterators are often hidden from view</a:t>
            </a:r>
          </a:p>
          <a:p>
            <a:pPr/>
            <a:r>
              <a:t>But we will have to use them</a:t>
            </a:r>
          </a:p>
          <a:p>
            <a:pPr lvl="1"/>
            <a:r>
              <a:t>For our purposes:</a:t>
            </a:r>
          </a:p>
          <a:p>
            <a:pPr lvl="2"/>
            <a:r>
              <a:t>We can make them explicitly into lists because we are just not working with millions of data items</a:t>
            </a:r>
          </a:p>
          <a:p>
            <a:pPr lvl="2"/>
            <a:r>
              <a:t>But hopefully, once we get to play with the grown-ups …</a:t>
            </a:r>
          </a:p>
          <a:p>
            <a:pPr/>
            <a:r>
              <a:t>Seriously, we get back to iterators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Multi-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Multi-Dictionaries</a:t>
            </a:r>
          </a:p>
        </p:txBody>
      </p:sp>
      <p:sp>
        <p:nvSpPr>
          <p:cNvPr id="202" name="Problem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Problem:</a:t>
            </a:r>
          </a:p>
          <a:p>
            <a:pPr lvl="1">
              <a:spcBef>
                <a:spcPts val="2000"/>
              </a:spcBef>
            </a:pPr>
            <a:r>
              <a:t>Instead of associating one value with a key, we want to associate several values: </a:t>
            </a:r>
          </a:p>
          <a:p>
            <a:pPr lvl="2">
              <a:spcBef>
                <a:spcPts val="2000"/>
              </a:spcBef>
            </a:pPr>
            <a:r>
              <a:t>a “multi-dictionary”</a:t>
            </a:r>
          </a:p>
          <a:p>
            <a:pPr>
              <a:spcBef>
                <a:spcPts val="2000"/>
              </a:spcBef>
            </a:pPr>
            <a:r>
              <a:t>Solution:</a:t>
            </a:r>
          </a:p>
          <a:p>
            <a:pPr lvl="1">
              <a:spcBef>
                <a:spcPts val="2000"/>
              </a:spcBef>
            </a:pPr>
            <a:r>
              <a:t>The values of the dictionaries should be lists (or sets — coming week)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Multi-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Multi-Dictionaries</a:t>
            </a:r>
          </a:p>
        </p:txBody>
      </p:sp>
      <p:sp>
        <p:nvSpPr>
          <p:cNvPr id="205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We want to pass through a file and create an index of important words with their occurrences</a:t>
            </a:r>
          </a:p>
        </p:txBody>
      </p:sp>
      <p:sp>
        <p:nvSpPr>
          <p:cNvPr id="206" name="with open(&quot;alice.txt&quot;, encoding = &quot;latin-1&quot;) as infile:…"/>
          <p:cNvSpPr txBox="1"/>
          <p:nvPr/>
        </p:nvSpPr>
        <p:spPr>
          <a:xfrm>
            <a:off x="1511300" y="4603750"/>
            <a:ext cx="10174338" cy="4559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with open("alice.txt", encoding = "latin-1") as infile:</a:t>
            </a:r>
          </a:p>
          <a:p>
            <a:pPr/>
            <a:r>
              <a:t>    dicc = {}</a:t>
            </a:r>
          </a:p>
          <a:p>
            <a:pPr/>
            <a:r>
              <a:t>    word_number = 0</a:t>
            </a:r>
          </a:p>
          <a:p>
            <a:pPr/>
            <a:r>
              <a:t>    for line in infile:</a:t>
            </a:r>
          </a:p>
          <a:p>
            <a:pPr/>
            <a:r>
              <a:t>        for word in line.split():</a:t>
            </a:r>
          </a:p>
          <a:p>
            <a:pPr/>
            <a:r>
              <a:t>            word = word.strip(":,.?![]'")</a:t>
            </a:r>
          </a:p>
          <a:p>
            <a:pPr/>
            <a:r>
              <a:t>            word = word.lower()</a:t>
            </a:r>
          </a:p>
          <a:p>
            <a:pPr lvl="8"/>
            <a:r>
              <a:t>  word_number +=1</a:t>
            </a:r>
          </a:p>
          <a:p>
            <a:pPr/>
            <a:r>
              <a:t>            if len(word)&gt;8:</a:t>
            </a:r>
          </a:p>
          <a:p>
            <a:pPr/>
            <a:r>
              <a:t>                if word in dicc:</a:t>
            </a:r>
          </a:p>
          <a:p>
            <a:pPr/>
            <a:r>
              <a:t>                    dicc[word].append(word_number)</a:t>
            </a:r>
          </a:p>
          <a:p>
            <a:pPr/>
            <a:r>
              <a:t>                else:</a:t>
            </a:r>
          </a:p>
          <a:p>
            <a:pPr/>
            <a:r>
              <a:t>                    dicc[word]=[word_number]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Calculating on Valu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Calculating on Values</a:t>
            </a:r>
          </a:p>
        </p:txBody>
      </p:sp>
      <p:sp>
        <p:nvSpPr>
          <p:cNvPr id="209" name="Assume you have a dictionary with numerical valu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Assume you have a dictionary with numerical values</a:t>
            </a:r>
          </a:p>
          <a:p>
            <a:pPr lvl="1"/>
            <a:r>
              <a:t>For example: a dictionary with the prices of stocks on September 15, 2018</a:t>
            </a:r>
          </a:p>
          <a:p>
            <a:pPr lvl="1"/>
          </a:p>
          <a:p>
            <a:pPr lvl="1"/>
          </a:p>
          <a:p>
            <a:pPr lvl="1"/>
            <a:r>
              <a:t>You want the average, the maximum, the minimum … price</a:t>
            </a:r>
          </a:p>
        </p:txBody>
      </p:sp>
      <p:sp>
        <p:nvSpPr>
          <p:cNvPr id="210" name="dstocks = {“tata”: 2063.30,…"/>
          <p:cNvSpPr txBox="1"/>
          <p:nvPr/>
        </p:nvSpPr>
        <p:spPr>
          <a:xfrm>
            <a:off x="6460430" y="3998912"/>
            <a:ext cx="5147271" cy="2162176"/>
          </a:xfrm>
          <a:prstGeom prst="rect">
            <a:avLst/>
          </a:prstGeom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dstocks = {“tata”: 2063.30,</a:t>
            </a:r>
          </a:p>
          <a:p>
            <a:pPr lvl="6"/>
            <a:r>
              <a:t>    “hdfc”: 2029.20,</a:t>
            </a:r>
          </a:p>
          <a:p>
            <a:pPr lvl="6"/>
            <a:r>
              <a:t>    “hiul”: 1630.15,</a:t>
            </a:r>
          </a:p>
          <a:p>
            <a:pPr lvl="6"/>
            <a:r>
              <a:t>     …</a:t>
            </a:r>
          </a:p>
          <a:p>
            <a:pPr lvl="8"/>
            <a:r>
              <a:t>}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olu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Solution</a:t>
            </a:r>
          </a:p>
        </p:txBody>
      </p:sp>
      <p:sp>
        <p:nvSpPr>
          <p:cNvPr id="213" name="You can access the values of a dictionary through the values method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You can access the values of a dictionary through the values method.</a:t>
            </a:r>
          </a:p>
          <a:p>
            <a:pPr lvl="1"/>
            <a:r>
              <a:t>values( ) returns an iterator of all the values in the dictionary </a:t>
            </a:r>
          </a:p>
        </p:txBody>
      </p:sp>
      <p:pic>
        <p:nvPicPr>
          <p:cNvPr id="214" name="Screen Shot 2018-09-15 at 5.00.41 PM.png" descr="Screen Shot 2018-09-15 at 5.00.41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50572" y="5483026"/>
            <a:ext cx="9103656" cy="187632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Calculating with key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Calculating with keys</a:t>
            </a:r>
          </a:p>
        </p:txBody>
      </p:sp>
      <p:sp>
        <p:nvSpPr>
          <p:cNvPr id="217" name="Problem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Problem:</a:t>
            </a:r>
          </a:p>
          <a:p>
            <a:pPr lvl="1"/>
            <a:r>
              <a:t>You want to calculate on the keys of a dictionary</a:t>
            </a:r>
          </a:p>
          <a:p>
            <a:pPr/>
            <a:r>
              <a:t>Solution:</a:t>
            </a:r>
          </a:p>
          <a:p>
            <a:pPr lvl="1"/>
            <a:r>
              <a:t>The keys( ) method returns an iterator of the keys of a dictionary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Finding the most common item in a li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Finding the most common item in a list</a:t>
            </a:r>
          </a:p>
        </p:txBody>
      </p:sp>
      <p:sp>
        <p:nvSpPr>
          <p:cNvPr id="220" name="We use a dictionary as a counter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use a dictionary as a counter. </a:t>
            </a:r>
          </a:p>
          <a:p>
            <a:pPr lvl="1"/>
            <a:r>
              <a:t>First way: We can do so by ourselves.</a:t>
            </a:r>
          </a:p>
          <a:p>
            <a:pPr lvl="2"/>
            <a:r>
              <a:t>Create a dictionary</a:t>
            </a:r>
          </a:p>
          <a:p>
            <a:pPr lvl="3"/>
            <a:r>
              <a:t>Pass through the list</a:t>
            </a:r>
          </a:p>
        </p:txBody>
      </p:sp>
      <p:sp>
        <p:nvSpPr>
          <p:cNvPr id="221" name="def most_frequent(lista):…"/>
          <p:cNvSpPr txBox="1"/>
          <p:nvPr/>
        </p:nvSpPr>
        <p:spPr>
          <a:xfrm>
            <a:off x="1367730" y="5854700"/>
            <a:ext cx="7064872" cy="147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most_frequent(lista):</a:t>
            </a:r>
          </a:p>
          <a:p>
            <a:pPr/>
            <a:r>
              <a:t>    counter = {}</a:t>
            </a:r>
          </a:p>
          <a:p>
            <a:pPr/>
            <a:r>
              <a:t>    for x in lista:</a:t>
            </a:r>
          </a:p>
          <a:p>
            <a:pPr/>
            <a:r>
              <a:t>        counter[x]=counter.get(x, 0)+1</a:t>
            </a:r>
          </a:p>
        </p:txBody>
      </p:sp>
      <p:sp>
        <p:nvSpPr>
          <p:cNvPr id="222" name="get specifies a default value,…"/>
          <p:cNvSpPr/>
          <p:nvPr/>
        </p:nvSpPr>
        <p:spPr>
          <a:xfrm>
            <a:off x="8448873" y="4926707"/>
            <a:ext cx="3983931" cy="1989634"/>
          </a:xfrm>
          <a:prstGeom prst="wedgeEllipseCallout">
            <a:avLst>
              <a:gd name="adj1" fmla="val -49734"/>
              <a:gd name="adj2" fmla="val 58516"/>
            </a:avLst>
          </a:prstGeom>
          <a:solidFill>
            <a:srgbClr val="F8F89A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101EB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get specifies a default value, </a:t>
            </a:r>
          </a:p>
          <a:p>
            <a:pPr algn="ctr">
              <a:defRPr sz="2200">
                <a:solidFill>
                  <a:srgbClr val="101EB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it is otherwise equivalent to counter[x]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Opening and Reading Text Fi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Opening and Reading Text Files </a:t>
            </a:r>
          </a:p>
        </p:txBody>
      </p:sp>
      <p:sp>
        <p:nvSpPr>
          <p:cNvPr id="127" name="To read from a file, we can use a for loop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read from a file, we can use a for loop</a:t>
            </a:r>
          </a:p>
          <a:p>
            <a:pPr/>
          </a:p>
          <a:p>
            <a:pPr/>
          </a:p>
          <a:p>
            <a:pPr lvl="2"/>
            <a:r>
              <a:t>Within the for loop, we can use strip( ) in order to break the line apart at white spaces</a:t>
            </a:r>
          </a:p>
        </p:txBody>
      </p:sp>
      <p:sp>
        <p:nvSpPr>
          <p:cNvPr id="128" name="with open(filename) as infile:…"/>
          <p:cNvSpPr txBox="1"/>
          <p:nvPr/>
        </p:nvSpPr>
        <p:spPr>
          <a:xfrm>
            <a:off x="2878509" y="3427310"/>
            <a:ext cx="7247782" cy="1130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with open(filename) as infile:</a:t>
            </a:r>
          </a:p>
          <a:p>
            <a:pPr/>
            <a:r>
              <a:t>     for line in infile:</a:t>
            </a:r>
          </a:p>
          <a:p>
            <a:pPr/>
            <a:r>
              <a:t>         |— do something with each line</a:t>
            </a:r>
          </a:p>
        </p:txBody>
      </p:sp>
      <p:sp>
        <p:nvSpPr>
          <p:cNvPr id="129" name="with open(filename) as infile:…"/>
          <p:cNvSpPr txBox="1"/>
          <p:nvPr/>
        </p:nvSpPr>
        <p:spPr>
          <a:xfrm>
            <a:off x="2878509" y="6121762"/>
            <a:ext cx="6516143" cy="1130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with open(filename) as infile:</a:t>
            </a:r>
          </a:p>
          <a:p>
            <a:pPr/>
            <a:r>
              <a:t>     for line in infile:</a:t>
            </a:r>
          </a:p>
          <a:p>
            <a:pPr/>
            <a:r>
              <a:t>         for words in line.split( 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Finding the most common item in a li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>
            <a:lvl1pPr defTabSz="484886">
              <a:defRPr sz="6640"/>
            </a:lvl1pPr>
          </a:lstStyle>
          <a:p>
            <a:pPr/>
            <a:r>
              <a:t>Finding the most common item in a list</a:t>
            </a:r>
          </a:p>
        </p:txBody>
      </p:sp>
      <p:sp>
        <p:nvSpPr>
          <p:cNvPr id="225" name="If we do not want to use get, we can just check whether the list-item is already in the dictionary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If we do not want to use get, we can just check whether the list-item is already in the dictionary</a:t>
            </a:r>
          </a:p>
        </p:txBody>
      </p:sp>
      <p:sp>
        <p:nvSpPr>
          <p:cNvPr id="226" name="def most_frequent(lista):…"/>
          <p:cNvSpPr txBox="1"/>
          <p:nvPr/>
        </p:nvSpPr>
        <p:spPr>
          <a:xfrm>
            <a:off x="3590230" y="4483099"/>
            <a:ext cx="4687045" cy="2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most_frequent(lista):</a:t>
            </a:r>
          </a:p>
          <a:p>
            <a:pPr/>
            <a:r>
              <a:t>    counter = {}</a:t>
            </a:r>
          </a:p>
          <a:p>
            <a:pPr/>
            <a:r>
              <a:t>    for x in lista:</a:t>
            </a:r>
          </a:p>
          <a:p>
            <a:pPr/>
            <a:r>
              <a:t>        </a:t>
            </a:r>
            <a:r>
              <a:rPr b="1"/>
              <a:t>if x in counter:</a:t>
            </a:r>
            <a:endParaRPr b="1"/>
          </a:p>
          <a:p>
            <a:pPr>
              <a:defRPr b="1"/>
            </a:pPr>
            <a:r>
              <a:t>            counter[x]+=1</a:t>
            </a:r>
          </a:p>
          <a:p>
            <a:pPr>
              <a:defRPr b="1"/>
            </a:pPr>
            <a:r>
              <a:t>        else:</a:t>
            </a:r>
          </a:p>
          <a:p>
            <a:pPr>
              <a:defRPr b="1"/>
            </a:pPr>
            <a:r>
              <a:t>            counter[x]=1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Finding the most common item in a li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>
            <a:lvl1pPr defTabSz="484886">
              <a:defRPr sz="6640"/>
            </a:lvl1pPr>
          </a:lstStyle>
          <a:p>
            <a:pPr/>
            <a:r>
              <a:t>Finding the most common item in a list</a:t>
            </a:r>
          </a:p>
        </p:txBody>
      </p:sp>
      <p:sp>
        <p:nvSpPr>
          <p:cNvPr id="229" name="After counting, we pass through the dictionary to find the maximum element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After counting, we pass through the dictionary to find the maximum element. </a:t>
            </a:r>
          </a:p>
          <a:p>
            <a:pPr lvl="1"/>
            <a:r>
              <a:t>Notice that we are interested in the key, not the value</a:t>
            </a:r>
          </a:p>
        </p:txBody>
      </p:sp>
      <p:sp>
        <p:nvSpPr>
          <p:cNvPr id="230" name="def most_frequent(lista):…"/>
          <p:cNvSpPr txBox="1"/>
          <p:nvPr/>
        </p:nvSpPr>
        <p:spPr>
          <a:xfrm>
            <a:off x="1214809" y="4794250"/>
            <a:ext cx="7064872" cy="3873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most_frequent(lista):</a:t>
            </a:r>
          </a:p>
          <a:p>
            <a:pPr/>
            <a:r>
              <a:t>    counter = {}</a:t>
            </a:r>
          </a:p>
          <a:p>
            <a:pPr/>
            <a:r>
              <a:t>    for x in lista:</a:t>
            </a:r>
          </a:p>
          <a:p>
            <a:pPr/>
            <a:r>
              <a:t>        counter[x]=counter.get(x, 0)+1</a:t>
            </a:r>
          </a:p>
          <a:p>
            <a:pPr/>
            <a:r>
              <a:t>    </a:t>
            </a:r>
            <a:r>
              <a:rPr b="1"/>
              <a:t>highest_seen = 0</a:t>
            </a:r>
            <a:endParaRPr b="1"/>
          </a:p>
          <a:p>
            <a:pPr>
              <a:defRPr b="1"/>
            </a:pPr>
            <a:r>
              <a:t>    for x in counter:</a:t>
            </a:r>
          </a:p>
          <a:p>
            <a:pPr>
              <a:defRPr b="1"/>
            </a:pPr>
            <a:r>
              <a:t>        if counter[x]&gt;highest_seen:</a:t>
            </a:r>
          </a:p>
          <a:p>
            <a:pPr>
              <a:defRPr b="1"/>
            </a:pPr>
            <a:r>
              <a:t>            best_key = x</a:t>
            </a:r>
          </a:p>
          <a:p>
            <a:pPr>
              <a:defRPr b="1"/>
            </a:pPr>
            <a:r>
              <a:t>            highest_seen = counter[x]</a:t>
            </a:r>
          </a:p>
          <a:p>
            <a:pPr>
              <a:defRPr b="1"/>
            </a:pPr>
            <a:r>
              <a:t>    return best_key</a:t>
            </a:r>
          </a:p>
        </p:txBody>
      </p:sp>
      <p:sp>
        <p:nvSpPr>
          <p:cNvPr id="231" name="highest_seen contains the highest encountered value"/>
          <p:cNvSpPr/>
          <p:nvPr/>
        </p:nvSpPr>
        <p:spPr>
          <a:xfrm>
            <a:off x="7442200" y="4470400"/>
            <a:ext cx="4212333" cy="1894434"/>
          </a:xfrm>
          <a:prstGeom prst="wedgeEllipseCallout">
            <a:avLst>
              <a:gd name="adj1" fmla="val -105007"/>
              <a:gd name="adj2" fmla="val 51888"/>
            </a:avLst>
          </a:prstGeom>
          <a:solidFill>
            <a:srgbClr val="FFFB8E">
              <a:alpha val="59094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1929BA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highest_seen contains the highest encountered </a:t>
            </a:r>
            <a:r>
              <a:rPr b="1">
                <a:latin typeface="Helvetica Neue"/>
                <a:ea typeface="Helvetica Neue"/>
                <a:cs typeface="Helvetica Neue"/>
                <a:sym typeface="Helvetica Neue"/>
              </a:rPr>
              <a:t>value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Finding the most common item in a li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>
            <a:lvl1pPr defTabSz="484886">
              <a:defRPr sz="6640"/>
            </a:lvl1pPr>
          </a:lstStyle>
          <a:p>
            <a:pPr/>
            <a:r>
              <a:t>Finding the most common item in a list</a:t>
            </a:r>
          </a:p>
        </p:txBody>
      </p:sp>
      <p:sp>
        <p:nvSpPr>
          <p:cNvPr id="234" name="After counting, we pass through the dictionary to find the maximum element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After counting, we pass through the dictionary to find the maximum element. </a:t>
            </a:r>
          </a:p>
          <a:p>
            <a:pPr lvl="1"/>
            <a:r>
              <a:t>Notice that we are interested in the key, not the value</a:t>
            </a:r>
          </a:p>
        </p:txBody>
      </p:sp>
      <p:sp>
        <p:nvSpPr>
          <p:cNvPr id="235" name="def most_frequent(lista):…"/>
          <p:cNvSpPr txBox="1"/>
          <p:nvPr/>
        </p:nvSpPr>
        <p:spPr>
          <a:xfrm>
            <a:off x="1214809" y="4794250"/>
            <a:ext cx="7064872" cy="3873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most_frequent(lista):</a:t>
            </a:r>
          </a:p>
          <a:p>
            <a:pPr/>
            <a:r>
              <a:t>    counter = {}</a:t>
            </a:r>
          </a:p>
          <a:p>
            <a:pPr/>
            <a:r>
              <a:t>    for x in lista:</a:t>
            </a:r>
          </a:p>
          <a:p>
            <a:pPr/>
            <a:r>
              <a:t>        counter[x]=counter.get(x, 0)+1</a:t>
            </a:r>
          </a:p>
          <a:p>
            <a:pPr/>
            <a:r>
              <a:t>    </a:t>
            </a:r>
            <a:r>
              <a:rPr b="1"/>
              <a:t>highest_seen = 0</a:t>
            </a:r>
            <a:endParaRPr b="1"/>
          </a:p>
          <a:p>
            <a:pPr>
              <a:defRPr b="1"/>
            </a:pPr>
            <a:r>
              <a:t>    for x in counter:</a:t>
            </a:r>
          </a:p>
          <a:p>
            <a:pPr>
              <a:defRPr b="1"/>
            </a:pPr>
            <a:r>
              <a:t>        if counter[x]&gt;highest_seen:</a:t>
            </a:r>
          </a:p>
          <a:p>
            <a:pPr>
              <a:defRPr b="1"/>
            </a:pPr>
            <a:r>
              <a:t>            best_key = x</a:t>
            </a:r>
          </a:p>
          <a:p>
            <a:pPr>
              <a:defRPr b="1"/>
            </a:pPr>
            <a:r>
              <a:t>            highest_seen = counter[x]</a:t>
            </a:r>
          </a:p>
          <a:p>
            <a:pPr>
              <a:defRPr b="1"/>
            </a:pPr>
            <a:r>
              <a:t>    return best_key</a:t>
            </a:r>
          </a:p>
        </p:txBody>
      </p:sp>
      <p:sp>
        <p:nvSpPr>
          <p:cNvPr id="236" name="highest_seen is adjusted whenever we see a higher value in the counter"/>
          <p:cNvSpPr/>
          <p:nvPr/>
        </p:nvSpPr>
        <p:spPr>
          <a:xfrm>
            <a:off x="7442200" y="4470400"/>
            <a:ext cx="4212333" cy="1894434"/>
          </a:xfrm>
          <a:prstGeom prst="wedgeEllipseCallout">
            <a:avLst>
              <a:gd name="adj1" fmla="val -82882"/>
              <a:gd name="adj2" fmla="val 79612"/>
            </a:avLst>
          </a:prstGeom>
          <a:solidFill>
            <a:srgbClr val="FFFB8E">
              <a:alpha val="59094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2200">
                <a:solidFill>
                  <a:srgbClr val="1929BA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highest_seen is adjusted whenever we see a higher value in the counter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Finding the most common item in a li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>
            <a:lvl1pPr defTabSz="484886">
              <a:defRPr sz="6640"/>
            </a:lvl1pPr>
          </a:lstStyle>
          <a:p>
            <a:pPr/>
            <a:r>
              <a:t>Finding the most common item in a list</a:t>
            </a:r>
          </a:p>
        </p:txBody>
      </p:sp>
      <p:sp>
        <p:nvSpPr>
          <p:cNvPr id="239" name="After counting, we pass through the dictionary to find the maximum element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After counting, we pass through the dictionary to find the maximum element. </a:t>
            </a:r>
          </a:p>
          <a:p>
            <a:pPr lvl="1"/>
            <a:r>
              <a:t>Notice that we are interested in the key, not the value</a:t>
            </a:r>
          </a:p>
        </p:txBody>
      </p:sp>
      <p:sp>
        <p:nvSpPr>
          <p:cNvPr id="240" name="def most_frequent(lista):…"/>
          <p:cNvSpPr txBox="1"/>
          <p:nvPr/>
        </p:nvSpPr>
        <p:spPr>
          <a:xfrm>
            <a:off x="1214809" y="4794250"/>
            <a:ext cx="7064872" cy="3873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most_frequent(lista):</a:t>
            </a:r>
          </a:p>
          <a:p>
            <a:pPr/>
            <a:r>
              <a:t>    counter = {}</a:t>
            </a:r>
          </a:p>
          <a:p>
            <a:pPr/>
            <a:r>
              <a:t>    for x in lista:</a:t>
            </a:r>
          </a:p>
          <a:p>
            <a:pPr/>
            <a:r>
              <a:t>        counter[x]=counter.get(x, 0)+1</a:t>
            </a:r>
          </a:p>
          <a:p>
            <a:pPr/>
            <a:r>
              <a:t>    </a:t>
            </a:r>
            <a:r>
              <a:rPr b="1"/>
              <a:t>highest_seen = 0</a:t>
            </a:r>
            <a:endParaRPr b="1"/>
          </a:p>
          <a:p>
            <a:pPr>
              <a:defRPr b="1"/>
            </a:pPr>
            <a:r>
              <a:t>    for x in counter:</a:t>
            </a:r>
          </a:p>
          <a:p>
            <a:pPr>
              <a:defRPr b="1"/>
            </a:pPr>
            <a:r>
              <a:t>        if counter[x]&gt;highest_seen:</a:t>
            </a:r>
          </a:p>
          <a:p>
            <a:pPr>
              <a:defRPr b="1"/>
            </a:pPr>
            <a:r>
              <a:t>            best_key = x</a:t>
            </a:r>
          </a:p>
          <a:p>
            <a:pPr>
              <a:defRPr b="1"/>
            </a:pPr>
            <a:r>
              <a:t>            highest_seen = counter[x]</a:t>
            </a:r>
          </a:p>
          <a:p>
            <a:pPr>
              <a:defRPr b="1"/>
            </a:pPr>
            <a:r>
              <a:t>    return best_key</a:t>
            </a:r>
          </a:p>
        </p:txBody>
      </p:sp>
      <p:sp>
        <p:nvSpPr>
          <p:cNvPr id="241" name="but we also need to remember the key,…"/>
          <p:cNvSpPr/>
          <p:nvPr/>
        </p:nvSpPr>
        <p:spPr>
          <a:xfrm>
            <a:off x="7442200" y="4470400"/>
            <a:ext cx="4535141" cy="1909267"/>
          </a:xfrm>
          <a:prstGeom prst="wedgeEllipseCallout">
            <a:avLst>
              <a:gd name="adj1" fmla="val -86500"/>
              <a:gd name="adj2" fmla="val 104897"/>
            </a:avLst>
          </a:prstGeom>
          <a:solidFill>
            <a:srgbClr val="FFFB8E">
              <a:alpha val="59094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1929BA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but we also need to remember the key, </a:t>
            </a:r>
          </a:p>
          <a:p>
            <a:pPr algn="ctr">
              <a:defRPr sz="2200">
                <a:solidFill>
                  <a:srgbClr val="1929BA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which we record in best_key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Finding the most common item in a li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>
            <a:lvl1pPr defTabSz="484886">
              <a:defRPr sz="6640"/>
            </a:lvl1pPr>
          </a:lstStyle>
          <a:p>
            <a:pPr/>
            <a:r>
              <a:t>Finding the most common item in a list</a:t>
            </a:r>
          </a:p>
        </p:txBody>
      </p:sp>
      <p:sp>
        <p:nvSpPr>
          <p:cNvPr id="244" name="After counting, we pass through the dictionary to find the maximum element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After counting, we pass through the dictionary to find the maximum element. </a:t>
            </a:r>
          </a:p>
          <a:p>
            <a:pPr lvl="1"/>
            <a:r>
              <a:t>Notice that we are interested in the key, not the value</a:t>
            </a:r>
          </a:p>
        </p:txBody>
      </p:sp>
      <p:sp>
        <p:nvSpPr>
          <p:cNvPr id="245" name="def most_frequent(lista):…"/>
          <p:cNvSpPr txBox="1"/>
          <p:nvPr/>
        </p:nvSpPr>
        <p:spPr>
          <a:xfrm>
            <a:off x="1214809" y="4794250"/>
            <a:ext cx="7064872" cy="3873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most_frequent(lista):</a:t>
            </a:r>
          </a:p>
          <a:p>
            <a:pPr/>
            <a:r>
              <a:t>    counter = {}</a:t>
            </a:r>
          </a:p>
          <a:p>
            <a:pPr/>
            <a:r>
              <a:t>    for x in lista:</a:t>
            </a:r>
          </a:p>
          <a:p>
            <a:pPr/>
            <a:r>
              <a:t>        counter[x]=counter.get(x, 0)+1</a:t>
            </a:r>
          </a:p>
          <a:p>
            <a:pPr/>
            <a:r>
              <a:t>    </a:t>
            </a:r>
            <a:r>
              <a:rPr b="1"/>
              <a:t>highest_seen = 0</a:t>
            </a:r>
            <a:endParaRPr b="1"/>
          </a:p>
          <a:p>
            <a:pPr>
              <a:defRPr b="1"/>
            </a:pPr>
            <a:r>
              <a:t>    for x in counter:</a:t>
            </a:r>
          </a:p>
          <a:p>
            <a:pPr>
              <a:defRPr b="1"/>
            </a:pPr>
            <a:r>
              <a:t>        if counter[x]&gt;highest_seen:</a:t>
            </a:r>
          </a:p>
          <a:p>
            <a:pPr>
              <a:defRPr b="1"/>
            </a:pPr>
            <a:r>
              <a:t>            best_key = x</a:t>
            </a:r>
          </a:p>
          <a:p>
            <a:pPr>
              <a:defRPr b="1"/>
            </a:pPr>
            <a:r>
              <a:t>            highest_seen = counter[x]</a:t>
            </a:r>
          </a:p>
          <a:p>
            <a:pPr>
              <a:defRPr b="1"/>
            </a:pPr>
            <a:r>
              <a:t>    return best_key</a:t>
            </a:r>
          </a:p>
        </p:txBody>
      </p:sp>
      <p:sp>
        <p:nvSpPr>
          <p:cNvPr id="246" name="because the key with the highest counter value is the result that we return"/>
          <p:cNvSpPr/>
          <p:nvPr/>
        </p:nvSpPr>
        <p:spPr>
          <a:xfrm>
            <a:off x="7442200" y="4470400"/>
            <a:ext cx="4535141" cy="1909267"/>
          </a:xfrm>
          <a:prstGeom prst="wedgeEllipseCallout">
            <a:avLst>
              <a:gd name="adj1" fmla="val -105118"/>
              <a:gd name="adj2" fmla="val 141160"/>
            </a:avLst>
          </a:prstGeom>
          <a:solidFill>
            <a:srgbClr val="FFFB8E">
              <a:alpha val="59094"/>
            </a:srgb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defRPr sz="2200">
                <a:solidFill>
                  <a:srgbClr val="1929BA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because the key with the highest counter value is the result that we return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Finding the most common item in a li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>
            <a:lvl1pPr defTabSz="484886">
              <a:defRPr sz="6640"/>
            </a:lvl1pPr>
          </a:lstStyle>
          <a:p>
            <a:pPr/>
            <a:r>
              <a:t>Finding the most common item in a list</a:t>
            </a:r>
          </a:p>
        </p:txBody>
      </p:sp>
      <p:sp>
        <p:nvSpPr>
          <p:cNvPr id="249" name="But we can also use the work of other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But we can also use the work of others</a:t>
            </a:r>
          </a:p>
          <a:p>
            <a:pPr lvl="1"/>
            <a:r>
              <a:t>The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Counter</a:t>
            </a:r>
            <a:r>
              <a:t> in the collections module</a:t>
            </a:r>
          </a:p>
          <a:p>
            <a:pPr lvl="2"/>
            <a:r>
              <a:t>You create a </a:t>
            </a:r>
            <a:r>
              <a:rPr i="1" u="sng"/>
              <a:t>new object </a:t>
            </a:r>
            <a:r>
              <a:t>of type Counter</a:t>
            </a:r>
          </a:p>
        </p:txBody>
      </p:sp>
      <p:sp>
        <p:nvSpPr>
          <p:cNvPr id="250" name="from collections import Counter…"/>
          <p:cNvSpPr txBox="1"/>
          <p:nvPr/>
        </p:nvSpPr>
        <p:spPr>
          <a:xfrm>
            <a:off x="3517106" y="5518150"/>
            <a:ext cx="5787678" cy="1476375"/>
          </a:xfrm>
          <a:prstGeom prst="rect">
            <a:avLst/>
          </a:prstGeom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from collections import Counter</a:t>
            </a:r>
          </a:p>
          <a:p>
            <a:pPr/>
          </a:p>
          <a:p>
            <a:pPr/>
            <a:r>
              <a:t>def most_frequent(lista):</a:t>
            </a:r>
          </a:p>
          <a:p>
            <a:pPr/>
            <a:r>
              <a:t>    ctr = Counter()</a:t>
            </a:r>
          </a:p>
        </p:txBody>
      </p:sp>
      <p:sp>
        <p:nvSpPr>
          <p:cNvPr id="251" name="Defines a new object called ctr…"/>
          <p:cNvSpPr/>
          <p:nvPr/>
        </p:nvSpPr>
        <p:spPr>
          <a:xfrm>
            <a:off x="7100887" y="5384800"/>
            <a:ext cx="5439570" cy="30456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937" y="0"/>
                </a:moveTo>
                <a:cubicBezTo>
                  <a:pt x="10798" y="0"/>
                  <a:pt x="10685" y="202"/>
                  <a:pt x="10685" y="450"/>
                </a:cubicBezTo>
                <a:lnTo>
                  <a:pt x="10685" y="9210"/>
                </a:lnTo>
                <a:lnTo>
                  <a:pt x="0" y="10110"/>
                </a:lnTo>
                <a:lnTo>
                  <a:pt x="10685" y="11008"/>
                </a:lnTo>
                <a:lnTo>
                  <a:pt x="10685" y="21150"/>
                </a:lnTo>
                <a:cubicBezTo>
                  <a:pt x="10685" y="21398"/>
                  <a:pt x="10798" y="21600"/>
                  <a:pt x="10937" y="21600"/>
                </a:cubicBezTo>
                <a:lnTo>
                  <a:pt x="21348" y="21600"/>
                </a:lnTo>
                <a:cubicBezTo>
                  <a:pt x="21487" y="21600"/>
                  <a:pt x="21600" y="21398"/>
                  <a:pt x="21600" y="21150"/>
                </a:cubicBezTo>
                <a:lnTo>
                  <a:pt x="21600" y="450"/>
                </a:lnTo>
                <a:cubicBezTo>
                  <a:pt x="21600" y="202"/>
                  <a:pt x="21487" y="0"/>
                  <a:pt x="21348" y="0"/>
                </a:cubicBezTo>
                <a:lnTo>
                  <a:pt x="10937" y="0"/>
                </a:lnTo>
                <a:close/>
              </a:path>
            </a:pathLst>
          </a:custGeom>
          <a:gradFill>
            <a:gsLst>
              <a:gs pos="0">
                <a:srgbClr val="E8FF09">
                  <a:alpha val="45328"/>
                </a:srgbClr>
              </a:gs>
              <a:gs pos="100000">
                <a:srgbClr val="B7F675">
                  <a:alpha val="21289"/>
                </a:srgb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ctr">
              <a:defRPr sz="2200">
                <a:latin typeface="+mn-lt"/>
                <a:ea typeface="+mn-ea"/>
                <a:cs typeface="+mn-cs"/>
                <a:sym typeface="Helvetica Neue Medium"/>
              </a:defRPr>
            </a:pPr>
            <a:r>
              <a:t>Defines a new object called ctr</a:t>
            </a:r>
          </a:p>
          <a:p>
            <a:pPr algn="ctr">
              <a:defRPr sz="2200">
                <a:latin typeface="+mn-lt"/>
                <a:ea typeface="+mn-ea"/>
                <a:cs typeface="+mn-cs"/>
                <a:sym typeface="Helvetica Neue Medium"/>
              </a:defRPr>
            </a:pPr>
            <a:r>
              <a:t>ctr is an object of type Counter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Finding the most common item in a li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>
            <a:lvl1pPr defTabSz="484886">
              <a:defRPr sz="6640"/>
            </a:lvl1pPr>
          </a:lstStyle>
          <a:p>
            <a:pPr/>
            <a:r>
              <a:t>Finding the most common item in a list</a:t>
            </a:r>
          </a:p>
        </p:txBody>
      </p:sp>
      <p:sp>
        <p:nvSpPr>
          <p:cNvPr id="254" name="Counters are (updated) like dictionari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Counters are (updated) like dictionaries</a:t>
            </a:r>
          </a:p>
          <a:p>
            <a:pPr lvl="1"/>
            <a:r>
              <a:t>But they have a default value of 0</a:t>
            </a:r>
          </a:p>
        </p:txBody>
      </p:sp>
      <p:sp>
        <p:nvSpPr>
          <p:cNvPr id="255" name="from collections import Counter…"/>
          <p:cNvSpPr txBox="1"/>
          <p:nvPr/>
        </p:nvSpPr>
        <p:spPr>
          <a:xfrm>
            <a:off x="2450306" y="4652962"/>
            <a:ext cx="5787678" cy="2162176"/>
          </a:xfrm>
          <a:prstGeom prst="rect">
            <a:avLst/>
          </a:prstGeom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from collections import Counter</a:t>
            </a:r>
          </a:p>
          <a:p>
            <a:pPr/>
          </a:p>
          <a:p>
            <a:pPr/>
            <a:r>
              <a:t>def most_frequent(lista):</a:t>
            </a:r>
          </a:p>
          <a:p>
            <a:pPr/>
            <a:r>
              <a:t>    ctr = Counter()</a:t>
            </a:r>
          </a:p>
          <a:p>
            <a:pPr/>
            <a:r>
              <a:t>    for item in lista:</a:t>
            </a:r>
          </a:p>
          <a:p>
            <a:pPr/>
            <a:r>
              <a:t>        ctr[item] += 1</a:t>
            </a:r>
          </a:p>
        </p:txBody>
      </p:sp>
      <p:sp>
        <p:nvSpPr>
          <p:cNvPr id="256" name="Here we add 1 to the value of ctr[item]…"/>
          <p:cNvSpPr/>
          <p:nvPr/>
        </p:nvSpPr>
        <p:spPr>
          <a:xfrm>
            <a:off x="5684043" y="4686300"/>
            <a:ext cx="6475414" cy="30456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2643" y="0"/>
                </a:moveTo>
                <a:cubicBezTo>
                  <a:pt x="12526" y="0"/>
                  <a:pt x="12431" y="202"/>
                  <a:pt x="12431" y="450"/>
                </a:cubicBezTo>
                <a:lnTo>
                  <a:pt x="12431" y="12883"/>
                </a:lnTo>
                <a:lnTo>
                  <a:pt x="0" y="13784"/>
                </a:lnTo>
                <a:lnTo>
                  <a:pt x="12431" y="14684"/>
                </a:lnTo>
                <a:lnTo>
                  <a:pt x="12431" y="21150"/>
                </a:lnTo>
                <a:cubicBezTo>
                  <a:pt x="12431" y="21398"/>
                  <a:pt x="12526" y="21600"/>
                  <a:pt x="12643" y="21600"/>
                </a:cubicBezTo>
                <a:lnTo>
                  <a:pt x="21388" y="21600"/>
                </a:lnTo>
                <a:cubicBezTo>
                  <a:pt x="21505" y="21600"/>
                  <a:pt x="21600" y="21398"/>
                  <a:pt x="21600" y="21150"/>
                </a:cubicBezTo>
                <a:lnTo>
                  <a:pt x="21600" y="450"/>
                </a:lnTo>
                <a:cubicBezTo>
                  <a:pt x="21600" y="202"/>
                  <a:pt x="21505" y="0"/>
                  <a:pt x="21388" y="0"/>
                </a:cubicBezTo>
                <a:lnTo>
                  <a:pt x="12643" y="0"/>
                </a:lnTo>
                <a:close/>
              </a:path>
            </a:pathLst>
          </a:custGeom>
          <a:gradFill>
            <a:gsLst>
              <a:gs pos="0">
                <a:srgbClr val="E8FF09">
                  <a:alpha val="45328"/>
                </a:srgbClr>
              </a:gs>
              <a:gs pos="100000">
                <a:srgbClr val="B7F675">
                  <a:alpha val="21289"/>
                </a:srgb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ctr">
              <a:defRPr sz="2200">
                <a:latin typeface="+mn-lt"/>
                <a:ea typeface="+mn-ea"/>
                <a:cs typeface="+mn-cs"/>
                <a:sym typeface="Helvetica Neue Medium"/>
              </a:defRPr>
            </a:pPr>
            <a:r>
              <a:t>Here we add 1 to the value of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ctr[item]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ctr">
              <a:defRPr sz="2200">
                <a:latin typeface="+mn-lt"/>
                <a:ea typeface="+mn-ea"/>
                <a:cs typeface="+mn-cs"/>
                <a:sym typeface="Helvetica Neue Medium"/>
              </a:defRPr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ctr">
              <a:defRPr sz="22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No need to initialize!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Finding the most common item in a li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>
            <a:lvl1pPr defTabSz="484886">
              <a:defRPr sz="6640"/>
            </a:lvl1pPr>
          </a:lstStyle>
          <a:p>
            <a:pPr/>
            <a:r>
              <a:t>Finding the most common item in a list</a:t>
            </a:r>
          </a:p>
        </p:txBody>
      </p:sp>
      <p:sp>
        <p:nvSpPr>
          <p:cNvPr id="259" name="Counters have a method called most_comm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Counters have a method called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most_common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/>
            <a:r>
              <a:t>Argument is the number of most common items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/>
            <a:r>
              <a:t> Returns a list of pairs</a:t>
            </a:r>
          </a:p>
        </p:txBody>
      </p:sp>
      <p:sp>
        <p:nvSpPr>
          <p:cNvPr id="260" name="from collections import Counter…"/>
          <p:cNvSpPr txBox="1"/>
          <p:nvPr/>
        </p:nvSpPr>
        <p:spPr>
          <a:xfrm>
            <a:off x="1510506" y="5089921"/>
            <a:ext cx="6519318" cy="2505076"/>
          </a:xfrm>
          <a:prstGeom prst="rect">
            <a:avLst/>
          </a:prstGeom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from collections import Counter</a:t>
            </a:r>
          </a:p>
          <a:p>
            <a:pPr/>
          </a:p>
          <a:p>
            <a:pPr/>
            <a:r>
              <a:t>def most_frequent(lista):</a:t>
            </a:r>
          </a:p>
          <a:p>
            <a:pPr/>
            <a:r>
              <a:t>    ctr = Counter()</a:t>
            </a:r>
          </a:p>
          <a:p>
            <a:pPr/>
            <a:r>
              <a:t>    for item in lista:</a:t>
            </a:r>
          </a:p>
          <a:p>
            <a:pPr/>
            <a:r>
              <a:t>        ctr[item] += 1</a:t>
            </a:r>
          </a:p>
          <a:p>
            <a:pPr/>
            <a:r>
              <a:t>    return ctr.most_common(1)[0][0]</a:t>
            </a:r>
          </a:p>
        </p:txBody>
      </p:sp>
      <p:sp>
        <p:nvSpPr>
          <p:cNvPr id="261" name="Get a list of one elements.…"/>
          <p:cNvSpPr/>
          <p:nvPr/>
        </p:nvSpPr>
        <p:spPr>
          <a:xfrm>
            <a:off x="7945040" y="4686300"/>
            <a:ext cx="4645423" cy="39040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7110" y="0"/>
                </a:moveTo>
                <a:cubicBezTo>
                  <a:pt x="6947" y="0"/>
                  <a:pt x="6815" y="157"/>
                  <a:pt x="6815" y="351"/>
                </a:cubicBezTo>
                <a:lnTo>
                  <a:pt x="6815" y="14187"/>
                </a:lnTo>
                <a:lnTo>
                  <a:pt x="0" y="14890"/>
                </a:lnTo>
                <a:lnTo>
                  <a:pt x="6815" y="15592"/>
                </a:lnTo>
                <a:lnTo>
                  <a:pt x="6815" y="21249"/>
                </a:lnTo>
                <a:cubicBezTo>
                  <a:pt x="6815" y="21443"/>
                  <a:pt x="6947" y="21600"/>
                  <a:pt x="7110" y="21600"/>
                </a:cubicBezTo>
                <a:lnTo>
                  <a:pt x="21305" y="21600"/>
                </a:lnTo>
                <a:cubicBezTo>
                  <a:pt x="21468" y="21600"/>
                  <a:pt x="21600" y="21443"/>
                  <a:pt x="21600" y="21249"/>
                </a:cubicBezTo>
                <a:lnTo>
                  <a:pt x="21600" y="351"/>
                </a:lnTo>
                <a:cubicBezTo>
                  <a:pt x="21600" y="157"/>
                  <a:pt x="21468" y="0"/>
                  <a:pt x="21305" y="0"/>
                </a:cubicBezTo>
                <a:lnTo>
                  <a:pt x="7110" y="0"/>
                </a:lnTo>
                <a:close/>
              </a:path>
            </a:pathLst>
          </a:custGeom>
          <a:gradFill>
            <a:gsLst>
              <a:gs pos="0">
                <a:srgbClr val="E8FF09">
                  <a:alpha val="45328"/>
                </a:srgbClr>
              </a:gs>
              <a:gs pos="100000">
                <a:srgbClr val="B7F675">
                  <a:alpha val="21289"/>
                </a:srgb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marL="305593" indent="-305593">
              <a:spcBef>
                <a:spcPts val="2000"/>
              </a:spcBef>
              <a:buSzPct val="145000"/>
              <a:buChar char="•"/>
              <a:defRPr sz="2200">
                <a:latin typeface="+mn-lt"/>
                <a:ea typeface="+mn-ea"/>
                <a:cs typeface="+mn-cs"/>
                <a:sym typeface="Helvetica Neue Medium"/>
              </a:defRPr>
            </a:pPr>
            <a:r>
              <a:t>Get a list of one elements.</a:t>
            </a:r>
          </a:p>
          <a:p>
            <a:pPr marL="305593" indent="-305593">
              <a:spcBef>
                <a:spcPts val="2000"/>
              </a:spcBef>
              <a:buSzPct val="145000"/>
              <a:buChar char="•"/>
              <a:defRPr sz="2200">
                <a:latin typeface="+mn-lt"/>
                <a:ea typeface="+mn-ea"/>
                <a:cs typeface="+mn-cs"/>
                <a:sym typeface="Helvetica Neue Medium"/>
              </a:defRPr>
            </a:pPr>
            <a:r>
              <a:t>Get the first (and only) element of the list</a:t>
            </a:r>
          </a:p>
          <a:p>
            <a:pPr marL="305593" indent="-305593">
              <a:spcBef>
                <a:spcPts val="2000"/>
              </a:spcBef>
              <a:buSzPct val="145000"/>
              <a:buChar char="•"/>
              <a:defRPr sz="2200">
                <a:latin typeface="+mn-lt"/>
                <a:ea typeface="+mn-ea"/>
                <a:cs typeface="+mn-cs"/>
                <a:sym typeface="Helvetica Neue Medium"/>
              </a:defRPr>
            </a:pPr>
            <a:r>
              <a:t>Get the first coordinate of that element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Memoiz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Memoization</a:t>
            </a:r>
          </a:p>
        </p:txBody>
      </p:sp>
      <p:sp>
        <p:nvSpPr>
          <p:cNvPr id="264" name="(Some) Computer Scientists love recurs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(Some) Computer Scientists love recursion</a:t>
            </a:r>
          </a:p>
          <a:p>
            <a:pPr lvl="1"/>
            <a:r>
              <a:t>A function calls itself</a:t>
            </a:r>
          </a:p>
          <a:p>
            <a:pPr lvl="2"/>
            <a:r>
              <a:t>This is super-elegant and the more mathematically inclined pine for this elegance</a:t>
            </a:r>
          </a:p>
          <a:p>
            <a:pPr lvl="1"/>
            <a:r>
              <a:t>But it is not necessarily very fast</a:t>
            </a:r>
          </a:p>
          <a:p>
            <a:pPr lvl="2"/>
            <a:r>
              <a:t>The more engineeringly inclined think its a waste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Recur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Recursion</a:t>
            </a:r>
          </a:p>
        </p:txBody>
      </p:sp>
      <p:sp>
        <p:nvSpPr>
          <p:cNvPr id="267" name="When it work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When it works</a:t>
            </a:r>
          </a:p>
          <a:p>
            <a:pPr lvl="1"/>
            <a:r>
              <a:t>Factorials</a:t>
            </a:r>
          </a:p>
          <a:p>
            <a:pPr lvl="2"/>
            <a:r>
              <a:t>The factorial of </a:t>
            </a:r>
            <a:r>
              <a:rPr i="1"/>
              <a:t>n</a:t>
            </a:r>
            <a:r>
              <a:t> is </a:t>
            </a:r>
            <a:r>
              <a:rPr i="1"/>
              <a:t>n</a:t>
            </a:r>
            <a:r>
              <a:t> (</a:t>
            </a:r>
            <a:r>
              <a:rPr i="1"/>
              <a:t>n</a:t>
            </a:r>
            <a:r>
              <a:t>-1) (</a:t>
            </a:r>
            <a:r>
              <a:rPr i="1"/>
              <a:t>n</a:t>
            </a:r>
            <a:r>
              <a:t>-2) (</a:t>
            </a:r>
            <a:r>
              <a:rPr i="1"/>
              <a:t>n</a:t>
            </a:r>
            <a:r>
              <a:t>-3) … (4) (3) (2) (1)</a:t>
            </a:r>
          </a:p>
          <a:p>
            <a:pPr lvl="2"/>
            <a:r>
              <a:t>Define it to be one for negative or zero </a:t>
            </a:r>
            <a:r>
              <a:rPr i="1"/>
              <a:t>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Dictionaries</a:t>
            </a:r>
          </a:p>
        </p:txBody>
      </p:sp>
      <p:sp>
        <p:nvSpPr>
          <p:cNvPr id="132" name="Python has a efficient association data structure — the dictionar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95111" indent="-395111">
              <a:defRPr sz="3000"/>
            </a:pPr>
            <a:r>
              <a:t>Python has a efficient association data structure — the dictionary</a:t>
            </a:r>
          </a:p>
          <a:p>
            <a:pPr lvl="1" marL="839611" indent="-395111">
              <a:defRPr sz="3000"/>
            </a:pPr>
            <a:r>
              <a:t>Dictionary pairs keys with values</a:t>
            </a:r>
          </a:p>
          <a:p>
            <a:pPr lvl="2" marL="1284111" indent="-395111">
              <a:defRPr sz="3000"/>
            </a:pPr>
            <a:r>
              <a:t>Useful for: indices</a:t>
            </a:r>
          </a:p>
          <a:p>
            <a:pPr lvl="2" marL="1284111" indent="-395111">
              <a:defRPr sz="3000"/>
            </a:pPr>
            <a:r>
              <a:t>Useful for: translations </a:t>
            </a:r>
          </a:p>
          <a:p>
            <a:pPr lvl="2" marL="1284111" indent="-395111">
              <a:defRPr sz="3000"/>
            </a:pPr>
            <a:r>
              <a:t>Useful for: quick lookups</a:t>
            </a:r>
          </a:p>
          <a:p>
            <a:pPr lvl="3" marL="1728611" indent="-395111">
              <a:defRPr sz="3000"/>
            </a:pPr>
            <a:r>
              <a:t>E.g.: first letters —&gt; full email address</a:t>
            </a:r>
          </a:p>
          <a:p>
            <a:pPr lvl="3" marL="1728611" indent="-395111">
              <a:defRPr sz="3000"/>
            </a:pPr>
            <a:r>
              <a:t>E.g.: human-readable URL —&gt; IP address</a:t>
            </a:r>
          </a:p>
          <a:p>
            <a:pPr lvl="3" marL="1728611" indent="-395111">
              <a:defRPr sz="3000"/>
            </a:pPr>
            <a:r>
              <a:t>…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Recur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Recursion</a:t>
            </a:r>
          </a:p>
        </p:txBody>
      </p:sp>
      <p:sp>
        <p:nvSpPr>
          <p:cNvPr id="270" name="This implementation has the function factorial call itself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This implementation has the function factorial call itself</a:t>
            </a:r>
          </a:p>
        </p:txBody>
      </p:sp>
      <p:sp>
        <p:nvSpPr>
          <p:cNvPr id="271" name="def factorial(number):…"/>
          <p:cNvSpPr txBox="1"/>
          <p:nvPr/>
        </p:nvSpPr>
        <p:spPr>
          <a:xfrm>
            <a:off x="847030" y="3600450"/>
            <a:ext cx="7613601" cy="181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factorial(number):</a:t>
            </a:r>
          </a:p>
          <a:p>
            <a:pPr/>
            <a:r>
              <a:t>    if number&lt;1:</a:t>
            </a:r>
          </a:p>
          <a:p>
            <a:pPr/>
            <a:r>
              <a:t>        return 1</a:t>
            </a:r>
          </a:p>
          <a:p>
            <a:pPr/>
            <a:r>
              <a:t>    else:</a:t>
            </a:r>
          </a:p>
          <a:p>
            <a:pPr/>
            <a:r>
              <a:t>        return number*factorial(number-1)</a:t>
            </a:r>
          </a:p>
        </p:txBody>
      </p:sp>
      <p:sp>
        <p:nvSpPr>
          <p:cNvPr id="272" name="Here we are calling on the function itself…"/>
          <p:cNvSpPr/>
          <p:nvPr/>
        </p:nvSpPr>
        <p:spPr>
          <a:xfrm>
            <a:off x="1884511" y="5353843"/>
            <a:ext cx="8523288" cy="38080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199" y="0"/>
                </a:moveTo>
                <a:lnTo>
                  <a:pt x="9877" y="6844"/>
                </a:lnTo>
                <a:lnTo>
                  <a:pt x="161" y="6844"/>
                </a:lnTo>
                <a:cubicBezTo>
                  <a:pt x="72" y="6844"/>
                  <a:pt x="0" y="7005"/>
                  <a:pt x="0" y="7204"/>
                </a:cubicBezTo>
                <a:lnTo>
                  <a:pt x="0" y="21240"/>
                </a:lnTo>
                <a:cubicBezTo>
                  <a:pt x="0" y="21439"/>
                  <a:pt x="72" y="21600"/>
                  <a:pt x="161" y="21600"/>
                </a:cubicBezTo>
                <a:lnTo>
                  <a:pt x="21439" y="21600"/>
                </a:lnTo>
                <a:cubicBezTo>
                  <a:pt x="21528" y="21600"/>
                  <a:pt x="21600" y="21439"/>
                  <a:pt x="21600" y="21240"/>
                </a:cubicBezTo>
                <a:lnTo>
                  <a:pt x="21600" y="7204"/>
                </a:lnTo>
                <a:cubicBezTo>
                  <a:pt x="21600" y="7005"/>
                  <a:pt x="21528" y="6844"/>
                  <a:pt x="21439" y="6844"/>
                </a:cubicBezTo>
                <a:lnTo>
                  <a:pt x="10520" y="6844"/>
                </a:lnTo>
                <a:lnTo>
                  <a:pt x="10199" y="0"/>
                </a:lnTo>
                <a:close/>
              </a:path>
            </a:pathLst>
          </a:custGeom>
          <a:gradFill>
            <a:gsLst>
              <a:gs pos="0">
                <a:srgbClr val="E8FF09">
                  <a:alpha val="45328"/>
                </a:srgbClr>
              </a:gs>
              <a:gs pos="100000">
                <a:srgbClr val="B7F675">
                  <a:alpha val="21289"/>
                </a:srgb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marL="305593" indent="-305593">
              <a:spcBef>
                <a:spcPts val="2000"/>
              </a:spcBef>
              <a:buSzPct val="145000"/>
              <a:buChar char="•"/>
              <a:defRPr sz="2600">
                <a:latin typeface="+mn-lt"/>
                <a:ea typeface="+mn-ea"/>
                <a:cs typeface="+mn-cs"/>
                <a:sym typeface="Helvetica Neue Medium"/>
              </a:defRPr>
            </a:pPr>
            <a:r>
              <a:t>Here we are calling on the function itself</a:t>
            </a:r>
          </a:p>
          <a:p>
            <a:pPr marL="305593" indent="-305593">
              <a:spcBef>
                <a:spcPts val="2000"/>
              </a:spcBef>
              <a:buSzPct val="145000"/>
              <a:buChar char="•"/>
              <a:defRPr sz="2600">
                <a:latin typeface="+mn-lt"/>
                <a:ea typeface="+mn-ea"/>
                <a:cs typeface="+mn-cs"/>
                <a:sym typeface="Helvetica Neue Medium"/>
              </a:defRPr>
            </a:pPr>
            <a:r>
              <a:t>Will call factorial(number-1), which will call factorial(number-2), which will call factorial(number -3) … until we call factorial on 1, in which case the recursion stops.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Recur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Recursion</a:t>
            </a:r>
          </a:p>
        </p:txBody>
      </p:sp>
      <p:sp>
        <p:nvSpPr>
          <p:cNvPr id="275" name="This implementation has the function factorial call itself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This implementation has the function factorial call itself</a:t>
            </a:r>
          </a:p>
        </p:txBody>
      </p:sp>
      <p:sp>
        <p:nvSpPr>
          <p:cNvPr id="276" name="def factorial(number):…"/>
          <p:cNvSpPr txBox="1"/>
          <p:nvPr/>
        </p:nvSpPr>
        <p:spPr>
          <a:xfrm>
            <a:off x="847030" y="3600450"/>
            <a:ext cx="7613601" cy="181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factorial(number):</a:t>
            </a:r>
          </a:p>
          <a:p>
            <a:pPr/>
            <a:r>
              <a:t>    if number&lt;1:</a:t>
            </a:r>
          </a:p>
          <a:p>
            <a:pPr/>
            <a:r>
              <a:t>        return 1</a:t>
            </a:r>
          </a:p>
          <a:p>
            <a:pPr/>
            <a:r>
              <a:t>    else:</a:t>
            </a:r>
          </a:p>
          <a:p>
            <a:pPr/>
            <a:r>
              <a:t>        return number*factorial(number-1)</a:t>
            </a:r>
          </a:p>
        </p:txBody>
      </p:sp>
      <p:sp>
        <p:nvSpPr>
          <p:cNvPr id="277" name="The base case:…"/>
          <p:cNvSpPr/>
          <p:nvPr/>
        </p:nvSpPr>
        <p:spPr>
          <a:xfrm>
            <a:off x="2532053" y="4338034"/>
            <a:ext cx="8523288" cy="40413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480" y="0"/>
                </a:moveTo>
                <a:lnTo>
                  <a:pt x="159" y="7696"/>
                </a:lnTo>
                <a:cubicBezTo>
                  <a:pt x="71" y="7698"/>
                  <a:pt x="0" y="7849"/>
                  <a:pt x="0" y="8035"/>
                </a:cubicBezTo>
                <a:lnTo>
                  <a:pt x="0" y="21261"/>
                </a:lnTo>
                <a:cubicBezTo>
                  <a:pt x="0" y="21448"/>
                  <a:pt x="72" y="21600"/>
                  <a:pt x="161" y="21600"/>
                </a:cubicBezTo>
                <a:lnTo>
                  <a:pt x="21439" y="21600"/>
                </a:lnTo>
                <a:cubicBezTo>
                  <a:pt x="21528" y="21600"/>
                  <a:pt x="21600" y="21448"/>
                  <a:pt x="21600" y="21261"/>
                </a:cubicBezTo>
                <a:lnTo>
                  <a:pt x="21600" y="8035"/>
                </a:lnTo>
                <a:cubicBezTo>
                  <a:pt x="21600" y="7848"/>
                  <a:pt x="21528" y="7696"/>
                  <a:pt x="21439" y="7696"/>
                </a:cubicBezTo>
                <a:lnTo>
                  <a:pt x="802" y="7696"/>
                </a:lnTo>
                <a:lnTo>
                  <a:pt x="480" y="0"/>
                </a:lnTo>
                <a:close/>
              </a:path>
            </a:pathLst>
          </a:custGeom>
          <a:gradFill>
            <a:gsLst>
              <a:gs pos="0">
                <a:srgbClr val="E8FF09">
                  <a:alpha val="45328"/>
                </a:srgbClr>
              </a:gs>
              <a:gs pos="100000">
                <a:srgbClr val="B7F675">
                  <a:alpha val="21289"/>
                </a:srgb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305593" indent="-305593">
              <a:spcBef>
                <a:spcPts val="2000"/>
              </a:spcBef>
              <a:buSzPct val="145000"/>
              <a:buChar char="•"/>
              <a:defRPr sz="2600">
                <a:latin typeface="+mn-lt"/>
                <a:ea typeface="+mn-ea"/>
                <a:cs typeface="+mn-cs"/>
                <a:sym typeface="Helvetica Neue Medium"/>
              </a:defRPr>
            </a:lvl1pPr>
            <a:lvl2pPr marL="750093" indent="-305593">
              <a:spcBef>
                <a:spcPts val="2000"/>
              </a:spcBef>
              <a:buSzPct val="145000"/>
              <a:buChar char="•"/>
              <a:defRPr sz="2600">
                <a:latin typeface="+mn-lt"/>
                <a:ea typeface="+mn-ea"/>
                <a:cs typeface="+mn-cs"/>
                <a:sym typeface="Helvetica Neue Medium"/>
              </a:defRPr>
            </a:lvl2pPr>
          </a:lstStyle>
          <a:p>
            <a:pPr/>
            <a:r>
              <a:t>The base case:</a:t>
            </a:r>
          </a:p>
          <a:p>
            <a:pPr lvl="1"/>
            <a:r>
              <a:t>We cannot call recursion infinitely often, so we need one.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Recur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Recursion</a:t>
            </a:r>
          </a:p>
        </p:txBody>
      </p:sp>
      <p:sp>
        <p:nvSpPr>
          <p:cNvPr id="280" name="The Fibonacci number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 Fibonacci numbers</a:t>
            </a:r>
          </a:p>
          <a:p>
            <a:pPr lvl="1"/>
            <a:r>
              <a:t>The Fibonacci numbers are defined recursively</a:t>
            </a:r>
          </a:p>
        </p:txBody>
      </p:sp>
      <p:sp>
        <p:nvSpPr>
          <p:cNvPr id="281" name="Equation"/>
          <p:cNvSpPr txBox="1"/>
          <p:nvPr/>
        </p:nvSpPr>
        <p:spPr>
          <a:xfrm>
            <a:off x="2059532" y="4192429"/>
            <a:ext cx="7385486" cy="45299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b>
                  </m:sSub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0,</m:t>
                  </m:r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1,</m:t>
                  </m:r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b>
                  </m:sSub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</m:oMath>
              </m:oMathPara>
            </a14:m>
            <a:endParaRPr sz="3800"/>
          </a:p>
        </p:txBody>
      </p:sp>
      <p:sp>
        <p:nvSpPr>
          <p:cNvPr id="282" name="def fibonacci(number):…"/>
          <p:cNvSpPr txBox="1"/>
          <p:nvPr/>
        </p:nvSpPr>
        <p:spPr>
          <a:xfrm>
            <a:off x="1872505" y="5086244"/>
            <a:ext cx="9259790" cy="215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fibonacci(number):</a:t>
            </a:r>
          </a:p>
          <a:p>
            <a:pPr/>
            <a:r>
              <a:t>    if number &lt;= 0:</a:t>
            </a:r>
          </a:p>
          <a:p>
            <a:pPr/>
            <a:r>
              <a:t>        return 0</a:t>
            </a:r>
          </a:p>
          <a:p>
            <a:pPr/>
            <a:r>
              <a:t>    if number == 1:</a:t>
            </a:r>
          </a:p>
          <a:p>
            <a:pPr/>
            <a:r>
              <a:t>        return 1</a:t>
            </a:r>
          </a:p>
          <a:p>
            <a:pPr/>
            <a:r>
              <a:t>    return fibonacci(number-1)+fibonacci(number-2)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Recur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Recursion</a:t>
            </a:r>
          </a:p>
        </p:txBody>
      </p:sp>
      <p:sp>
        <p:nvSpPr>
          <p:cNvPr id="285" name="But this implementation is inane!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But this implementation is inane!</a:t>
            </a:r>
          </a:p>
          <a:p>
            <a:pPr lvl="1"/>
            <a:r>
              <a:t>Takes too long even for small numbers.</a:t>
            </a:r>
          </a:p>
          <a:p>
            <a:pPr lvl="2"/>
            <a:r>
              <a:t>We can use the time-module in order to obtain the cpu-time</a:t>
            </a:r>
          </a:p>
          <a:p>
            <a:pPr lvl="3"/>
            <a:r>
              <a:t>We do so once before and after execution of the function</a:t>
            </a:r>
          </a:p>
          <a:p>
            <a:pPr lvl="2"/>
            <a:r>
              <a:t>This yields approximately the time it takes to execute the function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Recur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Recursion</a:t>
            </a:r>
          </a:p>
        </p:txBody>
      </p:sp>
      <p:sp>
        <p:nvSpPr>
          <p:cNvPr id="288" name="We just write a function that measures the tim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just write a function that measures the time</a:t>
            </a:r>
          </a:p>
        </p:txBody>
      </p:sp>
      <p:sp>
        <p:nvSpPr>
          <p:cNvPr id="289" name="def measure(function, number):…"/>
          <p:cNvSpPr txBox="1"/>
          <p:nvPr/>
        </p:nvSpPr>
        <p:spPr>
          <a:xfrm>
            <a:off x="2019675" y="4037012"/>
            <a:ext cx="7799687" cy="1679576"/>
          </a:xfrm>
          <a:prstGeom prst="rect">
            <a:avLst/>
          </a:prstGeom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800"/>
            </a:pPr>
            <a:r>
              <a:t>def measure(function, number):</a:t>
            </a:r>
          </a:p>
          <a:p>
            <a:pPr>
              <a:defRPr sz="2800"/>
            </a:pPr>
            <a:r>
              <a:t>    start = time.time()</a:t>
            </a:r>
          </a:p>
          <a:p>
            <a:pPr>
              <a:defRPr sz="2800"/>
            </a:pPr>
            <a:r>
              <a:t>    function(number)</a:t>
            </a:r>
          </a:p>
          <a:p>
            <a:pPr>
              <a:defRPr sz="2800"/>
            </a:pPr>
            <a:r>
              <a:t>    print(number, time.time()-start)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Recur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Recursion</a:t>
            </a:r>
          </a:p>
        </p:txBody>
      </p:sp>
      <p:sp>
        <p:nvSpPr>
          <p:cNvPr id="292" name="Now we try it out with factorial and fibonacci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Now we try it out with factorial and fibonacci</a:t>
            </a:r>
          </a:p>
          <a:p>
            <a:pPr lvl="1"/>
            <a:r>
              <a:t>Not a problem with factorial</a:t>
            </a:r>
          </a:p>
        </p:txBody>
      </p:sp>
      <p:sp>
        <p:nvSpPr>
          <p:cNvPr id="293" name="27 1.52587890625e-05…"/>
          <p:cNvSpPr txBox="1"/>
          <p:nvPr/>
        </p:nvSpPr>
        <p:spPr>
          <a:xfrm>
            <a:off x="4067423" y="4189023"/>
            <a:ext cx="4687045" cy="4559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27 1.52587890625e-05</a:t>
            </a:r>
          </a:p>
          <a:p>
            <a:pPr/>
            <a:r>
              <a:t>28 1.5974044799804688e-05</a:t>
            </a:r>
          </a:p>
          <a:p>
            <a:pPr/>
            <a:r>
              <a:t>29 1.52587890625e-05</a:t>
            </a:r>
          </a:p>
          <a:p>
            <a:pPr/>
            <a:r>
              <a:t>30 1.5735626220703125e-05</a:t>
            </a:r>
          </a:p>
          <a:p>
            <a:pPr/>
            <a:r>
              <a:t>31 1.811981201171875e-05</a:t>
            </a:r>
          </a:p>
          <a:p>
            <a:pPr/>
            <a:r>
              <a:t>32 1.71661376953125e-05</a:t>
            </a:r>
          </a:p>
          <a:p>
            <a:pPr/>
            <a:r>
              <a:t>33 1.7881393432617188e-05</a:t>
            </a:r>
          </a:p>
          <a:p>
            <a:pPr/>
            <a:r>
              <a:t>34 1.7881393432617188e-05</a:t>
            </a:r>
          </a:p>
          <a:p>
            <a:pPr/>
            <a:r>
              <a:t>35 1.9073486328125e-05</a:t>
            </a:r>
          </a:p>
          <a:p>
            <a:pPr/>
            <a:r>
              <a:t>36 1.9788742065429688e-05</a:t>
            </a:r>
          </a:p>
          <a:p>
            <a:pPr/>
            <a:r>
              <a:t>37 1.8835067749023438e-05</a:t>
            </a:r>
          </a:p>
          <a:p>
            <a:pPr/>
            <a:r>
              <a:t>38 2.09808349609375e-05</a:t>
            </a:r>
          </a:p>
          <a:p>
            <a:pPr/>
            <a:r>
              <a:t>39 2.193450927734375e-05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Recur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Recursion</a:t>
            </a:r>
          </a:p>
        </p:txBody>
      </p:sp>
      <p:sp>
        <p:nvSpPr>
          <p:cNvPr id="296" name="But disastrous for Fibonacci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But disastrous for Fibonacci</a:t>
            </a:r>
          </a:p>
          <a:p>
            <a:pPr/>
            <a:r>
              <a:t>It takes 34 seconds in order to calculate fibonacci(39).</a:t>
            </a:r>
          </a:p>
        </p:txBody>
      </p:sp>
      <p:sp>
        <p:nvSpPr>
          <p:cNvPr id="297" name="28 0.17530512809753418…"/>
          <p:cNvSpPr txBox="1"/>
          <p:nvPr/>
        </p:nvSpPr>
        <p:spPr>
          <a:xfrm>
            <a:off x="4421142" y="4035194"/>
            <a:ext cx="5147495" cy="5286376"/>
          </a:xfrm>
          <a:prstGeom prst="rect">
            <a:avLst/>
          </a:prstGeom>
          <a:ln w="3175">
            <a:solidFill>
              <a:srgbClr val="000000"/>
            </a:solidFill>
            <a:custDash>
              <a:ds d="100000" sp="200000"/>
            </a:custDash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000"/>
            </a:pPr>
            <a:r>
              <a:t>28 0.17530512809753418</a:t>
            </a:r>
          </a:p>
          <a:p>
            <a:pPr>
              <a:defRPr sz="3000"/>
            </a:pPr>
            <a:r>
              <a:t>29 0.27112603187561035</a:t>
            </a:r>
          </a:p>
          <a:p>
            <a:pPr>
              <a:defRPr sz="3000"/>
            </a:pPr>
            <a:r>
              <a:t>30 0.43769311904907227</a:t>
            </a:r>
          </a:p>
          <a:p>
            <a:pPr>
              <a:defRPr sz="3000"/>
            </a:pPr>
            <a:r>
              <a:t>31 0.7113552093505859</a:t>
            </a:r>
          </a:p>
          <a:p>
            <a:pPr>
              <a:defRPr sz="3000"/>
            </a:pPr>
            <a:r>
              <a:t>32 1.1374599933624268</a:t>
            </a:r>
          </a:p>
          <a:p>
            <a:pPr>
              <a:defRPr sz="3000"/>
            </a:pPr>
            <a:r>
              <a:t>33 1.846013069152832</a:t>
            </a:r>
          </a:p>
          <a:p>
            <a:pPr>
              <a:defRPr sz="3000"/>
            </a:pPr>
            <a:r>
              <a:t>34 2.9945621490478516</a:t>
            </a:r>
          </a:p>
          <a:p>
            <a:pPr>
              <a:defRPr sz="3000"/>
            </a:pPr>
            <a:r>
              <a:t>35 4.856478929519653</a:t>
            </a:r>
          </a:p>
          <a:p>
            <a:pPr>
              <a:defRPr sz="3000"/>
            </a:pPr>
            <a:r>
              <a:t>36 7.85633397102356</a:t>
            </a:r>
          </a:p>
          <a:p>
            <a:pPr>
              <a:defRPr sz="3000"/>
            </a:pPr>
            <a:r>
              <a:t>37 12.681456804275513</a:t>
            </a:r>
          </a:p>
          <a:p>
            <a:pPr>
              <a:defRPr sz="3000"/>
            </a:pPr>
            <a:r>
              <a:t>38 20.59703803062439</a:t>
            </a:r>
          </a:p>
          <a:p>
            <a:pPr>
              <a:defRPr sz="3000"/>
            </a:pPr>
            <a:r>
              <a:t>39 33.98105502128601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Recurs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Recursion</a:t>
            </a:r>
          </a:p>
        </p:txBody>
      </p:sp>
      <p:sp>
        <p:nvSpPr>
          <p:cNvPr id="300" name="What is the problem?…"/>
          <p:cNvSpPr txBox="1"/>
          <p:nvPr>
            <p:ph type="body" idx="1"/>
          </p:nvPr>
        </p:nvSpPr>
        <p:spPr>
          <a:xfrm>
            <a:off x="952500" y="2320990"/>
            <a:ext cx="11099800" cy="6286501"/>
          </a:xfrm>
          <a:prstGeom prst="rect">
            <a:avLst/>
          </a:prstGeom>
        </p:spPr>
        <p:txBody>
          <a:bodyPr anchor="t"/>
          <a:lstStyle/>
          <a:p>
            <a:pPr/>
            <a:r>
              <a:t>What is the problem?</a:t>
            </a:r>
          </a:p>
          <a:p>
            <a:pPr lvl="1"/>
            <a:r>
              <a:t>Look at what happens if we calculate fibonacci(9).</a:t>
            </a:r>
          </a:p>
          <a:p>
            <a:pPr lvl="1"/>
            <a:r>
              <a:t>We calculate fibonacci(8) and fibonacci(7)</a:t>
            </a:r>
          </a:p>
          <a:p>
            <a:pPr lvl="2"/>
            <a:r>
              <a:t>Since the first one also calculates fibonacci(7), we calculate fibonacci(7) twice. </a:t>
            </a:r>
          </a:p>
          <a:p>
            <a:pPr lvl="2"/>
            <a:r>
              <a:t>And it gets worse for fibonacci(6), fibonacci(5), …</a:t>
            </a:r>
          </a:p>
        </p:txBody>
      </p:sp>
      <p:pic>
        <p:nvPicPr>
          <p:cNvPr id="30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06449" y="6906428"/>
            <a:ext cx="4591902" cy="277229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Memoiz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Memoization</a:t>
            </a:r>
          </a:p>
        </p:txBody>
      </p:sp>
      <p:sp>
        <p:nvSpPr>
          <p:cNvPr id="304" name="A simple trick to speed up recursive functions is to remember values that we have already calculated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simple trick to speed up recursive functions is to remember values that we have already calculated.</a:t>
            </a:r>
          </a:p>
          <a:p>
            <a:pPr/>
            <a:r>
              <a:t>Create a dictionary (possibly global) that stores values already calculated</a:t>
            </a:r>
          </a:p>
          <a:p>
            <a:pPr lvl="1"/>
            <a:r>
              <a:t>Before any calculation check whether the desired value is in the dictionary</a:t>
            </a:r>
          </a:p>
          <a:p>
            <a:pPr lvl="1"/>
            <a:r>
              <a:t>If we calculate something, we put the value into the dictionary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Memoiz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Memoization</a:t>
            </a:r>
          </a:p>
        </p:txBody>
      </p:sp>
      <p:sp>
        <p:nvSpPr>
          <p:cNvPr id="307" name="fdic={0: 0, 1:1}…"/>
          <p:cNvSpPr txBox="1"/>
          <p:nvPr/>
        </p:nvSpPr>
        <p:spPr>
          <a:xfrm>
            <a:off x="1249847" y="2768600"/>
            <a:ext cx="10723067" cy="421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fdic={0: 0, 1:1}</a:t>
            </a:r>
          </a:p>
          <a:p>
            <a:pPr/>
          </a:p>
          <a:p>
            <a:pPr/>
            <a:r>
              <a:t>def fibonacci2(number):</a:t>
            </a:r>
          </a:p>
          <a:p>
            <a:pPr/>
            <a:r>
              <a:t>    if number in fdic:</a:t>
            </a:r>
          </a:p>
          <a:p>
            <a:pPr/>
            <a:r>
              <a:t>        return fdic[number]</a:t>
            </a:r>
          </a:p>
          <a:p>
            <a:pPr/>
            <a:r>
              <a:t>    else:</a:t>
            </a:r>
          </a:p>
          <a:p>
            <a:pPr/>
            <a:r>
              <a:t>        retval = fibonacci2(number-1)+fibonacci2(number-2)</a:t>
            </a:r>
          </a:p>
          <a:p>
            <a:pPr/>
            <a:r>
              <a:t>        fdic[number] = retval</a:t>
            </a:r>
          </a:p>
          <a:p>
            <a:pPr/>
            <a:r>
              <a:t>        return retval</a:t>
            </a:r>
          </a:p>
          <a:p>
            <a:pPr/>
          </a:p>
          <a:p>
            <a:pPr/>
            <a:r>
              <a:t>for i in range(41):</a:t>
            </a:r>
          </a:p>
          <a:p>
            <a:pPr/>
            <a:r>
              <a:t>    measure(fibonacci2, i*50)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Dictionaries</a:t>
            </a:r>
          </a:p>
        </p:txBody>
      </p:sp>
      <p:sp>
        <p:nvSpPr>
          <p:cNvPr id="135" name="Dictionaries are key-value stor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16718" indent="-416718">
              <a:defRPr sz="3000"/>
            </a:pPr>
            <a:r>
              <a:t>Dictionaries are key-value stores</a:t>
            </a:r>
          </a:p>
          <a:p>
            <a:pPr lvl="1" marL="861218" indent="-416718">
              <a:defRPr sz="3000"/>
            </a:pPr>
            <a:r>
              <a:t>Keys — anything, but needs to be immutable</a:t>
            </a:r>
          </a:p>
          <a:p>
            <a:pPr lvl="2" marL="1305718" indent="-416718">
              <a:defRPr sz="3000"/>
            </a:pPr>
            <a:r>
              <a:t>Remember: Lists are mutable, strings are immutable</a:t>
            </a:r>
          </a:p>
          <a:p>
            <a:pPr lvl="1" marL="861218" indent="-416718">
              <a:defRPr sz="3000"/>
            </a:pPr>
            <a:r>
              <a:t>Value — anything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Memoiz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Memoization</a:t>
            </a:r>
          </a:p>
        </p:txBody>
      </p:sp>
      <p:sp>
        <p:nvSpPr>
          <p:cNvPr id="310" name="fdic={0: 0, 1:1}…"/>
          <p:cNvSpPr txBox="1"/>
          <p:nvPr/>
        </p:nvSpPr>
        <p:spPr>
          <a:xfrm>
            <a:off x="1249847" y="2768600"/>
            <a:ext cx="10723067" cy="421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fdic={0: 0, 1:1}</a:t>
            </a:r>
          </a:p>
          <a:p>
            <a:pPr/>
          </a:p>
          <a:p>
            <a:pPr/>
            <a:r>
              <a:t>def fibonacci2(number):</a:t>
            </a:r>
          </a:p>
          <a:p>
            <a:pPr/>
            <a:r>
              <a:t>    if number in fdic:</a:t>
            </a:r>
          </a:p>
          <a:p>
            <a:pPr/>
            <a:r>
              <a:t>        return fdic[number]</a:t>
            </a:r>
          </a:p>
          <a:p>
            <a:pPr/>
            <a:r>
              <a:t>    else:</a:t>
            </a:r>
          </a:p>
          <a:p>
            <a:pPr/>
            <a:r>
              <a:t>        retval = fibonacci2(number-1)+fibonacci2(number-2)</a:t>
            </a:r>
          </a:p>
          <a:p>
            <a:pPr/>
            <a:r>
              <a:t>        fdic[number] = retval</a:t>
            </a:r>
          </a:p>
          <a:p>
            <a:pPr/>
            <a:r>
              <a:t>        return retval</a:t>
            </a:r>
          </a:p>
          <a:p>
            <a:pPr/>
          </a:p>
          <a:p>
            <a:pPr/>
            <a:r>
              <a:t>for i in range(41):</a:t>
            </a:r>
          </a:p>
          <a:p>
            <a:pPr/>
            <a:r>
              <a:t>    measure(fibonacci2, i*50)</a:t>
            </a:r>
          </a:p>
        </p:txBody>
      </p:sp>
      <p:sp>
        <p:nvSpPr>
          <p:cNvPr id="311" name="Defining the dictionary"/>
          <p:cNvSpPr/>
          <p:nvPr/>
        </p:nvSpPr>
        <p:spPr>
          <a:xfrm>
            <a:off x="4627921" y="3078025"/>
            <a:ext cx="7530704" cy="11953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9209" y="4446"/>
                </a:lnTo>
                <a:lnTo>
                  <a:pt x="9209" y="20453"/>
                </a:lnTo>
                <a:cubicBezTo>
                  <a:pt x="9209" y="21086"/>
                  <a:pt x="9291" y="21600"/>
                  <a:pt x="9391" y="21600"/>
                </a:cubicBezTo>
                <a:lnTo>
                  <a:pt x="21418" y="21600"/>
                </a:lnTo>
                <a:cubicBezTo>
                  <a:pt x="21518" y="21600"/>
                  <a:pt x="21600" y="21086"/>
                  <a:pt x="21600" y="20453"/>
                </a:cubicBezTo>
                <a:lnTo>
                  <a:pt x="21600" y="2704"/>
                </a:lnTo>
                <a:cubicBezTo>
                  <a:pt x="21600" y="2070"/>
                  <a:pt x="21518" y="1556"/>
                  <a:pt x="21418" y="1556"/>
                </a:cubicBezTo>
                <a:lnTo>
                  <a:pt x="16566" y="155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A84FF">
                  <a:alpha val="18921"/>
                </a:srgbClr>
              </a:gs>
              <a:gs pos="100000">
                <a:srgbClr val="05E1F6">
                  <a:alpha val="21289"/>
                </a:srgb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305593" indent="-305593">
              <a:spcBef>
                <a:spcPts val="2000"/>
              </a:spcBef>
              <a:buSzPct val="145000"/>
              <a:buChar char="•"/>
              <a:defRPr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Defining the dictionary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Memoiz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Memoization</a:t>
            </a:r>
          </a:p>
        </p:txBody>
      </p:sp>
      <p:sp>
        <p:nvSpPr>
          <p:cNvPr id="314" name="fdic={0: 0, 1:1}…"/>
          <p:cNvSpPr txBox="1"/>
          <p:nvPr/>
        </p:nvSpPr>
        <p:spPr>
          <a:xfrm>
            <a:off x="1249847" y="2768600"/>
            <a:ext cx="10723067" cy="421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fdic={0: 0, 1:1}</a:t>
            </a:r>
          </a:p>
          <a:p>
            <a:pPr/>
          </a:p>
          <a:p>
            <a:pPr/>
            <a:r>
              <a:t>def fibonacci2(number):</a:t>
            </a:r>
          </a:p>
          <a:p>
            <a:pPr/>
            <a:r>
              <a:t>    if number in fdic:</a:t>
            </a:r>
          </a:p>
          <a:p>
            <a:pPr/>
            <a:r>
              <a:t>        return fdic[number]</a:t>
            </a:r>
          </a:p>
          <a:p>
            <a:pPr/>
            <a:r>
              <a:t>    else:</a:t>
            </a:r>
          </a:p>
          <a:p>
            <a:pPr/>
            <a:r>
              <a:t>        retval = fibonacci2(number-1)+fibonacci2(number-2)</a:t>
            </a:r>
          </a:p>
          <a:p>
            <a:pPr/>
            <a:r>
              <a:t>        fdic[number] = retval</a:t>
            </a:r>
          </a:p>
          <a:p>
            <a:pPr/>
            <a:r>
              <a:t>        return retval</a:t>
            </a:r>
          </a:p>
          <a:p>
            <a:pPr/>
          </a:p>
          <a:p>
            <a:pPr/>
            <a:r>
              <a:t>for i in range(41):</a:t>
            </a:r>
          </a:p>
          <a:p>
            <a:pPr/>
            <a:r>
              <a:t>    measure(fibonacci2, i*50)</a:t>
            </a:r>
          </a:p>
        </p:txBody>
      </p:sp>
      <p:sp>
        <p:nvSpPr>
          <p:cNvPr id="315" name="Check whether value is in the dictionary"/>
          <p:cNvSpPr/>
          <p:nvPr/>
        </p:nvSpPr>
        <p:spPr>
          <a:xfrm>
            <a:off x="5619905" y="4166644"/>
            <a:ext cx="6374210" cy="33984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0353" y="15682"/>
                </a:lnTo>
                <a:lnTo>
                  <a:pt x="10353" y="21196"/>
                </a:lnTo>
                <a:cubicBezTo>
                  <a:pt x="10353" y="21419"/>
                  <a:pt x="10449" y="21600"/>
                  <a:pt x="10568" y="21600"/>
                </a:cubicBezTo>
                <a:lnTo>
                  <a:pt x="21385" y="21600"/>
                </a:lnTo>
                <a:cubicBezTo>
                  <a:pt x="21504" y="21600"/>
                  <a:pt x="21600" y="21419"/>
                  <a:pt x="21600" y="21196"/>
                </a:cubicBezTo>
                <a:lnTo>
                  <a:pt x="21600" y="14953"/>
                </a:lnTo>
                <a:cubicBezTo>
                  <a:pt x="21600" y="14730"/>
                  <a:pt x="21504" y="14550"/>
                  <a:pt x="21385" y="14550"/>
                </a:cubicBezTo>
                <a:lnTo>
                  <a:pt x="11023" y="1455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A84FF">
                  <a:alpha val="18921"/>
                </a:srgbClr>
              </a:gs>
              <a:gs pos="100000">
                <a:srgbClr val="05E1F6">
                  <a:alpha val="21289"/>
                </a:srgb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305593" indent="-305593">
              <a:spcBef>
                <a:spcPts val="2000"/>
              </a:spcBef>
              <a:buSzPct val="145000"/>
              <a:buChar char="•"/>
              <a:defRPr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Check whether value is in the dictionary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Memoiz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Memoization</a:t>
            </a:r>
          </a:p>
        </p:txBody>
      </p:sp>
      <p:sp>
        <p:nvSpPr>
          <p:cNvPr id="318" name="fdic={0: 0, 1:1}…"/>
          <p:cNvSpPr txBox="1"/>
          <p:nvPr/>
        </p:nvSpPr>
        <p:spPr>
          <a:xfrm>
            <a:off x="1249847" y="2768600"/>
            <a:ext cx="10723067" cy="421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fdic={0: 0, 1:1}</a:t>
            </a:r>
          </a:p>
          <a:p>
            <a:pPr/>
          </a:p>
          <a:p>
            <a:pPr/>
            <a:r>
              <a:t>def fibonacci2(number):</a:t>
            </a:r>
          </a:p>
          <a:p>
            <a:pPr/>
            <a:r>
              <a:t>    if number in fdic:</a:t>
            </a:r>
          </a:p>
          <a:p>
            <a:pPr/>
            <a:r>
              <a:t>        return fdic[number]</a:t>
            </a:r>
          </a:p>
          <a:p>
            <a:pPr/>
            <a:r>
              <a:t>    else:</a:t>
            </a:r>
          </a:p>
          <a:p>
            <a:pPr/>
            <a:r>
              <a:t>        retval = fibonacci2(number-1)+fibonacci2(number-2)</a:t>
            </a:r>
          </a:p>
          <a:p>
            <a:pPr/>
            <a:r>
              <a:t>        fdic[number] = retval</a:t>
            </a:r>
          </a:p>
          <a:p>
            <a:pPr/>
            <a:r>
              <a:t>        return retval</a:t>
            </a:r>
          </a:p>
          <a:p>
            <a:pPr/>
          </a:p>
          <a:p>
            <a:pPr/>
            <a:r>
              <a:t>for i in range(41):</a:t>
            </a:r>
          </a:p>
          <a:p>
            <a:pPr/>
            <a:r>
              <a:t>    measure(fibonacci2, i*50)</a:t>
            </a:r>
          </a:p>
        </p:txBody>
      </p:sp>
      <p:sp>
        <p:nvSpPr>
          <p:cNvPr id="319" name="Calculation is necessary"/>
          <p:cNvSpPr/>
          <p:nvPr/>
        </p:nvSpPr>
        <p:spPr>
          <a:xfrm>
            <a:off x="6110442" y="5164387"/>
            <a:ext cx="5883673" cy="24006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9415" y="13209"/>
                </a:lnTo>
                <a:lnTo>
                  <a:pt x="9415" y="21029"/>
                </a:lnTo>
                <a:cubicBezTo>
                  <a:pt x="9415" y="21344"/>
                  <a:pt x="9519" y="21600"/>
                  <a:pt x="9648" y="21600"/>
                </a:cubicBezTo>
                <a:lnTo>
                  <a:pt x="21367" y="21600"/>
                </a:lnTo>
                <a:cubicBezTo>
                  <a:pt x="21496" y="21600"/>
                  <a:pt x="21600" y="21344"/>
                  <a:pt x="21600" y="21029"/>
                </a:cubicBezTo>
                <a:lnTo>
                  <a:pt x="21600" y="12191"/>
                </a:lnTo>
                <a:cubicBezTo>
                  <a:pt x="21600" y="11875"/>
                  <a:pt x="21496" y="11620"/>
                  <a:pt x="21367" y="11620"/>
                </a:cubicBezTo>
                <a:lnTo>
                  <a:pt x="10281" y="1162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A84FF">
                  <a:alpha val="18921"/>
                </a:srgbClr>
              </a:gs>
              <a:gs pos="100000">
                <a:srgbClr val="05E1F6">
                  <a:alpha val="21289"/>
                </a:srgb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305593" indent="-305593">
              <a:spcBef>
                <a:spcPts val="2000"/>
              </a:spcBef>
              <a:buSzPct val="145000"/>
              <a:buChar char="•"/>
              <a:defRPr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Calculation is necessary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Memoiz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Memoization</a:t>
            </a:r>
          </a:p>
        </p:txBody>
      </p:sp>
      <p:sp>
        <p:nvSpPr>
          <p:cNvPr id="322" name="fdic={0: 0, 1:1}…"/>
          <p:cNvSpPr txBox="1"/>
          <p:nvPr/>
        </p:nvSpPr>
        <p:spPr>
          <a:xfrm>
            <a:off x="1249847" y="2768600"/>
            <a:ext cx="10723067" cy="421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fdic={0: 0, 1:1}</a:t>
            </a:r>
          </a:p>
          <a:p>
            <a:pPr/>
          </a:p>
          <a:p>
            <a:pPr/>
            <a:r>
              <a:t>def fibonacci2(number):</a:t>
            </a:r>
          </a:p>
          <a:p>
            <a:pPr/>
            <a:r>
              <a:t>    if number in fdic:</a:t>
            </a:r>
          </a:p>
          <a:p>
            <a:pPr/>
            <a:r>
              <a:t>        return fdic[number]</a:t>
            </a:r>
          </a:p>
          <a:p>
            <a:pPr/>
            <a:r>
              <a:t>    else:</a:t>
            </a:r>
          </a:p>
          <a:p>
            <a:pPr/>
            <a:r>
              <a:t>        retval = fibonacci2(number-1)+fibonacci2(number-2)</a:t>
            </a:r>
          </a:p>
          <a:p>
            <a:pPr/>
            <a:r>
              <a:t>        fdic[number] = retval</a:t>
            </a:r>
          </a:p>
          <a:p>
            <a:pPr/>
            <a:r>
              <a:t>        return retval</a:t>
            </a:r>
          </a:p>
          <a:p>
            <a:pPr/>
          </a:p>
          <a:p>
            <a:pPr/>
            <a:r>
              <a:t>for i in range(41):</a:t>
            </a:r>
          </a:p>
          <a:p>
            <a:pPr/>
            <a:r>
              <a:t>    measure(fibonacci2, i*50)</a:t>
            </a:r>
          </a:p>
        </p:txBody>
      </p:sp>
      <p:sp>
        <p:nvSpPr>
          <p:cNvPr id="323" name="But we store the result in the dictionary in case we use it in the future"/>
          <p:cNvSpPr/>
          <p:nvPr/>
        </p:nvSpPr>
        <p:spPr>
          <a:xfrm>
            <a:off x="6824817" y="5513240"/>
            <a:ext cx="5169298" cy="33543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7731" y="7214"/>
                </a:lnTo>
                <a:lnTo>
                  <a:pt x="7731" y="21191"/>
                </a:lnTo>
                <a:cubicBezTo>
                  <a:pt x="7731" y="21417"/>
                  <a:pt x="7850" y="21600"/>
                  <a:pt x="7997" y="21600"/>
                </a:cubicBezTo>
                <a:lnTo>
                  <a:pt x="21335" y="21600"/>
                </a:lnTo>
                <a:cubicBezTo>
                  <a:pt x="21481" y="21600"/>
                  <a:pt x="21600" y="21417"/>
                  <a:pt x="21600" y="21191"/>
                </a:cubicBezTo>
                <a:lnTo>
                  <a:pt x="21600" y="6478"/>
                </a:lnTo>
                <a:cubicBezTo>
                  <a:pt x="21600" y="6253"/>
                  <a:pt x="21481" y="6070"/>
                  <a:pt x="21335" y="6070"/>
                </a:cubicBezTo>
                <a:lnTo>
                  <a:pt x="8736" y="607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A84FF">
                  <a:alpha val="18921"/>
                </a:srgbClr>
              </a:gs>
              <a:gs pos="100000">
                <a:srgbClr val="05E1F6">
                  <a:alpha val="21289"/>
                </a:srgb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305593" indent="-305593">
              <a:spcBef>
                <a:spcPts val="2000"/>
              </a:spcBef>
              <a:buSzPct val="145000"/>
              <a:buChar char="•"/>
              <a:defRPr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But we store the result in the dictionary in case we use it in the future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Memoiz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Memoization</a:t>
            </a:r>
          </a:p>
        </p:txBody>
      </p:sp>
      <p:sp>
        <p:nvSpPr>
          <p:cNvPr id="326" name="fdic={0: 0, 1:1}…"/>
          <p:cNvSpPr txBox="1"/>
          <p:nvPr/>
        </p:nvSpPr>
        <p:spPr>
          <a:xfrm>
            <a:off x="1249847" y="2768600"/>
            <a:ext cx="10723067" cy="421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fdic={0: 0, 1:1}</a:t>
            </a:r>
          </a:p>
          <a:p>
            <a:pPr/>
          </a:p>
          <a:p>
            <a:pPr/>
            <a:r>
              <a:t>def fibonacci2(number):</a:t>
            </a:r>
          </a:p>
          <a:p>
            <a:pPr/>
            <a:r>
              <a:t>    if number in fdic:</a:t>
            </a:r>
          </a:p>
          <a:p>
            <a:pPr/>
            <a:r>
              <a:t>        return fdic[number]</a:t>
            </a:r>
          </a:p>
          <a:p>
            <a:pPr/>
            <a:r>
              <a:t>    else:</a:t>
            </a:r>
          </a:p>
          <a:p>
            <a:pPr/>
            <a:r>
              <a:t>        retval = fibonacci2(number-1)+fibonacci2(number-2)</a:t>
            </a:r>
          </a:p>
          <a:p>
            <a:pPr/>
            <a:r>
              <a:t>        fdic[number] = retval</a:t>
            </a:r>
          </a:p>
          <a:p>
            <a:pPr/>
            <a:r>
              <a:t>        return retval</a:t>
            </a:r>
          </a:p>
          <a:p>
            <a:pPr/>
          </a:p>
          <a:p>
            <a:pPr/>
            <a:r>
              <a:t>for i in range(41):</a:t>
            </a:r>
          </a:p>
          <a:p>
            <a:pPr/>
            <a:r>
              <a:t>    measure(fibonacci2, i*50)</a:t>
            </a:r>
          </a:p>
        </p:txBody>
      </p:sp>
      <p:sp>
        <p:nvSpPr>
          <p:cNvPr id="327" name="And now we measure"/>
          <p:cNvSpPr/>
          <p:nvPr/>
        </p:nvSpPr>
        <p:spPr>
          <a:xfrm>
            <a:off x="6864121" y="6787836"/>
            <a:ext cx="5076032" cy="10005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7476" y="8217"/>
                </a:lnTo>
                <a:lnTo>
                  <a:pt x="7476" y="20229"/>
                </a:lnTo>
                <a:cubicBezTo>
                  <a:pt x="7476" y="20986"/>
                  <a:pt x="7597" y="21600"/>
                  <a:pt x="7747" y="21600"/>
                </a:cubicBezTo>
                <a:lnTo>
                  <a:pt x="21330" y="21600"/>
                </a:lnTo>
                <a:cubicBezTo>
                  <a:pt x="21479" y="21600"/>
                  <a:pt x="21600" y="20986"/>
                  <a:pt x="21600" y="20229"/>
                </a:cubicBezTo>
                <a:lnTo>
                  <a:pt x="21600" y="5621"/>
                </a:lnTo>
                <a:cubicBezTo>
                  <a:pt x="21600" y="4864"/>
                  <a:pt x="21479" y="4250"/>
                  <a:pt x="21330" y="4250"/>
                </a:cubicBezTo>
                <a:lnTo>
                  <a:pt x="11840" y="425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A84FF">
                  <a:alpha val="18921"/>
                </a:srgbClr>
              </a:gs>
              <a:gs pos="100000">
                <a:srgbClr val="05E1F6">
                  <a:alpha val="21289"/>
                </a:srgbClr>
              </a:gs>
            </a:gsLst>
            <a:lin ang="5400000"/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marL="305593" indent="-305593">
              <a:spcBef>
                <a:spcPts val="2000"/>
              </a:spcBef>
              <a:buSzPct val="145000"/>
              <a:buChar char="•"/>
              <a:defRPr sz="2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And now we measure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Deco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Decorators</a:t>
            </a:r>
          </a:p>
        </p:txBody>
      </p:sp>
      <p:sp>
        <p:nvSpPr>
          <p:cNvPr id="330" name="Python uses decorators to allow changing functio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Python uses decorators to allow changing functions</a:t>
            </a:r>
          </a:p>
          <a:p>
            <a:pPr/>
            <a:r>
              <a:t>A decorator is implemented by:</a:t>
            </a:r>
          </a:p>
          <a:p>
            <a:pPr lvl="1"/>
            <a:r>
              <a:t>Creating a function of a function that returns the amended function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Deco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Decorators</a:t>
            </a:r>
          </a:p>
        </p:txBody>
      </p:sp>
      <p:sp>
        <p:nvSpPr>
          <p:cNvPr id="333" name="def timeit(function):…"/>
          <p:cNvSpPr txBox="1"/>
          <p:nvPr/>
        </p:nvSpPr>
        <p:spPr>
          <a:xfrm>
            <a:off x="416966" y="2940050"/>
            <a:ext cx="12170868" cy="4559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/>
            <a:r>
              <a:t>def timeit(</a:t>
            </a:r>
            <a:r>
              <a:rPr b="1"/>
              <a:t>function</a:t>
            </a:r>
            <a:r>
              <a:t>):</a:t>
            </a:r>
          </a:p>
          <a:p>
            <a:pPr/>
            <a:r>
              <a:t>    def clocked(*args):</a:t>
            </a:r>
          </a:p>
          <a:p>
            <a:pPr/>
            <a:r>
              <a:t>        start_time = time.perf_counter()</a:t>
            </a:r>
          </a:p>
          <a:p>
            <a:pPr/>
            <a:r>
              <a:t>        result = </a:t>
            </a:r>
            <a:r>
              <a:rPr b="1"/>
              <a:t>function</a:t>
            </a:r>
            <a:r>
              <a:t>(*args)</a:t>
            </a:r>
          </a:p>
          <a:p>
            <a:pPr/>
            <a:r>
              <a:t>        duration = (time.perf_counter() - start_time)</a:t>
            </a:r>
          </a:p>
          <a:p>
            <a:pPr/>
            <a:r>
              <a:t>        name = </a:t>
            </a:r>
            <a:r>
              <a:rPr b="1"/>
              <a:t>function</a:t>
            </a:r>
            <a:r>
              <a:t>.__name__</a:t>
            </a:r>
          </a:p>
          <a:p>
            <a:pPr/>
            <a:r>
              <a:t>        arg_string = ', '.join(repr(arg) for arg in args)</a:t>
            </a:r>
          </a:p>
          <a:p>
            <a:pPr/>
            <a:r>
              <a:t>        print('Function {} with arguments {} ran </a:t>
            </a:r>
          </a:p>
          <a:p>
            <a:pPr/>
            <a:r>
              <a:t>               in {} seconds'.format(</a:t>
            </a:r>
          </a:p>
          <a:p>
            <a:pPr/>
            <a:r>
              <a:t>            name, arg_string, duration))</a:t>
            </a:r>
          </a:p>
          <a:p>
            <a:pPr/>
            <a:r>
              <a:t>        return result</a:t>
            </a:r>
          </a:p>
          <a:p>
            <a:pPr/>
            <a:r>
              <a:t>    return clocked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Deco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Decorators</a:t>
            </a:r>
          </a:p>
        </p:txBody>
      </p:sp>
      <p:sp>
        <p:nvSpPr>
          <p:cNvPr id="336" name="Decorator takes a function with positional arguments as func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Decorator takes a function with positional arguments as function</a:t>
            </a:r>
          </a:p>
          <a:p>
            <a:pPr/>
            <a:r>
              <a:t>Decorator defines a new version of the argument function</a:t>
            </a:r>
          </a:p>
          <a:p>
            <a:pPr/>
            <a:r>
              <a:t>And returns it.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Deco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Decorators</a:t>
            </a:r>
          </a:p>
        </p:txBody>
      </p:sp>
      <p:sp>
        <p:nvSpPr>
          <p:cNvPr id="339" name="def timeit(function):…"/>
          <p:cNvSpPr txBox="1"/>
          <p:nvPr/>
        </p:nvSpPr>
        <p:spPr>
          <a:xfrm>
            <a:off x="416966" y="2940050"/>
            <a:ext cx="12170868" cy="4559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/>
            <a:r>
              <a:t>def timeit(</a:t>
            </a:r>
            <a:r>
              <a:rPr b="1"/>
              <a:t>function</a:t>
            </a:r>
            <a:r>
              <a:t>):</a:t>
            </a:r>
          </a:p>
          <a:p>
            <a:pPr/>
            <a:r>
              <a:t>    def clocked(*args):</a:t>
            </a:r>
          </a:p>
          <a:p>
            <a:pPr/>
            <a:r>
              <a:t>        start_time = time.perf_counter()</a:t>
            </a:r>
          </a:p>
          <a:p>
            <a:pPr/>
            <a:r>
              <a:t>        result = </a:t>
            </a:r>
            <a:r>
              <a:rPr b="1"/>
              <a:t>function</a:t>
            </a:r>
            <a:r>
              <a:t>(*args)</a:t>
            </a:r>
          </a:p>
          <a:p>
            <a:pPr/>
            <a:r>
              <a:t>        duration = (time.perf_counter() - start_time)</a:t>
            </a:r>
          </a:p>
          <a:p>
            <a:pPr/>
            <a:r>
              <a:t>        name = </a:t>
            </a:r>
            <a:r>
              <a:rPr b="1"/>
              <a:t>function</a:t>
            </a:r>
            <a:r>
              <a:t>.__name__</a:t>
            </a:r>
          </a:p>
          <a:p>
            <a:pPr/>
            <a:r>
              <a:t>        arg_string = ', '.join(repr(arg) for arg in args)</a:t>
            </a:r>
          </a:p>
          <a:p>
            <a:pPr/>
            <a:r>
              <a:t>        print('Function {} with arguments {} ran </a:t>
            </a:r>
          </a:p>
          <a:p>
            <a:pPr/>
            <a:r>
              <a:t>               in {} seconds'.format(</a:t>
            </a:r>
          </a:p>
          <a:p>
            <a:pPr/>
            <a:r>
              <a:t>            name, arg_string, duration))</a:t>
            </a:r>
          </a:p>
          <a:p>
            <a:pPr/>
            <a:r>
              <a:t>        return result</a:t>
            </a:r>
          </a:p>
          <a:p>
            <a:pPr/>
            <a:r>
              <a:t>    return clocked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Deco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Decorators</a:t>
            </a:r>
          </a:p>
        </p:txBody>
      </p:sp>
      <p:sp>
        <p:nvSpPr>
          <p:cNvPr id="342" name="To use a decorator, just put its name on top of the function defini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use a decorator, just put its name on top of the function definition</a:t>
            </a:r>
          </a:p>
          <a:p>
            <a:pPr lvl="1"/>
            <a:r>
              <a:t>Decorator generator is executed when module is imported (or generator is defined)</a:t>
            </a:r>
          </a:p>
          <a:p>
            <a:pPr lvl="1"/>
            <a:r>
              <a:t>When decorated function is defined, the modified version is created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Dictiona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Dictionaries</a:t>
            </a:r>
          </a:p>
        </p:txBody>
      </p:sp>
      <p:sp>
        <p:nvSpPr>
          <p:cNvPr id="138" name="Dictionaries are created by using curly bracke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12551" indent="-412551" defTabSz="578358">
              <a:spcBef>
                <a:spcPts val="2100"/>
              </a:spcBef>
              <a:defRPr sz="2970"/>
            </a:pPr>
            <a:r>
              <a:t>Dictionaries are created by using curly brackets</a:t>
            </a:r>
          </a:p>
          <a:p>
            <a:pPr lvl="1" marL="852606" indent="-412551" defTabSz="578358">
              <a:spcBef>
                <a:spcPts val="2100"/>
              </a:spcBef>
              <a:defRPr sz="2970"/>
            </a:pPr>
            <a:r>
              <a:t>Can use lists</a:t>
            </a:r>
          </a:p>
          <a:p>
            <a:pPr lvl="5" marL="0" indent="1131569" defTabSz="578358">
              <a:spcBef>
                <a:spcPts val="2100"/>
              </a:spcBef>
              <a:buSzTx/>
              <a:buNone/>
              <a:defRPr sz="297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dicc = {1: ‘uno’, 2: ‘dos’, 3: ‘tres’} </a:t>
            </a:r>
          </a:p>
          <a:p>
            <a:pPr lvl="1" marL="852606" indent="-412551" defTabSz="578358">
              <a:spcBef>
                <a:spcPts val="2100"/>
              </a:spcBef>
              <a:defRPr sz="2970"/>
            </a:pPr>
            <a:r>
              <a:t>Or can use assignment</a:t>
            </a:r>
          </a:p>
          <a:p>
            <a:pPr lvl="3" marL="0" indent="0" defTabSz="578358">
              <a:spcBef>
                <a:spcPts val="2100"/>
              </a:spcBef>
              <a:buSzTx/>
              <a:buNone/>
              <a:defRPr sz="297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dicc = {}</a:t>
            </a:r>
          </a:p>
          <a:p>
            <a:pPr lvl="5" marL="0" indent="0" defTabSz="578358">
              <a:spcBef>
                <a:spcPts val="2100"/>
              </a:spcBef>
              <a:buSzTx/>
              <a:buNone/>
              <a:defRPr sz="297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dicc[1] = “uno”</a:t>
            </a:r>
          </a:p>
          <a:p>
            <a:pPr lvl="6" marL="0" indent="0" defTabSz="578358">
              <a:spcBef>
                <a:spcPts val="2100"/>
              </a:spcBef>
              <a:buSzTx/>
              <a:buNone/>
              <a:defRPr sz="297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dicc[2] = “dos”</a:t>
            </a:r>
          </a:p>
          <a:p>
            <a:pPr lvl="6" marL="0" indent="0" defTabSz="578358">
              <a:spcBef>
                <a:spcPts val="2100"/>
              </a:spcBef>
              <a:buSzTx/>
              <a:buNone/>
              <a:defRPr sz="297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dicc[3] = “tres”</a:t>
            </a:r>
          </a:p>
          <a:p>
            <a:pPr marL="412551" indent="-412551" defTabSz="578358">
              <a:spcBef>
                <a:spcPts val="2100"/>
              </a:spcBef>
              <a:defRPr sz="2970"/>
            </a:pPr>
            <a:r>
              <a:t>Values are assigned / retrieved using the bracket notation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Deco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Decorators</a:t>
            </a:r>
          </a:p>
        </p:txBody>
      </p:sp>
      <p:sp>
        <p:nvSpPr>
          <p:cNvPr id="345" name="@timeit…"/>
          <p:cNvSpPr txBox="1"/>
          <p:nvPr/>
        </p:nvSpPr>
        <p:spPr>
          <a:xfrm>
            <a:off x="2193230" y="2895599"/>
            <a:ext cx="8162331" cy="284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@timeit</a:t>
            </a:r>
          </a:p>
          <a:p>
            <a:pPr/>
            <a:r>
              <a:t>def fibonacci(n):</a:t>
            </a:r>
          </a:p>
          <a:p>
            <a:pPr/>
            <a:r>
              <a:t>    if n == 0:</a:t>
            </a:r>
          </a:p>
          <a:p>
            <a:pPr/>
            <a:r>
              <a:t>        return 0</a:t>
            </a:r>
          </a:p>
          <a:p>
            <a:pPr/>
            <a:r>
              <a:t>    if n == 1:</a:t>
            </a:r>
          </a:p>
          <a:p>
            <a:pPr/>
            <a:r>
              <a:t>        return 1</a:t>
            </a:r>
          </a:p>
          <a:p>
            <a:pPr/>
            <a:r>
              <a:t>    else:</a:t>
            </a:r>
          </a:p>
          <a:p>
            <a:pPr/>
            <a:r>
              <a:t>        return fibonacci(n-1)+fibonacci(n-2)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Decora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Decorators</a:t>
            </a:r>
          </a:p>
        </p:txBody>
      </p:sp>
      <p:sp>
        <p:nvSpPr>
          <p:cNvPr id="348" name="If we execute this function, we get to see how often fibonacci is called on arguments already executed"/>
          <p:cNvSpPr txBox="1"/>
          <p:nvPr>
            <p:ph type="body" idx="1"/>
          </p:nvPr>
        </p:nvSpPr>
        <p:spPr>
          <a:xfrm>
            <a:off x="952500" y="223520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If we execute this function, we get to see how often fibonacci is called on arguments already executed</a:t>
            </a:r>
          </a:p>
        </p:txBody>
      </p:sp>
      <p:sp>
        <p:nvSpPr>
          <p:cNvPr id="349" name="&gt;&gt;&gt; fibonacci(10)…"/>
          <p:cNvSpPr txBox="1"/>
          <p:nvPr/>
        </p:nvSpPr>
        <p:spPr>
          <a:xfrm>
            <a:off x="986730" y="3289300"/>
            <a:ext cx="11241312" cy="6527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000"/>
            </a:pPr>
            <a:r>
              <a:t>&gt;&gt;&gt; fibonacci(10)</a:t>
            </a:r>
          </a:p>
          <a:p>
            <a:pPr>
              <a:defRPr sz="2000"/>
            </a:pPr>
            <a:r>
              <a:t>Function fibonacci with arguments 1 ran in 5.140000070014139e-07 seconds</a:t>
            </a:r>
          </a:p>
          <a:p>
            <a:pPr>
              <a:defRPr sz="2000"/>
            </a:pPr>
            <a:r>
              <a:t>Function fibonacci with arguments 0 ran in 1.0870000011209413e-06 seconds</a:t>
            </a:r>
          </a:p>
          <a:p>
            <a:pPr>
              <a:defRPr sz="2000"/>
            </a:pPr>
            <a:r>
              <a:t>Function fibonacci with arguments 2 ran in 0.1692790839999958 seconds</a:t>
            </a:r>
          </a:p>
          <a:p>
            <a:pPr>
              <a:defRPr sz="2000"/>
            </a:pPr>
            <a:r>
              <a:t>Function fibonacci with arguments 1 ran in 1.2330000060956081e-06 seconds</a:t>
            </a:r>
          </a:p>
          <a:p>
            <a:pPr>
              <a:defRPr sz="2000"/>
            </a:pPr>
            <a:r>
              <a:t>Function fibonacci with arguments 3 ran in 0.2676633440000131 seconds</a:t>
            </a:r>
          </a:p>
          <a:p>
            <a:pPr>
              <a:defRPr sz="2000"/>
            </a:pPr>
            <a:r>
              <a:t>Function fibonacci with arguments 1 ran in 9.8000001003129e-07 seconds</a:t>
            </a:r>
          </a:p>
          <a:p>
            <a:pPr>
              <a:defRPr sz="2000"/>
            </a:pPr>
            <a:r>
              <a:t>Function fibonacci with arguments 0 ran in 1.0470000120221812e-06 seconds</a:t>
            </a:r>
          </a:p>
          <a:p>
            <a:pPr>
              <a:defRPr sz="2000"/>
            </a:pPr>
            <a:r>
              <a:t>Function fibonacci with arguments 2 ran in 0.09880945999999824 seconds</a:t>
            </a:r>
          </a:p>
          <a:p>
            <a:pPr>
              <a:defRPr sz="2000"/>
            </a:pPr>
            <a:r>
              <a:t>Function fibonacci with arguments 4 ran in 0.4692909440000079 seconds</a:t>
            </a:r>
          </a:p>
          <a:p>
            <a:pPr>
              <a:defRPr sz="2000"/>
            </a:pPr>
            <a:r>
              <a:t>Function fibonacci with arguments 1 ran in 6.51999997103303e-07 seconds</a:t>
            </a:r>
          </a:p>
          <a:p>
            <a:pPr>
              <a:defRPr sz="2000"/>
            </a:pPr>
            <a:r>
              <a:t>Function fibonacci with arguments 0 ran in 1.0500000087176886e-06 seconds</a:t>
            </a:r>
          </a:p>
          <a:p>
            <a:pPr>
              <a:defRPr sz="2000"/>
            </a:pPr>
            <a:r>
              <a:t>Function fibonacci with arguments 2 ran in 0.11281222700000626 seconds</a:t>
            </a:r>
          </a:p>
          <a:p>
            <a:pPr>
              <a:defRPr sz="2000"/>
            </a:pPr>
            <a:r>
              <a:t>Function fibonacci with arguments 1 ran in 1.958000012791672e-06 seconds</a:t>
            </a:r>
          </a:p>
          <a:p>
            <a:pPr>
              <a:defRPr sz="2000"/>
            </a:pPr>
            <a:r>
              <a:t>Function fibonacci with arguments 3 ran in 0.21685028000000273 seconds</a:t>
            </a:r>
          </a:p>
          <a:p>
            <a:pPr>
              <a:defRPr sz="2000"/>
            </a:pPr>
            <a:r>
              <a:t>Function fibonacci with arguments 5 ran in 0.7868284680000102 seconds</a:t>
            </a:r>
          </a:p>
          <a:p>
            <a:pPr>
              <a:defRPr sz="2000"/>
            </a:pPr>
            <a:r>
              <a:t>Function fibonacci with arguments 1 ran in 5.6999999742402e-07 seconds</a:t>
            </a:r>
          </a:p>
          <a:p>
            <a:pPr>
              <a:defRPr sz="2000"/>
            </a:pPr>
            <a:r>
              <a:t>Function fibonacci with arguments 0 ran in 1.0729999928571488e-06 seconds</a:t>
            </a:r>
          </a:p>
          <a:p>
            <a:pPr>
              <a:defRPr sz="2000"/>
            </a:pPr>
            <a:r>
              <a:t>Function fibonacci with arguments 2 ran in 0.11366798399998856 seconds</a:t>
            </a:r>
          </a:p>
          <a:p>
            <a:pPr>
              <a:defRPr sz="2000"/>
            </a:pPr>
            <a:r>
              <a:t>Function fibonacci with arguments 1 ran in 1.2930000110600304e-06 seconds</a:t>
            </a:r>
          </a:p>
          <a:p>
            <a:pPr>
              <a:defRPr sz="2000"/>
            </a:pPr>
            <a:r>
              <a:t>Function fibonacci with arguments 3 ran in 0.2176230820000029 seconds</a:t>
            </a:r>
          </a:p>
          <a:p>
            <a:pPr>
              <a:defRPr sz="2000"/>
            </a:pPr>
            <a:r>
              <a:t>Function fibonacci with arguments 1 ran in 5.839999914769578e-07 seconds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Memoization with lru_cach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Memoization with lru_cache</a:t>
            </a:r>
          </a:p>
        </p:txBody>
      </p:sp>
      <p:sp>
        <p:nvSpPr>
          <p:cNvPr id="352" name="We can define our own memoization decorato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define our own memoization decorator</a:t>
            </a:r>
          </a:p>
          <a:p>
            <a:pPr lvl="1"/>
            <a:r>
              <a:t>But Python has one that uses an LRU cache</a:t>
            </a:r>
          </a:p>
          <a:p>
            <a:pPr lvl="2"/>
            <a:r>
              <a:t>Memoization is LRU cache with an infinite cache size</a:t>
            </a:r>
          </a:p>
          <a:p>
            <a:pPr lvl="2"/>
            <a:r>
              <a:t>Import from functools lru_cache</a:t>
            </a:r>
          </a:p>
        </p:txBody>
      </p:sp>
      <p:sp>
        <p:nvSpPr>
          <p:cNvPr id="353" name="@functools.lru_cache…"/>
          <p:cNvSpPr txBox="1"/>
          <p:nvPr/>
        </p:nvSpPr>
        <p:spPr>
          <a:xfrm>
            <a:off x="3518693" y="5970804"/>
            <a:ext cx="5967414" cy="215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@functools.lru_cache</a:t>
            </a:r>
          </a:p>
          <a:p>
            <a:pPr/>
            <a:r>
              <a:t>def fib(n):</a:t>
            </a:r>
          </a:p>
          <a:p>
            <a:pPr/>
            <a:r>
              <a:t>    if n &lt;= 1:</a:t>
            </a:r>
          </a:p>
          <a:p>
            <a:pPr/>
            <a:r>
              <a:t>        return n</a:t>
            </a:r>
          </a:p>
          <a:p>
            <a:pPr/>
            <a:r>
              <a:t>    else:</a:t>
            </a:r>
          </a:p>
          <a:p>
            <a:pPr/>
            <a:r>
              <a:t>        return fib(n-1)+fib(n-2)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imple Cryptograph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Simple Cryptography</a:t>
            </a:r>
          </a:p>
        </p:txBody>
      </p:sp>
      <p:sp>
        <p:nvSpPr>
          <p:cNvPr id="356" name="Substitution cod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Substitution code:</a:t>
            </a:r>
          </a:p>
          <a:p>
            <a:pPr lvl="1"/>
            <a:r>
              <a:t>Substitute every letter with a different letter.</a:t>
            </a:r>
          </a:p>
          <a:p>
            <a:pPr lvl="1"/>
            <a:r>
              <a:t>Easiest do with a dictionary.</a:t>
            </a:r>
          </a:p>
          <a:p>
            <a:pPr lvl="1"/>
            <a:r>
              <a:t>Read string letter for letter</a:t>
            </a:r>
          </a:p>
          <a:p>
            <a:pPr lvl="1"/>
            <a:r>
              <a:t>Look up the letter in a dictionary</a:t>
            </a:r>
          </a:p>
          <a:p>
            <a:pPr lvl="1"/>
            <a:r>
              <a:t>Then replace the letter with the value of the dictionary.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imple Cryptograph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Simple Cryptography</a:t>
            </a:r>
          </a:p>
        </p:txBody>
      </p:sp>
      <p:sp>
        <p:nvSpPr>
          <p:cNvPr id="359" name="Example Dictionary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 Dictionary:</a:t>
            </a:r>
          </a:p>
          <a:p>
            <a:pPr lvl="1"/>
            <a:r>
              <a:t>Caesar’s code:</a:t>
            </a:r>
          </a:p>
          <a:p>
            <a:pPr lvl="2"/>
            <a:r>
              <a:t>Move all letters by 5 to the left</a:t>
            </a:r>
          </a:p>
          <a:p>
            <a:pPr lvl="1"/>
            <a:r>
              <a:t>This is tricky, but we have </a:t>
            </a:r>
          </a:p>
          <a:p>
            <a:pPr lvl="2"/>
            <a:r>
              <a:rPr>
                <a:latin typeface="Courier New"/>
                <a:ea typeface="Courier New"/>
                <a:cs typeface="Courier New"/>
                <a:sym typeface="Courier New"/>
              </a:rPr>
              <a:t>ord </a:t>
            </a:r>
            <a:r>
              <a:t> ASCII code of a letter</a:t>
            </a:r>
          </a:p>
          <a:p>
            <a:pPr lvl="2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chr 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Letter with that code</a:t>
            </a:r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Simple Cryptograph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Simple Cryptography</a:t>
            </a:r>
          </a:p>
        </p:txBody>
      </p:sp>
      <p:sp>
        <p:nvSpPr>
          <p:cNvPr id="362" name="Exampl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</a:t>
            </a:r>
          </a:p>
        </p:txBody>
      </p:sp>
      <p:sp>
        <p:nvSpPr>
          <p:cNvPr id="363" name="for letter in string.ascii_letters:…"/>
          <p:cNvSpPr txBox="1"/>
          <p:nvPr/>
        </p:nvSpPr>
        <p:spPr>
          <a:xfrm>
            <a:off x="3543387" y="3192581"/>
            <a:ext cx="8893969" cy="787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for letter in string.ascii_letters:</a:t>
            </a:r>
          </a:p>
          <a:p>
            <a:pPr/>
            <a:r>
              <a:t>    print(letter, ord(letter), chr(ord(letter)))</a:t>
            </a:r>
          </a:p>
        </p:txBody>
      </p:sp>
      <p:sp>
        <p:nvSpPr>
          <p:cNvPr id="364" name="a 97 a…"/>
          <p:cNvSpPr txBox="1"/>
          <p:nvPr/>
        </p:nvSpPr>
        <p:spPr>
          <a:xfrm>
            <a:off x="1202630" y="3645006"/>
            <a:ext cx="1394669" cy="558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 97 a</a:t>
            </a:r>
          </a:p>
          <a:p>
            <a:pPr/>
            <a:r>
              <a:t>b 98 b</a:t>
            </a:r>
          </a:p>
          <a:p>
            <a:pPr/>
            <a:r>
              <a:t>c 99 c</a:t>
            </a:r>
          </a:p>
          <a:p>
            <a:pPr/>
            <a:r>
              <a:t>d 100 d</a:t>
            </a:r>
          </a:p>
          <a:p>
            <a:pPr/>
            <a:r>
              <a:t>e 101 e</a:t>
            </a:r>
          </a:p>
          <a:p>
            <a:pPr/>
            <a:r>
              <a:t>f 102 f</a:t>
            </a:r>
          </a:p>
          <a:p>
            <a:pPr/>
            <a:r>
              <a:t>g 103 g</a:t>
            </a:r>
          </a:p>
          <a:p>
            <a:pPr/>
            <a:r>
              <a:t>h 104 h</a:t>
            </a:r>
          </a:p>
          <a:p>
            <a:pPr/>
            <a:r>
              <a:t>i 105 i</a:t>
            </a:r>
          </a:p>
          <a:p>
            <a:pPr/>
            <a:r>
              <a:t>j 106 j</a:t>
            </a:r>
          </a:p>
          <a:p>
            <a:pPr/>
            <a:r>
              <a:t>…</a:t>
            </a:r>
          </a:p>
          <a:p>
            <a:pPr/>
            <a:r>
              <a:t>U 85 U</a:t>
            </a:r>
          </a:p>
          <a:p>
            <a:pPr/>
            <a:r>
              <a:t>V 86 V</a:t>
            </a:r>
          </a:p>
          <a:p>
            <a:pPr/>
            <a:r>
              <a:t>W 87 W</a:t>
            </a:r>
          </a:p>
          <a:p>
            <a:pPr/>
            <a:r>
              <a:t>X 88 X</a:t>
            </a:r>
          </a:p>
          <a:p>
            <a:pPr/>
            <a:r>
              <a:t>Y 89 Y</a:t>
            </a:r>
          </a:p>
        </p:txBody>
      </p:sp>
      <p:sp>
        <p:nvSpPr>
          <p:cNvPr id="365" name="Small letters between 97-122…"/>
          <p:cNvSpPr txBox="1"/>
          <p:nvPr/>
        </p:nvSpPr>
        <p:spPr>
          <a:xfrm>
            <a:off x="3674120" y="4759563"/>
            <a:ext cx="7293728" cy="29710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 marL="444500" indent="-444500">
              <a:spcBef>
                <a:spcPts val="2200"/>
              </a:spcBef>
              <a:buSzPct val="145000"/>
              <a:buChar char="•"/>
              <a:defRPr sz="32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Small letters between 97-122</a:t>
            </a:r>
          </a:p>
          <a:p>
            <a:pPr marL="444500" indent="-444500">
              <a:spcBef>
                <a:spcPts val="2200"/>
              </a:spcBef>
              <a:buSzPct val="145000"/>
              <a:buChar char="•"/>
              <a:defRPr sz="32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Capital letters between 65 - 90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Simple Cryptograph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Simple Cryptography</a:t>
            </a:r>
          </a:p>
        </p:txBody>
      </p:sp>
      <p:sp>
        <p:nvSpPr>
          <p:cNvPr id="368" name="Create the dictionary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Create the dictionary:</a:t>
            </a:r>
          </a:p>
          <a:p>
            <a:pPr lvl="1"/>
            <a:r>
              <a:t>Distinguish between lower and capital letters</a:t>
            </a:r>
          </a:p>
          <a:p>
            <a:pPr lvl="1"/>
            <a:r>
              <a:t>Add 5 to the integer equivalent of the code</a:t>
            </a:r>
          </a:p>
          <a:p>
            <a:pPr lvl="1"/>
            <a:r>
              <a:t>If too big, reduce by 26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Simple Cryptograph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Simple Cryptography</a:t>
            </a:r>
          </a:p>
        </p:txBody>
      </p:sp>
      <p:sp>
        <p:nvSpPr>
          <p:cNvPr id="371" name="create an empty dictionary"/>
          <p:cNvSpPr txBox="1"/>
          <p:nvPr>
            <p:ph type="body" sz="quarter" idx="1"/>
          </p:nvPr>
        </p:nvSpPr>
        <p:spPr>
          <a:xfrm>
            <a:off x="952500" y="2590800"/>
            <a:ext cx="3659581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create an empty dictionary</a:t>
            </a:r>
          </a:p>
        </p:txBody>
      </p:sp>
      <p:sp>
        <p:nvSpPr>
          <p:cNvPr id="372" name="def make_dictionary():…"/>
          <p:cNvSpPr txBox="1"/>
          <p:nvPr/>
        </p:nvSpPr>
        <p:spPr>
          <a:xfrm>
            <a:off x="4462886" y="3282950"/>
            <a:ext cx="8528150" cy="4902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make_dictionary():</a:t>
            </a:r>
          </a:p>
          <a:p>
            <a:pPr/>
            <a:r>
              <a:t>    dicc = { }</a:t>
            </a:r>
          </a:p>
          <a:p>
            <a:pPr/>
            <a:r>
              <a:t>    for x in string.ascii_letters:</a:t>
            </a:r>
          </a:p>
          <a:p>
            <a:pPr/>
            <a:r>
              <a:t>        if 97 &lt;= ord(x) &lt;= 122:  #small letter</a:t>
            </a:r>
          </a:p>
          <a:p>
            <a:pPr/>
            <a:r>
              <a:t>            y = ord(x)+5</a:t>
            </a:r>
          </a:p>
          <a:p>
            <a:pPr/>
            <a:r>
              <a:t>            if y &gt; 122:</a:t>
            </a:r>
          </a:p>
          <a:p>
            <a:pPr/>
            <a:r>
              <a:t>                y = y - 26</a:t>
            </a:r>
          </a:p>
          <a:p>
            <a:pPr/>
            <a:r>
              <a:t>        else:  #capital letter</a:t>
            </a:r>
          </a:p>
          <a:p>
            <a:pPr/>
            <a:r>
              <a:t>            y = ord(x)+5</a:t>
            </a:r>
          </a:p>
          <a:p>
            <a:pPr/>
            <a:r>
              <a:t>            if y &gt; 90:</a:t>
            </a:r>
          </a:p>
          <a:p>
            <a:pPr/>
            <a:r>
              <a:t>                y = y - 26</a:t>
            </a:r>
          </a:p>
          <a:p>
            <a:pPr/>
            <a:r>
              <a:t>        dicc[x] = chr(y)</a:t>
            </a:r>
          </a:p>
          <a:p>
            <a:pPr/>
            <a:r>
              <a:t>    return dicc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Simple Cryptograph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Simple Cryptography</a:t>
            </a:r>
          </a:p>
        </p:txBody>
      </p:sp>
      <p:sp>
        <p:nvSpPr>
          <p:cNvPr id="375" name="walk through all letters"/>
          <p:cNvSpPr txBox="1"/>
          <p:nvPr>
            <p:ph type="body" sz="quarter" idx="1"/>
          </p:nvPr>
        </p:nvSpPr>
        <p:spPr>
          <a:xfrm>
            <a:off x="911746" y="3914217"/>
            <a:ext cx="3659582" cy="4392539"/>
          </a:xfrm>
          <a:prstGeom prst="rect">
            <a:avLst/>
          </a:prstGeom>
        </p:spPr>
        <p:txBody>
          <a:bodyPr anchor="t"/>
          <a:lstStyle/>
          <a:p>
            <a:pPr/>
            <a:r>
              <a:t>walk through all letters</a:t>
            </a:r>
          </a:p>
        </p:txBody>
      </p:sp>
      <p:sp>
        <p:nvSpPr>
          <p:cNvPr id="376" name="def make_dictionary():…"/>
          <p:cNvSpPr txBox="1"/>
          <p:nvPr/>
        </p:nvSpPr>
        <p:spPr>
          <a:xfrm>
            <a:off x="4462886" y="3282950"/>
            <a:ext cx="8528151" cy="4902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make_dictionary():</a:t>
            </a:r>
          </a:p>
          <a:p>
            <a:pPr/>
            <a:r>
              <a:t>    dicc = { }</a:t>
            </a:r>
          </a:p>
          <a:p>
            <a:pPr/>
            <a:r>
              <a:t>    for x in string.ascii_letters:</a:t>
            </a:r>
          </a:p>
          <a:p>
            <a:pPr/>
            <a:r>
              <a:t>        if 97 &lt;= ord(x) &lt;= 122:  #small letter</a:t>
            </a:r>
          </a:p>
          <a:p>
            <a:pPr/>
            <a:r>
              <a:t>            y = ord(x)+5</a:t>
            </a:r>
          </a:p>
          <a:p>
            <a:pPr/>
            <a:r>
              <a:t>            if y &gt; 122:</a:t>
            </a:r>
          </a:p>
          <a:p>
            <a:pPr/>
            <a:r>
              <a:t>                y = y - 26</a:t>
            </a:r>
          </a:p>
          <a:p>
            <a:pPr/>
            <a:r>
              <a:t>        else:  #capital letter</a:t>
            </a:r>
          </a:p>
          <a:p>
            <a:pPr/>
            <a:r>
              <a:t>            y = ord(x)+5</a:t>
            </a:r>
          </a:p>
          <a:p>
            <a:pPr/>
            <a:r>
              <a:t>            if y &gt; 90:</a:t>
            </a:r>
          </a:p>
          <a:p>
            <a:pPr/>
            <a:r>
              <a:t>                y = y - 26</a:t>
            </a:r>
          </a:p>
          <a:p>
            <a:pPr/>
            <a:r>
              <a:t>        dicc[x] = chr(y)</a:t>
            </a:r>
          </a:p>
          <a:p>
            <a:pPr/>
            <a:r>
              <a:t>    return dicc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Simple Cryptograph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Simple Cryptography</a:t>
            </a:r>
          </a:p>
        </p:txBody>
      </p:sp>
      <p:sp>
        <p:nvSpPr>
          <p:cNvPr id="379" name="use ord to find out whether this is a small letter"/>
          <p:cNvSpPr txBox="1"/>
          <p:nvPr>
            <p:ph type="body" sz="quarter" idx="1"/>
          </p:nvPr>
        </p:nvSpPr>
        <p:spPr>
          <a:xfrm>
            <a:off x="911746" y="3914217"/>
            <a:ext cx="3659582" cy="4392538"/>
          </a:xfrm>
          <a:prstGeom prst="rect">
            <a:avLst/>
          </a:prstGeom>
        </p:spPr>
        <p:txBody>
          <a:bodyPr anchor="t"/>
          <a:lstStyle/>
          <a:p>
            <a:pPr/>
            <a:r>
              <a:t>use ord to find out whether this is a small letter</a:t>
            </a:r>
          </a:p>
        </p:txBody>
      </p:sp>
      <p:sp>
        <p:nvSpPr>
          <p:cNvPr id="380" name="def make_dictionary():…"/>
          <p:cNvSpPr txBox="1"/>
          <p:nvPr/>
        </p:nvSpPr>
        <p:spPr>
          <a:xfrm>
            <a:off x="4462886" y="3282950"/>
            <a:ext cx="8528151" cy="4902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make_dictionary():</a:t>
            </a:r>
          </a:p>
          <a:p>
            <a:pPr/>
            <a:r>
              <a:t>    dicc = { }</a:t>
            </a:r>
          </a:p>
          <a:p>
            <a:pPr/>
            <a:r>
              <a:t>    for x in string.ascii_letters:</a:t>
            </a:r>
          </a:p>
          <a:p>
            <a:pPr/>
            <a:r>
              <a:t>        if 97 &lt;= ord(x) &lt;= 122:  #small letter</a:t>
            </a:r>
          </a:p>
          <a:p>
            <a:pPr/>
            <a:r>
              <a:t>            y = ord(x)+5</a:t>
            </a:r>
          </a:p>
          <a:p>
            <a:pPr/>
            <a:r>
              <a:t>            if y &gt; 122:</a:t>
            </a:r>
          </a:p>
          <a:p>
            <a:pPr/>
            <a:r>
              <a:t>                y = y - 26</a:t>
            </a:r>
          </a:p>
          <a:p>
            <a:pPr/>
            <a:r>
              <a:t>        else:  #capital letter</a:t>
            </a:r>
          </a:p>
          <a:p>
            <a:pPr/>
            <a:r>
              <a:t>            y = ord(x)+5</a:t>
            </a:r>
          </a:p>
          <a:p>
            <a:pPr/>
            <a:r>
              <a:t>            if y &gt; 90:</a:t>
            </a:r>
          </a:p>
          <a:p>
            <a:pPr/>
            <a:r>
              <a:t>                y = y - 26</a:t>
            </a:r>
          </a:p>
          <a:p>
            <a:pPr/>
            <a:r>
              <a:t>        dicc[x] = chr(y)</a:t>
            </a:r>
          </a:p>
          <a:p>
            <a:pPr/>
            <a:r>
              <a:t>    return dicc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Dictionar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Dictionary</a:t>
            </a:r>
          </a:p>
        </p:txBody>
      </p:sp>
      <p:sp>
        <p:nvSpPr>
          <p:cNvPr id="141" name="Dictionary dicc={}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08384" indent="-408384" defTabSz="572516">
              <a:spcBef>
                <a:spcPts val="2100"/>
              </a:spcBef>
              <a:defRPr sz="2940"/>
            </a:pPr>
            <a:r>
              <a:t>Dictionary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dicc={}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408384" indent="-408384" defTabSz="572516">
              <a:spcBef>
                <a:spcPts val="2100"/>
              </a:spcBef>
              <a:defRPr sz="2940"/>
            </a:pPr>
            <a:r>
              <a:t>Accessing values:</a:t>
            </a:r>
          </a:p>
          <a:p>
            <a:pPr lvl="6" marL="0" indent="1344168" defTabSz="572516">
              <a:spcBef>
                <a:spcPts val="2100"/>
              </a:spcBef>
              <a:buSzTx/>
              <a:buNone/>
              <a:defRPr sz="294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dicc['key']</a:t>
            </a:r>
          </a:p>
          <a:p>
            <a:pPr lvl="1" marL="843994" indent="-408384" defTabSz="572516">
              <a:spcBef>
                <a:spcPts val="2100"/>
              </a:spcBef>
              <a:defRPr sz="2940"/>
            </a:pPr>
            <a:r>
              <a:t>With default value</a:t>
            </a:r>
          </a:p>
          <a:p>
            <a:pPr lvl="6" marL="0" indent="1344168" defTabSz="572516">
              <a:spcBef>
                <a:spcPts val="2100"/>
              </a:spcBef>
              <a:buSzTx/>
              <a:buNone/>
              <a:defRPr sz="294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dicc.get(key, default_value)</a:t>
            </a:r>
          </a:p>
          <a:p>
            <a:pPr lvl="1" marL="843994" indent="-408384" defTabSz="572516">
              <a:spcBef>
                <a:spcPts val="2100"/>
              </a:spcBef>
              <a:defRPr sz="2940"/>
            </a:pPr>
            <a:r>
              <a:t>Or with if - else</a:t>
            </a:r>
          </a:p>
          <a:p>
            <a:pPr lvl="6" marL="0" indent="1344168" defTabSz="572516">
              <a:spcBef>
                <a:spcPts val="2100"/>
              </a:spcBef>
              <a:buSzTx/>
              <a:buNone/>
              <a:defRPr sz="294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key in dicc:</a:t>
            </a:r>
          </a:p>
          <a:p>
            <a:pPr marL="408384" indent="-408384" defTabSz="572516">
              <a:spcBef>
                <a:spcPts val="2100"/>
              </a:spcBef>
              <a:defRPr sz="2940"/>
            </a:pPr>
            <a:r>
              <a:t>Creating / changing values</a:t>
            </a:r>
          </a:p>
          <a:p>
            <a:pPr lvl="4" marL="0" indent="0" defTabSz="572516">
              <a:spcBef>
                <a:spcPts val="2100"/>
              </a:spcBef>
              <a:buSzTx/>
              <a:buNone/>
              <a:defRPr sz="294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   dicc['key'] = value</a:t>
            </a:r>
          </a:p>
        </p:txBody>
      </p:sp>
      <p:pic>
        <p:nvPicPr>
          <p:cNvPr id="142" name="Screen Shot 2018-09-10 at 4.42.02 PM.png" descr="Screen Shot 2018-09-10 at 4.42.02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864225" y="2643485"/>
            <a:ext cx="6497284" cy="1909745"/>
          </a:xfrm>
          <a:prstGeom prst="rect">
            <a:avLst/>
          </a:prstGeom>
          <a:ln w="12700">
            <a:solidFill>
              <a:srgbClr val="000000"/>
            </a:solidFill>
            <a:prstDash val="sysDot"/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Simple Cryptograph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Simple Cryptography</a:t>
            </a:r>
          </a:p>
        </p:txBody>
      </p:sp>
      <p:sp>
        <p:nvSpPr>
          <p:cNvPr id="383" name="add 5 to the ord"/>
          <p:cNvSpPr txBox="1"/>
          <p:nvPr>
            <p:ph type="body" sz="quarter" idx="1"/>
          </p:nvPr>
        </p:nvSpPr>
        <p:spPr>
          <a:xfrm>
            <a:off x="911746" y="4820870"/>
            <a:ext cx="3659582" cy="3485885"/>
          </a:xfrm>
          <a:prstGeom prst="rect">
            <a:avLst/>
          </a:prstGeom>
        </p:spPr>
        <p:txBody>
          <a:bodyPr anchor="t"/>
          <a:lstStyle/>
          <a:p>
            <a:pPr/>
            <a:r>
              <a:t>add 5 to the ord</a:t>
            </a:r>
          </a:p>
        </p:txBody>
      </p:sp>
      <p:sp>
        <p:nvSpPr>
          <p:cNvPr id="384" name="def make_dictionary():…"/>
          <p:cNvSpPr txBox="1"/>
          <p:nvPr/>
        </p:nvSpPr>
        <p:spPr>
          <a:xfrm>
            <a:off x="4462886" y="3282950"/>
            <a:ext cx="8528151" cy="4902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make_dictionary():</a:t>
            </a:r>
          </a:p>
          <a:p>
            <a:pPr/>
            <a:r>
              <a:t>    dicc = { }</a:t>
            </a:r>
          </a:p>
          <a:p>
            <a:pPr/>
            <a:r>
              <a:t>    for x in string.ascii_letters:</a:t>
            </a:r>
          </a:p>
          <a:p>
            <a:pPr/>
            <a:r>
              <a:t>        if 97 &lt;= ord(x) &lt;= 122:  #small letter</a:t>
            </a:r>
          </a:p>
          <a:p>
            <a:pPr/>
            <a:r>
              <a:t>            y = ord(x)+5</a:t>
            </a:r>
          </a:p>
          <a:p>
            <a:pPr/>
            <a:r>
              <a:t>            if y &gt; 122:</a:t>
            </a:r>
          </a:p>
          <a:p>
            <a:pPr/>
            <a:r>
              <a:t>                y = y - 26</a:t>
            </a:r>
          </a:p>
          <a:p>
            <a:pPr/>
            <a:r>
              <a:t>        else:  #capital letter</a:t>
            </a:r>
          </a:p>
          <a:p>
            <a:pPr/>
            <a:r>
              <a:t>            y = ord(x)+5</a:t>
            </a:r>
          </a:p>
          <a:p>
            <a:pPr/>
            <a:r>
              <a:t>            if y &gt; 90:</a:t>
            </a:r>
          </a:p>
          <a:p>
            <a:pPr/>
            <a:r>
              <a:t>                y = y - 26</a:t>
            </a:r>
          </a:p>
          <a:p>
            <a:pPr/>
            <a:r>
              <a:t>        dicc[x] = chr(y)</a:t>
            </a:r>
          </a:p>
          <a:p>
            <a:pPr/>
            <a:r>
              <a:t>    return dicc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Simple Cryptograph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Simple Cryptography</a:t>
            </a:r>
          </a:p>
        </p:txBody>
      </p:sp>
      <p:sp>
        <p:nvSpPr>
          <p:cNvPr id="387" name="and deal with overshoot"/>
          <p:cNvSpPr txBox="1"/>
          <p:nvPr>
            <p:ph type="body" sz="quarter" idx="1"/>
          </p:nvPr>
        </p:nvSpPr>
        <p:spPr>
          <a:xfrm>
            <a:off x="911746" y="4820870"/>
            <a:ext cx="3659582" cy="3485885"/>
          </a:xfrm>
          <a:prstGeom prst="rect">
            <a:avLst/>
          </a:prstGeom>
        </p:spPr>
        <p:txBody>
          <a:bodyPr anchor="t"/>
          <a:lstStyle/>
          <a:p>
            <a:pPr/>
            <a:r>
              <a:t>and deal with overshoot</a:t>
            </a:r>
          </a:p>
        </p:txBody>
      </p:sp>
      <p:sp>
        <p:nvSpPr>
          <p:cNvPr id="388" name="def make_dictionary():…"/>
          <p:cNvSpPr txBox="1"/>
          <p:nvPr/>
        </p:nvSpPr>
        <p:spPr>
          <a:xfrm>
            <a:off x="4462886" y="3282950"/>
            <a:ext cx="8528151" cy="4902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make_dictionary():</a:t>
            </a:r>
          </a:p>
          <a:p>
            <a:pPr/>
            <a:r>
              <a:t>    dicc = { }</a:t>
            </a:r>
          </a:p>
          <a:p>
            <a:pPr/>
            <a:r>
              <a:t>    for x in string.ascii_letters:</a:t>
            </a:r>
          </a:p>
          <a:p>
            <a:pPr/>
            <a:r>
              <a:t>        if 97 &lt;= ord(x) &lt;= 122:  #small letter</a:t>
            </a:r>
          </a:p>
          <a:p>
            <a:pPr/>
            <a:r>
              <a:t>            y = ord(x)+5</a:t>
            </a:r>
          </a:p>
          <a:p>
            <a:pPr/>
            <a:r>
              <a:t>            if y &gt; 122:</a:t>
            </a:r>
          </a:p>
          <a:p>
            <a:pPr/>
            <a:r>
              <a:t>                y = y - 26</a:t>
            </a:r>
          </a:p>
          <a:p>
            <a:pPr/>
            <a:r>
              <a:t>        else:  #capital letter</a:t>
            </a:r>
          </a:p>
          <a:p>
            <a:pPr/>
            <a:r>
              <a:t>            y = ord(x)+5</a:t>
            </a:r>
          </a:p>
          <a:p>
            <a:pPr/>
            <a:r>
              <a:t>            if y &gt; 90:</a:t>
            </a:r>
          </a:p>
          <a:p>
            <a:pPr/>
            <a:r>
              <a:t>                y = y - 26</a:t>
            </a:r>
          </a:p>
          <a:p>
            <a:pPr/>
            <a:r>
              <a:t>        dicc[x] = chr(y)</a:t>
            </a:r>
          </a:p>
          <a:p>
            <a:pPr/>
            <a:r>
              <a:t>    return dicc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Simple Cryptograph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Simple Cryptography</a:t>
            </a:r>
          </a:p>
        </p:txBody>
      </p:sp>
      <p:sp>
        <p:nvSpPr>
          <p:cNvPr id="391" name="Same for capital letters"/>
          <p:cNvSpPr txBox="1"/>
          <p:nvPr>
            <p:ph type="body" sz="quarter" idx="1"/>
          </p:nvPr>
        </p:nvSpPr>
        <p:spPr>
          <a:xfrm>
            <a:off x="857409" y="5676687"/>
            <a:ext cx="3659582" cy="3485886"/>
          </a:xfrm>
          <a:prstGeom prst="rect">
            <a:avLst/>
          </a:prstGeom>
        </p:spPr>
        <p:txBody>
          <a:bodyPr anchor="t"/>
          <a:lstStyle/>
          <a:p>
            <a:pPr/>
            <a:r>
              <a:t>Same for capital letters</a:t>
            </a:r>
          </a:p>
        </p:txBody>
      </p:sp>
      <p:sp>
        <p:nvSpPr>
          <p:cNvPr id="392" name="def make_dictionary():…"/>
          <p:cNvSpPr txBox="1"/>
          <p:nvPr/>
        </p:nvSpPr>
        <p:spPr>
          <a:xfrm>
            <a:off x="4462886" y="3282950"/>
            <a:ext cx="8528151" cy="4902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make_dictionary():</a:t>
            </a:r>
          </a:p>
          <a:p>
            <a:pPr/>
            <a:r>
              <a:t>    dicc = { }</a:t>
            </a:r>
          </a:p>
          <a:p>
            <a:pPr/>
            <a:r>
              <a:t>    for x in string.ascii_letters:</a:t>
            </a:r>
          </a:p>
          <a:p>
            <a:pPr/>
            <a:r>
              <a:t>        if 97 &lt;= ord(x) &lt;= 122:  #small letter</a:t>
            </a:r>
          </a:p>
          <a:p>
            <a:pPr/>
            <a:r>
              <a:t>            y = ord(x)+5</a:t>
            </a:r>
          </a:p>
          <a:p>
            <a:pPr/>
            <a:r>
              <a:t>            if y &gt; 122:</a:t>
            </a:r>
          </a:p>
          <a:p>
            <a:pPr/>
            <a:r>
              <a:t>                y = y - 26</a:t>
            </a:r>
          </a:p>
          <a:p>
            <a:pPr/>
            <a:r>
              <a:t>        else:  #capital letter</a:t>
            </a:r>
          </a:p>
          <a:p>
            <a:pPr/>
            <a:r>
              <a:t>            y = ord(x)+5</a:t>
            </a:r>
          </a:p>
          <a:p>
            <a:pPr/>
            <a:r>
              <a:t>            if y &gt; 90:</a:t>
            </a:r>
          </a:p>
          <a:p>
            <a:pPr/>
            <a:r>
              <a:t>                y = y - 26</a:t>
            </a:r>
          </a:p>
          <a:p>
            <a:pPr/>
            <a:r>
              <a:t>        dicc[x] = chr(y)</a:t>
            </a:r>
          </a:p>
          <a:p>
            <a:pPr/>
            <a:r>
              <a:t>    return dicc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imple Cryptograph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Simple Cryptography</a:t>
            </a:r>
          </a:p>
        </p:txBody>
      </p:sp>
      <p:sp>
        <p:nvSpPr>
          <p:cNvPr id="395" name="Result (You really need to test these guys)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Result (You really need to test these guys)</a:t>
            </a:r>
          </a:p>
        </p:txBody>
      </p:sp>
      <p:sp>
        <p:nvSpPr>
          <p:cNvPr id="396" name="&gt;&gt;&gt; dicc = make_dictionary()…"/>
          <p:cNvSpPr txBox="1"/>
          <p:nvPr/>
        </p:nvSpPr>
        <p:spPr>
          <a:xfrm>
            <a:off x="821913" y="4082572"/>
            <a:ext cx="11099801" cy="3873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>
                <a:solidFill>
                  <a:schemeClr val="accent5">
                    <a:lumOff val="-29866"/>
                  </a:schemeClr>
                </a:solidFill>
              </a:defRPr>
            </a:pPr>
            <a:r>
              <a:t>&gt;&gt;&gt; dicc = make_dictionary()</a:t>
            </a:r>
          </a:p>
          <a:p>
            <a:pPr>
              <a:defRPr>
                <a:solidFill>
                  <a:schemeClr val="accent5">
                    <a:lumOff val="-29866"/>
                  </a:schemeClr>
                </a:solidFill>
              </a:defRPr>
            </a:pPr>
            <a:r>
              <a:t>&gt;&gt;&gt; dicc</a:t>
            </a:r>
          </a:p>
          <a:p>
            <a:pPr/>
            <a:r>
              <a:t>{'a': 'f', 'b': 'g', 'c': 'h', 'd': 'i', 'e': 'j', 'f': 'k', 'g': 'l', 'h': 'm', 'i': 'n', 'j': 'o', 'k': 'p', 'l': 'q', 'm': 'r', 'n': 's', 'o': 't', 'p': 'u', 'q': 'v', 'r': 'w', 's': 'x', 't': 'y', 'u': 'z', 'v': 'a', 'w': 'b', 'x': 'c', 'y': 'd', 'z': 'e', 'A': 'F', 'B': 'G', 'C': 'H', 'D': 'I', 'E': 'J', 'F': 'K', 'G': 'L', 'H': 'M', 'I': 'N', 'J': 'O', 'K': 'P', 'L': 'Q', 'M': 'R', 'N': 'S', 'O': 'T', 'P': 'U', 'Q': 'V', 'R': 'W', 'S': 'X', 'T': 'Y', 'U': 'Z', 'V': 'A', 'W': 'B', 'X': 'C', 'Y': 'D', 'Z': 'E'}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Simple Cryptograph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Simple Cryptography</a:t>
            </a:r>
          </a:p>
        </p:txBody>
      </p:sp>
      <p:sp>
        <p:nvSpPr>
          <p:cNvPr id="399" name="Encoding is simple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Encoding is simple:</a:t>
            </a:r>
          </a:p>
        </p:txBody>
      </p:sp>
      <p:sp>
        <p:nvSpPr>
          <p:cNvPr id="400" name="def encoding(a_string, dictionary):…"/>
          <p:cNvSpPr txBox="1"/>
          <p:nvPr/>
        </p:nvSpPr>
        <p:spPr>
          <a:xfrm>
            <a:off x="2329780" y="4311649"/>
            <a:ext cx="8345240" cy="284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encoding(a_string, dictionary):</a:t>
            </a:r>
          </a:p>
          <a:p>
            <a:pPr/>
            <a:r>
              <a:t>    result = [ ]</a:t>
            </a:r>
          </a:p>
          <a:p>
            <a:pPr/>
            <a:r>
              <a:t>    for letter in a_string:</a:t>
            </a:r>
          </a:p>
          <a:p>
            <a:pPr/>
            <a:r>
              <a:t>        if letter in dictionary:</a:t>
            </a:r>
          </a:p>
          <a:p>
            <a:pPr/>
            <a:r>
              <a:t>            result.append(dictionary[letter])</a:t>
            </a:r>
          </a:p>
          <a:p>
            <a:pPr/>
            <a:r>
              <a:t>        else:</a:t>
            </a:r>
          </a:p>
          <a:p>
            <a:pPr/>
            <a:r>
              <a:t>            result.append(letter)</a:t>
            </a:r>
          </a:p>
          <a:p>
            <a:pPr/>
            <a:r>
              <a:t>    return ''.join(result)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Simple Cryptograph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Simple Cryptography</a:t>
            </a:r>
          </a:p>
        </p:txBody>
      </p:sp>
      <p:sp>
        <p:nvSpPr>
          <p:cNvPr id="403" name="Example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</p:txBody>
      </p:sp>
      <p:sp>
        <p:nvSpPr>
          <p:cNvPr id="404" name="&gt;&gt;&gt; encoding('Britishers on the left. Nena Sahib: Move back the elephants by 100 yards and prepare artillery firing', dicc)…"/>
          <p:cNvSpPr txBox="1"/>
          <p:nvPr/>
        </p:nvSpPr>
        <p:spPr>
          <a:xfrm>
            <a:off x="496804" y="3724302"/>
            <a:ext cx="12552165" cy="147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>
                <a:solidFill>
                  <a:srgbClr val="B56A01"/>
                </a:solidFill>
              </a:defRPr>
            </a:pPr>
            <a:r>
              <a:t>&gt;&gt;&gt; encoding('Britishers on the left. Nena Sahib: Move back the elephants by 100 yards and prepare artillery firing', dicc)</a:t>
            </a:r>
          </a:p>
          <a:p>
            <a:pPr/>
            <a:r>
              <a:t>'Gwnynxmjwx ts ymj qjky. Sjsf Xfmng: Rtaj gfhp ymj jqjumfsyx gd 100 dfwix fsi uwjufwj fwynqqjwd knwnsl'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Simple Cryptograph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Simple Cryptography</a:t>
            </a:r>
          </a:p>
        </p:txBody>
      </p:sp>
      <p:sp>
        <p:nvSpPr>
          <p:cNvPr id="407" name="To decod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decode:</a:t>
            </a:r>
          </a:p>
          <a:p>
            <a:pPr lvl="1"/>
            <a:r>
              <a:t>Can use the same method, but need to revert the dictionary</a:t>
            </a:r>
          </a:p>
        </p:txBody>
      </p:sp>
      <p:sp>
        <p:nvSpPr>
          <p:cNvPr id="408" name="{'f': 'a', 'g': 'b', 'h': 'c', 'i': 'd', 'j': 'e', 'k': 'f', 'l': 'g', 'm': 'h', 'n': 'i', 'o': 'j', 'p': 'k', 'q': 'l', 'r': 'm', 's': 'n', 't': 'o', 'u': 'p', 'v': 'q', 'w': 'r', 'x': 's', 'y': 't', 'z': 'u', 'a': 'v', 'b': 'w', 'c': 'x', 'd': 'y', 'e'"/>
          <p:cNvSpPr txBox="1"/>
          <p:nvPr/>
        </p:nvSpPr>
        <p:spPr>
          <a:xfrm>
            <a:off x="1477292" y="4699617"/>
            <a:ext cx="9631006" cy="3873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{'f': 'a', 'g': 'b', 'h': 'c', 'i': 'd', 'j': 'e', 'k': 'f', 'l': 'g', 'm': 'h', 'n': 'i', 'o': 'j', 'p': 'k', 'q': 'l', 'r': 'm', 's': 'n', 't': 'o', 'u': 'p', 'v': 'q', 'w': 'r', 'x': 's', 'y': 't', 'z': 'u', 'a': 'v', 'b': 'w', 'c': 'x', 'd': 'y', 'e': 'z', 'F': 'A', 'G': 'B', 'H': 'C', 'I': 'D', 'J': 'E', 'K': 'F', 'L': 'G', 'M': 'H', 'N': 'I', 'O': 'J', 'P': 'K', 'Q': 'L', 'R': 'M', 'S': 'N', 'T': 'O', 'U': 'P', 'V': 'Q', 'W': 'R', 'X': 'S', 'Y': 'T', 'Z': 'U', 'A': 'V', 'B': 'W', 'C': 'X', 'D': 'Y', 'E': 'Z'}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Simple Cryptograph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Simple Cryptography</a:t>
            </a:r>
          </a:p>
        </p:txBody>
      </p:sp>
      <p:sp>
        <p:nvSpPr>
          <p:cNvPr id="411" name="To revert the dictionary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revert the dictionary:</a:t>
            </a:r>
          </a:p>
          <a:p>
            <a:pPr lvl="1"/>
            <a:r>
              <a:t>Create a new dictionary</a:t>
            </a:r>
          </a:p>
          <a:p>
            <a:pPr lvl="1"/>
            <a:r>
              <a:t>Walk through the dictionary</a:t>
            </a:r>
          </a:p>
          <a:p>
            <a:pPr lvl="1"/>
            <a:r>
              <a:t>Add to the new dictionary:</a:t>
            </a:r>
          </a:p>
          <a:p>
            <a:pPr lvl="2"/>
            <a:r>
              <a:t>The value of the old dictionary as key</a:t>
            </a:r>
          </a:p>
          <a:p>
            <a:pPr lvl="2"/>
            <a:r>
              <a:t>The key of the old dictionary as value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Simple Cryptograph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Simple Cryptography</a:t>
            </a:r>
          </a:p>
        </p:txBody>
      </p:sp>
      <p:sp>
        <p:nvSpPr>
          <p:cNvPr id="414" name="def revert_dictionary(dictionary):…"/>
          <p:cNvSpPr txBox="1"/>
          <p:nvPr/>
        </p:nvSpPr>
        <p:spPr>
          <a:xfrm>
            <a:off x="2176390" y="3644899"/>
            <a:ext cx="7583117" cy="246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800"/>
            </a:pPr>
            <a:r>
              <a:t>def revert_dictionary(dictionary):</a:t>
            </a:r>
          </a:p>
          <a:p>
            <a:pPr>
              <a:defRPr sz="2800"/>
            </a:pPr>
            <a:r>
              <a:t>    dicc = {}</a:t>
            </a:r>
          </a:p>
          <a:p>
            <a:pPr>
              <a:defRPr sz="2800"/>
            </a:pPr>
            <a:r>
              <a:t>    for key in dictionary:</a:t>
            </a:r>
          </a:p>
          <a:p>
            <a:pPr>
              <a:defRPr sz="2800"/>
            </a:pPr>
            <a:r>
              <a:t>        dicc[dictionary[key]] = key</a:t>
            </a:r>
          </a:p>
          <a:p>
            <a:pPr>
              <a:defRPr sz="2800"/>
            </a:pPr>
            <a:r>
              <a:t>    return dicc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Simple Cryptograph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Simple Cryptography</a:t>
            </a:r>
          </a:p>
        </p:txBody>
      </p:sp>
      <p:sp>
        <p:nvSpPr>
          <p:cNvPr id="417" name="Example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</p:txBody>
      </p:sp>
      <p:sp>
        <p:nvSpPr>
          <p:cNvPr id="418" name="&gt;&gt;&gt; encoding('Gwnynxmjwx ts ymj qjky. Sjsf Xfmng: Rtaj gfhp ymj jqjumfsyx gd 100 dfwix fsi uwjufwj fwynqqjwd knwnsl',dic2)…"/>
          <p:cNvSpPr txBox="1"/>
          <p:nvPr/>
        </p:nvSpPr>
        <p:spPr>
          <a:xfrm>
            <a:off x="226318" y="4300160"/>
            <a:ext cx="12552165" cy="147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&gt;&gt;&gt; encoding('Gwnynxmjwx ts ymj qjky. Sjsf Xfmng: Rtaj gfhp ymj jqjumfsyx gd 100 dfwix fsi uwjufwj fwynqqjwd knwnsl',dic2)</a:t>
            </a:r>
          </a:p>
          <a:p>
            <a:pPr/>
            <a:r>
              <a:t>'Britishers on the left. Nena Sahib: Move back the elephants by 100 yards and prepare artillery firing'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Dictionar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Dictionary</a:t>
            </a:r>
          </a:p>
        </p:txBody>
      </p:sp>
      <p:sp>
        <p:nvSpPr>
          <p:cNvPr id="145" name="Deleting from a dictionar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66712" indent="-366712" defTabSz="514095">
              <a:spcBef>
                <a:spcPts val="1900"/>
              </a:spcBef>
              <a:defRPr sz="2640"/>
            </a:pPr>
            <a:r>
              <a:t>Deleting from a dictionary</a:t>
            </a:r>
          </a:p>
          <a:p>
            <a:pPr lvl="4" marL="0" indent="804672" defTabSz="514095">
              <a:spcBef>
                <a:spcPts val="1700"/>
              </a:spcBef>
              <a:buSzTx/>
              <a:buNone/>
              <a:defRPr sz="2816">
                <a:latin typeface="Courier New"/>
                <a:ea typeface="Courier New"/>
                <a:cs typeface="Courier New"/>
                <a:sym typeface="Courier New"/>
              </a:defRPr>
            </a:pPr>
            <a:r>
              <a:t>dicc = {}</a:t>
            </a:r>
          </a:p>
          <a:p>
            <a:pPr lvl="1" marL="757872" indent="-366712" defTabSz="514095">
              <a:spcBef>
                <a:spcPts val="1900"/>
              </a:spcBef>
              <a:defRPr sz="2640"/>
            </a:pPr>
            <a:r>
              <a:t>Use the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del</a:t>
            </a:r>
            <a:r>
              <a:t> keyword</a:t>
            </a:r>
          </a:p>
          <a:p>
            <a:pPr lvl="2" marL="1149032" indent="-366712" defTabSz="514095">
              <a:spcBef>
                <a:spcPts val="1900"/>
              </a:spcBef>
              <a:defRPr sz="2640"/>
            </a:pPr>
            <a:r>
              <a:t>Raises a key error if the key is not in the dictionary</a:t>
            </a:r>
          </a:p>
          <a:p>
            <a:pPr lvl="3" marL="0" indent="1173480" defTabSz="514095">
              <a:spcBef>
                <a:spcPts val="1700"/>
              </a:spcBef>
              <a:buSzTx/>
              <a:buNone/>
              <a:defRPr sz="2816">
                <a:latin typeface="Courier New"/>
                <a:ea typeface="Courier New"/>
                <a:cs typeface="Courier New"/>
                <a:sym typeface="Courier New"/>
              </a:defRPr>
            </a:pPr>
            <a:r>
              <a:t>if key in dicc:</a:t>
            </a:r>
          </a:p>
          <a:p>
            <a:pPr lvl="3" marL="0" indent="1173480" defTabSz="514095">
              <a:spcBef>
                <a:spcPts val="1700"/>
              </a:spcBef>
              <a:buSzTx/>
              <a:buNone/>
              <a:defRPr sz="2816">
                <a:latin typeface="Courier New"/>
                <a:ea typeface="Courier New"/>
                <a:cs typeface="Courier New"/>
                <a:sym typeface="Courier New"/>
              </a:defRPr>
            </a:pPr>
            <a:r>
              <a:t>   del dicc[key]</a:t>
            </a:r>
          </a:p>
          <a:p>
            <a:pPr lvl="1" marL="757872" indent="-366712" defTabSz="514095">
              <a:spcBef>
                <a:spcPts val="1900"/>
              </a:spcBef>
              <a:defRPr sz="2640"/>
            </a:pPr>
            <a:r>
              <a:t>Use the pop method, which returns the value</a:t>
            </a:r>
          </a:p>
          <a:p>
            <a:pPr lvl="8" marL="0" indent="1609344" defTabSz="514095">
              <a:spcBef>
                <a:spcPts val="1700"/>
              </a:spcBef>
              <a:buSzTx/>
              <a:buNone/>
              <a:defRPr sz="2816">
                <a:latin typeface="Courier New"/>
                <a:ea typeface="Courier New"/>
                <a:cs typeface="Courier New"/>
                <a:sym typeface="Courier New"/>
              </a:defRPr>
            </a:pPr>
            <a:r>
              <a:t>value = dicc.pop(key)</a:t>
            </a:r>
          </a:p>
          <a:p>
            <a:pPr lvl="8" marL="0" indent="1609344" defTabSz="514095">
              <a:spcBef>
                <a:spcPts val="1700"/>
              </a:spcBef>
              <a:buSzTx/>
              <a:buNone/>
              <a:defRPr sz="2816">
                <a:latin typeface="Courier New"/>
                <a:ea typeface="Courier New"/>
                <a:cs typeface="Courier New"/>
                <a:sym typeface="Courier New"/>
              </a:defRPr>
            </a:pPr>
            <a:r>
              <a:t>value = dicc.pop(key, default)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Simple Cryptograph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Simple Cryptography</a:t>
            </a:r>
          </a:p>
        </p:txBody>
      </p:sp>
      <p:sp>
        <p:nvSpPr>
          <p:cNvPr id="421" name="How to beat this encryp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How to beat this encryption</a:t>
            </a:r>
          </a:p>
          <a:p>
            <a:pPr lvl="1"/>
            <a:r>
              <a:t>Count frequencies</a:t>
            </a:r>
          </a:p>
          <a:p>
            <a:pPr lvl="2"/>
            <a:r>
              <a:t>Total frequencies of letters</a:t>
            </a:r>
          </a:p>
          <a:p>
            <a:pPr lvl="2"/>
            <a:r>
              <a:t>If you can, frequencies of beginning letters</a:t>
            </a:r>
          </a:p>
          <a:p>
            <a:pPr lvl="2"/>
            <a:r>
              <a:t>Frequencies of bigrams (two consecutive letters) …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Simple Cryptograph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Simple Cryptography</a:t>
            </a:r>
          </a:p>
        </p:txBody>
      </p:sp>
      <p:sp>
        <p:nvSpPr>
          <p:cNvPr id="424" name="Here is how we count letters in a dictionary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Here is how we count letters in a dictionary</a:t>
            </a:r>
          </a:p>
        </p:txBody>
      </p:sp>
      <p:sp>
        <p:nvSpPr>
          <p:cNvPr id="425" name="def total_frequ(a_string):…"/>
          <p:cNvSpPr txBox="1"/>
          <p:nvPr/>
        </p:nvSpPr>
        <p:spPr>
          <a:xfrm>
            <a:off x="2160394" y="3534231"/>
            <a:ext cx="8436696" cy="3644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800"/>
            </a:pPr>
            <a:r>
              <a:t>def total_frequ(a_string):</a:t>
            </a:r>
          </a:p>
          <a:p>
            <a:pPr>
              <a:defRPr sz="2800"/>
            </a:pPr>
            <a:r>
              <a:t>    dicc = { }</a:t>
            </a:r>
          </a:p>
          <a:p>
            <a:pPr>
              <a:defRPr sz="2800"/>
            </a:pPr>
            <a:r>
              <a:t>    for letter in string.ascii_letters:</a:t>
            </a:r>
          </a:p>
          <a:p>
            <a:pPr>
              <a:defRPr sz="2800"/>
            </a:pPr>
            <a:r>
              <a:t>        dicc[letter] = 0</a:t>
            </a:r>
          </a:p>
          <a:p>
            <a:pPr>
              <a:defRPr sz="2800"/>
            </a:pPr>
            <a:r>
              <a:t>    for letter in a_string:</a:t>
            </a:r>
          </a:p>
          <a:p>
            <a:pPr>
              <a:defRPr sz="2800"/>
            </a:pPr>
            <a:r>
              <a:t>        letter = letter.lower()</a:t>
            </a:r>
          </a:p>
          <a:p>
            <a:pPr>
              <a:defRPr sz="2800"/>
            </a:pPr>
            <a:r>
              <a:t>        if letter in dicc:</a:t>
            </a:r>
          </a:p>
          <a:p>
            <a:pPr>
              <a:defRPr sz="2800"/>
            </a:pPr>
            <a:r>
              <a:t>            dicc[letter]=dicc[letter]+1</a:t>
            </a:r>
          </a:p>
          <a:p>
            <a:pPr>
              <a:defRPr sz="2800"/>
            </a:pPr>
            <a:r>
              <a:t>    return dicc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Simple Cryptograph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Simple Cryptography</a:t>
            </a:r>
          </a:p>
        </p:txBody>
      </p:sp>
      <p:sp>
        <p:nvSpPr>
          <p:cNvPr id="428" name="When we apply it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13384" indent="-413384" defTabSz="543305">
              <a:spcBef>
                <a:spcPts val="2000"/>
              </a:spcBef>
              <a:defRPr sz="2976"/>
            </a:pPr>
            <a:r>
              <a:t>When we apply it:</a:t>
            </a:r>
          </a:p>
          <a:p>
            <a:pPr marL="413384" indent="-413384" defTabSz="543305">
              <a:spcBef>
                <a:spcPts val="2000"/>
              </a:spcBef>
              <a:defRPr sz="2976"/>
            </a:pPr>
          </a:p>
          <a:p>
            <a:pPr marL="413384" indent="-413384" defTabSz="543305">
              <a:spcBef>
                <a:spcPts val="2000"/>
              </a:spcBef>
              <a:defRPr sz="2976"/>
            </a:pPr>
          </a:p>
          <a:p>
            <a:pPr marL="413384" indent="-413384" defTabSz="543305">
              <a:spcBef>
                <a:spcPts val="2000"/>
              </a:spcBef>
              <a:defRPr sz="2976"/>
            </a:pPr>
          </a:p>
          <a:p>
            <a:pPr marL="413384" indent="-413384" defTabSz="543305">
              <a:spcBef>
                <a:spcPts val="2000"/>
              </a:spcBef>
              <a:defRPr sz="2976"/>
            </a:pPr>
          </a:p>
          <a:p>
            <a:pPr marL="413384" indent="-413384" defTabSz="543305">
              <a:spcBef>
                <a:spcPts val="2000"/>
              </a:spcBef>
              <a:defRPr sz="2976"/>
            </a:pPr>
          </a:p>
          <a:p>
            <a:pPr marL="413384" indent="-413384" defTabSz="543305">
              <a:spcBef>
                <a:spcPts val="2000"/>
              </a:spcBef>
              <a:defRPr sz="2976"/>
            </a:pPr>
          </a:p>
          <a:p>
            <a:pPr marL="413384" indent="-413384" defTabSz="543305">
              <a:spcBef>
                <a:spcPts val="2000"/>
              </a:spcBef>
              <a:defRPr sz="2976"/>
            </a:pPr>
            <a:r>
              <a:t>Most frequent letter in English is ‘e’:</a:t>
            </a:r>
          </a:p>
          <a:p>
            <a:pPr marL="413384" indent="-413384" defTabSz="543305">
              <a:spcBef>
                <a:spcPts val="2000"/>
              </a:spcBef>
              <a:defRPr sz="2976"/>
            </a:pPr>
            <a:r>
              <a:t>Possible substitutions: ‘e’ -&gt; ‘f’, ‘e’ -&gt; ‘j’, ‘w’ -&gt; ‘e’</a:t>
            </a:r>
          </a:p>
        </p:txBody>
      </p:sp>
      <p:sp>
        <p:nvSpPr>
          <p:cNvPr id="429" name="&gt;&gt;&gt; total_frequ('Gwnynxmjwx ts ymj qjky. Sjsf Xfmng: Rtaj gfhp ymj jqjumfsyx gd 100 dfwix fsi uwjufwj fwynqqjwd knwnsl')…"/>
          <p:cNvSpPr txBox="1"/>
          <p:nvPr/>
        </p:nvSpPr>
        <p:spPr>
          <a:xfrm>
            <a:off x="1240926" y="3531904"/>
            <a:ext cx="10522948" cy="3873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&gt;&gt;&gt; total_frequ('Gwnynxmjwx ts ymj qjky. Sjsf Xfmng: Rtaj gfhp ymj jqjumfsyx gd 100 dfwix fsi uwjufwj fwynqqjwd knwnsl')</a:t>
            </a:r>
          </a:p>
          <a:p>
            <a:pPr/>
            <a:r>
              <a:t>{'a': 1, 'b': 0, 'c': 0, 'd': 3, 'e': 0, </a:t>
            </a:r>
            <a:r>
              <a:rPr b="1"/>
              <a:t>'f': 8,</a:t>
            </a:r>
            <a:r>
              <a:t> 'g': 4, 'h': 1, 'i': 2, </a:t>
            </a:r>
            <a:r>
              <a:rPr b="1"/>
              <a:t>'j': 11,</a:t>
            </a:r>
            <a:r>
              <a:t> 'k': 2, 'l': 1, 'm': 5, 'n': 6, 'o': 0, 'p': 1, 'q': 4, 'r': 1, 's': 6, 't': 2, 'u': 3, 'v': 0, </a:t>
            </a:r>
            <a:r>
              <a:rPr b="1"/>
              <a:t>'w': 8,</a:t>
            </a:r>
            <a:r>
              <a:t> 'x': 5, 'y': 6, 'z': 0, 'A': 0, 'B': 0, 'C': 0, 'D': 0, 'E': 0, 'F': 0, 'G': 0, 'H': 0, 'I': 0, 'J': 0, 'K': 0, 'L': 0, 'M': 0, 'N': 0, 'O': 0, 'P': 0, 'Q': 0, 'R': 0, 'S': 0, 'T': 0, 'U': 0, 'V': 0, 'W': 0, 'X': 0, 'Y': 0, 'Z': 0}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Simple Cryptograph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Simple Cryptography</a:t>
            </a:r>
          </a:p>
        </p:txBody>
      </p:sp>
      <p:sp>
        <p:nvSpPr>
          <p:cNvPr id="432" name="Works better with longer text, but in this one we would already guess ‘e’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Works better with longer text, but in this one we would already guess ‘e’.</a:t>
            </a:r>
          </a:p>
          <a:p>
            <a:pPr/>
            <a:r>
              <a:t>Now look at bigrams, beginning letters, etc.</a:t>
            </a:r>
          </a:p>
          <a:p>
            <a:pPr/>
            <a:r>
              <a:t>You can find frequency distributions of letters in different languages or you can download files (e.g. Project Gutenberg) and count yourself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Simple Cryptograph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Simple Cryptography</a:t>
            </a:r>
          </a:p>
        </p:txBody>
      </p:sp>
      <p:sp>
        <p:nvSpPr>
          <p:cNvPr id="435" name="Double-click to edi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Simple Cryptograph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Simple Cryptography</a:t>
            </a:r>
          </a:p>
        </p:txBody>
      </p:sp>
      <p:sp>
        <p:nvSpPr>
          <p:cNvPr id="438" name="Double-click to edit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Dictionar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Dictionary</a:t>
            </a:r>
          </a:p>
        </p:txBody>
      </p:sp>
      <p:sp>
        <p:nvSpPr>
          <p:cNvPr id="148" name="Checking for existenc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Checking for existence</a:t>
            </a:r>
          </a:p>
          <a:p>
            <a:pPr lvl="1"/>
            <a:r>
              <a:t>Use the “in” keyword</a:t>
            </a:r>
          </a:p>
        </p:txBody>
      </p:sp>
      <p:pic>
        <p:nvPicPr>
          <p:cNvPr id="149" name="Screen Shot 2018-09-10 at 4.44.56 PM.png" descr="Screen Shot 2018-09-10 at 4.44.56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27441" y="4876800"/>
            <a:ext cx="9549918" cy="211906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