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xception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Exceptions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58" name="Putting things together: Testing whether a string represents an integ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Putting things together: Testing whether a string represents an integer</a:t>
            </a:r>
          </a:p>
        </p:txBody>
      </p:sp>
      <p:sp>
        <p:nvSpPr>
          <p:cNvPr id="159" name="def is_int(string):…"/>
          <p:cNvSpPr txBox="1"/>
          <p:nvPr/>
        </p:nvSpPr>
        <p:spPr>
          <a:xfrm>
            <a:off x="4006453" y="4114800"/>
            <a:ext cx="4991894" cy="323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spcBef>
                <a:spcPts val="500"/>
              </a:spcBef>
              <a:defRPr sz="3200"/>
            </a:pPr>
            <a:r>
              <a:t>def is_int(string):</a:t>
            </a:r>
          </a:p>
          <a:p>
            <a:pPr>
              <a:spcBef>
                <a:spcPts val="500"/>
              </a:spcBef>
              <a:defRPr sz="3200"/>
            </a:pPr>
            <a:r>
              <a:t>    try:</a:t>
            </a:r>
          </a:p>
          <a:p>
            <a:pPr>
              <a:spcBef>
                <a:spcPts val="500"/>
              </a:spcBef>
              <a:defRPr sz="3200"/>
            </a:pPr>
            <a:r>
              <a:t>        int(string)</a:t>
            </a:r>
          </a:p>
          <a:p>
            <a:pPr>
              <a:spcBef>
                <a:spcPts val="500"/>
              </a:spcBef>
              <a:defRPr sz="3200"/>
            </a:pPr>
            <a:r>
              <a:t>        return True</a:t>
            </a:r>
          </a:p>
          <a:p>
            <a:pPr>
              <a:spcBef>
                <a:spcPts val="500"/>
              </a:spcBef>
              <a:defRPr sz="3200"/>
            </a:pPr>
            <a:r>
              <a:t>    except:</a:t>
            </a:r>
          </a:p>
          <a:p>
            <a:pPr>
              <a:spcBef>
                <a:spcPts val="500"/>
              </a:spcBef>
              <a:defRPr sz="3200"/>
            </a:pPr>
            <a:r>
              <a:t>        return False</a:t>
            </a:r>
          </a:p>
        </p:txBody>
      </p:sp>
      <p:sp>
        <p:nvSpPr>
          <p:cNvPr id="160" name="Try out the conversion"/>
          <p:cNvSpPr/>
          <p:nvPr/>
        </p:nvSpPr>
        <p:spPr>
          <a:xfrm>
            <a:off x="9723" y="5016500"/>
            <a:ext cx="5920185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32" y="0"/>
                </a:moveTo>
                <a:cubicBezTo>
                  <a:pt x="104" y="0"/>
                  <a:pt x="0" y="484"/>
                  <a:pt x="0" y="1080"/>
                </a:cubicBezTo>
                <a:lnTo>
                  <a:pt x="0" y="20520"/>
                </a:lnTo>
                <a:cubicBezTo>
                  <a:pt x="0" y="21116"/>
                  <a:pt x="104" y="21600"/>
                  <a:pt x="232" y="21600"/>
                </a:cubicBezTo>
                <a:lnTo>
                  <a:pt x="16279" y="21600"/>
                </a:lnTo>
                <a:cubicBezTo>
                  <a:pt x="16407" y="21600"/>
                  <a:pt x="16510" y="21116"/>
                  <a:pt x="16510" y="20520"/>
                </a:cubicBezTo>
                <a:lnTo>
                  <a:pt x="16510" y="9936"/>
                </a:lnTo>
                <a:lnTo>
                  <a:pt x="21600" y="7776"/>
                </a:lnTo>
                <a:lnTo>
                  <a:pt x="16510" y="5616"/>
                </a:lnTo>
                <a:lnTo>
                  <a:pt x="16510" y="1080"/>
                </a:lnTo>
                <a:cubicBezTo>
                  <a:pt x="16510" y="484"/>
                  <a:pt x="16407" y="0"/>
                  <a:pt x="16279" y="0"/>
                </a:cubicBezTo>
                <a:lnTo>
                  <a:pt x="232" y="0"/>
                </a:lnTo>
                <a:close/>
              </a:path>
            </a:pathLst>
          </a:custGeom>
          <a:gradFill>
            <a:gsLst>
              <a:gs pos="0">
                <a:srgbClr val="BEF4FF"/>
              </a:gs>
              <a:gs pos="100000">
                <a:srgbClr val="FFFEDB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3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Try out the conversion</a:t>
            </a:r>
          </a:p>
        </p:txBody>
      </p:sp>
      <p:sp>
        <p:nvSpPr>
          <p:cNvPr id="161" name="It worked:…"/>
          <p:cNvSpPr/>
          <p:nvPr/>
        </p:nvSpPr>
        <p:spPr>
          <a:xfrm>
            <a:off x="9723" y="6081315"/>
            <a:ext cx="5881292" cy="23133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5869" y="9742"/>
                </a:lnTo>
                <a:lnTo>
                  <a:pt x="233" y="9742"/>
                </a:lnTo>
                <a:cubicBezTo>
                  <a:pt x="104" y="9742"/>
                  <a:pt x="0" y="10007"/>
                  <a:pt x="0" y="10335"/>
                </a:cubicBezTo>
                <a:lnTo>
                  <a:pt x="0" y="21007"/>
                </a:lnTo>
                <a:cubicBezTo>
                  <a:pt x="0" y="21335"/>
                  <a:pt x="104" y="21600"/>
                  <a:pt x="233" y="21600"/>
                </a:cubicBezTo>
                <a:lnTo>
                  <a:pt x="16386" y="21600"/>
                </a:lnTo>
                <a:cubicBezTo>
                  <a:pt x="16515" y="21600"/>
                  <a:pt x="16619" y="21335"/>
                  <a:pt x="16619" y="21007"/>
                </a:cubicBezTo>
                <a:lnTo>
                  <a:pt x="16619" y="11454"/>
                </a:lnTo>
                <a:lnTo>
                  <a:pt x="21600" y="0"/>
                </a:lnTo>
                <a:close/>
              </a:path>
            </a:pathLst>
          </a:custGeom>
          <a:gradFill>
            <a:gsLst>
              <a:gs pos="0">
                <a:srgbClr val="BEF4FF">
                  <a:alpha val="16462"/>
                </a:srgbClr>
              </a:gs>
              <a:gs pos="100000">
                <a:srgbClr val="FFFEDB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3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It worked: </a:t>
            </a:r>
          </a:p>
          <a:p>
            <a:pPr algn="ctr">
              <a:defRPr sz="3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We return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2"/>
      <p:bldP build="whole" bldLvl="1" animBg="1" rev="0" advAuto="0" spid="16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64" name="Putting things together: Testing whether a string represents an integ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Putting things together: Testing whether a string represents an integer</a:t>
            </a:r>
          </a:p>
        </p:txBody>
      </p:sp>
      <p:sp>
        <p:nvSpPr>
          <p:cNvPr id="165" name="def is_int(string):…"/>
          <p:cNvSpPr txBox="1"/>
          <p:nvPr/>
        </p:nvSpPr>
        <p:spPr>
          <a:xfrm>
            <a:off x="4006453" y="4114800"/>
            <a:ext cx="4991894" cy="323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spcBef>
                <a:spcPts val="500"/>
              </a:spcBef>
              <a:defRPr sz="3200"/>
            </a:pPr>
            <a:r>
              <a:t>def is_int(string):</a:t>
            </a:r>
          </a:p>
          <a:p>
            <a:pPr>
              <a:spcBef>
                <a:spcPts val="500"/>
              </a:spcBef>
              <a:defRPr sz="3200"/>
            </a:pPr>
            <a:r>
              <a:t>    try:</a:t>
            </a:r>
          </a:p>
          <a:p>
            <a:pPr>
              <a:spcBef>
                <a:spcPts val="500"/>
              </a:spcBef>
              <a:defRPr sz="3200"/>
            </a:pPr>
            <a:r>
              <a:t>        int(string)</a:t>
            </a:r>
          </a:p>
          <a:p>
            <a:pPr>
              <a:spcBef>
                <a:spcPts val="500"/>
              </a:spcBef>
              <a:defRPr sz="3200"/>
            </a:pPr>
            <a:r>
              <a:t>        return True</a:t>
            </a:r>
          </a:p>
          <a:p>
            <a:pPr>
              <a:spcBef>
                <a:spcPts val="500"/>
              </a:spcBef>
              <a:defRPr sz="3200"/>
            </a:pPr>
            <a:r>
              <a:t>    except:</a:t>
            </a:r>
          </a:p>
          <a:p>
            <a:pPr>
              <a:spcBef>
                <a:spcPts val="500"/>
              </a:spcBef>
              <a:defRPr sz="3200"/>
            </a:pPr>
            <a:r>
              <a:t>        return False</a:t>
            </a:r>
          </a:p>
        </p:txBody>
      </p:sp>
      <p:sp>
        <p:nvSpPr>
          <p:cNvPr id="166" name="Try out the conversion"/>
          <p:cNvSpPr/>
          <p:nvPr/>
        </p:nvSpPr>
        <p:spPr>
          <a:xfrm>
            <a:off x="9723" y="5016500"/>
            <a:ext cx="5920185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32" y="0"/>
                </a:moveTo>
                <a:cubicBezTo>
                  <a:pt x="104" y="0"/>
                  <a:pt x="0" y="484"/>
                  <a:pt x="0" y="1080"/>
                </a:cubicBezTo>
                <a:lnTo>
                  <a:pt x="0" y="20520"/>
                </a:lnTo>
                <a:cubicBezTo>
                  <a:pt x="0" y="21116"/>
                  <a:pt x="104" y="21600"/>
                  <a:pt x="232" y="21600"/>
                </a:cubicBezTo>
                <a:lnTo>
                  <a:pt x="16279" y="21600"/>
                </a:lnTo>
                <a:cubicBezTo>
                  <a:pt x="16407" y="21600"/>
                  <a:pt x="16510" y="21116"/>
                  <a:pt x="16510" y="20520"/>
                </a:cubicBezTo>
                <a:lnTo>
                  <a:pt x="16510" y="9936"/>
                </a:lnTo>
                <a:lnTo>
                  <a:pt x="21600" y="7776"/>
                </a:lnTo>
                <a:lnTo>
                  <a:pt x="16510" y="5616"/>
                </a:lnTo>
                <a:lnTo>
                  <a:pt x="16510" y="1080"/>
                </a:lnTo>
                <a:cubicBezTo>
                  <a:pt x="16510" y="484"/>
                  <a:pt x="16407" y="0"/>
                  <a:pt x="16279" y="0"/>
                </a:cubicBezTo>
                <a:lnTo>
                  <a:pt x="232" y="0"/>
                </a:lnTo>
                <a:close/>
              </a:path>
            </a:pathLst>
          </a:custGeom>
          <a:gradFill>
            <a:gsLst>
              <a:gs pos="0">
                <a:srgbClr val="BEF4FF"/>
              </a:gs>
              <a:gs pos="100000">
                <a:srgbClr val="FFFEDB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3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Try out the conversion</a:t>
            </a:r>
          </a:p>
        </p:txBody>
      </p:sp>
      <p:sp>
        <p:nvSpPr>
          <p:cNvPr id="167" name="It did NOT work:…"/>
          <p:cNvSpPr/>
          <p:nvPr/>
        </p:nvSpPr>
        <p:spPr>
          <a:xfrm>
            <a:off x="5978723" y="6940550"/>
            <a:ext cx="5236370" cy="25681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934" y="9533"/>
                </a:lnTo>
                <a:lnTo>
                  <a:pt x="2934" y="21066"/>
                </a:lnTo>
                <a:cubicBezTo>
                  <a:pt x="2934" y="21361"/>
                  <a:pt x="3051" y="21600"/>
                  <a:pt x="3196" y="21600"/>
                </a:cubicBezTo>
                <a:lnTo>
                  <a:pt x="21338" y="21600"/>
                </a:lnTo>
                <a:cubicBezTo>
                  <a:pt x="21483" y="21600"/>
                  <a:pt x="21600" y="21361"/>
                  <a:pt x="21600" y="21066"/>
                </a:cubicBezTo>
                <a:lnTo>
                  <a:pt x="21600" y="8278"/>
                </a:lnTo>
                <a:cubicBezTo>
                  <a:pt x="21600" y="7983"/>
                  <a:pt x="21483" y="7744"/>
                  <a:pt x="21338" y="7744"/>
                </a:cubicBezTo>
                <a:lnTo>
                  <a:pt x="3708" y="774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EF4FF">
                  <a:alpha val="16462"/>
                </a:srgbClr>
              </a:gs>
              <a:gs pos="100000">
                <a:srgbClr val="FFFEDB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3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It did NOT work: </a:t>
            </a:r>
          </a:p>
          <a:p>
            <a:pPr algn="ctr">
              <a:defRPr sz="3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An exception is thrown</a:t>
            </a:r>
          </a:p>
          <a:p>
            <a:pPr algn="ctr">
              <a:defRPr sz="3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We return FALSE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2"/>
      <p:bldP build="whole" bldLvl="1" animBg="1" rev="0" advAuto="0" spid="16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70" name="As you can see from this example, the moment an exception is thrown, we jump to the exception handler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 you can see from this example, the moment an exception is thrown, we jump to the exception handler.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73" name="When to use exceptions and when to use i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to use exceptions and when to use if</a:t>
            </a:r>
          </a:p>
          <a:p>
            <a:pPr lvl="1"/>
            <a:r>
              <a:t>Recall:  Using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t>  is defensive programming</a:t>
            </a:r>
          </a:p>
          <a:p>
            <a:pPr lvl="1"/>
            <a:r>
              <a:t>Recall:  Using exceptions amounts to the same degree of safety, but is offensive</a:t>
            </a:r>
          </a:p>
          <a:p>
            <a:pPr/>
            <a:r>
              <a:t>Rule of thumb:</a:t>
            </a:r>
          </a:p>
          <a:p>
            <a:pPr lvl="1"/>
            <a:r>
              <a:t>If exceptions are raised infrequently, then use them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76" name="Let’s make some timing experiments…"/>
          <p:cNvSpPr txBox="1"/>
          <p:nvPr>
            <p:ph type="body" idx="1"/>
          </p:nvPr>
        </p:nvSpPr>
        <p:spPr>
          <a:xfrm>
            <a:off x="952500" y="2336800"/>
            <a:ext cx="11099800" cy="6286500"/>
          </a:xfrm>
          <a:prstGeom prst="rect">
            <a:avLst/>
          </a:prstGeom>
        </p:spPr>
        <p:txBody>
          <a:bodyPr anchor="t"/>
          <a:lstStyle>
            <a:lvl1pPr>
              <a:defRPr sz="3000"/>
            </a:lvl1pPr>
            <a:lvl2pPr>
              <a:defRPr sz="3000"/>
            </a:lvl2pPr>
          </a:lstStyle>
          <a:p>
            <a:pPr/>
            <a:r>
              <a:t>Let’s make some timing experiments</a:t>
            </a:r>
          </a:p>
          <a:p>
            <a:pPr lvl="1"/>
            <a:r>
              <a:t>Define two functions that square all elements in a list, if the elements are integers.</a:t>
            </a:r>
          </a:p>
        </p:txBody>
      </p:sp>
      <p:sp>
        <p:nvSpPr>
          <p:cNvPr id="177" name="def square_list(lista):…"/>
          <p:cNvSpPr txBox="1"/>
          <p:nvPr/>
        </p:nvSpPr>
        <p:spPr>
          <a:xfrm>
            <a:off x="2602557" y="4229100"/>
            <a:ext cx="8439870" cy="2009775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square_list(lista):</a:t>
            </a:r>
          </a:p>
          <a:p>
            <a:pPr/>
            <a:r>
              <a:t>    result = []</a:t>
            </a:r>
          </a:p>
          <a:p>
            <a:pPr/>
            <a:r>
              <a:t>    for element in lista:</a:t>
            </a:r>
          </a:p>
          <a:p>
            <a:pPr/>
            <a:r>
              <a:t>        if element.isdigit():</a:t>
            </a:r>
          </a:p>
          <a:p>
            <a:pPr/>
            <a:r>
              <a:t>            result.append(int(element)**2)</a:t>
            </a:r>
          </a:p>
        </p:txBody>
      </p:sp>
      <p:sp>
        <p:nvSpPr>
          <p:cNvPr id="178" name="def square_list2(lista):…"/>
          <p:cNvSpPr txBox="1"/>
          <p:nvPr/>
        </p:nvSpPr>
        <p:spPr>
          <a:xfrm>
            <a:off x="2602557" y="5726112"/>
            <a:ext cx="7799686" cy="31527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def square_list2(lista):</a:t>
            </a:r>
          </a:p>
          <a:p>
            <a:pPr/>
            <a:r>
              <a:t>    result = []</a:t>
            </a:r>
          </a:p>
          <a:p>
            <a:pPr/>
            <a:r>
              <a:t>    for element in lista:</a:t>
            </a:r>
          </a:p>
          <a:p>
            <a:pPr/>
            <a:r>
              <a:t>        try:</a:t>
            </a:r>
          </a:p>
          <a:p>
            <a:pPr/>
            <a:r>
              <a:t>            result.append(int(element)**2)</a:t>
            </a:r>
          </a:p>
          <a:p>
            <a:pPr/>
            <a:r>
              <a:t>        except:</a:t>
            </a:r>
          </a:p>
          <a:p>
            <a:pPr/>
            <a:r>
              <a:t>            pass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81" name="The pass instruc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pass instruction:</a:t>
            </a:r>
          </a:p>
          <a:p>
            <a:pPr lvl="1"/>
            <a:r>
              <a:t>When Python expects a statement, but we don’t have one:</a:t>
            </a:r>
          </a:p>
          <a:p>
            <a:pPr lvl="2"/>
            <a:r>
              <a:t>Just 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pass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3"/>
            <a:r>
              <a:t>The No-Operation instruction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84" name="Recall how to use the time-module to obtain the CPU (wall-clock) ti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Recall how to use the time-module to obtain the CPU (wall-clock) time</a:t>
            </a:r>
          </a:p>
          <a:p>
            <a:pPr/>
            <a:r>
              <a:t>We use this to measure execution time</a:t>
            </a:r>
          </a:p>
          <a:p>
            <a:pPr lvl="1"/>
            <a:r>
              <a:t>First a list that only contains integers</a:t>
            </a:r>
          </a:p>
        </p:txBody>
      </p:sp>
      <p:sp>
        <p:nvSpPr>
          <p:cNvPr id="185" name="def timeit(function, trials):…"/>
          <p:cNvSpPr txBox="1"/>
          <p:nvPr/>
        </p:nvSpPr>
        <p:spPr>
          <a:xfrm>
            <a:off x="1951930" y="5372099"/>
            <a:ext cx="8833000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timeit(function, trials):</a:t>
            </a:r>
          </a:p>
          <a:p>
            <a:pPr/>
            <a:r>
              <a:t>    lista = [str(i) for i in range(1000000)]</a:t>
            </a:r>
          </a:p>
          <a:p>
            <a:pPr/>
            <a:r>
              <a:t>    count = 0</a:t>
            </a:r>
          </a:p>
          <a:p>
            <a:pPr/>
            <a:r>
              <a:t>    for _ in range(trials):</a:t>
            </a:r>
          </a:p>
          <a:p>
            <a:pPr/>
            <a:r>
              <a:t>        start = time.time()</a:t>
            </a:r>
          </a:p>
          <a:p>
            <a:pPr/>
            <a:r>
              <a:t>        lista2 = function(lista)</a:t>
            </a:r>
          </a:p>
          <a:p>
            <a:pPr/>
            <a:r>
              <a:t>        count += time.time()-start</a:t>
            </a:r>
          </a:p>
          <a:p>
            <a:pPr/>
            <a:r>
              <a:t>    return count/trials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88" name="Result:  Exceptions are somewhat fast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Result:  Exceptions are somewhat faster</a:t>
            </a:r>
          </a:p>
        </p:txBody>
      </p:sp>
      <p:pic>
        <p:nvPicPr>
          <p:cNvPr id="189" name="Screen Shot 2018-10-15 at 9.54.58 PM.png" descr="Screen Shot 2018-10-15 at 9.54.58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76569" y="4047590"/>
            <a:ext cx="5251662" cy="1658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92" name="What if none of the list elements are integers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if none of the list elements are integers:</a:t>
            </a:r>
          </a:p>
        </p:txBody>
      </p:sp>
      <p:pic>
        <p:nvPicPr>
          <p:cNvPr id="193" name="Screen Shot 2018-10-15 at 9.56.37 PM.png" descr="Screen Shot 2018-10-15 at 9.56.37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68277" y="6600229"/>
            <a:ext cx="6668246" cy="1926383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def timeit(function, trials):…"/>
          <p:cNvSpPr txBox="1"/>
          <p:nvPr/>
        </p:nvSpPr>
        <p:spPr>
          <a:xfrm>
            <a:off x="1963960" y="3186112"/>
            <a:ext cx="9628784" cy="31527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timeit(function, trials):</a:t>
            </a:r>
          </a:p>
          <a:p>
            <a:pPr/>
            <a:r>
              <a:t>    lista = ["a"+str(i) for i in range(1000000)]</a:t>
            </a:r>
          </a:p>
          <a:p>
            <a:pPr/>
            <a:r>
              <a:t>    count = 0</a:t>
            </a:r>
          </a:p>
          <a:p>
            <a:pPr/>
            <a:r>
              <a:t>    for _ in range(trials):</a:t>
            </a:r>
          </a:p>
          <a:p>
            <a:pPr/>
            <a:r>
              <a:t>        start = time.time()</a:t>
            </a:r>
          </a:p>
          <a:p>
            <a:pPr/>
            <a:r>
              <a:t>        lista2 = function(lista)</a:t>
            </a:r>
          </a:p>
          <a:p>
            <a:pPr/>
            <a:r>
              <a:t>        count += time.time()-start</a:t>
            </a:r>
          </a:p>
          <a:p>
            <a:pPr/>
            <a:r>
              <a:t>    return count/trials</a:t>
            </a:r>
          </a:p>
        </p:txBody>
      </p:sp>
      <p:sp>
        <p:nvSpPr>
          <p:cNvPr id="195" name="Exceptions are much slower"/>
          <p:cNvSpPr/>
          <p:nvPr/>
        </p:nvSpPr>
        <p:spPr>
          <a:xfrm>
            <a:off x="8689875" y="6755159"/>
            <a:ext cx="3144045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470" y="0"/>
                </a:moveTo>
                <a:cubicBezTo>
                  <a:pt x="5229" y="0"/>
                  <a:pt x="5033" y="484"/>
                  <a:pt x="5033" y="1080"/>
                </a:cubicBezTo>
                <a:lnTo>
                  <a:pt x="5033" y="8093"/>
                </a:lnTo>
                <a:lnTo>
                  <a:pt x="0" y="10246"/>
                </a:lnTo>
                <a:lnTo>
                  <a:pt x="5033" y="12406"/>
                </a:lnTo>
                <a:lnTo>
                  <a:pt x="5033" y="20520"/>
                </a:lnTo>
                <a:cubicBezTo>
                  <a:pt x="5033" y="21116"/>
                  <a:pt x="5229" y="21600"/>
                  <a:pt x="5470" y="21600"/>
                </a:cubicBezTo>
                <a:lnTo>
                  <a:pt x="21164" y="21600"/>
                </a:lnTo>
                <a:cubicBezTo>
                  <a:pt x="2140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405" y="0"/>
                  <a:pt x="21164" y="0"/>
                </a:cubicBezTo>
                <a:lnTo>
                  <a:pt x="5470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Exceptions are much slower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98" name="What about if the letter is at the en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about if the letter is at the end</a:t>
            </a:r>
          </a:p>
        </p:txBody>
      </p:sp>
      <p:pic>
        <p:nvPicPr>
          <p:cNvPr id="199" name="Screen Shot 2018-10-15 at 9.59.34 PM.png" descr="Screen Shot 2018-10-15 at 9.59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20683" y="7132091"/>
            <a:ext cx="4963434" cy="1646288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def timeit(function, trials):…"/>
          <p:cNvSpPr txBox="1"/>
          <p:nvPr/>
        </p:nvSpPr>
        <p:spPr>
          <a:xfrm>
            <a:off x="1963960" y="3301999"/>
            <a:ext cx="9625609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timeit(function, trials):</a:t>
            </a:r>
          </a:p>
          <a:p>
            <a:pPr/>
            <a:r>
              <a:t>    lista = [str(i)+"a" for i in range(1000000)]</a:t>
            </a:r>
          </a:p>
          <a:p>
            <a:pPr/>
            <a:r>
              <a:t>    count = 0</a:t>
            </a:r>
          </a:p>
          <a:p>
            <a:pPr/>
            <a:r>
              <a:t>    for _ in range(trials):</a:t>
            </a:r>
          </a:p>
          <a:p>
            <a:pPr/>
            <a:r>
              <a:t>        start = time.time()</a:t>
            </a:r>
          </a:p>
          <a:p>
            <a:pPr/>
            <a:r>
              <a:t>        lista2 = function(lista)</a:t>
            </a:r>
          </a:p>
          <a:p>
            <a:pPr/>
            <a:r>
              <a:t>        count += time.time()-start</a:t>
            </a:r>
          </a:p>
          <a:p>
            <a:pPr/>
            <a:r>
              <a:t>    return count/trials</a:t>
            </a:r>
          </a:p>
        </p:txBody>
      </p:sp>
      <p:sp>
        <p:nvSpPr>
          <p:cNvPr id="201" name="Exceptions are still much slower"/>
          <p:cNvSpPr/>
          <p:nvPr/>
        </p:nvSpPr>
        <p:spPr>
          <a:xfrm>
            <a:off x="8658522" y="6767859"/>
            <a:ext cx="3175398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629" y="0"/>
                </a:moveTo>
                <a:cubicBezTo>
                  <a:pt x="5390" y="0"/>
                  <a:pt x="5197" y="484"/>
                  <a:pt x="5197" y="1080"/>
                </a:cubicBezTo>
                <a:lnTo>
                  <a:pt x="5197" y="15032"/>
                </a:lnTo>
                <a:lnTo>
                  <a:pt x="0" y="17192"/>
                </a:lnTo>
                <a:lnTo>
                  <a:pt x="5197" y="19352"/>
                </a:lnTo>
                <a:lnTo>
                  <a:pt x="5197" y="20520"/>
                </a:lnTo>
                <a:cubicBezTo>
                  <a:pt x="5197" y="21116"/>
                  <a:pt x="5390" y="21600"/>
                  <a:pt x="5629" y="21600"/>
                </a:cubicBezTo>
                <a:lnTo>
                  <a:pt x="21168" y="21600"/>
                </a:lnTo>
                <a:cubicBezTo>
                  <a:pt x="21407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407" y="0"/>
                  <a:pt x="21168" y="0"/>
                </a:cubicBezTo>
                <a:lnTo>
                  <a:pt x="5629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Exceptions are still much slower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Exceptions</a:t>
            </a:r>
          </a:p>
        </p:txBody>
      </p:sp>
      <p:sp>
        <p:nvSpPr>
          <p:cNvPr id="122" name="There are two approaches to living life as a religiou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297815" indent="-297815" defTabSz="391414">
              <a:spcBef>
                <a:spcPts val="1400"/>
              </a:spcBef>
              <a:defRPr sz="2144"/>
            </a:pPr>
            <a:r>
              <a:t>There are two approaches to living life as a religious:</a:t>
            </a:r>
          </a:p>
          <a:p>
            <a:pPr lvl="1" marL="595630" indent="-297815" defTabSz="391414">
              <a:spcBef>
                <a:spcPts val="1400"/>
              </a:spcBef>
              <a:defRPr sz="2144"/>
            </a:pPr>
            <a:r>
              <a:t>Before you do anything, you ask for permission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Strengthens humility and denial of self</a:t>
            </a:r>
          </a:p>
          <a:p>
            <a:pPr lvl="1" marL="595630" indent="-297815" defTabSz="391414">
              <a:spcBef>
                <a:spcPts val="1400"/>
              </a:spcBef>
              <a:defRPr sz="2144"/>
            </a:pPr>
            <a:r>
              <a:t>Do something and then ask for pardon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Strengthens your Ego too much, but makes it easier on the superior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</a:p>
          <a:p>
            <a:pPr marL="297815" indent="-297815" defTabSz="391414">
              <a:spcBef>
                <a:spcPts val="1400"/>
              </a:spcBef>
              <a:defRPr sz="2144"/>
            </a:pPr>
            <a:r>
              <a:t>Similarly: There are two approaches to the risks of live:</a:t>
            </a:r>
          </a:p>
          <a:p>
            <a:pPr lvl="1" marL="595630" indent="-297815" defTabSz="391414">
              <a:spcBef>
                <a:spcPts val="1400"/>
              </a:spcBef>
              <a:defRPr sz="2144"/>
            </a:pPr>
            <a:r>
              <a:t>Make sure you are prepared for anything</a:t>
            </a:r>
          </a:p>
          <a:p>
            <a:pPr lvl="1" marL="595630" indent="-297815" defTabSz="391414">
              <a:spcBef>
                <a:spcPts val="1400"/>
              </a:spcBef>
              <a:defRPr sz="2144"/>
            </a:pPr>
            <a:r>
              <a:t>Just live your life and deal with the consequences of your errors. </a:t>
            </a:r>
          </a:p>
          <a:p>
            <a:pPr lvl="1" marL="595630" indent="-297815" defTabSz="391414">
              <a:spcBef>
                <a:spcPts val="1400"/>
              </a:spcBef>
              <a:defRPr sz="2144"/>
            </a:pPr>
          </a:p>
          <a:p>
            <a:pPr marL="297815" indent="-297815" defTabSz="391414">
              <a:spcBef>
                <a:spcPts val="1400"/>
              </a:spcBef>
              <a:defRPr sz="2144"/>
            </a:pPr>
            <a:r>
              <a:t>In programming, Python tends to fall squarely into the second category</a:t>
            </a:r>
          </a:p>
          <a:p>
            <a:pPr lvl="1" marL="595630" indent="-297815" defTabSz="391414">
              <a:spcBef>
                <a:spcPts val="1400"/>
              </a:spcBef>
              <a:defRPr sz="2144"/>
            </a:pPr>
            <a:r>
              <a:t>But it makes more sense than in real life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8F91"/>
            </a:gs>
            <a:gs pos="1942">
              <a:srgbClr val="FAC7C7"/>
            </a:gs>
            <a:gs pos="100000">
              <a:srgbClr val="F4FFFC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204" name="Define a function that calculates the geometric mean of two number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Define a function that calculates the geometric mean of two numbers. </a:t>
            </a:r>
          </a:p>
          <a:p>
            <a:pPr/>
            <a:r>
              <a:t>Use an exception to deal with a ValueError, arisen by taking the square-root of a negative number </a:t>
            </a:r>
          </a:p>
          <a:p>
            <a:pPr lvl="1"/>
            <a:r>
              <a:t>Here is the if-version. We return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None</a:t>
            </a:r>
            <a:r>
              <a:t> if there is no mean.</a:t>
            </a:r>
          </a:p>
        </p:txBody>
      </p:sp>
      <p:sp>
        <p:nvSpPr>
          <p:cNvPr id="205" name="def geo(x, y):…"/>
          <p:cNvSpPr txBox="1"/>
          <p:nvPr/>
        </p:nvSpPr>
        <p:spPr>
          <a:xfrm>
            <a:off x="3701603" y="6553200"/>
            <a:ext cx="5860716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geo(x, y):</a:t>
            </a:r>
          </a:p>
          <a:p>
            <a:pPr/>
            <a:r>
              <a:t>    if x*y &gt; 0:</a:t>
            </a:r>
          </a:p>
          <a:p>
            <a:pPr/>
            <a:r>
              <a:t>        return math.sqrt(x*y)</a:t>
            </a:r>
          </a:p>
          <a:p>
            <a:pPr/>
            <a:r>
              <a:t>    return None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elf Test 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 Solution</a:t>
            </a:r>
          </a:p>
        </p:txBody>
      </p:sp>
      <p:sp>
        <p:nvSpPr>
          <p:cNvPr id="208" name="def geoe(x,y):…"/>
          <p:cNvSpPr txBox="1"/>
          <p:nvPr/>
        </p:nvSpPr>
        <p:spPr>
          <a:xfrm>
            <a:off x="3701603" y="3873499"/>
            <a:ext cx="5860716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geoe(x,y):</a:t>
            </a:r>
          </a:p>
          <a:p>
            <a:pPr/>
            <a:r>
              <a:t>    try:</a:t>
            </a:r>
          </a:p>
          <a:p>
            <a:pPr/>
            <a:r>
              <a:t>        return math.sqrt(x*y)</a:t>
            </a:r>
          </a:p>
          <a:p>
            <a:pPr/>
            <a:r>
              <a:t>    except ValueError:</a:t>
            </a:r>
          </a:p>
          <a:p>
            <a:pPr/>
            <a:r>
              <a:t>        return None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Multiple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Exceptions</a:t>
            </a:r>
          </a:p>
        </p:txBody>
      </p:sp>
      <p:sp>
        <p:nvSpPr>
          <p:cNvPr id="211" name="We can write an exception handler that handles all the excep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write an exception handler that handles </a:t>
            </a:r>
            <a:r>
              <a:rPr u="sng"/>
              <a:t>all</a:t>
            </a:r>
            <a:r>
              <a:t> the exceptions</a:t>
            </a:r>
          </a:p>
          <a:p>
            <a:pPr lvl="1"/>
            <a:r>
              <a:t>This is discouraged since there are just too many exceptions that can occur</a:t>
            </a:r>
          </a:p>
          <a:p>
            <a:pPr lvl="2"/>
            <a:r>
              <a:t>such as out-of-memory, system-error, keyboard-interrupt …</a:t>
            </a:r>
          </a:p>
          <a:p>
            <a:pPr lvl="1"/>
            <a:r>
              <a:t>In this case, the except clause specifies no exception</a:t>
            </a:r>
          </a:p>
        </p:txBody>
      </p:sp>
      <p:sp>
        <p:nvSpPr>
          <p:cNvPr id="212" name="try:…"/>
          <p:cNvSpPr txBox="1"/>
          <p:nvPr/>
        </p:nvSpPr>
        <p:spPr>
          <a:xfrm>
            <a:off x="2489993" y="7226299"/>
            <a:ext cx="6942821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try:</a:t>
            </a:r>
          </a:p>
          <a:p>
            <a:pPr/>
            <a:r>
              <a:t>   accum += 1/n</a:t>
            </a:r>
          </a:p>
          <a:p>
            <a:pPr/>
            <a:r>
              <a:t>except:</a:t>
            </a:r>
          </a:p>
          <a:p>
            <a:pPr lvl="3"/>
            <a:r>
              <a:t>print(“something bad happened”)</a:t>
            </a:r>
          </a:p>
        </p:txBody>
      </p:sp>
      <p:sp>
        <p:nvSpPr>
          <p:cNvPr id="213" name="No exception specified…"/>
          <p:cNvSpPr/>
          <p:nvPr/>
        </p:nvSpPr>
        <p:spPr>
          <a:xfrm>
            <a:off x="4730750" y="7594600"/>
            <a:ext cx="7469585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615" y="0"/>
                </a:moveTo>
                <a:cubicBezTo>
                  <a:pt x="12514" y="0"/>
                  <a:pt x="12431" y="484"/>
                  <a:pt x="12431" y="1080"/>
                </a:cubicBezTo>
                <a:lnTo>
                  <a:pt x="12431" y="7628"/>
                </a:lnTo>
                <a:lnTo>
                  <a:pt x="0" y="9788"/>
                </a:lnTo>
                <a:lnTo>
                  <a:pt x="12431" y="11948"/>
                </a:lnTo>
                <a:lnTo>
                  <a:pt x="12431" y="20520"/>
                </a:lnTo>
                <a:cubicBezTo>
                  <a:pt x="12431" y="21116"/>
                  <a:pt x="12514" y="21600"/>
                  <a:pt x="12615" y="21600"/>
                </a:cubicBezTo>
                <a:lnTo>
                  <a:pt x="21416" y="21600"/>
                </a:lnTo>
                <a:cubicBezTo>
                  <a:pt x="21518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518" y="0"/>
                  <a:pt x="21416" y="0"/>
                </a:cubicBezTo>
                <a:lnTo>
                  <a:pt x="12615" y="0"/>
                </a:lnTo>
                <a:close/>
              </a:path>
            </a:pathLst>
          </a:custGeom>
          <a:gradFill>
            <a:gsLst>
              <a:gs pos="0">
                <a:srgbClr val="EEF9FF"/>
              </a:gs>
              <a:gs pos="100000">
                <a:srgbClr val="FFF7E5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No exception specified</a:t>
            </a:r>
          </a:p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Handler handles everything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3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Multiple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Exceptions</a:t>
            </a:r>
          </a:p>
        </p:txBody>
      </p:sp>
      <p:sp>
        <p:nvSpPr>
          <p:cNvPr id="216" name="Normally, you want to specify which exceptions you are handling…"/>
          <p:cNvSpPr txBox="1"/>
          <p:nvPr>
            <p:ph type="body" sz="half" idx="1"/>
          </p:nvPr>
        </p:nvSpPr>
        <p:spPr>
          <a:xfrm>
            <a:off x="952500" y="2590800"/>
            <a:ext cx="11099800" cy="2892029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Normally, you want to specify which exceptions you are handling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You can specify several exception handles by repeating the exception clause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Or you can handle a list of exceptions</a:t>
            </a:r>
          </a:p>
        </p:txBody>
      </p:sp>
      <p:sp>
        <p:nvSpPr>
          <p:cNvPr id="217" name="def test():…"/>
          <p:cNvSpPr txBox="1"/>
          <p:nvPr/>
        </p:nvSpPr>
        <p:spPr>
          <a:xfrm>
            <a:off x="1140866" y="5470128"/>
            <a:ext cx="11408979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test():</a:t>
            </a:r>
          </a:p>
          <a:p>
            <a:pPr/>
            <a:r>
              <a:t>    try:</a:t>
            </a:r>
          </a:p>
          <a:p>
            <a:pPr/>
            <a:r>
              <a:t>        f = open("none.txt")</a:t>
            </a:r>
          </a:p>
          <a:p>
            <a:pPr/>
            <a:r>
              <a:t>        block = f.read(256)</a:t>
            </a:r>
          </a:p>
          <a:p>
            <a:pPr/>
            <a:r>
              <a:t>    except IOError:</a:t>
            </a:r>
          </a:p>
          <a:p>
            <a:pPr/>
            <a:r>
              <a:t>        print("something happened when reading the file")</a:t>
            </a:r>
          </a:p>
          <a:p>
            <a:pPr/>
            <a:r>
              <a:t>    except EOFError:</a:t>
            </a:r>
          </a:p>
          <a:p>
            <a:pPr/>
            <a:r>
              <a:t>        print("ran out of file")</a:t>
            </a:r>
          </a:p>
          <a:p>
            <a:pPr/>
            <a:r>
              <a:t>    except (KeyboardInterrupt, ValueError):</a:t>
            </a:r>
          </a:p>
          <a:p>
            <a:pPr/>
            <a:r>
              <a:t>        print("something strange happened")</a:t>
            </a:r>
          </a:p>
        </p:txBody>
      </p:sp>
      <p:sp>
        <p:nvSpPr>
          <p:cNvPr id="218" name="The parentheses are necessary"/>
          <p:cNvSpPr/>
          <p:nvPr/>
        </p:nvSpPr>
        <p:spPr>
          <a:xfrm>
            <a:off x="7680721" y="4940300"/>
            <a:ext cx="4672014" cy="35317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589" y="0"/>
                </a:moveTo>
                <a:cubicBezTo>
                  <a:pt x="6427" y="0"/>
                  <a:pt x="6295" y="174"/>
                  <a:pt x="6295" y="388"/>
                </a:cubicBezTo>
                <a:lnTo>
                  <a:pt x="6295" y="6432"/>
                </a:lnTo>
                <a:lnTo>
                  <a:pt x="0" y="21600"/>
                </a:lnTo>
                <a:lnTo>
                  <a:pt x="7116" y="7767"/>
                </a:lnTo>
                <a:lnTo>
                  <a:pt x="21306" y="7767"/>
                </a:lnTo>
                <a:cubicBezTo>
                  <a:pt x="21469" y="7767"/>
                  <a:pt x="21600" y="7593"/>
                  <a:pt x="21600" y="7379"/>
                </a:cubicBezTo>
                <a:lnTo>
                  <a:pt x="21600" y="388"/>
                </a:lnTo>
                <a:cubicBezTo>
                  <a:pt x="21600" y="174"/>
                  <a:pt x="21469" y="0"/>
                  <a:pt x="21306" y="0"/>
                </a:cubicBezTo>
                <a:lnTo>
                  <a:pt x="6589" y="0"/>
                </a:lnTo>
                <a:close/>
              </a:path>
            </a:pathLst>
          </a:custGeom>
          <a:gradFill>
            <a:gsLst>
              <a:gs pos="0">
                <a:srgbClr val="EEF9FF"/>
              </a:gs>
              <a:gs pos="100000">
                <a:srgbClr val="FFF7E5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parentheses are necessary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leaning 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Cleaning Up</a:t>
            </a:r>
          </a:p>
        </p:txBody>
      </p:sp>
      <p:sp>
        <p:nvSpPr>
          <p:cNvPr id="221" name="Sometimes you need to make sure that failure-prone code cleans u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Sometimes you need to make sure that failure-prone code cleans up</a:t>
            </a:r>
          </a:p>
          <a:p>
            <a:pPr/>
            <a:r>
              <a:t>Use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finally</a:t>
            </a:r>
            <a:r>
              <a:t> clause</a:t>
            </a:r>
          </a:p>
          <a:p>
            <a:pPr lvl="1"/>
            <a:r>
              <a:t>Guaranteed to be executed</a:t>
            </a:r>
          </a:p>
          <a:p>
            <a:pPr lvl="2"/>
            <a:r>
              <a:t>Even with return statements</a:t>
            </a:r>
          </a:p>
          <a:p>
            <a:pPr lvl="2"/>
            <a:r>
              <a:t>Even when exceptions are raised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Example for finally clau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73201">
              <a:defRPr sz="6480"/>
            </a:pPr>
            <a:r>
              <a:t>Example for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finally</a:t>
            </a:r>
            <a:r>
              <a:t> clause</a:t>
            </a:r>
          </a:p>
        </p:txBody>
      </p:sp>
      <p:sp>
        <p:nvSpPr>
          <p:cNvPr id="224" name="If we open a file without the if-clause, we are morally obliged to close i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we open a file without the if-clause, we are morally obliged to close it</a:t>
            </a:r>
          </a:p>
          <a:p>
            <a:pPr lvl="1"/>
            <a:r>
              <a:t>Let’s say, if you have a long-running process that only needs a file for a little time, you should not hog the file and prevent others from accessing it.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Example for finally clau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73201">
              <a:defRPr sz="6480"/>
            </a:pPr>
            <a:r>
              <a:t>Example for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finally</a:t>
            </a:r>
            <a:r>
              <a:t> clause</a:t>
            </a:r>
          </a:p>
        </p:txBody>
      </p:sp>
      <p:sp>
        <p:nvSpPr>
          <p:cNvPr id="227" name="def harmonic(filename):…"/>
          <p:cNvSpPr txBox="1"/>
          <p:nvPr/>
        </p:nvSpPr>
        <p:spPr>
          <a:xfrm>
            <a:off x="1088330" y="2330450"/>
            <a:ext cx="8345240" cy="681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def harmonic(filename):</a:t>
            </a:r>
          </a:p>
          <a:p>
            <a:pPr>
              <a:defRPr sz="2000"/>
            </a:pPr>
            <a:r>
              <a:t>    """</a:t>
            </a:r>
          </a:p>
          <a:p>
            <a:pPr>
              <a:defRPr sz="2000"/>
            </a:pPr>
            <a:r>
              <a:t>    Assumes that the elements in the file are numbers.</a:t>
            </a:r>
          </a:p>
          <a:p>
            <a:pPr>
              <a:defRPr sz="2000"/>
            </a:pPr>
            <a:r>
              <a:t>    We return the harmonic mean of the numbers.</a:t>
            </a:r>
          </a:p>
          <a:p>
            <a:pPr>
              <a:defRPr sz="2000"/>
            </a:pPr>
            <a:r>
              <a:t>    """</a:t>
            </a:r>
          </a:p>
          <a:p>
            <a:pPr>
              <a:defRPr sz="2000"/>
            </a:pPr>
            <a:r>
              <a:t>    count = 0</a:t>
            </a:r>
          </a:p>
          <a:p>
            <a:pPr>
              <a:defRPr sz="2000"/>
            </a:pPr>
            <a:r>
              <a:t>    accumulator = 0</a:t>
            </a:r>
          </a:p>
          <a:p>
            <a:pPr>
              <a:defRPr sz="2000"/>
            </a:pPr>
            <a:r>
              <a:t>    try:</a:t>
            </a:r>
          </a:p>
          <a:p>
            <a:pPr>
              <a:defRPr sz="2000"/>
            </a:pPr>
            <a:r>
              <a:t>        infile = open(filename, encoding="utf-8")</a:t>
            </a:r>
          </a:p>
          <a:p>
            <a:pPr>
              <a:defRPr sz="2000"/>
            </a:pPr>
            <a:r>
              <a:t>        for line in infile:</a:t>
            </a:r>
          </a:p>
          <a:p>
            <a:pPr>
              <a:defRPr sz="2000"/>
            </a:pPr>
            <a:r>
              <a:t>            for words in line.split():</a:t>
            </a:r>
          </a:p>
          <a:p>
            <a:pPr>
              <a:defRPr sz="2000"/>
            </a:pPr>
            <a:r>
              <a:t>                accumulator += 1/int(words)</a:t>
            </a:r>
          </a:p>
          <a:p>
            <a:pPr>
              <a:defRPr sz="2000"/>
            </a:pPr>
            <a:r>
              <a:t>                count += 1</a:t>
            </a:r>
          </a:p>
          <a:p>
            <a:pPr>
              <a:defRPr sz="2000"/>
            </a:pPr>
            <a:r>
              <a:t>        return count/accumulator</a:t>
            </a:r>
          </a:p>
          <a:p>
            <a:pPr>
              <a:defRPr sz="2000"/>
            </a:pPr>
            <a:r>
              <a:t>    except ZeroDivisionError:</a:t>
            </a:r>
          </a:p>
          <a:p>
            <a:pPr>
              <a:defRPr sz="2000"/>
            </a:pPr>
            <a:r>
              <a:t>        print("saw a zero")</a:t>
            </a:r>
          </a:p>
          <a:p>
            <a:pPr>
              <a:defRPr sz="2000"/>
            </a:pPr>
            <a:r>
              <a:t>        return 1000000000</a:t>
            </a:r>
          </a:p>
          <a:p>
            <a:pPr>
              <a:defRPr sz="2000"/>
            </a:pPr>
            <a:r>
              <a:t>    except ValueError:</a:t>
            </a:r>
          </a:p>
          <a:p>
            <a:pPr>
              <a:defRPr sz="2000"/>
            </a:pPr>
            <a:r>
              <a:t>        print("saw a non-integer")</a:t>
            </a:r>
          </a:p>
          <a:p>
            <a:pPr>
              <a:defRPr sz="2000"/>
            </a:pPr>
            <a:r>
              <a:t>        return 0</a:t>
            </a:r>
          </a:p>
          <a:p>
            <a:pPr>
              <a:defRPr sz="2000"/>
            </a:pPr>
            <a:r>
              <a:t>    finally:</a:t>
            </a:r>
          </a:p>
          <a:p>
            <a:pPr>
              <a:defRPr sz="2000"/>
            </a:pPr>
            <a:r>
              <a:t>        print("I am done and closing the file")</a:t>
            </a:r>
          </a:p>
          <a:p>
            <a:pPr>
              <a:defRPr sz="2000"/>
            </a:pPr>
            <a:r>
              <a:t>        infile.close()</a:t>
            </a:r>
          </a:p>
        </p:txBody>
      </p:sp>
      <p:sp>
        <p:nvSpPr>
          <p:cNvPr id="228" name="Return in the try block"/>
          <p:cNvSpPr/>
          <p:nvPr/>
        </p:nvSpPr>
        <p:spPr>
          <a:xfrm>
            <a:off x="6156325" y="3441700"/>
            <a:ext cx="6183710" cy="2836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47" y="0"/>
                </a:moveTo>
                <a:cubicBezTo>
                  <a:pt x="10624" y="0"/>
                  <a:pt x="10525" y="216"/>
                  <a:pt x="10525" y="483"/>
                </a:cubicBezTo>
                <a:lnTo>
                  <a:pt x="10525" y="8328"/>
                </a:lnTo>
                <a:lnTo>
                  <a:pt x="0" y="21600"/>
                </a:lnTo>
                <a:lnTo>
                  <a:pt x="11325" y="9670"/>
                </a:lnTo>
                <a:lnTo>
                  <a:pt x="21378" y="9670"/>
                </a:lnTo>
                <a:cubicBezTo>
                  <a:pt x="21501" y="9670"/>
                  <a:pt x="21600" y="9453"/>
                  <a:pt x="21600" y="9186"/>
                </a:cubicBezTo>
                <a:lnTo>
                  <a:pt x="21600" y="483"/>
                </a:lnTo>
                <a:cubicBezTo>
                  <a:pt x="21600" y="216"/>
                  <a:pt x="21501" y="0"/>
                  <a:pt x="21378" y="0"/>
                </a:cubicBezTo>
                <a:lnTo>
                  <a:pt x="10747" y="0"/>
                </a:lnTo>
                <a:close/>
              </a:path>
            </a:pathLst>
          </a:custGeom>
          <a:gradFill>
            <a:gsLst>
              <a:gs pos="0">
                <a:srgbClr val="EEF9FF"/>
              </a:gs>
              <a:gs pos="100000">
                <a:srgbClr val="FFF7E5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Return in the try block</a:t>
            </a:r>
          </a:p>
        </p:txBody>
      </p:sp>
      <p:sp>
        <p:nvSpPr>
          <p:cNvPr id="229" name="Return in the handler"/>
          <p:cNvSpPr/>
          <p:nvPr/>
        </p:nvSpPr>
        <p:spPr>
          <a:xfrm>
            <a:off x="5437981" y="4927600"/>
            <a:ext cx="6902054" cy="20331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876" y="0"/>
                </a:moveTo>
                <a:cubicBezTo>
                  <a:pt x="11766" y="0"/>
                  <a:pt x="11677" y="302"/>
                  <a:pt x="11677" y="675"/>
                </a:cubicBezTo>
                <a:lnTo>
                  <a:pt x="11677" y="11574"/>
                </a:lnTo>
                <a:lnTo>
                  <a:pt x="0" y="21600"/>
                </a:lnTo>
                <a:lnTo>
                  <a:pt x="13030" y="13492"/>
                </a:lnTo>
                <a:lnTo>
                  <a:pt x="21401" y="13492"/>
                </a:lnTo>
                <a:cubicBezTo>
                  <a:pt x="21511" y="13492"/>
                  <a:pt x="21600" y="13190"/>
                  <a:pt x="21600" y="12817"/>
                </a:cubicBezTo>
                <a:lnTo>
                  <a:pt x="21600" y="675"/>
                </a:lnTo>
                <a:cubicBezTo>
                  <a:pt x="21600" y="302"/>
                  <a:pt x="21511" y="0"/>
                  <a:pt x="21401" y="0"/>
                </a:cubicBezTo>
                <a:lnTo>
                  <a:pt x="11876" y="0"/>
                </a:lnTo>
                <a:close/>
              </a:path>
            </a:pathLst>
          </a:custGeom>
          <a:gradFill>
            <a:gsLst>
              <a:gs pos="0">
                <a:srgbClr val="EEF9FF"/>
              </a:gs>
              <a:gs pos="100000">
                <a:srgbClr val="FFF7E5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Return in the handler</a:t>
            </a:r>
          </a:p>
        </p:txBody>
      </p:sp>
      <p:sp>
        <p:nvSpPr>
          <p:cNvPr id="230" name="But finally is guaranteed to run before any of the returns"/>
          <p:cNvSpPr/>
          <p:nvPr/>
        </p:nvSpPr>
        <p:spPr>
          <a:xfrm>
            <a:off x="7096918" y="6634509"/>
            <a:ext cx="5332017" cy="18502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013" y="0"/>
                </a:moveTo>
                <a:cubicBezTo>
                  <a:pt x="8871" y="0"/>
                  <a:pt x="8756" y="332"/>
                  <a:pt x="8756" y="741"/>
                </a:cubicBezTo>
                <a:lnTo>
                  <a:pt x="8756" y="16327"/>
                </a:lnTo>
                <a:lnTo>
                  <a:pt x="0" y="21600"/>
                </a:lnTo>
                <a:lnTo>
                  <a:pt x="12050" y="18473"/>
                </a:lnTo>
                <a:lnTo>
                  <a:pt x="21343" y="18473"/>
                </a:lnTo>
                <a:cubicBezTo>
                  <a:pt x="21485" y="18473"/>
                  <a:pt x="21600" y="18141"/>
                  <a:pt x="21600" y="17731"/>
                </a:cubicBezTo>
                <a:lnTo>
                  <a:pt x="21600" y="741"/>
                </a:lnTo>
                <a:cubicBezTo>
                  <a:pt x="21600" y="332"/>
                  <a:pt x="21485" y="0"/>
                  <a:pt x="21343" y="0"/>
                </a:cubicBezTo>
                <a:lnTo>
                  <a:pt x="9013" y="0"/>
                </a:lnTo>
                <a:close/>
              </a:path>
            </a:pathLst>
          </a:custGeom>
          <a:gradFill>
            <a:gsLst>
              <a:gs pos="0">
                <a:srgbClr val="EEF9FF"/>
              </a:gs>
              <a:gs pos="100000">
                <a:srgbClr val="FFF7E5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But finally is guaranteed to run before any of the returns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9" grpId="2"/>
      <p:bldP build="whole" bldLvl="1" animBg="1" rev="0" advAuto="0" spid="230" grpId="3"/>
      <p:bldP build="whole" bldLvl="1" animBg="1" rev="0" advAuto="0" spid="228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aising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Raising exceptions</a:t>
            </a:r>
          </a:p>
        </p:txBody>
      </p:sp>
      <p:sp>
        <p:nvSpPr>
          <p:cNvPr id="233" name="You can also raise your own excep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also raise your own exception</a:t>
            </a:r>
          </a:p>
          <a:p>
            <a:pPr lvl="1"/>
            <a:r>
              <a:t>You can even define your own exceptions when you have understood classes</a:t>
            </a:r>
          </a:p>
          <a:p>
            <a:pPr lvl="1"/>
            <a:r>
              <a:t>Just say: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raise ValueError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or whatever the exception is that you want to raise.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060C"/>
            </a:gs>
            <a:gs pos="1942">
              <a:srgbClr val="FA8284"/>
            </a:gs>
            <a:gs pos="100000">
              <a:srgbClr val="F4FFFC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236" name="Recall that the finally clause is always execute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Recall that the finally clause is always executed.</a:t>
            </a:r>
          </a:p>
          <a:p>
            <a:pPr/>
            <a:r>
              <a:t>What is the output of the following code</a:t>
            </a:r>
          </a:p>
        </p:txBody>
      </p:sp>
      <p:sp>
        <p:nvSpPr>
          <p:cNvPr id="237" name="def raising():…"/>
          <p:cNvSpPr txBox="1"/>
          <p:nvPr/>
        </p:nvSpPr>
        <p:spPr>
          <a:xfrm>
            <a:off x="4158877" y="5079999"/>
            <a:ext cx="4869955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raising():</a:t>
            </a:r>
          </a:p>
          <a:p>
            <a:pPr/>
            <a:r>
              <a:t>    try:</a:t>
            </a:r>
          </a:p>
          <a:p>
            <a:pPr/>
            <a:r>
              <a:t>        raise ValueError</a:t>
            </a:r>
          </a:p>
          <a:p>
            <a:pPr/>
            <a:r>
              <a:t>    except ValueError:</a:t>
            </a:r>
          </a:p>
          <a:p>
            <a:pPr/>
            <a:r>
              <a:t>        return 0</a:t>
            </a:r>
          </a:p>
          <a:p>
            <a:pPr/>
            <a:r>
              <a:t>    finally:</a:t>
            </a:r>
          </a:p>
          <a:p>
            <a:pPr/>
            <a:r>
              <a:t>        return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Answ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 </a:t>
            </a:r>
          </a:p>
        </p:txBody>
      </p:sp>
      <p:sp>
        <p:nvSpPr>
          <p:cNvPr id="240" name="The functions returns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functions returns 1</a:t>
            </a:r>
          </a:p>
          <a:p>
            <a:pPr lvl="1"/>
            <a:r>
              <a:t>The exception is raised and control passes to the exception handler</a:t>
            </a:r>
          </a:p>
          <a:p>
            <a:pPr lvl="1"/>
            <a:r>
              <a:t>Before the exception handler can return, the finally clause is executed</a:t>
            </a:r>
          </a:p>
          <a:p>
            <a:pPr lvl="1"/>
            <a:r>
              <a:t>And that one returns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Exceptions</a:t>
            </a:r>
          </a:p>
        </p:txBody>
      </p:sp>
      <p:sp>
        <p:nvSpPr>
          <p:cNvPr id="125" name="RAISING AN EXCEPTION interrupts the flow of the progra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defRPr i="1"/>
            </a:pPr>
            <a:r>
              <a:t>RAISING AN EXCEPTION </a:t>
            </a:r>
            <a:r>
              <a:rPr i="0"/>
              <a:t>interrupts the flow of the program</a:t>
            </a:r>
            <a:endParaRPr i="0"/>
          </a:p>
          <a:p>
            <a:pPr>
              <a:defRPr i="1"/>
            </a:pPr>
            <a:r>
              <a:t>HANDLING AN EXCEPTION</a:t>
            </a:r>
            <a:r>
              <a:rPr i="0"/>
              <a:t> puts the program flow back on track or deals with an error situation</a:t>
            </a:r>
            <a:endParaRPr i="0"/>
          </a:p>
          <a:p>
            <a:pPr lvl="1">
              <a:defRPr i="1"/>
            </a:pPr>
            <a:r>
              <a:rPr i="0"/>
              <a:t>Such as out of memory, file cannot be found, CPU illegal instruction error, division by zero, overflow,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Multiple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Exceptions</a:t>
            </a:r>
          </a:p>
        </p:txBody>
      </p:sp>
      <p:sp>
        <p:nvSpPr>
          <p:cNvPr id="243" name="It is common that Python code throws multiple excep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It is common that Python code throws multiple exceptions</a:t>
            </a:r>
          </a:p>
          <a:p>
            <a:pPr lvl="1"/>
            <a:r>
              <a:t>Can list different exceptions using a tuple and handle them all</a:t>
            </a:r>
          </a:p>
          <a:p>
            <a:pPr lvl="1"/>
          </a:p>
          <a:p>
            <a:pPr lvl="1"/>
          </a:p>
          <a:p>
            <a:pPr lvl="1"/>
            <a:r>
              <a:t>Or write different exception handlers</a:t>
            </a:r>
          </a:p>
        </p:txBody>
      </p:sp>
      <p:sp>
        <p:nvSpPr>
          <p:cNvPr id="244" name="try:…"/>
          <p:cNvSpPr txBox="1"/>
          <p:nvPr/>
        </p:nvSpPr>
        <p:spPr>
          <a:xfrm>
            <a:off x="2329780" y="4997450"/>
            <a:ext cx="9031152" cy="162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try:</a:t>
            </a:r>
          </a:p>
          <a:p>
            <a:pPr/>
            <a:r>
              <a:t>   client_obj.get_url(url)</a:t>
            </a:r>
          </a:p>
          <a:p>
            <a:pPr/>
            <a:r>
              <a:t>except (URLError, ValueError, SocketTimeout):</a:t>
            </a:r>
          </a:p>
          <a:p>
            <a:pPr/>
            <a:r>
              <a:t>   client_obj.remove_url(url)</a:t>
            </a:r>
          </a:p>
        </p:txBody>
      </p:sp>
      <p:sp>
        <p:nvSpPr>
          <p:cNvPr id="245" name="try:…"/>
          <p:cNvSpPr txBox="1"/>
          <p:nvPr/>
        </p:nvSpPr>
        <p:spPr>
          <a:xfrm>
            <a:off x="2694104" y="7120321"/>
            <a:ext cx="7445935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try:</a:t>
            </a:r>
          </a:p>
          <a:p>
            <a:pPr/>
            <a:r>
              <a:t>   client_obj.get_url(url)</a:t>
            </a:r>
          </a:p>
          <a:p>
            <a:pPr/>
            <a:r>
              <a:t>except (URLError, ValueError):</a:t>
            </a:r>
          </a:p>
          <a:p>
            <a:pPr/>
            <a:r>
              <a:t>   client_obj.remove_url(url)</a:t>
            </a:r>
          </a:p>
          <a:p>
            <a:pPr/>
            <a:r>
              <a:t>except SocketTimeout:</a:t>
            </a:r>
          </a:p>
          <a:p>
            <a:pPr/>
            <a:r>
              <a:t>   client_obj.handle_url_timeout(url)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Handles to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Handles to Exceptions</a:t>
            </a:r>
          </a:p>
        </p:txBody>
      </p:sp>
      <p:sp>
        <p:nvSpPr>
          <p:cNvPr id="248" name="Exceptions are classes that have metho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Exceptions are classes that have methods</a:t>
            </a:r>
          </a:p>
          <a:p>
            <a:pPr/>
            <a:r>
              <a:t>To gain access use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as</a:t>
            </a:r>
            <a:r>
              <a:t> keyword</a:t>
            </a:r>
          </a:p>
        </p:txBody>
      </p:sp>
      <p:sp>
        <p:nvSpPr>
          <p:cNvPr id="249" name="try:…"/>
          <p:cNvSpPr txBox="1"/>
          <p:nvPr/>
        </p:nvSpPr>
        <p:spPr>
          <a:xfrm>
            <a:off x="3518693" y="4876800"/>
            <a:ext cx="6455173" cy="353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try:</a:t>
            </a:r>
          </a:p>
          <a:p>
            <a:pPr/>
            <a:r>
              <a:t>   f = open(filename)</a:t>
            </a:r>
          </a:p>
          <a:p>
            <a:pPr/>
            <a:r>
              <a:t>except OSError as e:</a:t>
            </a:r>
          </a:p>
          <a:p>
            <a:pPr/>
            <a:r>
              <a:t>   if e.errno == errno.ENOENT:</a:t>
            </a:r>
          </a:p>
          <a:p>
            <a:pPr/>
            <a:r>
              <a:t>      print('file not found')</a:t>
            </a:r>
          </a:p>
          <a:p>
            <a:pPr/>
            <a:r>
              <a:t>   elif e.errno == errno.EACCES:</a:t>
            </a:r>
          </a:p>
          <a:p>
            <a:pPr/>
            <a:r>
              <a:t>      print('permission denied')</a:t>
            </a:r>
          </a:p>
          <a:p>
            <a:pPr/>
            <a:r>
              <a:t>   else:</a:t>
            </a:r>
          </a:p>
          <a:p>
            <a:pPr/>
            <a:r>
              <a:t>      print('unexpected error')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Multiple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Exceptions</a:t>
            </a:r>
          </a:p>
        </p:txBody>
      </p:sp>
      <p:sp>
        <p:nvSpPr>
          <p:cNvPr id="252" name="More than one exception can be trigger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More than one exception can be triggered</a:t>
            </a:r>
          </a:p>
          <a:p>
            <a:pPr lvl="1"/>
            <a:r>
              <a:t>The first matching exception handler will handle, even if a more specific exception handler is available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2"/>
            <a:r>
              <a:t>prints out 'it failed'</a:t>
            </a:r>
          </a:p>
        </p:txBody>
      </p:sp>
      <p:sp>
        <p:nvSpPr>
          <p:cNvPr id="253" name="try:…"/>
          <p:cNvSpPr txBox="1"/>
          <p:nvPr/>
        </p:nvSpPr>
        <p:spPr>
          <a:xfrm>
            <a:off x="3975968" y="4876800"/>
            <a:ext cx="5464411" cy="238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try:</a:t>
            </a:r>
          </a:p>
          <a:p>
            <a:pPr/>
            <a:r>
              <a:t>   f = open(a_missing_file)</a:t>
            </a:r>
          </a:p>
          <a:p>
            <a:pPr/>
            <a:r>
              <a:t>execpt OSError:</a:t>
            </a:r>
          </a:p>
          <a:p>
            <a:pPr/>
            <a:r>
              <a:t>   print('it failed')</a:t>
            </a:r>
          </a:p>
          <a:p>
            <a:pPr/>
            <a:r>
              <a:t>except FileNotFoundError:</a:t>
            </a:r>
          </a:p>
          <a:p>
            <a:pPr/>
            <a:r>
              <a:t>   print('File not found')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Multiple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Exceptions</a:t>
            </a:r>
          </a:p>
        </p:txBody>
      </p:sp>
      <p:sp>
        <p:nvSpPr>
          <p:cNvPr id="256" name="Exceptions are in a hierarch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Exceptions are in a hierarchy</a:t>
            </a:r>
          </a:p>
          <a:p>
            <a:pPr/>
          </a:p>
          <a:p>
            <a:pPr/>
          </a:p>
          <a:p>
            <a:pPr/>
          </a:p>
          <a:p>
            <a:pPr lvl="2"/>
            <a:r>
              <a:t>catches all exceptions except SystemExit, KeyboardInterrupt, GeneratorExit</a:t>
            </a:r>
          </a:p>
          <a:p>
            <a:pPr lvl="2"/>
            <a:r>
              <a:t>If you want to catch those, change Exception to BaseException</a:t>
            </a:r>
          </a:p>
        </p:txBody>
      </p:sp>
      <p:sp>
        <p:nvSpPr>
          <p:cNvPr id="257" name="try:…"/>
          <p:cNvSpPr txBox="1"/>
          <p:nvPr/>
        </p:nvSpPr>
        <p:spPr>
          <a:xfrm>
            <a:off x="4590451" y="3319093"/>
            <a:ext cx="4473651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try:</a:t>
            </a:r>
          </a:p>
          <a:p>
            <a:pPr/>
            <a:r>
              <a:t>   …</a:t>
            </a:r>
          </a:p>
          <a:p>
            <a:pPr/>
            <a:r>
              <a:t>except Exception as e:</a:t>
            </a:r>
          </a:p>
          <a:p>
            <a:pPr/>
            <a:r>
              <a:t>   …</a:t>
            </a:r>
          </a:p>
          <a:p>
            <a:pPr/>
            <a:r>
              <a:t>   print(e)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reating Custom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Creating Custom Exceptions</a:t>
            </a:r>
          </a:p>
        </p:txBody>
      </p:sp>
      <p:sp>
        <p:nvSpPr>
          <p:cNvPr id="260" name="To  create a new exception, just define a class that derives from Excep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 create a new exception, just define a class that derives from Exception</a:t>
            </a:r>
          </a:p>
        </p:txBody>
      </p:sp>
      <p:sp>
        <p:nvSpPr>
          <p:cNvPr id="261" name="class NetworkError(Exception):…"/>
          <p:cNvSpPr txBox="1"/>
          <p:nvPr/>
        </p:nvSpPr>
        <p:spPr>
          <a:xfrm>
            <a:off x="3544999" y="4064000"/>
            <a:ext cx="6653325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NetworkError(Exception):</a:t>
            </a:r>
          </a:p>
          <a:p>
            <a:pPr/>
            <a:r>
              <a:t>   pass</a:t>
            </a:r>
          </a:p>
          <a:p>
            <a:pPr/>
            <a:r>
              <a:t>class TimeoutError(NetworkError):</a:t>
            </a:r>
          </a:p>
          <a:p>
            <a:pPr/>
            <a:r>
              <a:t>   pass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reating Custom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Creating Custom Exceptions</a:t>
            </a:r>
          </a:p>
        </p:txBody>
      </p:sp>
      <p:sp>
        <p:nvSpPr>
          <p:cNvPr id="264" name="If your custom exception overrides the construc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your custom exception overrides the constructor</a:t>
            </a:r>
          </a:p>
          <a:p>
            <a:pPr lvl="1"/>
            <a:r>
              <a:t>Make sure you call the exception class constructor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Parts of Python and libraries except all exceptions to have an .args attribute, that will be provided by calling the super</a:t>
            </a:r>
          </a:p>
        </p:txBody>
      </p:sp>
      <p:sp>
        <p:nvSpPr>
          <p:cNvPr id="265" name="class CustomError(Exception):…"/>
          <p:cNvSpPr txBox="1"/>
          <p:nvPr/>
        </p:nvSpPr>
        <p:spPr>
          <a:xfrm>
            <a:off x="2752989" y="4260850"/>
            <a:ext cx="7842239" cy="162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class CustomError(Exception):</a:t>
            </a:r>
          </a:p>
          <a:p>
            <a:pPr/>
            <a:r>
              <a:t>   def __init__(self, message, status):</a:t>
            </a:r>
          </a:p>
          <a:p>
            <a:pPr/>
            <a:r>
              <a:t>      self.message = message</a:t>
            </a:r>
          </a:p>
          <a:p>
            <a:pPr/>
            <a:r>
              <a:t>      self.status = status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haining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Chaining Exceptions</a:t>
            </a:r>
          </a:p>
        </p:txBody>
      </p:sp>
      <p:sp>
        <p:nvSpPr>
          <p:cNvPr id="268" name="Raise an exception in response to catching a different exception, but include information about both exceptions in the traceback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Raise an exception in response to catching a different exception, but include information about both exceptions in the traceback</a:t>
            </a:r>
          </a:p>
        </p:txBody>
      </p:sp>
      <p:sp>
        <p:nvSpPr>
          <p:cNvPr id="269" name="def example():…"/>
          <p:cNvSpPr txBox="1"/>
          <p:nvPr/>
        </p:nvSpPr>
        <p:spPr>
          <a:xfrm>
            <a:off x="1140866" y="4826000"/>
            <a:ext cx="11607132" cy="200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example():</a:t>
            </a:r>
          </a:p>
          <a:p>
            <a:pPr/>
            <a:r>
              <a:t>   try:</a:t>
            </a:r>
          </a:p>
          <a:p>
            <a:pPr/>
            <a:r>
              <a:t>      int('N/A')</a:t>
            </a:r>
          </a:p>
          <a:p>
            <a:pPr/>
            <a:r>
              <a:t>   except ValueError as e:</a:t>
            </a:r>
          </a:p>
          <a:p>
            <a:pPr/>
            <a:r>
              <a:t>      raise RuntimeError('A parsing error occured') from 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Asser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Assertions</a:t>
            </a:r>
          </a:p>
        </p:txBody>
      </p:sp>
      <p:sp>
        <p:nvSpPr>
          <p:cNvPr id="272" name="To prevent error conditions, can use asser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prevent error conditions, can use assertions</a:t>
            </a:r>
          </a:p>
          <a:p>
            <a:pPr lvl="1"/>
            <a:r>
              <a:t>E.g.: your code only runs on a linux machine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If the condition is violated, throws an AssertionError</a:t>
            </a:r>
          </a:p>
          <a:p>
            <a:pPr lvl="1"/>
            <a:r>
              <a:t>But the assert statements are optimized away when </a:t>
            </a:r>
          </a:p>
        </p:txBody>
      </p:sp>
      <p:sp>
        <p:nvSpPr>
          <p:cNvPr id="273" name="import sys…"/>
          <p:cNvSpPr txBox="1"/>
          <p:nvPr/>
        </p:nvSpPr>
        <p:spPr>
          <a:xfrm>
            <a:off x="1739217" y="4489450"/>
            <a:ext cx="8040390" cy="162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import sys</a:t>
            </a:r>
          </a:p>
          <a:p>
            <a:pPr/>
          </a:p>
          <a:p>
            <a:pPr/>
            <a:r>
              <a:t>assert ('linux' in sys.platform), </a:t>
            </a:r>
          </a:p>
          <a:p>
            <a:pPr/>
            <a:r>
              <a:t>        'this code runs on linus only')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Else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Else Statement</a:t>
            </a:r>
          </a:p>
        </p:txBody>
      </p:sp>
      <p:sp>
        <p:nvSpPr>
          <p:cNvPr id="276" name="Else block after a try block is executed only if no exception was rais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Else block after a try block is executed only if no exception was raised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</p:txBody>
      </p:sp>
      <p:pic>
        <p:nvPicPr>
          <p:cNvPr id="27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72426" y="3400467"/>
            <a:ext cx="3721101" cy="5803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Else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Else Statement</a:t>
            </a:r>
          </a:p>
        </p:txBody>
      </p:sp>
      <p:sp>
        <p:nvSpPr>
          <p:cNvPr id="280" name="Exceptions in the else block would not be caught by the current try block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Exceptions in the else block would not be caught by the current try block</a:t>
            </a:r>
          </a:p>
        </p:txBody>
      </p:sp>
      <p:sp>
        <p:nvSpPr>
          <p:cNvPr id="281" name="for arg in sys.argv[1:]:…"/>
          <p:cNvSpPr txBox="1"/>
          <p:nvPr/>
        </p:nvSpPr>
        <p:spPr>
          <a:xfrm>
            <a:off x="1237778" y="4632576"/>
            <a:ext cx="10814522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 arg in sys.argv[1:]:</a:t>
            </a:r>
          </a:p>
          <a:p>
            <a:pPr/>
            <a:r>
              <a:t>    try:</a:t>
            </a:r>
          </a:p>
          <a:p>
            <a:pPr/>
            <a:r>
              <a:t>        f = open(arg, 'r')</a:t>
            </a:r>
          </a:p>
          <a:p>
            <a:pPr/>
            <a:r>
              <a:t>    except OSError:</a:t>
            </a:r>
          </a:p>
          <a:p>
            <a:pPr/>
            <a:r>
              <a:t>        print('cannot open', arg)</a:t>
            </a:r>
          </a:p>
          <a:p>
            <a:pPr/>
            <a:r>
              <a:t>    else:</a:t>
            </a:r>
          </a:p>
          <a:p>
            <a:pPr/>
            <a:r>
              <a:t>        print(arg, 'has', len(f.readlines()), 'lines')</a:t>
            </a:r>
          </a:p>
          <a:p>
            <a:pPr/>
            <a:r>
              <a:t>        f.close()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ython Philoso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Philosophy</a:t>
            </a:r>
          </a:p>
        </p:txBody>
      </p:sp>
      <p:sp>
        <p:nvSpPr>
          <p:cNvPr id="128" name="Handle the common case.…"/>
          <p:cNvSpPr txBox="1"/>
          <p:nvPr>
            <p:ph type="body" sz="quarter" idx="1"/>
          </p:nvPr>
        </p:nvSpPr>
        <p:spPr>
          <a:xfrm>
            <a:off x="952500" y="7063928"/>
            <a:ext cx="11099800" cy="1813372"/>
          </a:xfrm>
          <a:prstGeom prst="rect">
            <a:avLst/>
          </a:prstGeom>
        </p:spPr>
        <p:txBody>
          <a:bodyPr anchor="t"/>
          <a:lstStyle/>
          <a:p>
            <a:pPr/>
            <a:r>
              <a:t>Handle the common case.</a:t>
            </a:r>
          </a:p>
          <a:p>
            <a:pPr lvl="1"/>
            <a:r>
              <a:t>And deal with the exceptions.</a:t>
            </a:r>
          </a:p>
        </p:txBody>
      </p:sp>
      <p:pic>
        <p:nvPicPr>
          <p:cNvPr id="12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32200" y="2014314"/>
            <a:ext cx="5740400" cy="4343401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Philosopher’s Football"/>
          <p:cNvSpPr txBox="1"/>
          <p:nvPr/>
        </p:nvSpPr>
        <p:spPr>
          <a:xfrm>
            <a:off x="6502400" y="6469521"/>
            <a:ext cx="4473650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Philosopher’s Football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FFF"/>
            </a:gs>
            <a:gs pos="100000">
              <a:srgbClr val="E0FFFD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284" name="The following code is potentially buggy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following code is potentially buggy.</a:t>
            </a:r>
          </a:p>
        </p:txBody>
      </p:sp>
      <p:sp>
        <p:nvSpPr>
          <p:cNvPr id="285" name="info = [{'score': 3, 'confidence': 2},…"/>
          <p:cNvSpPr txBox="1"/>
          <p:nvPr/>
        </p:nvSpPr>
        <p:spPr>
          <a:xfrm>
            <a:off x="2581281" y="3822699"/>
            <a:ext cx="7842238" cy="5054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info = [{'score': 3, 'confidence': 2},</a:t>
            </a:r>
          </a:p>
          <a:p>
            <a:pPr/>
            <a:r>
              <a:t>        {'score': -1, 'confidence': 4},</a:t>
            </a:r>
          </a:p>
          <a:p>
            <a:pPr/>
            <a:r>
              <a:t>        {'score': 1, 'confidence': 4},</a:t>
            </a:r>
          </a:p>
          <a:p>
            <a:pPr/>
            <a:r>
              <a:t>        {'confidence': 0}]</a:t>
            </a:r>
          </a:p>
          <a:p>
            <a:pPr/>
          </a:p>
          <a:p>
            <a:pPr/>
            <a:r>
              <a:t>def get_total_score(info):</a:t>
            </a:r>
          </a:p>
          <a:p>
            <a:pPr/>
            <a:r>
              <a:t>   total = 0</a:t>
            </a:r>
          </a:p>
          <a:p>
            <a:pPr/>
            <a:r>
              <a:t>   for item in info:</a:t>
            </a:r>
          </a:p>
          <a:p>
            <a:pPr lvl="1"/>
            <a:r>
              <a:t>     total += item['score']</a:t>
            </a:r>
          </a:p>
          <a:p>
            <a:pPr lvl="1"/>
            <a:r>
              <a:t>  return total</a:t>
            </a:r>
          </a:p>
          <a:p>
            <a:pPr lvl="1"/>
          </a:p>
          <a:p>
            <a:pPr/>
            <a:r>
              <a:t>get_total_score(info)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FFF"/>
            </a:gs>
            <a:gs pos="100000">
              <a:srgbClr val="E0FFFD"/>
            </a:gs>
          </a:gsLst>
          <a:lin ang="2110466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olu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Solutions</a:t>
            </a:r>
          </a:p>
        </p:txBody>
      </p:sp>
      <p:sp>
        <p:nvSpPr>
          <p:cNvPr id="288" name="def get_total_score(info):…"/>
          <p:cNvSpPr txBox="1"/>
          <p:nvPr/>
        </p:nvSpPr>
        <p:spPr>
          <a:xfrm>
            <a:off x="3150189" y="2618783"/>
            <a:ext cx="7247782" cy="5054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get_total_score(info):</a:t>
            </a:r>
          </a:p>
          <a:p>
            <a:pPr/>
            <a:r>
              <a:t>    total = 0</a:t>
            </a:r>
          </a:p>
          <a:p>
            <a:pPr/>
            <a:r>
              <a:t>    number_of_items = 0</a:t>
            </a:r>
          </a:p>
          <a:p>
            <a:pPr/>
            <a:r>
              <a:t>    for item in info:</a:t>
            </a:r>
          </a:p>
          <a:p>
            <a:pPr/>
            <a:r>
              <a:t>        try:</a:t>
            </a:r>
          </a:p>
          <a:p>
            <a:pPr/>
            <a:r>
              <a:t>            total += item['score']</a:t>
            </a:r>
          </a:p>
          <a:p>
            <a:pPr/>
            <a:r>
              <a:t>        except KeyError:</a:t>
            </a:r>
          </a:p>
          <a:p>
            <a:pPr/>
            <a:r>
              <a:t>            pass</a:t>
            </a:r>
          </a:p>
          <a:p>
            <a:pPr/>
            <a:r>
              <a:t>        else:</a:t>
            </a:r>
          </a:p>
          <a:p>
            <a:pPr/>
            <a:r>
              <a:t>            number_of_items += 1    </a:t>
            </a:r>
          </a:p>
          <a:p>
            <a:pPr/>
            <a:r>
              <a:t>    return total/number_of_items</a:t>
            </a:r>
          </a:p>
          <a:p>
            <a:pPr/>
          </a:p>
          <a:p>
            <a:pPr/>
            <a:r>
              <a:t>print(get_total_score(info))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E7FCFF"/>
            </a:gs>
            <a:gs pos="100000">
              <a:srgbClr val="F5FD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291" name="The following code is potentially buggy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following code is potentially buggy.</a:t>
            </a:r>
          </a:p>
        </p:txBody>
      </p:sp>
      <p:sp>
        <p:nvSpPr>
          <p:cNvPr id="292" name="import os…"/>
          <p:cNvSpPr txBox="1"/>
          <p:nvPr/>
        </p:nvSpPr>
        <p:spPr>
          <a:xfrm>
            <a:off x="2184976" y="3968750"/>
            <a:ext cx="8634848" cy="3530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os</a:t>
            </a:r>
          </a:p>
          <a:p>
            <a:pPr/>
          </a:p>
          <a:p>
            <a:pPr/>
            <a:r>
              <a:t>def check(directory):</a:t>
            </a:r>
          </a:p>
          <a:p>
            <a:pPr/>
            <a:r>
              <a:t>    for file_name in os.listdir(directory):</a:t>
            </a:r>
          </a:p>
          <a:p>
            <a:pPr/>
            <a:r>
              <a:t>        with open(file_name) as infile:</a:t>
            </a:r>
          </a:p>
          <a:p>
            <a:pPr/>
            <a:r>
              <a:t>           nr = len(infile.readlines())</a:t>
            </a:r>
          </a:p>
          <a:p>
            <a:pPr/>
            <a:r>
              <a:t>           print(file_name, nr)</a:t>
            </a:r>
          </a:p>
          <a:p>
            <a:pPr/>
            <a:r>
              <a:t>       </a:t>
            </a:r>
          </a:p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FFF"/>
            </a:gs>
            <a:gs pos="100000">
              <a:srgbClr val="E0FFFD"/>
            </a:gs>
          </a:gsLst>
          <a:lin ang="2110466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olu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Solutions</a:t>
            </a:r>
          </a:p>
        </p:txBody>
      </p:sp>
      <p:sp>
        <p:nvSpPr>
          <p:cNvPr id="295" name="Text"/>
          <p:cNvSpPr txBox="1"/>
          <p:nvPr/>
        </p:nvSpPr>
        <p:spPr>
          <a:xfrm>
            <a:off x="3150189" y="4904783"/>
            <a:ext cx="906910" cy="482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/>
          </a:p>
        </p:txBody>
      </p:sp>
      <p:sp>
        <p:nvSpPr>
          <p:cNvPr id="296" name="import os…"/>
          <p:cNvSpPr txBox="1"/>
          <p:nvPr/>
        </p:nvSpPr>
        <p:spPr>
          <a:xfrm>
            <a:off x="1219024" y="2808447"/>
            <a:ext cx="11012674" cy="5435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os</a:t>
            </a:r>
          </a:p>
          <a:p>
            <a:pPr/>
          </a:p>
          <a:p>
            <a:pPr/>
            <a:r>
              <a:t>def check(directory):</a:t>
            </a:r>
          </a:p>
          <a:p>
            <a:pPr/>
            <a:r>
              <a:t>    for file_name in os.listdir(directory):</a:t>
            </a:r>
          </a:p>
          <a:p>
            <a:pPr/>
            <a:r>
              <a:t>        try:</a:t>
            </a:r>
          </a:p>
          <a:p>
            <a:pPr/>
            <a:r>
              <a:t>            with open(file_name) as infile:</a:t>
            </a:r>
          </a:p>
          <a:p>
            <a:pPr/>
            <a:r>
              <a:t>                nr = len(infile.readlines())</a:t>
            </a:r>
          </a:p>
          <a:p>
            <a:pPr/>
            <a:r>
              <a:t>                print(file_name, nr)</a:t>
            </a:r>
          </a:p>
          <a:p>
            <a:pPr/>
            <a:r>
              <a:t>        except UnicodeDecodeError:</a:t>
            </a:r>
          </a:p>
          <a:p>
            <a:pPr/>
            <a:r>
              <a:t>            print('unicode decode error in', file_name)</a:t>
            </a:r>
          </a:p>
          <a:p>
            <a:pPr/>
            <a:r>
              <a:t>        except IsADirectoryError:</a:t>
            </a:r>
          </a:p>
          <a:p>
            <a:pPr/>
            <a:r>
              <a:t>            print(f'{file_name} is a directory')</a:t>
            </a:r>
          </a:p>
          <a:p>
            <a:pPr/>
          </a:p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, Java, C++ Philoso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C, Java, C++ Philosophy</a:t>
            </a:r>
          </a:p>
        </p:txBody>
      </p:sp>
      <p:sp>
        <p:nvSpPr>
          <p:cNvPr id="133" name="C: check before you assu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C: check before you assume</a:t>
            </a:r>
          </a:p>
          <a:p>
            <a:pPr/>
            <a:r>
              <a:t>Java, C++: Use exceptions to handle bad situations</a:t>
            </a:r>
          </a:p>
          <a:p>
            <a:pPr/>
            <a:r>
              <a:t>Python: Use exceptions for the not so ordinary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</a:t>
            </a:r>
          </a:p>
        </p:txBody>
      </p:sp>
      <p:sp>
        <p:nvSpPr>
          <p:cNvPr id="136" name="If an instruction or block of instruction can cause an error, put it in a try block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an instruction or block of instruction can cause an error, put it in a </a:t>
            </a:r>
            <a:r>
              <a:rPr i="1"/>
              <a:t>try block</a:t>
            </a:r>
            <a:r>
              <a:t>.</a:t>
            </a:r>
          </a:p>
        </p:txBody>
      </p:sp>
      <p:sp>
        <p:nvSpPr>
          <p:cNvPr id="137" name="try:…"/>
          <p:cNvSpPr txBox="1"/>
          <p:nvPr/>
        </p:nvSpPr>
        <p:spPr>
          <a:xfrm>
            <a:off x="4501852" y="4070350"/>
            <a:ext cx="4001096" cy="110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spcBef>
                <a:spcPts val="500"/>
              </a:spcBef>
              <a:defRPr sz="3200"/>
            </a:lvl1pPr>
            <a:lvl2pPr>
              <a:spcBef>
                <a:spcPts val="500"/>
              </a:spcBef>
              <a:defRPr sz="3200"/>
            </a:lvl2pPr>
          </a:lstStyle>
          <a:p>
            <a:pPr/>
            <a:r>
              <a:t>try:</a:t>
            </a:r>
          </a:p>
          <a:p>
            <a:pPr lvl="1"/>
            <a:r>
              <a:t>    int(string)</a:t>
            </a:r>
          </a:p>
        </p:txBody>
      </p:sp>
      <p:sp>
        <p:nvSpPr>
          <p:cNvPr id="138" name="Converts the string into an integer"/>
          <p:cNvSpPr/>
          <p:nvPr/>
        </p:nvSpPr>
        <p:spPr>
          <a:xfrm>
            <a:off x="6070600" y="5258196"/>
            <a:ext cx="3314304" cy="18157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053" y="0"/>
                </a:moveTo>
                <a:lnTo>
                  <a:pt x="6226" y="6492"/>
                </a:lnTo>
                <a:lnTo>
                  <a:pt x="414" y="6492"/>
                </a:lnTo>
                <a:cubicBezTo>
                  <a:pt x="185" y="6492"/>
                  <a:pt x="0" y="6830"/>
                  <a:pt x="0" y="7247"/>
                </a:cubicBezTo>
                <a:lnTo>
                  <a:pt x="0" y="20845"/>
                </a:lnTo>
                <a:cubicBezTo>
                  <a:pt x="0" y="21262"/>
                  <a:pt x="185" y="21600"/>
                  <a:pt x="414" y="21600"/>
                </a:cubicBezTo>
                <a:lnTo>
                  <a:pt x="21186" y="21600"/>
                </a:lnTo>
                <a:cubicBezTo>
                  <a:pt x="21415" y="21600"/>
                  <a:pt x="21600" y="21262"/>
                  <a:pt x="21600" y="20845"/>
                </a:cubicBezTo>
                <a:lnTo>
                  <a:pt x="21600" y="7247"/>
                </a:lnTo>
                <a:cubicBezTo>
                  <a:pt x="21600" y="6830"/>
                  <a:pt x="21415" y="6492"/>
                  <a:pt x="21186" y="6492"/>
                </a:cubicBezTo>
                <a:lnTo>
                  <a:pt x="7881" y="6492"/>
                </a:lnTo>
                <a:lnTo>
                  <a:pt x="7053" y="0"/>
                </a:lnTo>
                <a:close/>
              </a:path>
            </a:pathLst>
          </a:custGeom>
          <a:gradFill>
            <a:gsLst>
              <a:gs pos="0">
                <a:schemeClr val="accent1">
                  <a:lumOff val="16847"/>
                </a:schemeClr>
              </a:gs>
              <a:gs pos="100000">
                <a:srgbClr val="D8FFD9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Converts the string into an integer</a:t>
            </a:r>
          </a:p>
        </p:txBody>
      </p:sp>
      <p:sp>
        <p:nvSpPr>
          <p:cNvPr id="139" name="Notice that we are not using the result of the conversion,…"/>
          <p:cNvSpPr txBox="1"/>
          <p:nvPr/>
        </p:nvSpPr>
        <p:spPr>
          <a:xfrm>
            <a:off x="957957" y="7797799"/>
            <a:ext cx="11805283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Notice that we are not using the result of the conversion, </a:t>
            </a:r>
          </a:p>
          <a:p>
            <a:pPr/>
            <a:r>
              <a:t>we just attempt the conversion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9" grpId="4"/>
      <p:bldP build="whole" bldLvl="1" animBg="1" rev="0" advAuto="0" spid="137" grpId="2"/>
      <p:bldP build="whole" bldLvl="1" animBg="1" rev="0" advAuto="0" spid="138" grpId="3"/>
      <p:bldP build="whole" bldLvl="1" animBg="1" rev="0" advAuto="0" spid="13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42" name="Then afterwards, handle the except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afterwards, </a:t>
            </a:r>
            <a:r>
              <a:rPr i="1"/>
              <a:t>handle the exception.</a:t>
            </a:r>
            <a:endParaRPr i="1"/>
          </a:p>
          <a:p>
            <a:pPr lvl="1"/>
            <a:r>
              <a:t>You</a:t>
            </a:r>
            <a:r>
              <a:rPr i="1"/>
              <a:t> should, </a:t>
            </a:r>
            <a:r>
              <a:t>but are not required to specify the possible offending exception</a:t>
            </a:r>
            <a:r>
              <a:rPr i="1"/>
              <a:t> </a:t>
            </a:r>
          </a:p>
        </p:txBody>
      </p:sp>
      <p:sp>
        <p:nvSpPr>
          <p:cNvPr id="143" name="try:…"/>
          <p:cNvSpPr txBox="1"/>
          <p:nvPr/>
        </p:nvSpPr>
        <p:spPr>
          <a:xfrm>
            <a:off x="4501852" y="4768850"/>
            <a:ext cx="7400132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spcBef>
                <a:spcPts val="500"/>
              </a:spcBef>
              <a:defRPr sz="3200"/>
            </a:pPr>
            <a:r>
              <a:t> try:</a:t>
            </a:r>
          </a:p>
          <a:p>
            <a:pPr lvl="1">
              <a:spcBef>
                <a:spcPts val="500"/>
              </a:spcBef>
              <a:defRPr sz="3200"/>
            </a:pPr>
            <a:r>
              <a:t>    int(string)</a:t>
            </a:r>
          </a:p>
          <a:p>
            <a:pPr lvl="1">
              <a:spcBef>
                <a:spcPts val="500"/>
              </a:spcBef>
              <a:defRPr sz="3200"/>
            </a:pPr>
            <a:r>
              <a:t>except ValueError:</a:t>
            </a:r>
          </a:p>
          <a:p>
            <a:pPr lvl="2">
              <a:spcBef>
                <a:spcPts val="500"/>
              </a:spcBef>
              <a:defRPr sz="3200"/>
            </a:pPr>
            <a:r>
              <a:t>   print(“Conversion error”)</a:t>
            </a:r>
          </a:p>
        </p:txBody>
      </p:sp>
      <p:sp>
        <p:nvSpPr>
          <p:cNvPr id="144" name="If the conversion fails, a ValueError is thrown"/>
          <p:cNvSpPr/>
          <p:nvPr/>
        </p:nvSpPr>
        <p:spPr>
          <a:xfrm>
            <a:off x="647700" y="5638800"/>
            <a:ext cx="4019154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41" y="0"/>
                </a:moveTo>
                <a:cubicBezTo>
                  <a:pt x="153" y="0"/>
                  <a:pt x="0" y="484"/>
                  <a:pt x="0" y="1080"/>
                </a:cubicBezTo>
                <a:lnTo>
                  <a:pt x="0" y="20520"/>
                </a:lnTo>
                <a:cubicBezTo>
                  <a:pt x="0" y="21116"/>
                  <a:pt x="153" y="21600"/>
                  <a:pt x="341" y="21600"/>
                </a:cubicBezTo>
                <a:lnTo>
                  <a:pt x="17471" y="21600"/>
                </a:lnTo>
                <a:cubicBezTo>
                  <a:pt x="17659" y="21600"/>
                  <a:pt x="17812" y="21116"/>
                  <a:pt x="17812" y="20520"/>
                </a:cubicBezTo>
                <a:lnTo>
                  <a:pt x="17812" y="11246"/>
                </a:lnTo>
                <a:lnTo>
                  <a:pt x="21600" y="9086"/>
                </a:lnTo>
                <a:lnTo>
                  <a:pt x="17812" y="6932"/>
                </a:lnTo>
                <a:lnTo>
                  <a:pt x="17812" y="1080"/>
                </a:lnTo>
                <a:cubicBezTo>
                  <a:pt x="17812" y="484"/>
                  <a:pt x="17659" y="0"/>
                  <a:pt x="17471" y="0"/>
                </a:cubicBezTo>
                <a:lnTo>
                  <a:pt x="341" y="0"/>
                </a:lnTo>
                <a:close/>
              </a:path>
            </a:pathLst>
          </a:custGeom>
          <a:gradFill>
            <a:gsLst>
              <a:gs pos="0">
                <a:schemeClr val="accent1">
                  <a:lumOff val="16847"/>
                </a:schemeClr>
              </a:gs>
              <a:gs pos="100000">
                <a:srgbClr val="D8FFD9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If the conversion fails, a ValueError is thrown</a:t>
            </a:r>
          </a:p>
        </p:txBody>
      </p:sp>
      <p:sp>
        <p:nvSpPr>
          <p:cNvPr id="145" name="This block handles the exception"/>
          <p:cNvSpPr/>
          <p:nvPr/>
        </p:nvSpPr>
        <p:spPr>
          <a:xfrm>
            <a:off x="7226300" y="6901656"/>
            <a:ext cx="3314304" cy="20772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870" y="0"/>
                </a:moveTo>
                <a:lnTo>
                  <a:pt x="9042" y="8394"/>
                </a:lnTo>
                <a:lnTo>
                  <a:pt x="414" y="8394"/>
                </a:lnTo>
                <a:cubicBezTo>
                  <a:pt x="185" y="8394"/>
                  <a:pt x="0" y="8690"/>
                  <a:pt x="0" y="9054"/>
                </a:cubicBezTo>
                <a:lnTo>
                  <a:pt x="0" y="20940"/>
                </a:lnTo>
                <a:cubicBezTo>
                  <a:pt x="0" y="21304"/>
                  <a:pt x="185" y="21600"/>
                  <a:pt x="414" y="21600"/>
                </a:cubicBezTo>
                <a:lnTo>
                  <a:pt x="21186" y="21600"/>
                </a:lnTo>
                <a:cubicBezTo>
                  <a:pt x="21415" y="21600"/>
                  <a:pt x="21600" y="21304"/>
                  <a:pt x="21600" y="20940"/>
                </a:cubicBezTo>
                <a:lnTo>
                  <a:pt x="21600" y="9054"/>
                </a:lnTo>
                <a:cubicBezTo>
                  <a:pt x="21600" y="8690"/>
                  <a:pt x="21415" y="8394"/>
                  <a:pt x="21186" y="8394"/>
                </a:cubicBezTo>
                <a:lnTo>
                  <a:pt x="10698" y="8394"/>
                </a:lnTo>
                <a:lnTo>
                  <a:pt x="9870" y="0"/>
                </a:lnTo>
                <a:close/>
              </a:path>
            </a:pathLst>
          </a:custGeom>
          <a:gradFill>
            <a:gsLst>
              <a:gs pos="0">
                <a:schemeClr val="accent1">
                  <a:lumOff val="16847"/>
                </a:schemeClr>
              </a:gs>
              <a:gs pos="100000">
                <a:srgbClr val="D8FFD9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block handles the exception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2"/>
      <p:bldP build="whole" bldLvl="1" animBg="1" rev="0" advAuto="0" spid="145" grpId="3"/>
      <p:bldP build="whole" bldLvl="1" animBg="1" rev="0" advAuto="0" spid="14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48" name="How do you find which error is throw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do you find which error is thrown:</a:t>
            </a:r>
          </a:p>
          <a:p>
            <a:pPr lvl="1"/>
            <a:r>
              <a:t>You can cause the error and see what type of error it is</a:t>
            </a:r>
          </a:p>
          <a:p>
            <a:pPr lvl="1"/>
            <a:r>
              <a:t>You can look it up</a:t>
            </a:r>
          </a:p>
        </p:txBody>
      </p:sp>
      <p:pic>
        <p:nvPicPr>
          <p:cNvPr id="149" name="Screen Shot 2018-10-12 at 4.50.15 PM.png" descr="Screen Shot 2018-10-12 at 4.50.15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84773" y="5648821"/>
            <a:ext cx="7141357" cy="1814043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Division by zero creates a ZeroDivisionError"/>
          <p:cNvSpPr/>
          <p:nvPr/>
        </p:nvSpPr>
        <p:spPr>
          <a:xfrm>
            <a:off x="3718123" y="7323534"/>
            <a:ext cx="4525170" cy="1833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898" y="0"/>
                </a:moveTo>
                <a:lnTo>
                  <a:pt x="7292" y="6636"/>
                </a:lnTo>
                <a:lnTo>
                  <a:pt x="303" y="6636"/>
                </a:lnTo>
                <a:cubicBezTo>
                  <a:pt x="136" y="6636"/>
                  <a:pt x="0" y="6971"/>
                  <a:pt x="0" y="7384"/>
                </a:cubicBezTo>
                <a:lnTo>
                  <a:pt x="0" y="20852"/>
                </a:lnTo>
                <a:cubicBezTo>
                  <a:pt x="0" y="21265"/>
                  <a:pt x="136" y="21600"/>
                  <a:pt x="303" y="21600"/>
                </a:cubicBezTo>
                <a:lnTo>
                  <a:pt x="21297" y="21600"/>
                </a:lnTo>
                <a:cubicBezTo>
                  <a:pt x="21464" y="21600"/>
                  <a:pt x="21600" y="21265"/>
                  <a:pt x="21600" y="20852"/>
                </a:cubicBezTo>
                <a:lnTo>
                  <a:pt x="21600" y="7384"/>
                </a:lnTo>
                <a:cubicBezTo>
                  <a:pt x="21600" y="6971"/>
                  <a:pt x="21464" y="6636"/>
                  <a:pt x="21297" y="6636"/>
                </a:cubicBezTo>
                <a:lnTo>
                  <a:pt x="8504" y="6636"/>
                </a:lnTo>
                <a:lnTo>
                  <a:pt x="7898" y="0"/>
                </a:lnTo>
                <a:close/>
              </a:path>
            </a:pathLst>
          </a:custGeom>
          <a:gradFill>
            <a:gsLst>
              <a:gs pos="0">
                <a:schemeClr val="accent1">
                  <a:lumOff val="16847"/>
                </a:schemeClr>
              </a:gs>
              <a:gs pos="100000">
                <a:srgbClr val="D8FFD9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Division by zero creates a ZeroDivisionError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ython Excep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Exceptions</a:t>
            </a:r>
          </a:p>
        </p:txBody>
      </p:sp>
      <p:sp>
        <p:nvSpPr>
          <p:cNvPr id="153" name="Putting things together: Testing whether a string represents an integ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Putting things together: Testing whether a string represents an integer</a:t>
            </a:r>
          </a:p>
        </p:txBody>
      </p:sp>
      <p:sp>
        <p:nvSpPr>
          <p:cNvPr id="154" name="def is_int(string):…"/>
          <p:cNvSpPr txBox="1"/>
          <p:nvPr/>
        </p:nvSpPr>
        <p:spPr>
          <a:xfrm>
            <a:off x="4006453" y="4114800"/>
            <a:ext cx="4991894" cy="323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spcBef>
                <a:spcPts val="500"/>
              </a:spcBef>
              <a:defRPr sz="3200"/>
            </a:pPr>
            <a:r>
              <a:t>def is_int(string):</a:t>
            </a:r>
          </a:p>
          <a:p>
            <a:pPr>
              <a:spcBef>
                <a:spcPts val="500"/>
              </a:spcBef>
              <a:defRPr sz="3200"/>
            </a:pPr>
            <a:r>
              <a:t>    try:</a:t>
            </a:r>
          </a:p>
          <a:p>
            <a:pPr>
              <a:spcBef>
                <a:spcPts val="500"/>
              </a:spcBef>
              <a:defRPr sz="3200"/>
            </a:pPr>
            <a:r>
              <a:t>        int(string)</a:t>
            </a:r>
          </a:p>
          <a:p>
            <a:pPr>
              <a:spcBef>
                <a:spcPts val="500"/>
              </a:spcBef>
              <a:defRPr sz="3200"/>
            </a:pPr>
            <a:r>
              <a:t>        return True</a:t>
            </a:r>
          </a:p>
          <a:p>
            <a:pPr>
              <a:spcBef>
                <a:spcPts val="500"/>
              </a:spcBef>
              <a:defRPr sz="3200"/>
            </a:pPr>
            <a:r>
              <a:t>    except:</a:t>
            </a:r>
          </a:p>
          <a:p>
            <a:pPr>
              <a:spcBef>
                <a:spcPts val="500"/>
              </a:spcBef>
              <a:defRPr sz="3200"/>
            </a:pPr>
            <a:r>
              <a:t>        return False</a:t>
            </a:r>
          </a:p>
        </p:txBody>
      </p:sp>
      <p:sp>
        <p:nvSpPr>
          <p:cNvPr id="155" name="Try out the conversion"/>
          <p:cNvSpPr/>
          <p:nvPr/>
        </p:nvSpPr>
        <p:spPr>
          <a:xfrm>
            <a:off x="9723" y="5016500"/>
            <a:ext cx="5920185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32" y="0"/>
                </a:moveTo>
                <a:cubicBezTo>
                  <a:pt x="104" y="0"/>
                  <a:pt x="0" y="484"/>
                  <a:pt x="0" y="1080"/>
                </a:cubicBezTo>
                <a:lnTo>
                  <a:pt x="0" y="20520"/>
                </a:lnTo>
                <a:cubicBezTo>
                  <a:pt x="0" y="21116"/>
                  <a:pt x="104" y="21600"/>
                  <a:pt x="232" y="21600"/>
                </a:cubicBezTo>
                <a:lnTo>
                  <a:pt x="16279" y="21600"/>
                </a:lnTo>
                <a:cubicBezTo>
                  <a:pt x="16407" y="21600"/>
                  <a:pt x="16510" y="21116"/>
                  <a:pt x="16510" y="20520"/>
                </a:cubicBezTo>
                <a:lnTo>
                  <a:pt x="16510" y="9936"/>
                </a:lnTo>
                <a:lnTo>
                  <a:pt x="21600" y="7776"/>
                </a:lnTo>
                <a:lnTo>
                  <a:pt x="16510" y="5616"/>
                </a:lnTo>
                <a:lnTo>
                  <a:pt x="16510" y="1080"/>
                </a:lnTo>
                <a:cubicBezTo>
                  <a:pt x="16510" y="484"/>
                  <a:pt x="16407" y="0"/>
                  <a:pt x="16279" y="0"/>
                </a:cubicBezTo>
                <a:lnTo>
                  <a:pt x="232" y="0"/>
                </a:lnTo>
                <a:close/>
              </a:path>
            </a:pathLst>
          </a:custGeom>
          <a:gradFill>
            <a:gsLst>
              <a:gs pos="0">
                <a:srgbClr val="BEF4FF"/>
              </a:gs>
              <a:gs pos="100000">
                <a:srgbClr val="FFFEDB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3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Try out the conversion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