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1pPr>
    <a:lvl2pPr marL="0" marR="0" indent="228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2pPr>
    <a:lvl3pPr marL="0" marR="0" indent="457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3pPr>
    <a:lvl4pPr marL="0" marR="0" indent="685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4pPr>
    <a:lvl5pPr marL="0" marR="0" indent="9144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5pPr>
    <a:lvl6pPr marL="0" marR="0" indent="11430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6pPr>
    <a:lvl7pPr marL="0" marR="0" indent="1371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7pPr>
    <a:lvl8pPr marL="0" marR="0" indent="1600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8pPr>
    <a:lvl9pPr marL="0" marR="0" indent="1828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tif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tif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Linear Regression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Linear Regression</a:t>
            </a:r>
          </a:p>
        </p:txBody>
      </p:sp>
      <p:sp>
        <p:nvSpPr>
          <p:cNvPr id="120" name="Thomas Schwarz, SJ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Thomas Schwarz, SJ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Forecast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Forecasting</a:t>
            </a:r>
          </a:p>
        </p:txBody>
      </p:sp>
      <p:sp>
        <p:nvSpPr>
          <p:cNvPr id="148" name="Forecasting Error of :…"/>
          <p:cNvSpPr txBox="1"/>
          <p:nvPr>
            <p:ph type="body" idx="1"/>
          </p:nvPr>
        </p:nvSpPr>
        <p:spPr>
          <a:xfrm>
            <a:off x="952500" y="2590800"/>
            <a:ext cx="11099800" cy="5306002"/>
          </a:xfrm>
          <a:prstGeom prst="rect">
            <a:avLst/>
          </a:prstGeom>
        </p:spPr>
        <p:txBody>
          <a:bodyPr anchor="t"/>
          <a:lstStyle/>
          <a:p>
            <a:pPr marL="355600" indent="-355600" defTabSz="467359">
              <a:spcBef>
                <a:spcPts val="1700"/>
              </a:spcBef>
              <a:defRPr sz="2560"/>
            </a:pPr>
            <a:r>
              <a:t>Forecasting Error of :       </a:t>
            </a:r>
            <a14:m>
              <m:oMath>
                <m:sSub>
                  <m:e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←</m:t>
                </m:r>
                <m:f>
                  <m:fPr>
                    <m:ctrlP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den>
                </m:f>
                <m:limUpp>
                  <m:e>
                    <m:limLow>
                      <m:e>
                        <m:r>
                          <a:rPr xmlns:a="http://schemas.openxmlformats.org/drawingml/2006/main" sz="30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∑</m:t>
                        </m:r>
                      </m:e>
                      <m:lim>
                        <m:r>
                          <a:rPr xmlns:a="http://schemas.openxmlformats.org/drawingml/2006/main" sz="30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xmlns:a="http://schemas.openxmlformats.org/drawingml/2006/main" sz="30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0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lim>
                    </m:limLow>
                  </m:e>
                  <m:lim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lim>
                </m:limUpp>
                <m:sSub>
                  <m:e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</m:oMath>
            </a14:m>
            <a:r>
              <a:t>  </a:t>
            </a:r>
          </a:p>
          <a:p>
            <a:pPr marL="355600" indent="-355600" defTabSz="467359">
              <a:spcBef>
                <a:spcPts val="1700"/>
              </a:spcBef>
              <a:defRPr sz="2560"/>
            </a:pPr>
            <a:r>
              <a:t>Two sources of error:</a:t>
            </a:r>
          </a:p>
          <a:p>
            <a:pPr lvl="1" marL="711200" indent="-355600" defTabSz="467359">
              <a:spcBef>
                <a:spcPts val="1700"/>
              </a:spcBef>
              <a:defRPr sz="2560"/>
            </a:pPr>
            <a:r>
              <a:t>We estimate the standard deviation wrongly</a:t>
            </a:r>
          </a:p>
          <a:p>
            <a:pPr lvl="1" marL="711200" indent="-355600" defTabSz="467359">
              <a:spcBef>
                <a:spcPts val="1700"/>
              </a:spcBef>
              <a:defRPr sz="2560"/>
            </a:pPr>
            <a14:m>
              <m:oMath>
                <m:sSub>
                  <m:e>
                    <m: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</m:oMath>
            </a14:m>
            <a:r>
              <a:t> is on average one standard deviation away from the mean</a:t>
            </a:r>
          </a:p>
          <a:p>
            <a:pPr marL="355600" indent="-355600" defTabSz="467359">
              <a:spcBef>
                <a:spcPts val="1700"/>
              </a:spcBef>
              <a:defRPr sz="2560"/>
            </a:pPr>
            <a:r>
              <a:t>Expected error</a:t>
            </a:r>
          </a:p>
          <a:p>
            <a:pPr lvl="1" marL="0" indent="0" defTabSz="467359">
              <a:spcBef>
                <a:spcPts val="1700"/>
              </a:spcBef>
              <a:buSzTx/>
              <a:buNone/>
              <a:defRPr sz="2560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ad>
                    <m:radPr>
                      <m:ctrlP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degHide m:val="on"/>
                    </m:radPr>
                    <m:deg/>
                    <m:e>
                      <m:sSup>
                        <m:e>
                          <m:r>
                            <a:rPr xmlns:a="http://schemas.openxmlformats.org/drawingml/2006/main" sz="31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s</m:t>
                          </m:r>
                        </m:e>
                        <m:sup>
                          <m:r>
                            <a:rPr xmlns:a="http://schemas.openxmlformats.org/drawingml/2006/main" sz="31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f>
                        <m:fPr>
                          <m:ctrlPr>
                            <a:rPr xmlns:a="http://schemas.openxmlformats.org/drawingml/2006/main" sz="31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bar"/>
                        </m:fPr>
                        <m:num>
                          <m:r>
                            <a:rPr xmlns:a="http://schemas.openxmlformats.org/drawingml/2006/main" sz="31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s</m:t>
                          </m:r>
                        </m:num>
                        <m:den>
                          <m:rad>
                            <m:radPr>
                              <m:ctrlPr>
                                <a:rPr xmlns:a="http://schemas.openxmlformats.org/drawingml/2006/main" sz="31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  <m:degHide m:val="on"/>
                            </m:radPr>
                            <m:deg/>
                            <m:e>
                              <m:r>
                                <a:rPr xmlns:a="http://schemas.openxmlformats.org/drawingml/2006/main" sz="31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e>
                          </m:rad>
                        </m:den>
                      </m:f>
                      <m:sSup>
                        <m:e>
                          <m:r>
                            <a:rPr xmlns:a="http://schemas.openxmlformats.org/drawingml/2006/main" sz="31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xmlns:a="http://schemas.openxmlformats.org/drawingml/2006/main" sz="31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e>
                  </m:rad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s</m:t>
                  </m:r>
                  <m:rad>
                    <m:radPr>
                      <m:ctrlP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degHide m:val="on"/>
                    </m:radPr>
                    <m:deg/>
                    <m:e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xmlns:a="http://schemas.openxmlformats.org/drawingml/2006/main" sz="31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bar"/>
                        </m:fPr>
                        <m:num>
                          <m:r>
                            <a:rPr xmlns:a="http://schemas.openxmlformats.org/drawingml/2006/main" sz="31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xmlns:a="http://schemas.openxmlformats.org/drawingml/2006/main" sz="31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den>
                      </m:f>
                    </m:e>
                  </m:rad>
                </m:oMath>
              </m:oMathPara>
            </a14:m>
            <a:endParaRPr sz="3200"/>
          </a:p>
        </p:txBody>
      </p:sp>
      <p:sp>
        <p:nvSpPr>
          <p:cNvPr id="149" name="model…"/>
          <p:cNvSpPr txBox="1"/>
          <p:nvPr/>
        </p:nvSpPr>
        <p:spPr>
          <a:xfrm>
            <a:off x="2798036" y="7896801"/>
            <a:ext cx="1279018" cy="1005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model </a:t>
            </a:r>
          </a:p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error</a:t>
            </a:r>
          </a:p>
        </p:txBody>
      </p:sp>
      <p:sp>
        <p:nvSpPr>
          <p:cNvPr id="150" name="parameter…"/>
          <p:cNvSpPr txBox="1"/>
          <p:nvPr/>
        </p:nvSpPr>
        <p:spPr>
          <a:xfrm>
            <a:off x="4224051" y="7896801"/>
            <a:ext cx="1963294" cy="1005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parameter </a:t>
            </a:r>
          </a:p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error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Forecast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Forecasting</a:t>
            </a:r>
          </a:p>
        </p:txBody>
      </p:sp>
      <p:sp>
        <p:nvSpPr>
          <p:cNvPr id="153" name="There is still a model risk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There is still a </a:t>
            </a:r>
            <a:r>
              <a:rPr i="1"/>
              <a:t>model risk</a:t>
            </a:r>
          </a:p>
          <a:p>
            <a:pPr lvl="1"/>
            <a:r>
              <a:t>We just might not have the right model</a:t>
            </a:r>
          </a:p>
          <a:p>
            <a:pPr lvl="2"/>
            <a:r>
              <a:t>The underlying distribution is not normal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onfidence Interval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Confidence Intervals</a:t>
            </a:r>
          </a:p>
        </p:txBody>
      </p:sp>
      <p:sp>
        <p:nvSpPr>
          <p:cNvPr id="156" name="Assume that the model is correc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Assume that the model is correct</a:t>
            </a:r>
          </a:p>
          <a:p>
            <a:pPr lvl="1"/>
            <a:r>
              <a:t>Simulate the model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run</a:t>
            </a:r>
            <a:r>
              <a:t> times </a:t>
            </a:r>
          </a:p>
          <a:p>
            <a:pPr lvl="1"/>
            <a:r>
              <a:t>The </a:t>
            </a:r>
            <a:r>
              <a:rPr i="1"/>
              <a:t>x</a:t>
            </a:r>
            <a:r>
              <a:t>-confidence interval then </a:t>
            </a:r>
          </a:p>
          <a:p>
            <a:pPr lvl="2"/>
            <a:r>
              <a:t>contains </a:t>
            </a:r>
            <a:r>
              <a:rPr i="1"/>
              <a:t>x%</a:t>
            </a:r>
            <a:r>
              <a:t> of the runs contain the true value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onfidence Interval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Confidence Intervals</a:t>
            </a:r>
          </a:p>
        </p:txBody>
      </p:sp>
      <p:sp>
        <p:nvSpPr>
          <p:cNvPr id="159" name="Confidence intervals usually ar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Confidence intervals usually are </a:t>
            </a:r>
            <a14:m>
              <m:oMath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±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×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m:rPr>
                    <m:nor/>
                  </m:rP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standard error of forecast</m:t>
                </m:r>
              </m:oMath>
            </a14:m>
          </a:p>
          <a:p>
            <a:pPr lvl="2"/>
            <a:r>
              <a:t>Contained in t-tables and depend on sample size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tudent t-distrib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Student </a:t>
            </a:r>
            <a:r>
              <a:rPr i="1">
                <a:latin typeface="Helvetica Neue"/>
                <a:ea typeface="Helvetica Neue"/>
                <a:cs typeface="Helvetica Neue"/>
                <a:sym typeface="Helvetica Neue"/>
              </a:rPr>
              <a:t>t-</a:t>
            </a:r>
            <a:r>
              <a:t>distribution</a:t>
            </a:r>
          </a:p>
        </p:txBody>
      </p:sp>
      <p:sp>
        <p:nvSpPr>
          <p:cNvPr id="162" name="Gossett (writing as &quot;Student&quot;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Gossett (writing as "Student")</a:t>
            </a:r>
          </a:p>
          <a:p>
            <a:pPr lvl="2"/>
            <a:r>
              <a:t>Distribution of </a:t>
            </a:r>
          </a:p>
          <a:p>
            <a:pPr lvl="1" marL="0" indent="444500">
              <a:buSzTx/>
              <a:buNone/>
            </a:pPr>
            <a:r>
              <a:t>                             </a:t>
            </a:r>
            <a14:m>
              <m:oMath>
                <m:f>
                  <m:f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μ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num>
                  <m:den>
                    <m:f>
                      <m:fPr>
                        <m:ctrlP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type m:val="lin"/>
                      </m:fPr>
                      <m:num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s</m:t>
                        </m:r>
                      </m:num>
                      <m:den>
                        <m:rad>
                          <m:radPr>
                            <m:ctrlPr>
                              <a:rPr xmlns:a="http://schemas.openxmlformats.org/drawingml/2006/main" sz="385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  <m:degHide m:val="on"/>
                          </m:radPr>
                          <m:deg/>
                          <m:e>
                            <m:r>
                              <a:rPr xmlns:a="http://schemas.openxmlformats.org/drawingml/2006/main" sz="385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N</m:t>
                            </m:r>
                          </m:e>
                        </m:rad>
                      </m:den>
                    </m:f>
                  </m:den>
                </m:f>
              </m:oMath>
            </a14:m>
          </a:p>
          <a:p>
            <a:pPr lvl="1" marL="1333500">
              <a:buClr>
                <a:srgbClr val="000000"/>
              </a:buClr>
            </a:pPr>
            <a:r>
              <a:t>With increasing </a:t>
            </a:r>
            <a14:m>
              <m:oMath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comes close to normal distribution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Figure_1.png" descr="Figure_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36107" y="1404161"/>
            <a:ext cx="11132586" cy="8349439"/>
          </a:xfrm>
          <a:prstGeom prst="rect">
            <a:avLst/>
          </a:prstGeom>
          <a:ln w="12700">
            <a:miter lim="400000"/>
          </a:ln>
        </p:spPr>
      </p:pic>
      <p:sp>
        <p:nvSpPr>
          <p:cNvPr id="165" name="Student-t distrib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Student-</a:t>
            </a:r>
            <a:r>
              <a:rPr i="1">
                <a:latin typeface="Helvetica Neue"/>
                <a:ea typeface="Helvetica Neue"/>
                <a:cs typeface="Helvetica Neue"/>
                <a:sym typeface="Helvetica Neue"/>
              </a:rPr>
              <a:t>t</a:t>
            </a:r>
            <a:r>
              <a:t> distribution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imple Linear Regres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Simple Linear Regression</a:t>
            </a:r>
          </a:p>
        </p:txBody>
      </p:sp>
      <p:sp>
        <p:nvSpPr>
          <p:cNvPr id="168" name="Linear regression uses straight lines for predic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Linear regression uses straight lines for prediction</a:t>
            </a:r>
          </a:p>
          <a:p>
            <a:pPr lvl="1"/>
            <a:r>
              <a:t>Model: </a:t>
            </a:r>
          </a:p>
          <a:p>
            <a:pPr lvl="2"/>
            <a:r>
              <a:t>"Causal variable" </a:t>
            </a:r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  <a:r>
              <a:t>, "observed variable"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y</m:t>
                </m:r>
              </m:oMath>
            </a14:m>
          </a:p>
          <a:p>
            <a:pPr lvl="2"/>
            <a:r>
              <a:t>Connection is linear (with or without a constant)</a:t>
            </a:r>
          </a:p>
          <a:p>
            <a:pPr lvl="2"/>
            <a:r>
              <a:t>There is an additive "error" component</a:t>
            </a:r>
          </a:p>
          <a:p>
            <a:pPr lvl="3"/>
            <a:r>
              <a:t>Subsuming "unknown" causes</a:t>
            </a:r>
          </a:p>
          <a:p>
            <a:pPr lvl="3"/>
            <a:r>
              <a:t>With expected value of 0</a:t>
            </a:r>
          </a:p>
          <a:p>
            <a:pPr lvl="3"/>
            <a:r>
              <a:t>Usually assumed to be normally distributed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imple Linear Regres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Simple Linear Regression</a:t>
            </a:r>
          </a:p>
        </p:txBody>
      </p:sp>
      <p:sp>
        <p:nvSpPr>
          <p:cNvPr id="171" name="Model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>
            <a:lvl2pPr marL="0" indent="444500">
              <a:buSzTx/>
              <a:buNone/>
            </a:lvl2pPr>
          </a:lstStyle>
          <a:p>
            <a:pPr/>
            <a:r>
              <a:t>Model:</a:t>
            </a:r>
          </a:p>
          <a:p>
            <a:pPr lvl="1"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y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b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ϵ</m:t>
                  </m:r>
                </m:oMath>
              </m:oMathPara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imple Linear Regres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Simple Linear Regression</a:t>
            </a:r>
          </a:p>
        </p:txBody>
      </p:sp>
      <p:sp>
        <p:nvSpPr>
          <p:cNvPr id="174" name="Assum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42264" indent="-342264" defTabSz="449833">
              <a:spcBef>
                <a:spcPts val="1600"/>
              </a:spcBef>
              <a:defRPr sz="2464"/>
            </a:pPr>
            <a:r>
              <a:t>Assume </a:t>
            </a:r>
            <a14:m>
              <m:oMath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y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b>
                  <m:e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sSub>
                  <m:e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</a:p>
          <a:p>
            <a:pPr lvl="1" marL="0" indent="342264" defTabSz="449833">
              <a:spcBef>
                <a:spcPts val="1600"/>
              </a:spcBef>
              <a:buSzTx/>
              <a:buNone/>
              <a:defRPr sz="2464"/>
            </a:pPr>
            <a:r>
              <a:t>Minimize </a:t>
            </a:r>
            <a14:m>
              <m:oMath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limUpp>
                  <m:e>
                    <m:limLow>
                      <m:e>
                        <m:r>
                          <a:rPr xmlns:a="http://schemas.openxmlformats.org/drawingml/2006/main" sz="29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∑</m:t>
                        </m:r>
                      </m:e>
                      <m:lim>
                        <m:r>
                          <a:rPr xmlns:a="http://schemas.openxmlformats.org/drawingml/2006/main" sz="29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xmlns:a="http://schemas.openxmlformats.org/drawingml/2006/main" sz="29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29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lim>
                    </m:limLow>
                  </m:e>
                  <m:lim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lim>
                </m:limUpp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b>
                  <m:e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y</m:t>
                    </m:r>
                  </m:e>
                  <m:sub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d>
                  <m:dPr>
                    <m:ctrlP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</m:dPr>
                  <m:e>
                    <m:sSub>
                      <m:e>
                        <m:r>
                          <a:rPr xmlns:a="http://schemas.openxmlformats.org/drawingml/2006/main" sz="29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a:rPr xmlns:a="http://schemas.openxmlformats.org/drawingml/2006/main" sz="29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e>
                        <m:r>
                          <a:rPr xmlns:a="http://schemas.openxmlformats.org/drawingml/2006/main" sz="29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a:rPr xmlns:a="http://schemas.openxmlformats.org/drawingml/2006/main" sz="29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e>
                        <m:r>
                          <a:rPr xmlns:a="http://schemas.openxmlformats.org/drawingml/2006/main" sz="29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b>
                        <m:r>
                          <a:rPr xmlns:a="http://schemas.openxmlformats.org/drawingml/2006/main" sz="29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</m:e>
                </m:d>
                <m:sSup>
                  <m:e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e>
                  <m:sup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</m:oMath>
            </a14:m>
          </a:p>
          <a:p>
            <a:pPr lvl="1" marL="0" indent="342264" defTabSz="449833">
              <a:spcBef>
                <a:spcPts val="1600"/>
              </a:spcBef>
              <a:buSzTx/>
              <a:buNone/>
              <a:defRPr sz="2464"/>
            </a:pPr>
            <a:r>
              <a:t>Take the derivative with respect to </a:t>
            </a:r>
            <a14:m>
              <m:oMath>
                <m:sSub>
                  <m:e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</m:oMath>
            </a14:m>
            <a:r>
              <a:t> and set it to zero:</a:t>
            </a:r>
          </a:p>
          <a:p>
            <a:pPr lvl="1" marL="0" indent="342264" defTabSz="449833">
              <a:spcBef>
                <a:spcPts val="1600"/>
              </a:spcBef>
              <a:buSzTx/>
              <a:buNone/>
              <a:defRPr sz="2464"/>
            </a:pPr>
            <a14:m>
              <m:oMathPara>
                <m:oMathParaPr>
                  <m:jc m:val="left"/>
                </m:oMathParaPr>
                <m:oMath>
                  <m:f>
                    <m:fPr>
                      <m:ctrlP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</m:num>
                    <m:den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e>
                          <m:r>
                            <a:rPr xmlns:a="http://schemas.openxmlformats.org/drawingml/2006/main" sz="29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b>
                          <m:r>
                            <a:rPr xmlns:a="http://schemas.openxmlformats.org/drawingml/2006/main" sz="29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den>
                  </m:f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limUpp>
                    <m:e>
                      <m:limLow>
                        <m:e>
                          <m:r>
                            <a:rPr xmlns:a="http://schemas.openxmlformats.org/drawingml/2006/main" sz="29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∑</m:t>
                          </m:r>
                        </m:e>
                        <m:lim>
                          <m:r>
                            <a:rPr xmlns:a="http://schemas.openxmlformats.org/drawingml/2006/main" sz="29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xmlns:a="http://schemas.openxmlformats.org/drawingml/2006/main" sz="29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xmlns:a="http://schemas.openxmlformats.org/drawingml/2006/main" sz="29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lim>
                      </m:limLow>
                    </m:e>
                    <m:lim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lim>
                  </m:limUpp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</m:sSub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sSub>
                    <m:e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sub>
                  </m:sSub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sSub>
                    <m:e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sSub>
                    <m:e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</m:sSub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</m:oMath>
              </m:oMathPara>
            </a14:m>
          </a:p>
          <a:p>
            <a:pPr lvl="1" marL="0" indent="342264" defTabSz="449833">
              <a:spcBef>
                <a:spcPts val="1600"/>
              </a:spcBef>
              <a:buSzTx/>
              <a:buNone/>
              <a:defRPr sz="2464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⇒</m:t>
                  </m:r>
                  <m:limUpp>
                    <m:e>
                      <m:limLow>
                        <m:e>
                          <m:r>
                            <a:rPr xmlns:a="http://schemas.openxmlformats.org/drawingml/2006/main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∑</m:t>
                          </m:r>
                        </m:e>
                        <m:lim>
                          <m:r>
                            <a:rPr xmlns:a="http://schemas.openxmlformats.org/drawingml/2006/main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xmlns:a="http://schemas.openxmlformats.org/drawingml/2006/main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xmlns:a="http://schemas.openxmlformats.org/drawingml/2006/main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lim>
                      </m:limLow>
                    </m:e>
                    <m:lim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lim>
                  </m:limUpp>
                  <m:sSub>
                    <m:e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</m:sSub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b>
                    <m:e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sub>
                  </m:sSub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limUpp>
                    <m:e>
                      <m:limLow>
                        <m:e>
                          <m:r>
                            <a:rPr xmlns:a="http://schemas.openxmlformats.org/drawingml/2006/main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∑</m:t>
                          </m:r>
                        </m:e>
                        <m:lim>
                          <m:r>
                            <a:rPr xmlns:a="http://schemas.openxmlformats.org/drawingml/2006/main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xmlns:a="http://schemas.openxmlformats.org/drawingml/2006/main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xmlns:a="http://schemas.openxmlformats.org/drawingml/2006/main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lim>
                      </m:limLow>
                    </m:e>
                    <m:lim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lim>
                  </m:limUpp>
                  <m:sSub>
                    <m:e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</m:sSub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⇒</m:t>
                  </m:r>
                  <m:sSub>
                    <m:e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sub>
                  </m:sSub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f>
                    <m:fPr>
                      <m:ctrlP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num>
                    <m:den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den>
                  </m:f>
                  <m:limUpp>
                    <m:e>
                      <m:limLow>
                        <m:e>
                          <m:r>
                            <a:rPr xmlns:a="http://schemas.openxmlformats.org/drawingml/2006/main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∑</m:t>
                          </m:r>
                        </m:e>
                        <m:lim>
                          <m:r>
                            <a:rPr xmlns:a="http://schemas.openxmlformats.org/drawingml/2006/main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xmlns:a="http://schemas.openxmlformats.org/drawingml/2006/main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xmlns:a="http://schemas.openxmlformats.org/drawingml/2006/main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lim>
                      </m:limLow>
                    </m:e>
                    <m:lim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lim>
                  </m:limUpp>
                  <m:sSub>
                    <m:e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</m:sSub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sSub>
                    <m:e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f>
                    <m:fPr>
                      <m:ctrlP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num>
                    <m:den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den>
                  </m:f>
                  <m:limUpp>
                    <m:e>
                      <m:limLow>
                        <m:e>
                          <m:r>
                            <a:rPr xmlns:a="http://schemas.openxmlformats.org/drawingml/2006/main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∑</m:t>
                          </m:r>
                        </m:e>
                        <m:lim>
                          <m:r>
                            <a:rPr xmlns:a="http://schemas.openxmlformats.org/drawingml/2006/main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xmlns:a="http://schemas.openxmlformats.org/drawingml/2006/main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xmlns:a="http://schemas.openxmlformats.org/drawingml/2006/main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lim>
                      </m:limLow>
                    </m:e>
                    <m:lim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lim>
                  </m:limUpp>
                  <m:sSub>
                    <m:e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</m:sSub>
                </m:oMath>
              </m:oMathPara>
            </a14:m>
          </a:p>
          <a:p>
            <a:pPr lvl="1" marL="0" indent="342264" defTabSz="449833">
              <a:spcBef>
                <a:spcPts val="1600"/>
              </a:spcBef>
              <a:buSzTx/>
              <a:buNone/>
              <a:defRPr sz="2464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⇒</m:t>
                  </m:r>
                  <m:sSub>
                    <m:e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sub>
                  </m:sSub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bar>
                    <m:barPr>
                      <m:ctrlP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pos m:val="top"/>
                    </m:barPr>
                    <m:e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</m:ba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sSub>
                    <m:e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bar>
                    <m:barPr>
                      <m:ctrlP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pos m:val="top"/>
                    </m:barPr>
                    <m:e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</m:bar>
                </m:oMath>
              </m:oMathPara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imple Linear Regres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Simple Linear Regression</a:t>
            </a:r>
          </a:p>
        </p:txBody>
      </p:sp>
      <p:sp>
        <p:nvSpPr>
          <p:cNvPr id="177" name="Assum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82270" indent="-382270" defTabSz="502412">
              <a:spcBef>
                <a:spcPts val="1800"/>
              </a:spcBef>
              <a:defRPr sz="2752"/>
            </a:pPr>
            <a:r>
              <a:t>Assume </a:t>
            </a:r>
            <a14:m>
              <m:oMath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y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b>
                  <m:e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sSub>
                  <m:e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</a:p>
          <a:p>
            <a:pPr lvl="1" marL="0" indent="382270" defTabSz="502412">
              <a:spcBef>
                <a:spcPts val="1800"/>
              </a:spcBef>
              <a:buSzTx/>
              <a:buNone/>
              <a:defRPr sz="2752"/>
            </a:pPr>
            <a:r>
              <a:t>Minimize </a:t>
            </a:r>
            <a14:m>
              <m:oMath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limUpp>
                  <m:e>
                    <m:limLow>
                      <m:e>
                        <m:r>
                          <a:rPr xmlns:a="http://schemas.openxmlformats.org/drawingml/2006/main" sz="3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∑</m:t>
                        </m:r>
                      </m:e>
                      <m:lim>
                        <m:r>
                          <a:rPr xmlns:a="http://schemas.openxmlformats.org/drawingml/2006/main" sz="3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xmlns:a="http://schemas.openxmlformats.org/drawingml/2006/main" sz="3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lim>
                    </m:limLow>
                  </m:e>
                  <m:lim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lim>
                </m:limUpp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b>
                  <m:e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y</m:t>
                    </m:r>
                  </m:e>
                  <m:sub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d>
                  <m:dPr>
                    <m:ctrlP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</m:dPr>
                  <m:e>
                    <m:sSub>
                      <m:e>
                        <m:r>
                          <a:rPr xmlns:a="http://schemas.openxmlformats.org/drawingml/2006/main" sz="3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a:rPr xmlns:a="http://schemas.openxmlformats.org/drawingml/2006/main" sz="3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e>
                        <m:r>
                          <a:rPr xmlns:a="http://schemas.openxmlformats.org/drawingml/2006/main" sz="3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a:rPr xmlns:a="http://schemas.openxmlformats.org/drawingml/2006/main" sz="3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e>
                        <m:r>
                          <a:rPr xmlns:a="http://schemas.openxmlformats.org/drawingml/2006/main" sz="3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b>
                        <m:r>
                          <a:rPr xmlns:a="http://schemas.openxmlformats.org/drawingml/2006/main" sz="3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</m:e>
                </m:d>
                <m:sSup>
                  <m:e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e>
                  <m:sup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</m:oMath>
            </a14:m>
          </a:p>
          <a:p>
            <a:pPr lvl="1" marL="0" indent="382270" defTabSz="502412">
              <a:spcBef>
                <a:spcPts val="1800"/>
              </a:spcBef>
              <a:buSzTx/>
              <a:buNone/>
              <a:defRPr sz="2752"/>
            </a:pPr>
            <a:r>
              <a:t>Take the derivative with respect to </a:t>
            </a:r>
            <a14:m>
              <m:oMath>
                <m:sSub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</m:oMath>
            </a14:m>
            <a:r>
              <a:t> and set it to zero:</a:t>
            </a:r>
          </a:p>
          <a:p>
            <a:pPr lvl="1" marL="0" indent="382270" defTabSz="502412">
              <a:spcBef>
                <a:spcPts val="1800"/>
              </a:spcBef>
              <a:buSzTx/>
              <a:buNone/>
              <a:defRPr sz="2752"/>
            </a:pPr>
            <a14:m>
              <m:oMathPara>
                <m:oMathParaPr>
                  <m:jc m:val="left"/>
                </m:oMathParaPr>
                <m:oMath>
                  <m:f>
                    <m:fPr>
                      <m:ctrlP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</m:num>
                    <m:den>
                      <m: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e>
                          <m:r>
                            <a:rPr xmlns:a="http://schemas.openxmlformats.org/drawingml/2006/main" sz="33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b>
                          <m:r>
                            <a:rPr xmlns:a="http://schemas.openxmlformats.org/drawingml/2006/main" sz="33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den>
                  </m:f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limUpp>
                    <m:e>
                      <m:limLow>
                        <m:e>
                          <m:r>
                            <a:rPr xmlns:a="http://schemas.openxmlformats.org/drawingml/2006/main" sz="33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∑</m:t>
                          </m:r>
                        </m:e>
                        <m:lim>
                          <m:r>
                            <a:rPr xmlns:a="http://schemas.openxmlformats.org/drawingml/2006/main" sz="33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xmlns:a="http://schemas.openxmlformats.org/drawingml/2006/main" sz="33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xmlns:a="http://schemas.openxmlformats.org/drawingml/2006/main" sz="33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lim>
                      </m:limLow>
                    </m:e>
                    <m:lim>
                      <m: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lim>
                  </m:limUpp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sSub>
                    <m:e>
                      <m: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</m:sSub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</m:sSub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sSub>
                    <m:e>
                      <m: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sub>
                  </m:sSub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sSub>
                    <m:e>
                      <m: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sSub>
                    <m:e>
                      <m: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</m:sSub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</m:oMath>
              </m:oMathPara>
            </a14:m>
          </a:p>
          <a:p>
            <a:pPr lvl="1" marL="0" indent="382270" defTabSz="502412">
              <a:spcBef>
                <a:spcPts val="1800"/>
              </a:spcBef>
              <a:buSzTx/>
              <a:buNone/>
              <a:defRPr sz="2752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3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⇒</m:t>
                  </m:r>
                  <m:limUpp>
                    <m:e>
                      <m:limLow>
                        <m:e>
                          <m:r>
                            <a:rPr xmlns:a="http://schemas.openxmlformats.org/drawingml/2006/main" sz="33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∑</m:t>
                          </m:r>
                        </m:e>
                        <m:lim>
                          <m:r>
                            <a:rPr xmlns:a="http://schemas.openxmlformats.org/drawingml/2006/main" sz="33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xmlns:a="http://schemas.openxmlformats.org/drawingml/2006/main" sz="33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xmlns:a="http://schemas.openxmlformats.org/drawingml/2006/main" sz="33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lim>
                      </m:limLow>
                    </m:e>
                    <m:lim>
                      <m:r>
                        <a:rPr xmlns:a="http://schemas.openxmlformats.org/drawingml/2006/main" sz="33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lim>
                  </m:limUpp>
                  <m:sSub>
                    <m:e>
                      <m:r>
                        <a:rPr xmlns:a="http://schemas.openxmlformats.org/drawingml/2006/main" sz="33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3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</m:sSub>
                  <m:r>
                    <a:rPr xmlns:a="http://schemas.openxmlformats.org/drawingml/2006/main" sz="33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a:rPr xmlns:a="http://schemas.openxmlformats.org/drawingml/2006/main" sz="33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33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</m:sSub>
                  <m:r>
                    <a:rPr xmlns:a="http://schemas.openxmlformats.org/drawingml/2006/main" sz="33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sSub>
                    <m:e>
                      <m:r>
                        <a:rPr xmlns:a="http://schemas.openxmlformats.org/drawingml/2006/main" sz="33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3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sub>
                  </m:sSub>
                  <m:r>
                    <a:rPr xmlns:a="http://schemas.openxmlformats.org/drawingml/2006/main" sz="33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sSub>
                    <m:e>
                      <m:r>
                        <a:rPr xmlns:a="http://schemas.openxmlformats.org/drawingml/2006/main" sz="33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3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sSub>
                    <m:e>
                      <m:r>
                        <a:rPr xmlns:a="http://schemas.openxmlformats.org/drawingml/2006/main" sz="33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3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</m:sSub>
                  <m:r>
                    <a:rPr xmlns:a="http://schemas.openxmlformats.org/drawingml/2006/main" sz="33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3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limUpp>
                    <m:e>
                      <m:limLow>
                        <m:e>
                          <m:r>
                            <a:rPr xmlns:a="http://schemas.openxmlformats.org/drawingml/2006/main" sz="33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∑</m:t>
                          </m:r>
                        </m:e>
                        <m:lim>
                          <m:r>
                            <a:rPr xmlns:a="http://schemas.openxmlformats.org/drawingml/2006/main" sz="33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xmlns:a="http://schemas.openxmlformats.org/drawingml/2006/main" sz="33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xmlns:a="http://schemas.openxmlformats.org/drawingml/2006/main" sz="33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lim>
                      </m:limLow>
                    </m:e>
                    <m:lim>
                      <m:r>
                        <a:rPr xmlns:a="http://schemas.openxmlformats.org/drawingml/2006/main" sz="33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lim>
                  </m:limUpp>
                  <m:r>
                    <a:rPr xmlns:a="http://schemas.openxmlformats.org/drawingml/2006/main" sz="33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a:rPr xmlns:a="http://schemas.openxmlformats.org/drawingml/2006/main" sz="33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3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</m:sSub>
                  <m:sSub>
                    <m:e>
                      <m:r>
                        <a:rPr xmlns:a="http://schemas.openxmlformats.org/drawingml/2006/main" sz="33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33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</m:sSub>
                  <m:r>
                    <a:rPr xmlns:a="http://schemas.openxmlformats.org/drawingml/2006/main" sz="33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sSub>
                    <m:e>
                      <m:r>
                        <a:rPr xmlns:a="http://schemas.openxmlformats.org/drawingml/2006/main" sz="33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3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sub>
                  </m:sSub>
                  <m:sSub>
                    <m:e>
                      <m:r>
                        <a:rPr xmlns:a="http://schemas.openxmlformats.org/drawingml/2006/main" sz="33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3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</m:sSub>
                  <m:r>
                    <a:rPr xmlns:a="http://schemas.openxmlformats.org/drawingml/2006/main" sz="33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sSub>
                    <m:e>
                      <m:r>
                        <a:rPr xmlns:a="http://schemas.openxmlformats.org/drawingml/2006/main" sz="33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3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sSubSup>
                    <m:e>
                      <m:r>
                        <a:rPr xmlns:a="http://schemas.openxmlformats.org/drawingml/2006/main" sz="33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3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  <m:sup>
                      <m:r>
                        <a:rPr xmlns:a="http://schemas.openxmlformats.org/drawingml/2006/main" sz="33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bSup>
                  <m:r>
                    <a:rPr xmlns:a="http://schemas.openxmlformats.org/drawingml/2006/main" sz="33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3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3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</m:oMath>
              </m:oMathPara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Linear Regres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Linear Regression</a:t>
            </a:r>
          </a:p>
        </p:txBody>
      </p:sp>
      <p:sp>
        <p:nvSpPr>
          <p:cNvPr id="123" name="Sir Francis Galton : 16 Feb 1822 — Jan 17 191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Sir Francis Galton : 16 Feb 1822 — Jan 17 1911</a:t>
            </a:r>
          </a:p>
          <a:p>
            <a:pPr lvl="1"/>
            <a:r>
              <a:t>Cousin of Charles Darwin</a:t>
            </a:r>
          </a:p>
          <a:p>
            <a:pPr lvl="2"/>
            <a:r>
              <a:t>Discovered "Regression towards Mediocrity": </a:t>
            </a:r>
          </a:p>
          <a:p>
            <a:pPr lvl="3"/>
            <a:r>
              <a:t>Individuals with exceptional measurable traits have more normal progreny</a:t>
            </a:r>
          </a:p>
          <a:p>
            <a:pPr lvl="2"/>
            <a:r>
              <a:t>If parent's trait is at </a:t>
            </a:r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σ</m:t>
                </m:r>
              </m:oMath>
            </a14:m>
            <a:r>
              <a:t> from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μ</m:t>
                </m:r>
              </m:oMath>
            </a14:m>
            <a:r>
              <a:t>, then progeny has traits at </a:t>
            </a:r>
            <a14:m>
              <m:oMath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ρ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σ</m:t>
                </m:r>
              </m:oMath>
            </a14:m>
            <a:r>
              <a:t> from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μ</m:t>
                </m:r>
              </m:oMath>
            </a14:m>
          </a:p>
          <a:p>
            <a:pPr lvl="3"/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ρ</m:t>
                </m:r>
              </m:oMath>
            </a14:m>
            <a:r>
              <a:t> is the </a:t>
            </a:r>
            <a:r>
              <a:rPr i="1"/>
              <a:t>coefficient of correlation </a:t>
            </a:r>
            <a:r>
              <a:t>between trait of parent and of progeny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imple Linear Regres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Simple Linear Regression</a:t>
            </a:r>
          </a:p>
        </p:txBody>
      </p:sp>
      <p:sp>
        <p:nvSpPr>
          <p:cNvPr id="180" name="From previous, we know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0" indent="0" defTabSz="578358">
              <a:spcBef>
                <a:spcPts val="2100"/>
              </a:spcBef>
              <a:buSzTx/>
              <a:buNone/>
              <a:defRPr sz="3168"/>
            </a:pPr>
            <a:r>
              <a:t>From previous, we know </a:t>
            </a:r>
            <a14:m>
              <m:oMath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bar>
                  <m:barPr>
                    <m:ctrlP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pos m:val="top"/>
                  </m:barPr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y</m:t>
                    </m:r>
                  </m:e>
                </m:ba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bar>
                  <m:barPr>
                    <m:ctrlP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pos m:val="top"/>
                  </m:barPr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</m:bar>
              </m:oMath>
            </a14:m>
          </a:p>
          <a:p>
            <a:pPr marL="0" indent="0" defTabSz="578358">
              <a:spcBef>
                <a:spcPts val="2100"/>
              </a:spcBef>
              <a:buSzTx/>
              <a:buNone/>
              <a:defRPr sz="3168"/>
            </a:pPr>
            <a:r>
              <a:t>Our formula </a:t>
            </a:r>
            <a14:m>
              <m:oMath>
                <m:limUpp>
                  <m:e>
                    <m:limLow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∑</m:t>
                        </m:r>
                      </m:e>
                      <m:lim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lim>
                    </m:limLow>
                  </m:e>
                  <m:lim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lim>
                </m:limUpp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y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sSub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bSup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</m:t>
                </m:r>
              </m:oMath>
            </a14:m>
            <a:r>
              <a:t> becomes</a:t>
            </a:r>
          </a:p>
          <a:p>
            <a:pPr marL="0" indent="0" defTabSz="578358">
              <a:spcBef>
                <a:spcPts val="2100"/>
              </a:spcBef>
              <a:buSzTx/>
              <a:buNone/>
              <a:defRPr sz="3168"/>
            </a:pPr>
            <a14:m>
              <m:oMathPara>
                <m:oMathParaPr>
                  <m:jc m:val="left"/>
                </m:oMathParaPr>
                <m:oMath>
                  <m:limUpp>
                    <m:e>
                      <m:limLow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∑</m:t>
                          </m:r>
                        </m:e>
                        <m:lim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lim>
                      </m:limLow>
                    </m:e>
                    <m:lim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lim>
                  </m:limUpp>
                  <m:d>
                    <m:dPr>
                      <m:ctrl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</m:dPr>
                    <m:e>
                      <m:sSub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b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</m:sSub>
                      <m:sSub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y</m:t>
                          </m:r>
                        </m:e>
                        <m:sub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</m:s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bar>
                        <m:barPr>
                          <m:ctrlP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pos m:val="top"/>
                        </m:barPr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y</m:t>
                          </m:r>
                        </m:e>
                      </m:ba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sSub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b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bar>
                        <m:barPr>
                          <m:ctrlP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pos m:val="top"/>
                        </m:barPr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</m:ba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sSub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b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</m:s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sSub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b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Sup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b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  <m:sup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e>
                  </m:d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</m:oMath>
              </m:oMathPara>
            </a14:m>
          </a:p>
          <a:p>
            <a:pPr marL="0" indent="0" defTabSz="578358">
              <a:spcBef>
                <a:spcPts val="2100"/>
              </a:spcBef>
              <a:buSzTx/>
              <a:buNone/>
              <a:defRPr sz="3168"/>
            </a:pPr>
          </a:p>
          <a:p>
            <a:pPr marL="0" indent="0" defTabSz="578358">
              <a:spcBef>
                <a:spcPts val="2100"/>
              </a:spcBef>
              <a:buSzTx/>
              <a:buNone/>
              <a:defRPr sz="3168"/>
            </a:pPr>
            <a14:m>
              <m:oMathPara>
                <m:oMathParaPr>
                  <m:jc m:val="left"/>
                </m:oMathParaPr>
                <m:oMath>
                  <m:limUpp>
                    <m:e>
                      <m:limLow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∑</m:t>
                          </m:r>
                        </m:e>
                        <m:lim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lim>
                      </m:limLow>
                    </m:e>
                    <m:lim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lim>
                  </m:limUpp>
                  <m:d>
                    <m:dPr>
                      <m:ctrl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</m:dPr>
                    <m:e>
                      <m:sSub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b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</m:sSub>
                      <m:sSub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y</m:t>
                          </m:r>
                        </m:e>
                        <m:sub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</m:s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bar>
                        <m:barPr>
                          <m:ctrlP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pos m:val="top"/>
                        </m:barPr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y</m:t>
                          </m:r>
                        </m:e>
                      </m:bar>
                      <m:sSub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b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</m:sSub>
                    </m:e>
                  </m:d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limUpp>
                    <m:e>
                      <m:limLow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∑</m:t>
                          </m:r>
                        </m:e>
                        <m:lim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lim>
                      </m:limLow>
                    </m:e>
                    <m:lim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lim>
                  </m:limUpp>
                  <m:d>
                    <m:dPr>
                      <m:ctrl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</m:dPr>
                    <m:e>
                      <m:bar>
                        <m:barPr>
                          <m:ctrlP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pos m:val="top"/>
                        </m:barPr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</m:bar>
                      <m:sSub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b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</m:s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sSubSup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b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  <m:sup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e>
                  </m:d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</m:oMath>
              </m:oMathPara>
            </a14:m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imple Linear Regres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Simple Linear Regression</a:t>
            </a:r>
          </a:p>
        </p:txBody>
      </p:sp>
      <p:sp>
        <p:nvSpPr>
          <p:cNvPr id="183" name="This finally gives us a solution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This finally gives us a solution:</a:t>
            </a:r>
          </a:p>
          <a:p>
            <a:pPr marL="0" indent="0">
              <a:buSzTx/>
              <a:buNone/>
            </a:pPr>
            <a:r>
              <a:t>                   </a:t>
            </a:r>
            <a14:m>
              <m:oMath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f>
                  <m:f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sSubSup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∑</m:t>
                        </m:r>
                      </m:e>
                      <m:sub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p>
                    </m:sSub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b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sSub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y</m:t>
                        </m:r>
                      </m:e>
                      <m:sub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bar>
                      <m:barPr>
                        <m:ctrlP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pos m:val="top"/>
                      </m:barPr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y</m:t>
                        </m:r>
                      </m:e>
                    </m:bar>
                    <m:sSub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b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num>
                  <m:den>
                    <m:sSubSup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∑</m:t>
                        </m:r>
                      </m:e>
                      <m:sub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p>
                    </m:sSub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Sup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b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  <m:sup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bar>
                      <m:barPr>
                        <m:ctrlP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pos m:val="top"/>
                      </m:barPr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</m:bar>
                    <m:sSub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b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den>
                </m:f>
              </m:oMath>
            </a14:m>
          </a:p>
          <a:p>
            <a:pPr marL="0" indent="0">
              <a:buSzTx/>
              <a:buNone/>
            </a:pPr>
            <a:r>
              <a:t>                           </a:t>
            </a:r>
            <a14:m>
              <m:oMath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bar>
                  <m:bar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pos m:val="top"/>
                  </m:barPr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y</m:t>
                    </m:r>
                  </m:e>
                </m:ba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bar>
                  <m:bar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pos m:val="top"/>
                  </m:barPr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</m:bar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imple Linear Regres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Simple Linear Regression</a:t>
            </a:r>
          </a:p>
        </p:txBody>
      </p:sp>
      <p:sp>
        <p:nvSpPr>
          <p:cNvPr id="186" name="Measuring fit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Measuring fit:</a:t>
            </a:r>
          </a:p>
          <a:p>
            <a:pPr lvl="1" marL="0" indent="444500">
              <a:buSzTx/>
              <a:buNone/>
            </a:pPr>
            <a:r>
              <a:t>Calculate the sum of squares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sSub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S</m:t>
                    </m:r>
                  </m:e>
                  <m:sub>
                    <m:r>
                      <m:rPr>
                        <m:nor/>
                      </m:rP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tot</m:t>
                    </m:r>
                  </m:sub>
                </m:sSub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limUpp>
                  <m:e>
                    <m:limLow>
                      <m:e>
                        <m:r>
                          <a:rPr xmlns:a="http://schemas.openxmlformats.org/drawingml/2006/main" sz="37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∑</m:t>
                        </m:r>
                      </m:e>
                      <m:lim>
                        <m:r>
                          <a:rPr xmlns:a="http://schemas.openxmlformats.org/drawingml/2006/main" sz="37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xmlns:a="http://schemas.openxmlformats.org/drawingml/2006/main" sz="37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7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lim>
                    </m:limLow>
                  </m:e>
                  <m:lim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lim>
                </m:limUpp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b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y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bar>
                  <m:barPr>
                    <m:ctrlP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pos m:val="top"/>
                  </m:barPr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y</m:t>
                    </m:r>
                  </m:e>
                </m:bar>
                <m:sSup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e>
                  <m:sup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</m:oMath>
            </a14:m>
          </a:p>
          <a:p>
            <a:pPr lvl="1" marL="0" indent="444500">
              <a:buSzTx/>
              <a:buNone/>
            </a:pPr>
            <a:r>
              <a:rPr i="1"/>
              <a:t>Residual sum of squares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sSub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S</m:t>
                    </m:r>
                  </m:e>
                  <m:sub>
                    <m:r>
                      <m:rPr>
                        <m:nor/>
                      </m:rP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res</m:t>
                    </m:r>
                  </m:sub>
                </m:sSub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limUpp>
                  <m:e>
                    <m:limLow>
                      <m:e>
                        <m:r>
                          <a:rPr xmlns:a="http://schemas.openxmlformats.org/drawingml/2006/main" sz="37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∑</m:t>
                        </m:r>
                      </m:e>
                      <m:lim>
                        <m:r>
                          <a:rPr xmlns:a="http://schemas.openxmlformats.org/drawingml/2006/main" sz="37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xmlns:a="http://schemas.openxmlformats.org/drawingml/2006/main" sz="37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7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lim>
                    </m:limLow>
                  </m:e>
                  <m:lim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lim>
                </m:limUpp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b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sSub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sSub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sSub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y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  <m:sSup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e>
                  <m:sup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</m:oMath>
            </a14:m>
            <a:endParaRPr i="1"/>
          </a:p>
          <a:p>
            <a:pPr lvl="1" marL="0" indent="444500">
              <a:buSzTx/>
              <a:buNone/>
            </a:pPr>
            <a:r>
              <a:rPr i="1"/>
              <a:t>Coefficient of determination </a:t>
            </a:r>
            <a14:m>
              <m:oMath>
                <m:sSup>
                  <m:e>
                    <m:r>
                      <a:rPr xmlns:a="http://schemas.openxmlformats.org/drawingml/2006/main" sz="37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e>
                  <m:sup>
                    <m:r>
                      <a:rPr xmlns:a="http://schemas.openxmlformats.org/drawingml/2006/main" sz="37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f>
                  <m:fPr>
                    <m:ctrlPr>
                      <a:rPr xmlns:a="http://schemas.openxmlformats.org/drawingml/2006/main" sz="37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7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S</m:t>
                    </m:r>
                    <m:sSub>
                      <m:e>
                        <m:r>
                          <a:rPr xmlns:a="http://schemas.openxmlformats.org/drawingml/2006/main" sz="37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S</m:t>
                        </m:r>
                      </m:e>
                      <m:sub>
                        <m:r>
                          <m:rPr>
                            <m:nor/>
                          </m:rPr>
                          <a:rPr xmlns:a="http://schemas.openxmlformats.org/drawingml/2006/main" sz="37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res</m:t>
                        </m:r>
                      </m:sub>
                    </m:sSub>
                  </m:num>
                  <m:den>
                    <m:r>
                      <a:rPr xmlns:a="http://schemas.openxmlformats.org/drawingml/2006/main" sz="37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S</m:t>
                    </m:r>
                    <m:sSub>
                      <m:e>
                        <m:r>
                          <a:rPr xmlns:a="http://schemas.openxmlformats.org/drawingml/2006/main" sz="37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S</m:t>
                        </m:r>
                      </m:e>
                      <m:sub>
                        <m:r>
                          <m:rPr>
                            <m:nor/>
                          </m:rPr>
                          <a:rPr xmlns:a="http://schemas.openxmlformats.org/drawingml/2006/main" sz="37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tot</m:t>
                        </m:r>
                      </m:sub>
                    </m:sSub>
                  </m:den>
                </m:f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imple Linear Regres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Simple Linear Regression</a:t>
            </a:r>
          </a:p>
        </p:txBody>
      </p:sp>
      <p:sp>
        <p:nvSpPr>
          <p:cNvPr id="189" name="can be used as a goodness of fi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14:m>
              <m:oMath>
                <m:s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</m:oMath>
            </a14:m>
            <a:r>
              <a:t> can be used as a goodness of fit</a:t>
            </a:r>
          </a:p>
          <a:p>
            <a:pPr lvl="1"/>
            <a:r>
              <a:t>Value of 1: perfect fit</a:t>
            </a:r>
          </a:p>
          <a:p>
            <a:pPr lvl="1"/>
            <a:r>
              <a:t>Value of 0: no fit</a:t>
            </a:r>
          </a:p>
          <a:p>
            <a:pPr lvl="1"/>
            <a:r>
              <a:t>Negative values:  wrong model was chosen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imple Linear Regres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Simple Linear Regression</a:t>
            </a:r>
          </a:p>
        </p:txBody>
      </p:sp>
      <p:sp>
        <p:nvSpPr>
          <p:cNvPr id="192" name="Look at residual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lvl="1"/>
            <a:r>
              <a:t>Look at residuals:</a:t>
            </a:r>
          </a:p>
          <a:p>
            <a:pPr lvl="2"/>
            <a:r>
              <a:t>Determine statistics on the residuals</a:t>
            </a:r>
          </a:p>
          <a:p>
            <a:pPr lvl="2"/>
            <a:r>
              <a:t>Question: do they look normally distributed?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imple Linear Regres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Simple Linear Regression </a:t>
            </a:r>
          </a:p>
        </p:txBody>
      </p:sp>
      <p:sp>
        <p:nvSpPr>
          <p:cNvPr id="195" name="Example 1:  brain sizes versus IQ…"/>
          <p:cNvSpPr txBox="1"/>
          <p:nvPr>
            <p:ph type="body" idx="1"/>
          </p:nvPr>
        </p:nvSpPr>
        <p:spPr>
          <a:xfrm>
            <a:off x="952500" y="2590800"/>
            <a:ext cx="8251582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Example 1:  brain sizes versus IQ</a:t>
            </a:r>
          </a:p>
          <a:p>
            <a:pPr lvl="1"/>
            <a:r>
              <a:t>A number of female students were given an IQ test</a:t>
            </a:r>
          </a:p>
          <a:p>
            <a:pPr lvl="1"/>
            <a:r>
              <a:t>They were also given an MRI to measure the size of their brain</a:t>
            </a:r>
          </a:p>
          <a:p>
            <a:pPr/>
            <a:r>
              <a:t>Is there a relationship between brains size and IQ?</a:t>
            </a:r>
          </a:p>
        </p:txBody>
      </p:sp>
      <p:sp>
        <p:nvSpPr>
          <p:cNvPr id="196" name="VerbalIQ Brain Size…"/>
          <p:cNvSpPr txBox="1"/>
          <p:nvPr/>
        </p:nvSpPr>
        <p:spPr>
          <a:xfrm>
            <a:off x="9508556" y="2590799"/>
            <a:ext cx="3467362" cy="6235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100"/>
            </a:pPr>
            <a:r>
              <a:t>VerbalIQ	Brain Size</a:t>
            </a:r>
          </a:p>
          <a:p>
            <a:pPr>
              <a:defRPr sz="2100"/>
            </a:pPr>
            <a:r>
              <a:t>132	     816.932</a:t>
            </a:r>
          </a:p>
          <a:p>
            <a:pPr>
              <a:defRPr sz="2100"/>
            </a:pPr>
            <a:r>
              <a:t>132	     951.545</a:t>
            </a:r>
          </a:p>
          <a:p>
            <a:pPr>
              <a:defRPr sz="2100"/>
            </a:pPr>
            <a:r>
              <a:t>90	     928.799</a:t>
            </a:r>
          </a:p>
          <a:p>
            <a:pPr>
              <a:defRPr sz="2100"/>
            </a:pPr>
            <a:r>
              <a:t>136	     991.305</a:t>
            </a:r>
          </a:p>
          <a:p>
            <a:pPr>
              <a:defRPr sz="2100"/>
            </a:pPr>
            <a:r>
              <a:t>90	     854.258</a:t>
            </a:r>
          </a:p>
          <a:p>
            <a:pPr>
              <a:defRPr sz="2100"/>
            </a:pPr>
            <a:r>
              <a:t>129	     833.868</a:t>
            </a:r>
          </a:p>
          <a:p>
            <a:pPr>
              <a:defRPr sz="2100"/>
            </a:pPr>
            <a:r>
              <a:t>120	     856.472</a:t>
            </a:r>
          </a:p>
          <a:p>
            <a:pPr>
              <a:defRPr sz="2100"/>
            </a:pPr>
            <a:r>
              <a:t>100	     878.897</a:t>
            </a:r>
          </a:p>
          <a:p>
            <a:pPr>
              <a:defRPr sz="2100"/>
            </a:pPr>
            <a:r>
              <a:t>71	     865.363</a:t>
            </a:r>
          </a:p>
          <a:p>
            <a:pPr>
              <a:defRPr sz="2100"/>
            </a:pPr>
            <a:r>
              <a:t>132	     852.244</a:t>
            </a:r>
          </a:p>
          <a:p>
            <a:pPr>
              <a:defRPr sz="2100"/>
            </a:pPr>
            <a:r>
              <a:t>112	     808.02</a:t>
            </a:r>
          </a:p>
          <a:p>
            <a:pPr>
              <a:defRPr sz="2100"/>
            </a:pPr>
            <a:r>
              <a:t>129	     790.619</a:t>
            </a:r>
          </a:p>
          <a:p>
            <a:pPr>
              <a:defRPr sz="2100"/>
            </a:pPr>
            <a:r>
              <a:t>86	     831.772</a:t>
            </a:r>
          </a:p>
          <a:p>
            <a:pPr>
              <a:defRPr sz="2100"/>
            </a:pPr>
            <a:r>
              <a:t>90	     798.612</a:t>
            </a:r>
          </a:p>
          <a:p>
            <a:pPr>
              <a:defRPr sz="2100"/>
            </a:pPr>
            <a:r>
              <a:t>83	     793.549</a:t>
            </a:r>
          </a:p>
          <a:p>
            <a:pPr>
              <a:defRPr sz="2100"/>
            </a:pPr>
            <a:r>
              <a:t>126	     866.662</a:t>
            </a:r>
          </a:p>
          <a:p>
            <a:pPr>
              <a:defRPr sz="2100"/>
            </a:pPr>
            <a:r>
              <a:t>126	     857.782</a:t>
            </a:r>
          </a:p>
          <a:p>
            <a:pPr>
              <a:defRPr sz="2100"/>
            </a:pPr>
            <a:r>
              <a:t>90	     834.344</a:t>
            </a:r>
          </a:p>
          <a:p>
            <a:pPr>
              <a:defRPr sz="2100"/>
            </a:pPr>
            <a:r>
              <a:t>129	     948.066</a:t>
            </a:r>
          </a:p>
          <a:p>
            <a:pPr>
              <a:defRPr sz="2100"/>
            </a:pPr>
            <a:r>
              <a:t>86	     893.983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imple Linear Regres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Simple Linear Regression</a:t>
            </a:r>
          </a:p>
        </p:txBody>
      </p:sp>
      <p:sp>
        <p:nvSpPr>
          <p:cNvPr id="199" name="Can use statsmodel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Can use statsmodels</a:t>
            </a:r>
          </a:p>
        </p:txBody>
      </p:sp>
      <p:sp>
        <p:nvSpPr>
          <p:cNvPr id="200" name="import statsmodels.api as sm…"/>
          <p:cNvSpPr txBox="1"/>
          <p:nvPr/>
        </p:nvSpPr>
        <p:spPr>
          <a:xfrm>
            <a:off x="1186594" y="3524249"/>
            <a:ext cx="10631612" cy="441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import statsmodels.api as sm</a:t>
            </a:r>
          </a:p>
          <a:p>
            <a:pPr/>
          </a:p>
          <a:p>
            <a:pPr/>
            <a:r>
              <a:t>df = pd.read_csv('brain-size.txt', sep = '\t')</a:t>
            </a:r>
          </a:p>
          <a:p>
            <a:pPr/>
            <a:r>
              <a:t>Y = df['VerbalIQ']</a:t>
            </a:r>
          </a:p>
          <a:p>
            <a:pPr/>
            <a:r>
              <a:t>X = df['Brain Size']</a:t>
            </a:r>
          </a:p>
          <a:p>
            <a:pPr/>
            <a:r>
              <a:t>X = sm.add_constant(X)</a:t>
            </a:r>
          </a:p>
          <a:p>
            <a:pPr/>
          </a:p>
          <a:p>
            <a:pPr/>
            <a:r>
              <a:t>model = sm.OLS(Y,X).fit()</a:t>
            </a:r>
          </a:p>
          <a:p>
            <a:pPr/>
            <a:r>
              <a:t>predictions = model.predict(X)</a:t>
            </a:r>
          </a:p>
          <a:p>
            <a:pPr/>
            <a:r>
              <a:t>print(model.summary())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imple Linear Regres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Simple Linear Regression</a:t>
            </a:r>
          </a:p>
        </p:txBody>
      </p:sp>
      <p:sp>
        <p:nvSpPr>
          <p:cNvPr id="203" name="Gives a very detailed feed-back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Gives a very detailed feed-back</a:t>
            </a:r>
          </a:p>
        </p:txBody>
      </p:sp>
      <p:sp>
        <p:nvSpPr>
          <p:cNvPr id="204" name="OLS Regression Results…"/>
          <p:cNvSpPr txBox="1"/>
          <p:nvPr/>
        </p:nvSpPr>
        <p:spPr>
          <a:xfrm>
            <a:off x="500682" y="3225800"/>
            <a:ext cx="12003436" cy="652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000"/>
            </a:pPr>
            <a:r>
              <a:t>                            OLS Regression Results                            </a:t>
            </a:r>
          </a:p>
          <a:p>
            <a:pPr>
              <a:defRPr sz="2000"/>
            </a:pPr>
            <a:r>
              <a:t>==============================================================================</a:t>
            </a:r>
          </a:p>
          <a:p>
            <a:pPr>
              <a:defRPr sz="2000"/>
            </a:pPr>
            <a:r>
              <a:t>Dep. Variable:               VerbalIQ   R-squared:                       0.065</a:t>
            </a:r>
          </a:p>
          <a:p>
            <a:pPr>
              <a:defRPr sz="2000"/>
            </a:pPr>
            <a:r>
              <a:t>Model:                            OLS   Adj. R-squared:                  0.013</a:t>
            </a:r>
          </a:p>
          <a:p>
            <a:pPr>
              <a:defRPr sz="2000"/>
            </a:pPr>
            <a:r>
              <a:t>Method:                 Least Squares   F-statistic:                     1.251</a:t>
            </a:r>
          </a:p>
          <a:p>
            <a:pPr>
              <a:defRPr sz="2000"/>
            </a:pPr>
            <a:r>
              <a:t>Date:                Thu, 02 Jul 2020   Prob (F-statistic):              0.278</a:t>
            </a:r>
          </a:p>
          <a:p>
            <a:pPr>
              <a:defRPr sz="2000"/>
            </a:pPr>
            <a:r>
              <a:t>Time:                        16:22:00   Log-Likelihood:                -88.713</a:t>
            </a:r>
          </a:p>
          <a:p>
            <a:pPr>
              <a:defRPr sz="2000"/>
            </a:pPr>
            <a:r>
              <a:t>No. Observations:                  20   AIC:                             181.4</a:t>
            </a:r>
          </a:p>
          <a:p>
            <a:pPr>
              <a:defRPr sz="2000"/>
            </a:pPr>
            <a:r>
              <a:t>Df Residuals:                      18   BIC:                             183.4</a:t>
            </a:r>
          </a:p>
          <a:p>
            <a:pPr>
              <a:defRPr sz="2000"/>
            </a:pPr>
            <a:r>
              <a:t>Df Model:                           1                                         </a:t>
            </a:r>
          </a:p>
          <a:p>
            <a:pPr>
              <a:defRPr sz="2000"/>
            </a:pPr>
            <a:r>
              <a:t>Covariance Type:            nonrobust                                         </a:t>
            </a:r>
          </a:p>
          <a:p>
            <a:pPr>
              <a:defRPr sz="2000"/>
            </a:pPr>
            <a:r>
              <a:t>==============================================================================</a:t>
            </a:r>
          </a:p>
          <a:p>
            <a:pPr>
              <a:defRPr sz="2000"/>
            </a:pPr>
            <a:r>
              <a:t>                 coef    std err          t      P&gt;|t|      [0.025      0.975]</a:t>
            </a:r>
          </a:p>
          <a:p>
            <a:pPr>
              <a:defRPr sz="2000"/>
            </a:pPr>
            <a:r>
              <a:t>------------------------------------------------------------------------------</a:t>
            </a:r>
          </a:p>
          <a:p>
            <a:pPr>
              <a:defRPr sz="2000"/>
            </a:pPr>
            <a:r>
              <a:t>const         24.1835     76.382      0.317      0.755    -136.288     184.655</a:t>
            </a:r>
          </a:p>
          <a:p>
            <a:pPr>
              <a:defRPr sz="2000"/>
            </a:pPr>
            <a:r>
              <a:t>Brain Size     0.0988      0.088      1.119      0.278      -0.087       0.284</a:t>
            </a:r>
          </a:p>
          <a:p>
            <a:pPr>
              <a:defRPr sz="2000"/>
            </a:pPr>
            <a:r>
              <a:t>==============================================================================</a:t>
            </a:r>
          </a:p>
          <a:p>
            <a:pPr>
              <a:defRPr sz="2000"/>
            </a:pPr>
            <a:r>
              <a:t>Omnibus:                        5.812   Durbin-Watson:                   2.260</a:t>
            </a:r>
          </a:p>
          <a:p>
            <a:pPr>
              <a:defRPr sz="2000"/>
            </a:pPr>
            <a:r>
              <a:t>Prob(Omnibus):                  0.055   Jarque-Bera (JB):                1.819</a:t>
            </a:r>
          </a:p>
          <a:p>
            <a:pPr>
              <a:defRPr sz="2000"/>
            </a:pPr>
            <a:r>
              <a:t>Skew:                          -0.259   Prob(JB):                        0.403</a:t>
            </a:r>
          </a:p>
          <a:p>
            <a:pPr>
              <a:defRPr sz="2000"/>
            </a:pPr>
            <a:r>
              <a:t>Kurtosis:                       1.616   Cond. No.                     1.37e+04</a:t>
            </a:r>
          </a:p>
          <a:p>
            <a:pPr>
              <a:defRPr sz="2000"/>
            </a:pPr>
            <a:r>
              <a:t>==============================================================================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imple Linear Regres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Simple Linear Regression</a:t>
            </a:r>
          </a:p>
        </p:txBody>
      </p:sp>
      <p:sp>
        <p:nvSpPr>
          <p:cNvPr id="207" name="Interpreting the outcom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Interpreting the outcome:</a:t>
            </a:r>
          </a:p>
          <a:p>
            <a:pPr/>
          </a:p>
          <a:p>
            <a:pPr/>
          </a:p>
          <a:p>
            <a:pPr/>
          </a:p>
          <a:p>
            <a:pPr lvl="2"/>
            <a:r>
              <a:t>Are the residuals normally distributed?</a:t>
            </a:r>
          </a:p>
          <a:p>
            <a:pPr lvl="2"/>
            <a:r>
              <a:t>Omnibus: test for skew and kurtosis</a:t>
            </a:r>
          </a:p>
          <a:p>
            <a:pPr lvl="3"/>
            <a:r>
              <a:t>Should be zero</a:t>
            </a:r>
          </a:p>
          <a:p>
            <a:pPr lvl="2"/>
            <a:r>
              <a:t>In this case: Probability of this or worse is 0.055</a:t>
            </a:r>
          </a:p>
        </p:txBody>
      </p:sp>
      <p:sp>
        <p:nvSpPr>
          <p:cNvPr id="208" name="Omnibus:                        5.812   Durbin-Watson:                   2.260…"/>
          <p:cNvSpPr txBox="1"/>
          <p:nvPr/>
        </p:nvSpPr>
        <p:spPr>
          <a:xfrm>
            <a:off x="500682" y="3751386"/>
            <a:ext cx="12003436" cy="156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000"/>
            </a:pPr>
            <a:r>
              <a:t>Omnibus:                        5.812   Durbin-Watson:                   2.260</a:t>
            </a:r>
          </a:p>
          <a:p>
            <a:pPr>
              <a:defRPr sz="2000"/>
            </a:pPr>
            <a:r>
              <a:t>Prob(Omnibus):                  0.055   Jarque-Bera (JB):                1.819</a:t>
            </a:r>
          </a:p>
          <a:p>
            <a:pPr>
              <a:defRPr sz="2000"/>
            </a:pPr>
            <a:r>
              <a:t>Skew:                          -0.259   Prob(JB):                        0.403</a:t>
            </a:r>
          </a:p>
          <a:p>
            <a:pPr>
              <a:defRPr sz="2000"/>
            </a:pPr>
            <a:r>
              <a:t>Kurtosis:                       1.616   Cond. No.                     1.37e+04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imple Linear Regres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Simple Linear Regression</a:t>
            </a:r>
          </a:p>
        </p:txBody>
      </p:sp>
      <p:sp>
        <p:nvSpPr>
          <p:cNvPr id="211" name="Interpreting the outcom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Interpreting the outcome:</a:t>
            </a:r>
          </a:p>
          <a:p>
            <a:pPr/>
          </a:p>
          <a:p>
            <a:pPr/>
          </a:p>
          <a:p>
            <a:pPr/>
          </a:p>
          <a:p>
            <a:pPr lvl="2"/>
            <a:r>
              <a:t>Are the residuals normally distributed?</a:t>
            </a:r>
          </a:p>
          <a:p>
            <a:pPr lvl="2"/>
            <a:r>
              <a:t>Durbin-Watson: tests homoscedasticity</a:t>
            </a:r>
          </a:p>
          <a:p>
            <a:pPr lvl="3"/>
            <a:r>
              <a:t>Is the Variance of the errors consistent</a:t>
            </a:r>
          </a:p>
        </p:txBody>
      </p:sp>
      <p:sp>
        <p:nvSpPr>
          <p:cNvPr id="212" name="Omnibus:                        5.812   Durbin-Watson:                   2.260…"/>
          <p:cNvSpPr txBox="1"/>
          <p:nvPr/>
        </p:nvSpPr>
        <p:spPr>
          <a:xfrm>
            <a:off x="500682" y="3751386"/>
            <a:ext cx="12003436" cy="156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000"/>
            </a:pPr>
            <a:r>
              <a:t>Omnibus:                        5.812   Durbin-Watson:                   2.260</a:t>
            </a:r>
          </a:p>
          <a:p>
            <a:pPr>
              <a:defRPr sz="2000"/>
            </a:pPr>
            <a:r>
              <a:t>Prob(Omnibus):                  0.055   Jarque-Bera (JB):                1.819</a:t>
            </a:r>
          </a:p>
          <a:p>
            <a:pPr>
              <a:defRPr sz="2000"/>
            </a:pPr>
            <a:r>
              <a:t>Skew:                          -0.259   Prob(JB):                        0.403</a:t>
            </a:r>
          </a:p>
          <a:p>
            <a:pPr>
              <a:defRPr sz="2000"/>
            </a:pPr>
            <a:r>
              <a:t>Kurtosis:                       1.616   Cond. No.                     1.37e+04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Linear Regres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Linear Regression</a:t>
            </a:r>
          </a:p>
        </p:txBody>
      </p:sp>
      <p:sp>
        <p:nvSpPr>
          <p:cNvPr id="126" name="Double-click to edi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127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38906" y="2413000"/>
            <a:ext cx="9926988" cy="714191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imple Linear Regres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Simple Linear Regression</a:t>
            </a:r>
          </a:p>
        </p:txBody>
      </p:sp>
      <p:sp>
        <p:nvSpPr>
          <p:cNvPr id="215" name="Homoscedasticit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Homoscedasticity</a:t>
            </a:r>
          </a:p>
          <a:p>
            <a:pPr lvl="1"/>
            <a:r>
              <a:t>Observe that variance increases</a:t>
            </a:r>
          </a:p>
        </p:txBody>
      </p:sp>
      <p:pic>
        <p:nvPicPr>
          <p:cNvPr id="216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53082" y="4370028"/>
            <a:ext cx="7011313" cy="450727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imple Linear Regres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Simple Linear Regression</a:t>
            </a:r>
          </a:p>
        </p:txBody>
      </p:sp>
      <p:sp>
        <p:nvSpPr>
          <p:cNvPr id="219" name="Interpreting the outcom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Interpreting the outcome:</a:t>
            </a:r>
          </a:p>
          <a:p>
            <a:pPr/>
          </a:p>
          <a:p>
            <a:pPr/>
          </a:p>
          <a:p>
            <a:pPr/>
          </a:p>
          <a:p>
            <a:pPr lvl="2"/>
            <a:r>
              <a:t>Jarque-Bera:</a:t>
            </a:r>
          </a:p>
          <a:p>
            <a:pPr lvl="3"/>
            <a:r>
              <a:t>Tests skew and kurtosis of residuals</a:t>
            </a:r>
          </a:p>
          <a:p>
            <a:pPr lvl="3"/>
            <a:r>
              <a:t>Here acceptable probability</a:t>
            </a:r>
          </a:p>
        </p:txBody>
      </p:sp>
      <p:sp>
        <p:nvSpPr>
          <p:cNvPr id="220" name="Omnibus:                        5.812   Durbin-Watson:                   2.260…"/>
          <p:cNvSpPr txBox="1"/>
          <p:nvPr/>
        </p:nvSpPr>
        <p:spPr>
          <a:xfrm>
            <a:off x="500682" y="3751386"/>
            <a:ext cx="12003436" cy="156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000"/>
            </a:pPr>
            <a:r>
              <a:t>Omnibus:                        5.812   Durbin-Watson:                   2.260</a:t>
            </a:r>
          </a:p>
          <a:p>
            <a:pPr>
              <a:defRPr sz="2000"/>
            </a:pPr>
            <a:r>
              <a:t>Prob(Omnibus):                  0.055   Jarque-Bera (JB):                1.819</a:t>
            </a:r>
          </a:p>
          <a:p>
            <a:pPr>
              <a:defRPr sz="2000"/>
            </a:pPr>
            <a:r>
              <a:t>Skew:                          -0.259   Prob(JB):                        0.403</a:t>
            </a:r>
          </a:p>
          <a:p>
            <a:pPr>
              <a:defRPr sz="2000"/>
            </a:pPr>
            <a:r>
              <a:t>Kurtosis:                       1.616   Cond. No.                     1.37e+04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imple Linear Regres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Simple Linear Regression</a:t>
            </a:r>
          </a:p>
        </p:txBody>
      </p:sp>
      <p:sp>
        <p:nvSpPr>
          <p:cNvPr id="223" name="Interpreting the outcom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Interpreting the outcome:</a:t>
            </a:r>
          </a:p>
          <a:p>
            <a:pPr/>
          </a:p>
          <a:p>
            <a:pPr/>
          </a:p>
          <a:p>
            <a:pPr/>
          </a:p>
          <a:p>
            <a:pPr lvl="3"/>
            <a:r>
              <a:t>Condition number</a:t>
            </a:r>
          </a:p>
          <a:p>
            <a:pPr lvl="4"/>
            <a:r>
              <a:t>Indicates either multicollinearity or numerical problems</a:t>
            </a:r>
          </a:p>
        </p:txBody>
      </p:sp>
      <p:sp>
        <p:nvSpPr>
          <p:cNvPr id="224" name="Omnibus:                        5.812   Durbin-Watson:                   2.260…"/>
          <p:cNvSpPr txBox="1"/>
          <p:nvPr/>
        </p:nvSpPr>
        <p:spPr>
          <a:xfrm>
            <a:off x="500682" y="3751386"/>
            <a:ext cx="12003436" cy="156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000"/>
            </a:pPr>
            <a:r>
              <a:t>Omnibus:                        5.812   Durbin-Watson:                   2.260</a:t>
            </a:r>
          </a:p>
          <a:p>
            <a:pPr>
              <a:defRPr sz="2000"/>
            </a:pPr>
            <a:r>
              <a:t>Prob(Omnibus):                  0.055   Jarque-Bera (JB):                1.819</a:t>
            </a:r>
          </a:p>
          <a:p>
            <a:pPr>
              <a:defRPr sz="2000"/>
            </a:pPr>
            <a:r>
              <a:t>Skew:                          -0.259   Prob(JB):                        0.403</a:t>
            </a:r>
          </a:p>
          <a:p>
            <a:pPr>
              <a:defRPr sz="2000"/>
            </a:pPr>
            <a:r>
              <a:t>Kurtosis:                       1.616   Cond. No.                     1.37e+04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imple Linear Regres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Simple Linear Regression</a:t>
            </a:r>
          </a:p>
        </p:txBody>
      </p:sp>
      <p:sp>
        <p:nvSpPr>
          <p:cNvPr id="227" name="Plotting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Plotting</a:t>
            </a:r>
          </a:p>
        </p:txBody>
      </p:sp>
      <p:sp>
        <p:nvSpPr>
          <p:cNvPr id="228" name="my_ax = df.plot.scatter(x='Brain Size', y='VerbalIQ')…"/>
          <p:cNvSpPr txBox="1"/>
          <p:nvPr/>
        </p:nvSpPr>
        <p:spPr>
          <a:xfrm>
            <a:off x="566391" y="3529198"/>
            <a:ext cx="12232073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my_ax = df.plot.scatter(x='Brain Size', y='VerbalIQ')</a:t>
            </a:r>
          </a:p>
          <a:p>
            <a:pPr/>
          </a:p>
          <a:p>
            <a:pPr/>
            <a:r>
              <a:t>x=np.linspace(start=800,stop=1000)</a:t>
            </a:r>
          </a:p>
          <a:p>
            <a:pPr/>
            <a:r>
              <a:t>my_ax.plot(x,24.1835+0.0988*x)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0" name="Figure_1.png" descr="Figure_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89000" y="1333500"/>
            <a:ext cx="11226800" cy="8420100"/>
          </a:xfrm>
          <a:prstGeom prst="rect">
            <a:avLst/>
          </a:prstGeom>
          <a:ln w="12700">
            <a:miter lim="400000"/>
          </a:ln>
        </p:spPr>
      </p:pic>
      <p:sp>
        <p:nvSpPr>
          <p:cNvPr id="231" name="Simple Linear Regres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Simple Linear Regression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imple Linear Regres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Simple Linear Regression</a:t>
            </a:r>
          </a:p>
        </p:txBody>
      </p:sp>
      <p:sp>
        <p:nvSpPr>
          <p:cNvPr id="234" name="scipy has a stats packag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scipy has a stats package</a:t>
            </a:r>
          </a:p>
        </p:txBody>
      </p:sp>
      <p:sp>
        <p:nvSpPr>
          <p:cNvPr id="235" name="from scipy import stats…"/>
          <p:cNvSpPr txBox="1"/>
          <p:nvPr/>
        </p:nvSpPr>
        <p:spPr>
          <a:xfrm>
            <a:off x="226318" y="3158573"/>
            <a:ext cx="10631612" cy="398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from scipy import stats</a:t>
            </a:r>
          </a:p>
          <a:p>
            <a:pPr/>
          </a:p>
          <a:p>
            <a:pPr/>
            <a:r>
              <a:t>df = pd.read_csv('brain-size.txt', sep = '\t')</a:t>
            </a:r>
          </a:p>
          <a:p>
            <a:pPr/>
            <a:r>
              <a:t>Y = df['VerbalIQ']</a:t>
            </a:r>
          </a:p>
          <a:p>
            <a:pPr/>
            <a:r>
              <a:t>X = df['Brain Size']</a:t>
            </a:r>
          </a:p>
          <a:p>
            <a:pPr/>
            <a:r>
              <a:t>x = np.linspace(800,1000)</a:t>
            </a:r>
          </a:p>
          <a:p>
            <a:pPr/>
          </a:p>
          <a:p>
            <a:pPr/>
            <a:r>
              <a:t>slope, intercept, r_value, p_value, std_err = stats.linregress(X, Y)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imple Linear Regres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Simple Linear Regression</a:t>
            </a:r>
          </a:p>
        </p:txBody>
      </p:sp>
      <p:sp>
        <p:nvSpPr>
          <p:cNvPr id="238" name="plotting using pl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plotting using plt</a:t>
            </a:r>
          </a:p>
        </p:txBody>
      </p:sp>
      <p:sp>
        <p:nvSpPr>
          <p:cNvPr id="239" name="plt.plot(X, Y, 'o', label='measurements')…"/>
          <p:cNvSpPr txBox="1"/>
          <p:nvPr/>
        </p:nvSpPr>
        <p:spPr>
          <a:xfrm>
            <a:off x="500682" y="3904027"/>
            <a:ext cx="12003436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plt.plot(X, Y, 'o', label='measurements')</a:t>
            </a:r>
          </a:p>
          <a:p>
            <a:pPr/>
            <a:r>
              <a:t>plt.plot(x, intercept+slope*x, 'r:', label='fitted')</a:t>
            </a:r>
          </a:p>
          <a:p>
            <a:pPr/>
            <a:r>
              <a:t>plt.legend(loc='lower right')</a:t>
            </a:r>
          </a:p>
          <a:p>
            <a:pPr/>
            <a:r>
              <a:t>print(slope, intercept, r_value, p_value)</a:t>
            </a:r>
          </a:p>
          <a:p>
            <a:pPr/>
            <a:r>
              <a:t>plt.show()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1" name="Figure_1.png" descr="Figure_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89000" y="1333500"/>
            <a:ext cx="11226800" cy="8420100"/>
          </a:xfrm>
          <a:prstGeom prst="rect">
            <a:avLst/>
          </a:prstGeom>
          <a:ln w="12700">
            <a:miter lim="400000"/>
          </a:ln>
        </p:spPr>
      </p:pic>
      <p:sp>
        <p:nvSpPr>
          <p:cNvPr id="242" name="Simple Linear Regres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Simple Linear Regression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Multiple Regres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Multiple Regression</a:t>
            </a:r>
          </a:p>
        </p:txBody>
      </p:sp>
      <p:sp>
        <p:nvSpPr>
          <p:cNvPr id="245" name="Assume now more explanatory variable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Assume now more explanatory variables</a:t>
            </a:r>
          </a:p>
          <a:p>
            <a:pPr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y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sub>
                  </m:sSub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…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sub>
                  </m:sSub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sub>
                  </m:sSub>
                </m:oMath>
              </m:oMathPara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Multiple Regres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Multiple Regression</a:t>
            </a:r>
          </a:p>
        </p:txBody>
      </p:sp>
      <p:sp>
        <p:nvSpPr>
          <p:cNvPr id="248" name="Seattle Housing Marke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Seattle Housing Market</a:t>
            </a:r>
          </a:p>
          <a:p>
            <a:pPr lvl="1"/>
            <a:r>
              <a:t>Data from Kaggle</a:t>
            </a:r>
          </a:p>
        </p:txBody>
      </p:sp>
      <p:sp>
        <p:nvSpPr>
          <p:cNvPr id="249" name="df = pd.read_csv('kc_house_data.csv')…"/>
          <p:cNvSpPr txBox="1"/>
          <p:nvPr/>
        </p:nvSpPr>
        <p:spPr>
          <a:xfrm>
            <a:off x="2215461" y="4768850"/>
            <a:ext cx="8573878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df = pd.read_csv('kc_house_data.csv')</a:t>
            </a:r>
          </a:p>
          <a:p>
            <a:pPr/>
            <a:r>
              <a:t>df.dropna( inplace=True)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tatistical Asid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Statistical Aside</a:t>
            </a:r>
          </a:p>
        </p:txBody>
      </p:sp>
      <p:sp>
        <p:nvSpPr>
          <p:cNvPr id="130" name="Regression towards mediocrity does not mea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Regression towards mediocrity </a:t>
            </a:r>
            <a:r>
              <a:rPr b="1"/>
              <a:t>does not mean</a:t>
            </a:r>
            <a:endParaRPr b="1"/>
          </a:p>
          <a:p>
            <a:pPr lvl="1"/>
            <a:r>
              <a:t>Differences in future generations are smoothed out</a:t>
            </a:r>
          </a:p>
          <a:p>
            <a:pPr/>
            <a:r>
              <a:t>It reflects a selection biases</a:t>
            </a:r>
          </a:p>
          <a:p>
            <a:pPr lvl="1"/>
            <a:r>
              <a:t>Trait of parent is mean + inherited trait + error</a:t>
            </a:r>
          </a:p>
          <a:p>
            <a:pPr lvl="2"/>
            <a:r>
              <a:t>The parents we look at have both inherited trait and error &gt;&gt;0</a:t>
            </a:r>
          </a:p>
          <a:p>
            <a:pPr lvl="1"/>
            <a:r>
              <a:t>Progeny also has mean + inherited trait + error</a:t>
            </a:r>
          </a:p>
          <a:p>
            <a:pPr lvl="2"/>
            <a:r>
              <a:t>But the error is now random, and on average ~ 0.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1" name="Figure_1.png" descr="Figure_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76312" y="2664468"/>
            <a:ext cx="9452176" cy="7089132"/>
          </a:xfrm>
          <a:prstGeom prst="rect">
            <a:avLst/>
          </a:prstGeom>
          <a:ln w="12700">
            <a:miter lim="400000"/>
          </a:ln>
        </p:spPr>
      </p:pic>
      <p:sp>
        <p:nvSpPr>
          <p:cNvPr id="252" name="Multiple Regres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Multiple Regression</a:t>
            </a:r>
          </a:p>
        </p:txBody>
      </p:sp>
      <p:sp>
        <p:nvSpPr>
          <p:cNvPr id="253" name="Linear regression:  price — grade"/>
          <p:cNvSpPr txBox="1"/>
          <p:nvPr>
            <p:ph type="body" idx="1"/>
          </p:nvPr>
        </p:nvSpPr>
        <p:spPr>
          <a:xfrm>
            <a:off x="952500" y="2597150"/>
            <a:ext cx="11099801" cy="6286501"/>
          </a:xfrm>
          <a:prstGeom prst="rect">
            <a:avLst/>
          </a:prstGeom>
        </p:spPr>
        <p:txBody>
          <a:bodyPr anchor="t"/>
          <a:lstStyle/>
          <a:p>
            <a:pPr/>
            <a:r>
              <a:t>Linear regression:  price — grade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Multiple Regres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Multiple Regression</a:t>
            </a:r>
          </a:p>
        </p:txBody>
      </p:sp>
      <p:sp>
        <p:nvSpPr>
          <p:cNvPr id="256" name="Can use the same Pandas recipe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Can use the same Pandas recipes</a:t>
            </a:r>
          </a:p>
        </p:txBody>
      </p:sp>
      <p:sp>
        <p:nvSpPr>
          <p:cNvPr id="257" name="df = pd.read_csv('kc_house_data.csv')…"/>
          <p:cNvSpPr txBox="1"/>
          <p:nvPr/>
        </p:nvSpPr>
        <p:spPr>
          <a:xfrm>
            <a:off x="734777" y="4024198"/>
            <a:ext cx="11317524" cy="441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df = pd.read_csv('kc_house_data.csv')</a:t>
            </a:r>
          </a:p>
          <a:p>
            <a:pPr/>
            <a:r>
              <a:t>df.dropna( inplace=True)</a:t>
            </a:r>
          </a:p>
          <a:p>
            <a:pPr/>
            <a:r>
              <a:t>Y = df['price']</a:t>
            </a:r>
          </a:p>
          <a:p>
            <a:pPr/>
            <a:r>
              <a:t>X = df[ ['sqft_living', 'bedrooms', 'condition', 'waterfront'] ]</a:t>
            </a:r>
          </a:p>
          <a:p>
            <a:pPr/>
          </a:p>
          <a:p>
            <a:pPr/>
          </a:p>
          <a:p>
            <a:pPr/>
            <a:r>
              <a:t>model = sm.OLS(Y,X).fit()</a:t>
            </a:r>
          </a:p>
          <a:p>
            <a:pPr/>
            <a:r>
              <a:t>predictions = model.predict(X)</a:t>
            </a:r>
          </a:p>
          <a:p>
            <a:pPr/>
            <a:r>
              <a:t>print(model.summary())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Multiple Regres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Multiple Regression</a:t>
            </a:r>
          </a:p>
        </p:txBody>
      </p:sp>
      <p:sp>
        <p:nvSpPr>
          <p:cNvPr id="260" name="OLS Regression Results…"/>
          <p:cNvSpPr txBox="1"/>
          <p:nvPr/>
        </p:nvSpPr>
        <p:spPr>
          <a:xfrm>
            <a:off x="146295" y="2237375"/>
            <a:ext cx="12712211" cy="876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900"/>
            </a:pPr>
            <a:r>
              <a:t>                                 OLS Regression Results                                </a:t>
            </a:r>
          </a:p>
          <a:p>
            <a:pPr>
              <a:defRPr sz="1900"/>
            </a:pPr>
            <a:r>
              <a:t>=======================================================================================</a:t>
            </a:r>
          </a:p>
          <a:p>
            <a:pPr>
              <a:defRPr sz="1900"/>
            </a:pPr>
            <a:r>
              <a:t>Dep. Variable:                  price   R-squared (uncentered):                   0.857</a:t>
            </a:r>
          </a:p>
          <a:p>
            <a:pPr>
              <a:defRPr sz="1900"/>
            </a:pPr>
            <a:r>
              <a:t>Model:                            OLS   Adj. R-squared (uncentered):              0.857</a:t>
            </a:r>
          </a:p>
          <a:p>
            <a:pPr>
              <a:defRPr sz="1900"/>
            </a:pPr>
            <a:r>
              <a:t>Method:                 Least Squares   F-statistic:                          3.231e+04</a:t>
            </a:r>
          </a:p>
          <a:p>
            <a:pPr>
              <a:defRPr sz="1900"/>
            </a:pPr>
            <a:r>
              <a:t>Date:                Thu, 02 Jul 2020   Prob (F-statistic):                        0.00</a:t>
            </a:r>
          </a:p>
          <a:p>
            <a:pPr>
              <a:defRPr sz="1900"/>
            </a:pPr>
            <a:r>
              <a:t>Time:                        20:47:11   Log-Likelihood:                     -2.9905e+05</a:t>
            </a:r>
          </a:p>
          <a:p>
            <a:pPr>
              <a:defRPr sz="1900"/>
            </a:pPr>
            <a:r>
              <a:t>No. Observations:               21613   AIC:                                  5.981e+05</a:t>
            </a:r>
          </a:p>
          <a:p>
            <a:pPr>
              <a:defRPr sz="1900"/>
            </a:pPr>
            <a:r>
              <a:t>Df Residuals:                   21609   BIC:                                  5.981e+05</a:t>
            </a:r>
          </a:p>
          <a:p>
            <a:pPr>
              <a:defRPr sz="1900"/>
            </a:pPr>
            <a:r>
              <a:t>Df Model:                           4                                                  </a:t>
            </a:r>
          </a:p>
          <a:p>
            <a:pPr>
              <a:defRPr sz="1900"/>
            </a:pPr>
            <a:r>
              <a:t>Covariance Type:            nonrobust                                                  </a:t>
            </a:r>
          </a:p>
          <a:p>
            <a:pPr>
              <a:defRPr sz="1900"/>
            </a:pPr>
            <a:r>
              <a:t>===============================================================================</a:t>
            </a:r>
          </a:p>
          <a:p>
            <a:pPr>
              <a:defRPr sz="1900"/>
            </a:pPr>
            <a:r>
              <a:t>                  coef    std err          t      P&gt;|t|      [0.025      0.975]</a:t>
            </a:r>
          </a:p>
          <a:p>
            <a:pPr>
              <a:defRPr sz="1900"/>
            </a:pPr>
            <a:r>
              <a:t>-------------------------------------------------------------------------------</a:t>
            </a:r>
          </a:p>
          <a:p>
            <a:pPr>
              <a:defRPr sz="1900"/>
            </a:pPr>
            <a:r>
              <a:t>sqft_living   303.8804      2.258    134.598      0.000     299.455     308.306</a:t>
            </a:r>
          </a:p>
          <a:p>
            <a:pPr>
              <a:defRPr sz="1900"/>
            </a:pPr>
            <a:r>
              <a:t>bedrooms    -5.919e+04   2062.324    -28.703      0.000   -6.32e+04   -5.52e+04</a:t>
            </a:r>
          </a:p>
          <a:p>
            <a:pPr>
              <a:defRPr sz="1900"/>
            </a:pPr>
            <a:r>
              <a:t>condition     3.04e+04   1527.531     19.901      0.000    2.74e+04    3.34e+04</a:t>
            </a:r>
          </a:p>
          <a:p>
            <a:pPr>
              <a:defRPr sz="1900"/>
            </a:pPr>
            <a:r>
              <a:t>waterfront   7.854e+05   1.96e+04     40.043      0.000    7.47e+05    8.24e+05</a:t>
            </a:r>
          </a:p>
          <a:p>
            <a:pPr>
              <a:defRPr sz="1900"/>
            </a:pPr>
            <a:r>
              <a:t>==============================================================================</a:t>
            </a:r>
          </a:p>
          <a:p>
            <a:pPr>
              <a:defRPr sz="1900"/>
            </a:pPr>
            <a:r>
              <a:t>Omnibus:                    13438.261   Durbin-Watson:                   1.985</a:t>
            </a:r>
          </a:p>
          <a:p>
            <a:pPr>
              <a:defRPr sz="1900"/>
            </a:pPr>
            <a:r>
              <a:t>Prob(Omnibus):                  0.000   Jarque-Bera (JB):           437567.612</a:t>
            </a:r>
          </a:p>
          <a:p>
            <a:pPr>
              <a:defRPr sz="1900"/>
            </a:pPr>
            <a:r>
              <a:t>Skew:                           2.471   Prob(JB):                         0.00</a:t>
            </a:r>
          </a:p>
          <a:p>
            <a:pPr>
              <a:defRPr sz="1900"/>
            </a:pPr>
            <a:r>
              <a:t>Kurtosis:                      24.482   Cond. No.                     2.65e+04</a:t>
            </a:r>
          </a:p>
          <a:p>
            <a:pPr>
              <a:defRPr sz="1900"/>
            </a:pPr>
            <a:r>
              <a:t>==============================================================================</a:t>
            </a:r>
          </a:p>
          <a:p>
            <a:pPr>
              <a:defRPr sz="1900"/>
            </a:pPr>
          </a:p>
          <a:p>
            <a:pPr>
              <a:defRPr sz="1900"/>
            </a:pPr>
            <a:r>
              <a:t>Warnings:</a:t>
            </a:r>
          </a:p>
          <a:p>
            <a:pPr>
              <a:defRPr sz="1900"/>
            </a:pPr>
            <a:r>
              <a:t>[1] Standard Errors assume that the covariance matrix of the errors is correctly specified.</a:t>
            </a:r>
          </a:p>
          <a:p>
            <a:pPr>
              <a:defRPr sz="1900"/>
            </a:pPr>
            <a:r>
              <a:t>[2] The condition number is large, 2.65e+04. This might indicate that there are</a:t>
            </a:r>
          </a:p>
          <a:p>
            <a:pPr>
              <a:defRPr sz="1900"/>
            </a:pPr>
            <a:r>
              <a:t>strong multicollinearity or other numerical problems.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Multiple Regres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Multiple Regression</a:t>
            </a:r>
          </a:p>
        </p:txBody>
      </p:sp>
      <p:sp>
        <p:nvSpPr>
          <p:cNvPr id="263" name="sklearn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sklearn</a:t>
            </a:r>
          </a:p>
        </p:txBody>
      </p:sp>
      <p:sp>
        <p:nvSpPr>
          <p:cNvPr id="264" name="from sklearn import linear_model…"/>
          <p:cNvSpPr txBox="1"/>
          <p:nvPr/>
        </p:nvSpPr>
        <p:spPr>
          <a:xfrm>
            <a:off x="1687277" y="3498038"/>
            <a:ext cx="11317524" cy="571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from sklearn import linear_model</a:t>
            </a:r>
          </a:p>
          <a:p>
            <a:pPr/>
          </a:p>
          <a:p>
            <a:pPr/>
            <a:r>
              <a:t>df = pd.read_csv('kc_house_data.csv')</a:t>
            </a:r>
          </a:p>
          <a:p>
            <a:pPr/>
            <a:r>
              <a:t>df.dropna( inplace=True)</a:t>
            </a:r>
          </a:p>
          <a:p>
            <a:pPr/>
            <a:r>
              <a:t>Y = df['price']</a:t>
            </a:r>
          </a:p>
          <a:p>
            <a:pPr/>
            <a:r>
              <a:t>X = df[ ['sqft_living', 'bedrooms', 'condition', 'waterfront'] ]</a:t>
            </a:r>
          </a:p>
          <a:p>
            <a:pPr/>
          </a:p>
          <a:p>
            <a:pPr/>
            <a:r>
              <a:t>regr = linear_model.LinearRegression()</a:t>
            </a:r>
          </a:p>
          <a:p>
            <a:pPr/>
            <a:r>
              <a:t>regr.fit(X, Y)</a:t>
            </a:r>
          </a:p>
          <a:p>
            <a:pPr/>
          </a:p>
          <a:p>
            <a:pPr/>
            <a:r>
              <a:t>print('Intercept: \n', regr.intercept_)</a:t>
            </a:r>
          </a:p>
          <a:p>
            <a:pPr/>
            <a:r>
              <a:t>print('Coefficients: \n', regr.coef_)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Polynomial Regres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Polynomial Regression</a:t>
            </a:r>
          </a:p>
        </p:txBody>
      </p:sp>
      <p:sp>
        <p:nvSpPr>
          <p:cNvPr id="267" name="What if the explanatory variables enter as powers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What if the explanatory variables enter as powers?</a:t>
            </a:r>
          </a:p>
          <a:p>
            <a:pPr/>
            <a:r>
              <a:t>Can still apply multi-linear regression</a:t>
            </a:r>
          </a:p>
          <a:p>
            <a:pPr marL="0" indent="0">
              <a:buSzTx/>
              <a:buNone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y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b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sSub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sSub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sub>
                  </m:sSub>
                  <m:sSubSup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  <m:sup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bSup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sub>
                  </m:sSub>
                  <m:sSub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sSub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sub>
                  </m:sSub>
                  <m:sSubSup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  <m:sup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bSup>
                </m:oMath>
              </m:oMathPara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tatistical Asid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Statistical Aside</a:t>
            </a:r>
          </a:p>
        </p:txBody>
      </p:sp>
      <p:sp>
        <p:nvSpPr>
          <p:cNvPr id="133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:r>
              <a:t>You do exceptionally well in a chess tournament</a:t>
            </a:r>
          </a:p>
          <a:p>
            <a:pPr lvl="2"/>
            <a:r>
              <a:t>Result is Skill + Luck</a:t>
            </a:r>
          </a:p>
          <a:p>
            <a:pPr lvl="2"/>
            <a:r>
              <a:t>You probably will not do so well in the next one</a:t>
            </a:r>
          </a:p>
          <a:p>
            <a:pPr lvl="3"/>
            <a:r>
              <a:t>Your skill might have increased, but you cannot expect your luck to stay the same</a:t>
            </a:r>
          </a:p>
          <a:p>
            <a:pPr lvl="4"/>
            <a:r>
              <a:t>It might, and you might be even luckier, but the odds are against it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view of Statistic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Review of Statistics</a:t>
            </a:r>
          </a:p>
        </p:txBody>
      </p:sp>
      <p:sp>
        <p:nvSpPr>
          <p:cNvPr id="136" name="We have a population with trai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46709" indent="-346709" defTabSz="455675">
              <a:spcBef>
                <a:spcPts val="1700"/>
              </a:spcBef>
              <a:defRPr sz="2496"/>
            </a:pPr>
            <a:r>
              <a:t>We have a population with traits</a:t>
            </a:r>
          </a:p>
          <a:p>
            <a:pPr lvl="1" marL="693419" indent="-346709" defTabSz="455675">
              <a:spcBef>
                <a:spcPts val="1700"/>
              </a:spcBef>
              <a:defRPr sz="2496"/>
            </a:pPr>
            <a:r>
              <a:t>We are interested in only one trait</a:t>
            </a:r>
          </a:p>
          <a:p>
            <a:pPr lvl="2" marL="1040129" indent="-346709" defTabSz="455675">
              <a:spcBef>
                <a:spcPts val="1700"/>
              </a:spcBef>
              <a:defRPr sz="2496"/>
            </a:pPr>
            <a:r>
              <a:t>We need to make predictions based on a sample, a (random) collection of population members</a:t>
            </a:r>
          </a:p>
          <a:p>
            <a:pPr lvl="1" marL="693419" indent="-346709" defTabSz="455675">
              <a:spcBef>
                <a:spcPts val="1700"/>
              </a:spcBef>
              <a:defRPr sz="2496"/>
            </a:pPr>
            <a:r>
              <a:t>We estimate the population mean by the sample mean</a:t>
            </a:r>
          </a:p>
          <a:p>
            <a:pPr lvl="3" marL="1386839" indent="-346709" defTabSz="455675">
              <a:spcBef>
                <a:spcPts val="1700"/>
              </a:spcBef>
              <a:defRPr sz="2496"/>
            </a:pPr>
            <a:r>
              <a:t>    </a:t>
            </a:r>
            <a14:m>
              <m:oMath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f>
                  <m:fPr>
                    <m:ctrlP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den>
                </m:f>
                <m:limUpp>
                  <m:e>
                    <m:limLow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∑</m:t>
                        </m:r>
                      </m:e>
                      <m:lim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lim>
                    </m:limLow>
                  </m:e>
                  <m:lim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lim>
                </m:limUpp>
                <m:sSub>
                  <m:e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</m:oMath>
            </a14:m>
          </a:p>
          <a:p>
            <a:pPr lvl="1" marL="693419" indent="-346709" defTabSz="455675">
              <a:spcBef>
                <a:spcPts val="1700"/>
              </a:spcBef>
              <a:defRPr sz="2496"/>
            </a:pPr>
            <a:r>
              <a:t>We estimate the population standard deviations by the (unbiased) sample standard deviation</a:t>
            </a:r>
          </a:p>
          <a:p>
            <a:pPr lvl="3" marL="1386839" indent="-346709" defTabSz="455675">
              <a:spcBef>
                <a:spcPts val="1700"/>
              </a:spcBef>
              <a:defRPr sz="2496"/>
            </a:pPr>
            <a:r>
              <a:t>   </a:t>
            </a:r>
            <a14:m>
              <m:oMath>
                <m:sSup>
                  <m:e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s</m:t>
                    </m:r>
                  </m:e>
                  <m:sup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f>
                  <m:fPr>
                    <m:ctrlP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den>
                </m:f>
                <m:limUpp>
                  <m:e>
                    <m:limLow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∑</m:t>
                        </m:r>
                      </m:e>
                      <m:lim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lim>
                    </m:limLow>
                  </m:e>
                  <m:lim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lim>
                </m:limUpp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b>
                  <m:e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μ</m:t>
                </m:r>
                <m:sSup>
                  <m:e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e>
                  <m:sup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</m:oMath>
            </a14:m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Unbiased ?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Unbiased ? </a:t>
            </a:r>
          </a:p>
        </p:txBody>
      </p:sp>
      <p:sp>
        <p:nvSpPr>
          <p:cNvPr id="139" name="Normally distributed variable with mean   and st. dev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Normally distributed variable with mean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μ</m:t>
                </m:r>
              </m:oMath>
            </a14:m>
            <a:r>
              <a:t> and st. dev.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σ</m:t>
                </m:r>
              </m:oMath>
            </a14:m>
          </a:p>
          <a:p>
            <a:pPr lvl="2"/>
            <a:r>
              <a:t>Take sample </a:t>
            </a: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sSub>
                  <m:e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</a:p>
          <a:p>
            <a:pPr lvl="2"/>
            <a:r>
              <a:t>Calculate </a:t>
            </a:r>
            <a14:m>
              <m:oMath>
                <m:s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s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f>
                  <m:f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den>
                </m:f>
                <m:limUpp>
                  <m:e>
                    <m:limLow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∑</m:t>
                        </m:r>
                      </m:e>
                      <m:lim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lim>
                    </m:limLow>
                  </m:e>
                  <m:lim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lim>
                </m:limUpp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μ</m:t>
                </m:r>
                <m:s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</m:oMath>
            </a14:m>
          </a:p>
          <a:p>
            <a:pPr/>
            <a:r>
              <a:t>Turns out: expected value for </a:t>
            </a:r>
            <a14:m>
              <m:oMath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</m:oMath>
            </a14:m>
            <a:r>
              <a:t> is less than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σ</m:t>
                </m:r>
              </m:oMath>
            </a14:m>
          </a:p>
          <a:p>
            <a:pPr/>
            <a:r>
              <a:t>Call </a:t>
            </a: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 the </a:t>
            </a:r>
            <a:r>
              <a:rPr i="1"/>
              <a:t>degree of freedom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Forecast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Forecasting </a:t>
            </a:r>
          </a:p>
        </p:txBody>
      </p:sp>
      <p:sp>
        <p:nvSpPr>
          <p:cNvPr id="142" name="Mean model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Mean model</a:t>
            </a:r>
          </a:p>
          <a:p>
            <a:pPr lvl="1"/>
            <a:r>
              <a:t>We have a sample</a:t>
            </a:r>
          </a:p>
          <a:p>
            <a:pPr lvl="2"/>
            <a:r>
              <a:t>We predict the value of the next population member to be the sample mean</a:t>
            </a:r>
          </a:p>
          <a:p>
            <a:pPr lvl="1"/>
            <a:r>
              <a:t>What is the risk?</a:t>
            </a:r>
          </a:p>
          <a:p>
            <a:pPr lvl="2"/>
            <a:r>
              <a:t>Measure the risk by the standard deviation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Forecast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Forecasting</a:t>
            </a:r>
          </a:p>
        </p:txBody>
      </p:sp>
      <p:sp>
        <p:nvSpPr>
          <p:cNvPr id="145" name="Normally distributed variable with mean   and st. dev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Normally distributed variable with mean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μ</m:t>
                </m:r>
              </m:oMath>
            </a14:m>
            <a:r>
              <a:t> and st. dev.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σ</m:t>
                </m:r>
              </m:oMath>
            </a14:m>
          </a:p>
          <a:p>
            <a:pPr lvl="2"/>
            <a:r>
              <a:t>Take sample </a:t>
            </a: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sSub>
                  <m:e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</a:p>
          <a:p>
            <a:pPr lvl="1"/>
            <a:r>
              <a:t>What is the expected squared difference of </a:t>
            </a: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</m:oMath>
            </a14:m>
            <a:r>
              <a:t> and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μ</m:t>
                </m:r>
              </m:oMath>
            </a14:m>
            <a:r>
              <a:t>: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μ</m:t>
                </m:r>
                <m:sSup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e>
                  <m:sup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  <a:p>
            <a:pPr lvl="1"/>
            <a:r>
              <a:t> </a:t>
            </a:r>
            <a:r>
              <a:rPr i="1"/>
              <a:t>"Standard error of the mean"</a:t>
            </a:r>
            <a:endParaRPr i="1"/>
          </a:p>
          <a:p>
            <a:pPr lvl="3"/>
            <a:r>
              <a:rPr i="1"/>
              <a:t>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μ</m:t>
                </m:r>
                <m:s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f>
                  <m:f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s</m:t>
                    </m:r>
                  </m:num>
                  <m:den>
                    <m:rad>
                      <m:radPr>
                        <m:ctrlP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degHide m:val="on"/>
                      </m:radPr>
                      <m:deg/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e>
                    </m:rad>
                  </m:den>
                </m:f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