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jpeg"/><Relationship Id="rId11" Type="http://schemas.openxmlformats.org/officeDocument/2006/relationships/image" Target="../media/image10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ogistic Regressi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Logistic Regression</a:t>
            </a:r>
          </a:p>
        </p:txBody>
      </p:sp>
      <p:sp>
        <p:nvSpPr>
          <p:cNvPr id="120" name="Thomas Schwarz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Logistic Regression</a:t>
            </a:r>
          </a:p>
        </p:txBody>
      </p:sp>
      <p:sp>
        <p:nvSpPr>
          <p:cNvPr id="159" name="Use logistic function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Use logistic function</a:t>
            </a:r>
          </a:p>
          <a:p>
            <a:pPr lvl="2" marL="0" indent="889000">
              <a:buSzTx/>
              <a:buNone/>
            </a:pPr>
            <a:r>
              <a:t>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σ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z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den>
                </m:f>
              </m:oMath>
            </a14:m>
          </a:p>
        </p:txBody>
      </p:sp>
      <p:pic>
        <p:nvPicPr>
          <p:cNvPr id="160" name="log.pdf" descr="log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7292" y="5029063"/>
            <a:ext cx="7753455" cy="4196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Logistic Regression</a:t>
            </a:r>
          </a:p>
        </p:txBody>
      </p:sp>
      <p:sp>
        <p:nvSpPr>
          <p:cNvPr id="163" name="Combine with linear regression to obtain logistic regression approach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Combine with linear regression to obtain logistic regression approach:</a:t>
            </a:r>
          </a:p>
          <a:p>
            <a:pPr lvl="1"/>
            <a:r>
              <a:t>Learn best weights in 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d>
                    <m:dPr>
                      <m:ctrlP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</m:d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/>
            <a:r>
              <a:t>We know </a:t>
            </a:r>
            <a:r>
              <a:rPr u="sng"/>
              <a:t>interpret</a:t>
            </a:r>
            <a:r>
              <a:t> this as a probability for the positive outcome '+'</a:t>
            </a:r>
          </a:p>
          <a:p>
            <a:pPr lvl="1"/>
            <a:r>
              <a:t>Set a </a:t>
            </a:r>
            <a:r>
              <a:rPr b="1" i="1"/>
              <a:t>decision boundary</a:t>
            </a:r>
            <a:r>
              <a:t> at 0.5</a:t>
            </a:r>
          </a:p>
          <a:p>
            <a:pPr lvl="2"/>
            <a:r>
              <a:t>This is no restriction since we can adjust </a:t>
            </a:r>
            <a14:m>
              <m:oMath>
                <m:r>
                  <a:rPr xmlns:a="http://schemas.openxmlformats.org/drawingml/2006/main" sz="4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  <a:r>
              <a:t> and the weights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Logistic Regression</a:t>
            </a:r>
          </a:p>
        </p:txBody>
      </p:sp>
      <p:sp>
        <p:nvSpPr>
          <p:cNvPr id="166" name="We need to measure how far a prediction is from the true valu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need to measure how far a prediction is from the true value</a:t>
            </a:r>
          </a:p>
          <a:p>
            <a:pPr lvl="1"/>
            <a:r>
              <a:t>Our predictions </a:t>
            </a:r>
            <a14:m>
              <m:oMath>
                <m:limUpp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</m:oMath>
            </a14:m>
            <a:r>
              <a:t> and the true value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r>
              <a:t> can only be 0 or 1</a:t>
            </a:r>
          </a:p>
          <a:p>
            <a:pPr lvl="2"/>
            <a:r>
              <a:t>If 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:  Want to support </a:t>
            </a:r>
            <a14:m>
              <m:oMath>
                <m:limUpp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and penalize </a:t>
            </a:r>
            <a14:m>
              <m:oMath>
                <m:limUp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.</a:t>
            </a:r>
          </a:p>
          <a:p>
            <a:pPr lvl="2"/>
            <a:r>
              <a:t>If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: Want to support </a:t>
            </a:r>
            <a14:m>
              <m:oMath>
                <m:limUp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 and penalize </a:t>
            </a:r>
            <a14:m>
              <m:oMath>
                <m:limUpp>
                  <m:e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.</a:t>
            </a:r>
          </a:p>
          <a:p>
            <a:pPr lvl="1"/>
            <a:r>
              <a:t>One successful approach: 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r>
                    <m:rPr>
                      <m:nor/>
                    </m:rP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Loss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limUpp>
                        <m:e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</m:e>
                    <m:sup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sup>
                  </m:sSup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limUpp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sSup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Logistic Regression</a:t>
            </a:r>
          </a:p>
        </p:txBody>
      </p:sp>
      <p:sp>
        <p:nvSpPr>
          <p:cNvPr id="169" name="Easier:  Take the negative logarithm of the loss fun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Easier:  Take the negative logarithm of the loss function</a:t>
            </a:r>
          </a:p>
          <a:p>
            <a:pPr lvl="1"/>
            <a:r>
              <a:t>Cross Entropy Loss </a:t>
            </a:r>
          </a:p>
          <a:p>
            <a:pPr lvl="1" marL="0" indent="444500">
              <a:buSzTx/>
              <a:buNone/>
              <a:defRPr sz="4000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4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b>
                      <m:r>
                        <m:rPr>
                          <m:nor/>
                        </m:rPr>
                        <a:rPr xmlns:a="http://schemas.openxmlformats.org/drawingml/2006/main" sz="4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CE</m:t>
                      </m:r>
                    </m:sub>
                  </m:sSub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m:rPr>
                      <m:sty m:val="p"/>
                    </m:rP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4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4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m:rPr>
                      <m:sty m:val="p"/>
                    </m:rP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limUpp>
                    <m:e>
                      <m:r>
                        <a:rPr xmlns:a="http://schemas.openxmlformats.org/drawingml/2006/main" sz="4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4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Logistic Regression</a:t>
            </a:r>
          </a:p>
        </p:txBody>
      </p:sp>
      <p:sp>
        <p:nvSpPr>
          <p:cNvPr id="172" name="This approach is successful, because we can use Gradient Desc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800"/>
              </a:spcBef>
              <a:defRPr sz="2752"/>
            </a:pPr>
            <a:r>
              <a:t>This approach is successful, because we can use Gradient Descent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Training set of size </a:t>
            </a:r>
            <a14:m>
              <m:oMath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</m:oMath>
            </a14:m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Minimize </a:t>
            </a:r>
            <a14:m>
              <m:oMath>
                <m:limUpp>
                  <m:e>
                    <m:limLow>
                      <m:e>
                        <m:r>
                          <a:rPr xmlns:a="http://schemas.openxmlformats.org/drawingml/2006/ma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lim>
                </m:limUpp>
                <m:sSub>
                  <m:e>
                    <m:r>
                      <m:rPr>
                        <m:nor/>
                      </m:rP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</m:t>
                    </m:r>
                  </m:e>
                  <m:sub>
                    <m:r>
                      <m:rPr>
                        <m:nor/>
                      </m:rP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CE</m:t>
                    </m:r>
                  </m:sub>
                </m:sSub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p>
                  <m:e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limUpp>
                      <m:e>
                        <m:r>
                          <a:rPr xmlns:a="http://schemas.openxmlformats.org/drawingml/2006/ma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lim>
                        <m:r>
                          <a:rPr xmlns:a="http://schemas.openxmlformats.org/drawingml/2006/mai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̂</m:t>
                        </m:r>
                      </m:lim>
                    </m:limUpp>
                  </m:e>
                  <m:sup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  <m:r>
                  <a:rPr xmlns:a="http://schemas.openxmlformats.org/drawingml/2006/main" sz="3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Turns out to be a convex function, so minimization is simple! (As far as those things go)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Recall:  </a:t>
            </a:r>
          </a:p>
          <a:p>
            <a:pPr lvl="3" marL="0" indent="0" defTabSz="502412">
              <a:spcBef>
                <a:spcPts val="1800"/>
              </a:spcBef>
              <a:buSzTx/>
              <a:buNone/>
              <a:defRPr sz="3698"/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d>
                    <m:dPr>
                      <m:ctrlP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e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e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</m:d>
                  <m:r>
                    <a:rPr xmlns:a="http://schemas.openxmlformats.org/drawingml/2006/main" sz="4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σ</m:t>
                  </m:r>
                  <m:r>
                    <a:rPr xmlns:a="http://schemas.openxmlformats.org/drawingml/2006/main" sz="4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4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4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sSub>
                    <m:e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sSub>
                    <m:e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4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We minimize with respect to the weights and </a:t>
            </a:r>
            <a14:m>
              <m:oMath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Logistic Regression</a:t>
            </a:r>
          </a:p>
        </p:txBody>
      </p:sp>
      <p:sp>
        <p:nvSpPr>
          <p:cNvPr id="175" name="Calculu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Calculus:</a:t>
            </a:r>
          </a:p>
          <a:p>
            <a:pPr lvl="3" marL="0" indent="0">
              <a:buSzTx/>
              <a:buNone/>
            </a:pPr>
            <a:r>
              <a:t>           </a:t>
            </a:r>
            <a14:m>
              <m:oMath>
                <m:f>
                  <m:fPr>
                    <m:ctrlP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e>
                        <m:r>
                          <m:rPr>
                            <m:nor/>
                          </m:rP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nor/>
                          </m:rP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CE</m:t>
                        </m:r>
                      </m:sub>
                    </m:s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num>
                  <m:den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e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den>
                </m:f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e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e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sSub>
                      <m:e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6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</m:d>
                <m:sSub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</m:oMath>
            </a14:m>
          </a:p>
          <a:p>
            <a:pPr lvl="1" marL="0" indent="444500">
              <a:buSzTx/>
              <a:buNone/>
            </a:pPr>
            <a:r>
              <a:t>                                        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</m:oMath>
            </a14:m>
          </a:p>
          <a:p>
            <a:pPr lvl="1"/>
            <a:r>
              <a:t>Difference between true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r>
              <a:t> and estimated outcome </a:t>
            </a:r>
            <a14:m>
              <m:oMath>
                <m:limUpp>
                  <m:e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</m:oMath>
            </a14:m>
            <a:r>
              <a:t>, multiplied by input coordinate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Logistic Regression</a:t>
            </a:r>
          </a:p>
        </p:txBody>
      </p:sp>
      <p:sp>
        <p:nvSpPr>
          <p:cNvPr id="178" name="Stochastic Gradient Desc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55600" indent="-355600" defTabSz="467359">
              <a:spcBef>
                <a:spcPts val="1700"/>
              </a:spcBef>
              <a:defRPr sz="2560"/>
            </a:pPr>
            <a:r>
              <a:t>Stochastic Gradient Descent </a:t>
            </a:r>
          </a:p>
          <a:p>
            <a:pPr lvl="1" marL="711200" indent="-355600" defTabSz="467359">
              <a:spcBef>
                <a:spcPts val="1700"/>
              </a:spcBef>
              <a:defRPr sz="2560"/>
            </a:pPr>
            <a:r>
              <a:t>Until gradient is almost zero:</a:t>
            </a:r>
          </a:p>
          <a:p>
            <a:pPr lvl="2" marL="1066800" indent="-355600" defTabSz="467359">
              <a:spcBef>
                <a:spcPts val="1700"/>
              </a:spcBef>
              <a:defRPr sz="2560"/>
            </a:pPr>
            <a:r>
              <a:t>For each training point </a:t>
            </a:r>
            <a14:m>
              <m:oMath>
                <m:sSup>
                  <m:e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p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</m:oMath>
            </a14:m>
            <a:r>
              <a:t>:</a:t>
            </a:r>
          </a:p>
          <a:p>
            <a:pPr lvl="3" marL="1422400" indent="-355600" defTabSz="467359">
              <a:spcBef>
                <a:spcPts val="1700"/>
              </a:spcBef>
              <a:defRPr sz="2560"/>
            </a:pPr>
            <a:r>
              <a:t>Compute prediction </a:t>
            </a:r>
            <a14:m>
              <m:oMath>
                <m:sSup>
                  <m:e>
                    <m:limUpp>
                      <m:e>
                        <m:r>
                          <a:rPr xmlns:a="http://schemas.openxmlformats.org/drawingml/2006/main" sz="3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lim>
                        <m:r>
                          <a:rPr xmlns:a="http://schemas.openxmlformats.org/drawingml/2006/main" sz="3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̂</m:t>
                        </m:r>
                      </m:lim>
                    </m:limUpp>
                  </m:e>
                  <m:sup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</m:oMath>
            </a14:m>
          </a:p>
          <a:p>
            <a:pPr lvl="3" marL="1422400" indent="-355600" defTabSz="467359">
              <a:spcBef>
                <a:spcPts val="1700"/>
              </a:spcBef>
              <a:defRPr sz="2560"/>
            </a:pPr>
            <a:r>
              <a:t>Compute loss</a:t>
            </a:r>
          </a:p>
          <a:p>
            <a:pPr lvl="3" marL="1422400" indent="-355600" defTabSz="467359">
              <a:spcBef>
                <a:spcPts val="1700"/>
              </a:spcBef>
              <a:defRPr sz="2560"/>
            </a:pPr>
            <a:r>
              <a:t>Compute gradient</a:t>
            </a:r>
          </a:p>
          <a:p>
            <a:pPr lvl="3" marL="1422400" indent="-355600" defTabSz="467359">
              <a:spcBef>
                <a:spcPts val="1700"/>
              </a:spcBef>
              <a:defRPr sz="2560"/>
            </a:pPr>
            <a:r>
              <a:t>Nudge weights in the opposite direction using a learning weight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η</m:t>
                </m:r>
              </m:oMath>
            </a14:m>
          </a:p>
          <a:p>
            <a:pPr lvl="4" marL="1778000" indent="-355600" defTabSz="467359">
              <a:spcBef>
                <a:spcPts val="1700"/>
              </a:spcBef>
              <a:defRPr sz="256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η</m:t>
                  </m:r>
                  <m:r>
                    <a:rPr xmlns:a="http://schemas.openxmlformats.org/drawingml/2006/main" sz="3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∇</m:t>
                  </m:r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sub>
                      <m:r>
                        <m:rPr>
                          <m:nor/>
                        </m:rP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CE</m:t>
                      </m:r>
                    </m:sub>
                  </m:sSub>
                </m:oMath>
              </m:oMathPara>
            </a14:m>
          </a:p>
          <a:p>
            <a:pPr lvl="3" marL="1422400" indent="-355600" defTabSz="467359">
              <a:spcBef>
                <a:spcPts val="1700"/>
              </a:spcBef>
              <a:defRPr sz="2560"/>
            </a:pPr>
            <a:r>
              <a:t>Adjust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η</m:t>
                </m:r>
              </m:oMath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Logistic Regression</a:t>
            </a:r>
          </a:p>
        </p:txBody>
      </p:sp>
      <p:sp>
        <p:nvSpPr>
          <p:cNvPr id="181" name="Stochastic gradient descent uses a single data poi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Stochastic gradient descent uses a single data point</a:t>
            </a:r>
          </a:p>
          <a:p>
            <a:pPr lvl="1"/>
            <a:r>
              <a:t>Better results with random batches of points at the same time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Lasso and Ridge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Lasso and Ridge Regression</a:t>
            </a:r>
          </a:p>
        </p:txBody>
      </p:sp>
      <p:sp>
        <p:nvSpPr>
          <p:cNvPr id="184" name="If the feature vector is long, danger of overfitting is hig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the feature vector is long, danger of overfitting is high</a:t>
            </a:r>
          </a:p>
          <a:p>
            <a:pPr lvl="1"/>
            <a:r>
              <a:t>We learn the details of the training set</a:t>
            </a:r>
          </a:p>
          <a:p>
            <a:pPr lvl="2"/>
            <a:r>
              <a:t>Want to limit the number of features with positive weight</a:t>
            </a:r>
          </a:p>
          <a:p>
            <a:pPr lvl="1"/>
            <a:r>
              <a:t>Dealt with by adding a regularization term to the cost function</a:t>
            </a:r>
          </a:p>
          <a:p>
            <a:pPr lvl="2"/>
            <a:r>
              <a:t>Regularization term depends on the weights</a:t>
            </a:r>
          </a:p>
          <a:p>
            <a:pPr lvl="3"/>
            <a:r>
              <a:t>Penalizes large weights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Lasso and Ridge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Lasso and Ridge Regression</a:t>
            </a:r>
          </a:p>
        </p:txBody>
      </p:sp>
      <p:sp>
        <p:nvSpPr>
          <p:cNvPr id="187" name="L2 regulariza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L2 regularization:</a:t>
            </a:r>
          </a:p>
          <a:p>
            <a:pPr lvl="1"/>
            <a:r>
              <a:t>Use a quadratic function of the weights</a:t>
            </a:r>
          </a:p>
          <a:p>
            <a:pPr lvl="2"/>
            <a:r>
              <a:t>Such as the euclidean norm of the weights</a:t>
            </a:r>
          </a:p>
          <a:p>
            <a:pPr lvl="1"/>
            <a:r>
              <a:t>Called </a:t>
            </a:r>
            <a:r>
              <a:rPr b="1" i="1"/>
              <a:t>Ridge Regression</a:t>
            </a:r>
            <a:endParaRPr b="1" i="1"/>
          </a:p>
          <a:p>
            <a:pPr lvl="2"/>
            <a:r>
              <a:t>Easier to optimize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ategorical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Categorical Data</a:t>
            </a:r>
          </a:p>
        </p:txBody>
      </p:sp>
      <p:sp>
        <p:nvSpPr>
          <p:cNvPr id="123" name="Outcomes can be categoric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Outcomes can be categorical</a:t>
            </a:r>
          </a:p>
          <a:p>
            <a:pPr lvl="1"/>
            <a:r>
              <a:t>Often, outcome is binary:</a:t>
            </a:r>
          </a:p>
          <a:p>
            <a:pPr lvl="2"/>
            <a:r>
              <a:t>President gets re-elected or not</a:t>
            </a:r>
          </a:p>
          <a:p>
            <a:pPr lvl="2"/>
            <a:r>
              <a:t>Customer is satisfied or not</a:t>
            </a:r>
          </a:p>
          <a:p>
            <a:pPr lvl="1"/>
            <a:r>
              <a:t>Often, explanatory variables are categorical as well</a:t>
            </a:r>
          </a:p>
          <a:p>
            <a:pPr lvl="2"/>
            <a:r>
              <a:t>Person comes from an under-performing school</a:t>
            </a:r>
          </a:p>
          <a:p>
            <a:pPr lvl="2"/>
            <a:r>
              <a:t>Order was made on a week-end</a:t>
            </a:r>
          </a:p>
          <a:p>
            <a:pPr lvl="2"/>
            <a:r>
              <a:t>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Lasso and Ridge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Lasso and Ridge Regression</a:t>
            </a:r>
          </a:p>
        </p:txBody>
      </p:sp>
      <p:sp>
        <p:nvSpPr>
          <p:cNvPr id="190" name="L1 regulariz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L1 regularization</a:t>
            </a:r>
          </a:p>
          <a:p>
            <a:pPr lvl="1"/>
            <a:r>
              <a:t>Regularization term is the sum of the absolute values of weights</a:t>
            </a:r>
          </a:p>
          <a:p>
            <a:pPr lvl="1"/>
            <a:r>
              <a:t>Not differentiable, so optimization is more difficult</a:t>
            </a:r>
          </a:p>
          <a:p>
            <a:pPr lvl="1"/>
            <a:r>
              <a:t>BUT: effective at lowering the number of non-zero weights</a:t>
            </a:r>
          </a:p>
          <a:p>
            <a:pPr/>
            <a:r>
              <a:t>Feature selection:</a:t>
            </a:r>
          </a:p>
          <a:p>
            <a:pPr lvl="1"/>
            <a:r>
              <a:t>Restrict the number of features in a model</a:t>
            </a:r>
          </a:p>
          <a:p>
            <a:pPr lvl="1"/>
            <a:r>
              <a:t>Usually gives better predictions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193" name="Example:  quality.csv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 quality.csv</a:t>
            </a:r>
          </a:p>
          <a:p>
            <a:pPr lvl="1"/>
            <a:r>
              <a:t>Try to predict whether patient labeled care they received as poor or good</a:t>
            </a:r>
          </a:p>
        </p:txBody>
      </p:sp>
      <p:pic>
        <p:nvPicPr>
          <p:cNvPr id="194" name="Screen Shot 2020-07-12 at 5.53.18 PM.png" descr="Screen Shot 2020-07-12 at 5.53.1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472" y="4356948"/>
            <a:ext cx="12303856" cy="50558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197" name="First column is an arbitrary patient I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First column is an arbitrary patient ID</a:t>
            </a:r>
          </a:p>
          <a:p>
            <a:pPr lvl="1"/>
            <a:r>
              <a:t>we make this the index</a:t>
            </a:r>
          </a:p>
          <a:p>
            <a:pPr/>
            <a:r>
              <a:t>One column is a Boolean, when imported into Python</a:t>
            </a:r>
          </a:p>
          <a:p>
            <a:pPr lvl="1"/>
            <a:r>
              <a:t>so we change it to a numeric value</a:t>
            </a:r>
          </a:p>
        </p:txBody>
      </p:sp>
      <p:sp>
        <p:nvSpPr>
          <p:cNvPr id="198" name="df = pd.read_csv('quality.csv', sep=',', index_col=0)…"/>
          <p:cNvSpPr txBox="1"/>
          <p:nvPr/>
        </p:nvSpPr>
        <p:spPr>
          <a:xfrm>
            <a:off x="386364" y="5888518"/>
            <a:ext cx="12232073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df = pd.read_csv('quality.csv', sep=',', index_col=0)</a:t>
            </a:r>
          </a:p>
          <a:p>
            <a:pPr/>
            <a:r>
              <a:t>df.replace({False:0, True:1}, inplace=True)</a:t>
            </a:r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201" name="Farmington Heart Data Projec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Farmington Heart Data Project:</a:t>
            </a:r>
          </a:p>
          <a:p>
            <a:pPr lvl="1"/>
            <a:r>
              <a:t>https://framinghamheartstudy.org</a:t>
            </a:r>
          </a:p>
          <a:p>
            <a:pPr lvl="1"/>
            <a:r>
              <a:t>Monitoring health data since 1948</a:t>
            </a:r>
          </a:p>
          <a:p>
            <a:pPr lvl="1"/>
            <a:r>
              <a:t>2002 enrolled grandchildren of first study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pic>
        <p:nvPicPr>
          <p:cNvPr id="204" name="Screen Shot 2020-07-12 at 6.06.41 PM.png" descr="Screen Shot 2020-07-12 at 6.06.4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99" y="2612362"/>
            <a:ext cx="12209902" cy="34866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Examp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207" name="Contains a few NaN dat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Contains a few NaN data</a:t>
            </a:r>
          </a:p>
          <a:p>
            <a:pPr lvl="1"/>
            <a:r>
              <a:t>We just drop them</a:t>
            </a:r>
          </a:p>
        </p:txBody>
      </p:sp>
      <p:sp>
        <p:nvSpPr>
          <p:cNvPr id="208" name="df = pd.read_csv('framingham.csv', sep=',')…"/>
          <p:cNvSpPr txBox="1"/>
          <p:nvPr/>
        </p:nvSpPr>
        <p:spPr>
          <a:xfrm>
            <a:off x="1905378" y="4394200"/>
            <a:ext cx="99457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df = pd.read_csv('framingham.csv', sep=',')</a:t>
            </a:r>
          </a:p>
          <a:p>
            <a:pPr/>
            <a:r>
              <a:t>df.dropna(inplace=True)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Logistic Regres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Logistic Regression</a:t>
            </a:r>
          </a:p>
          <a:p>
            <a:pPr defTabSz="484886">
              <a:defRPr sz="6640"/>
            </a:pPr>
            <a:r>
              <a:t>in Stats-Models</a:t>
            </a:r>
          </a:p>
        </p:txBody>
      </p:sp>
      <p:sp>
        <p:nvSpPr>
          <p:cNvPr id="211" name="Import statsmodels.ap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Import statsmodels.api</a:t>
            </a:r>
          </a:p>
          <a:p>
            <a:pPr/>
          </a:p>
          <a:p>
            <a:pPr/>
            <a:r>
              <a:t>Interactively select the columns that gives us high p-values</a:t>
            </a:r>
          </a:p>
        </p:txBody>
      </p:sp>
      <p:sp>
        <p:nvSpPr>
          <p:cNvPr id="212" name="import statsmodels.api as sm"/>
          <p:cNvSpPr txBox="1"/>
          <p:nvPr/>
        </p:nvSpPr>
        <p:spPr>
          <a:xfrm>
            <a:off x="3756330" y="3468023"/>
            <a:ext cx="651614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statsmodels.api as sm</a:t>
            </a:r>
          </a:p>
        </p:txBody>
      </p:sp>
      <p:sp>
        <p:nvSpPr>
          <p:cNvPr id="213" name="cols = [ 'Pain', 'TotalVisits',…"/>
          <p:cNvSpPr txBox="1"/>
          <p:nvPr/>
        </p:nvSpPr>
        <p:spPr>
          <a:xfrm>
            <a:off x="1209630" y="5200034"/>
            <a:ext cx="9031152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</a:p>
          <a:p>
            <a:pPr/>
            <a:r>
              <a:t>cols = [ 'Pain', 'TotalVisits', </a:t>
            </a:r>
          </a:p>
          <a:p>
            <a:pPr/>
            <a:r>
              <a:t>         'ProviderCount',</a:t>
            </a:r>
          </a:p>
          <a:p>
            <a:pPr/>
            <a:r>
              <a:t>         'MedicalClaims', 'ClaimLines',</a:t>
            </a:r>
          </a:p>
          <a:p>
            <a:pPr/>
            <a:r>
              <a:t>         'StartedOnCombination',</a:t>
            </a:r>
          </a:p>
          <a:p>
            <a:pPr/>
            <a:r>
              <a:t>         'AcuteDrugGapSmall',]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Logistic Regres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Logistic Regression</a:t>
            </a:r>
          </a:p>
          <a:p>
            <a:pPr defTabSz="484886">
              <a:defRPr sz="6640"/>
            </a:pPr>
            <a:r>
              <a:t>in Stats-Models</a:t>
            </a:r>
          </a:p>
        </p:txBody>
      </p:sp>
      <p:sp>
        <p:nvSpPr>
          <p:cNvPr id="216" name="Create a logit mode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Create a logit model</a:t>
            </a:r>
          </a:p>
          <a:p>
            <a:pPr lvl="1"/>
            <a:r>
              <a:t>Can do as we did for linear regression with a string</a:t>
            </a:r>
          </a:p>
          <a:p>
            <a:pPr lvl="1"/>
            <a:r>
              <a:t>Can do using a dataframe syntax</a:t>
            </a:r>
          </a:p>
          <a:p>
            <a:pPr lvl="1"/>
          </a:p>
          <a:p>
            <a:pPr lvl="1"/>
          </a:p>
          <a:p>
            <a:pPr lvl="1"/>
            <a:r>
              <a:t>Print the summary pages </a:t>
            </a:r>
          </a:p>
        </p:txBody>
      </p:sp>
      <p:sp>
        <p:nvSpPr>
          <p:cNvPr id="217" name="logit_model=sm.Logit(df.PoorCare,df[cols])…"/>
          <p:cNvSpPr txBox="1"/>
          <p:nvPr/>
        </p:nvSpPr>
        <p:spPr>
          <a:xfrm>
            <a:off x="2128542" y="4876800"/>
            <a:ext cx="971706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logit_model=sm.Logit(df.PoorCare,df[cols])</a:t>
            </a:r>
          </a:p>
          <a:p>
            <a:pPr/>
            <a:r>
              <a:t>result=logit_model.fit()</a:t>
            </a:r>
          </a:p>
        </p:txBody>
      </p:sp>
      <p:sp>
        <p:nvSpPr>
          <p:cNvPr id="218" name="print(result.summary2())"/>
          <p:cNvSpPr txBox="1"/>
          <p:nvPr/>
        </p:nvSpPr>
        <p:spPr>
          <a:xfrm>
            <a:off x="2128542" y="7130545"/>
            <a:ext cx="560159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print(result.summary2())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Logistic Regres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Logistic Regression</a:t>
            </a:r>
          </a:p>
          <a:p>
            <a:pPr defTabSz="484886">
              <a:defRPr sz="6640"/>
            </a:pPr>
            <a:r>
              <a:t>in Stats-Models</a:t>
            </a:r>
          </a:p>
        </p:txBody>
      </p:sp>
      <p:sp>
        <p:nvSpPr>
          <p:cNvPr id="221" name="Print the resul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Print the results</a:t>
            </a:r>
          </a:p>
          <a:p>
            <a:pPr lvl="1"/>
            <a:r>
              <a:t> </a:t>
            </a:r>
          </a:p>
          <a:p>
            <a:pPr/>
            <a:r>
              <a:t>This gives the "confusion matrix"</a:t>
            </a:r>
          </a:p>
          <a:p>
            <a:pPr lvl="1"/>
            <a:r>
              <a:t>Coefficient [i,j] gives:</a:t>
            </a:r>
          </a:p>
          <a:p>
            <a:pPr lvl="2"/>
            <a:r>
              <a:t>predicted i values </a:t>
            </a:r>
          </a:p>
          <a:p>
            <a:pPr lvl="2"/>
            <a:r>
              <a:t>actual j values</a:t>
            </a:r>
          </a:p>
        </p:txBody>
      </p:sp>
      <p:sp>
        <p:nvSpPr>
          <p:cNvPr id="222" name="print(result.pred_table())"/>
          <p:cNvSpPr txBox="1"/>
          <p:nvPr/>
        </p:nvSpPr>
        <p:spPr>
          <a:xfrm>
            <a:off x="2693017" y="3520532"/>
            <a:ext cx="605886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print(result.pred_table())</a:t>
            </a:r>
          </a:p>
        </p:txBody>
      </p:sp>
      <p:pic>
        <p:nvPicPr>
          <p:cNvPr id="2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04322" y="5019175"/>
            <a:ext cx="4521201" cy="3390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Logistic Regres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Logistic Regression</a:t>
            </a:r>
          </a:p>
          <a:p>
            <a:pPr defTabSz="484886">
              <a:defRPr sz="6640"/>
            </a:pPr>
            <a:r>
              <a:t>in Stats-Models</a:t>
            </a:r>
          </a:p>
        </p:txBody>
      </p:sp>
      <p:sp>
        <p:nvSpPr>
          <p:cNvPr id="226" name="Quality predic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Quality prediction:</a:t>
            </a:r>
          </a:p>
          <a:p>
            <a:pPr lvl="1"/>
            <a:r>
              <a:t> </a:t>
            </a:r>
          </a:p>
          <a:p>
            <a:pPr lvl="1"/>
          </a:p>
          <a:p>
            <a:pPr/>
            <a:r>
              <a:t>7 False negative and 18 false positives</a:t>
            </a:r>
          </a:p>
        </p:txBody>
      </p:sp>
      <p:sp>
        <p:nvSpPr>
          <p:cNvPr id="227" name="[[91.  7.]…"/>
          <p:cNvSpPr txBox="1"/>
          <p:nvPr/>
        </p:nvSpPr>
        <p:spPr>
          <a:xfrm>
            <a:off x="2724075" y="3530600"/>
            <a:ext cx="262931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[[91.  7.]</a:t>
            </a:r>
          </a:p>
          <a:p>
            <a:pPr/>
            <a:r>
              <a:t> [18. 15.]]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rediction Models for Binary Outco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Prediction Models for Binary Outcomes</a:t>
            </a:r>
          </a:p>
        </p:txBody>
      </p:sp>
      <p:sp>
        <p:nvSpPr>
          <p:cNvPr id="126" name="Famous 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Famous example:</a:t>
            </a:r>
          </a:p>
          <a:p>
            <a:pPr lvl="1"/>
            <a:r>
              <a:t>Taken an image of a pet, predict whether this is a cat or a dog</a:t>
            </a:r>
          </a:p>
        </p:txBody>
      </p:sp>
      <p:pic>
        <p:nvPicPr>
          <p:cNvPr id="127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5401" y="5320440"/>
            <a:ext cx="2519316" cy="1410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04183" y="4107313"/>
            <a:ext cx="3797301" cy="213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Unknown.jpeg" descr="Unknown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46950" y="6731256"/>
            <a:ext cx="2857501" cy="284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s.jpeg" descr="images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85823" y="4577298"/>
            <a:ext cx="3289301" cy="246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Unknown.jpeg" descr="Unknown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53633" y="5320440"/>
            <a:ext cx="3492501" cy="2324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Unknown.jpeg" descr="Unknown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34503" y="7234607"/>
            <a:ext cx="3289301" cy="246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s.jpeg" descr="images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39917" y="7086856"/>
            <a:ext cx="3810001" cy="213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s.jpeg" descr="images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658635" y="4758107"/>
            <a:ext cx="2197101" cy="370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s.jpeg" descr="images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801483" y="7350445"/>
            <a:ext cx="3289301" cy="246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s.jpeg" descr="images.jpe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686400" y="6510297"/>
            <a:ext cx="3289301" cy="246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Logistic Regres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Logistic Regression</a:t>
            </a:r>
          </a:p>
          <a:p>
            <a:pPr defTabSz="484886">
              <a:defRPr sz="6640"/>
            </a:pPr>
            <a:r>
              <a:t>in Stats-Models</a:t>
            </a:r>
          </a:p>
        </p:txBody>
      </p:sp>
      <p:sp>
        <p:nvSpPr>
          <p:cNvPr id="230" name="Heart Event Predic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Heart Event Prediction:</a:t>
            </a:r>
          </a:p>
          <a:p>
            <a:pPr lvl="1"/>
            <a:r>
              <a:t> </a:t>
            </a:r>
          </a:p>
          <a:p>
            <a:pPr lvl="1"/>
          </a:p>
          <a:p>
            <a:pPr/>
            <a:r>
              <a:t>26 false negatives</a:t>
            </a:r>
          </a:p>
          <a:p>
            <a:pPr/>
            <a:r>
              <a:t>523 false positives</a:t>
            </a:r>
          </a:p>
        </p:txBody>
      </p:sp>
      <p:sp>
        <p:nvSpPr>
          <p:cNvPr id="231" name="[[3075.   26.]…"/>
          <p:cNvSpPr txBox="1"/>
          <p:nvPr/>
        </p:nvSpPr>
        <p:spPr>
          <a:xfrm>
            <a:off x="2787575" y="3276600"/>
            <a:ext cx="354385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[[3075.   26.]</a:t>
            </a:r>
          </a:p>
          <a:p>
            <a:pPr/>
            <a:r>
              <a:t> [ 523.   34.]]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Logistic Regres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Logistic Regression</a:t>
            </a:r>
          </a:p>
          <a:p>
            <a:pPr defTabSz="484886">
              <a:defRPr sz="6640"/>
            </a:pPr>
            <a:r>
              <a:t>in Stats-Models</a:t>
            </a:r>
          </a:p>
        </p:txBody>
      </p:sp>
      <p:sp>
        <p:nvSpPr>
          <p:cNvPr id="234" name="Can try to improve using Lasso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try to improve using Lasso</a:t>
            </a:r>
          </a:p>
        </p:txBody>
      </p:sp>
      <p:sp>
        <p:nvSpPr>
          <p:cNvPr id="235" name="result=logit_model.fit_regularized()"/>
          <p:cNvSpPr txBox="1"/>
          <p:nvPr/>
        </p:nvSpPr>
        <p:spPr>
          <a:xfrm>
            <a:off x="2177975" y="3594100"/>
            <a:ext cx="834524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result=logit_model.fit_regularized()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Logistic Regres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Logistic Regression</a:t>
            </a:r>
          </a:p>
          <a:p>
            <a:pPr defTabSz="484886">
              <a:defRPr sz="6640"/>
            </a:pPr>
            <a:r>
              <a:t>in Stats-Models</a:t>
            </a:r>
          </a:p>
        </p:txBody>
      </p:sp>
      <p:sp>
        <p:nvSpPr>
          <p:cNvPr id="238" name="Can try to improve selecting only columns with high P-valu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try to improve selecting only columns with high P-values</a:t>
            </a:r>
          </a:p>
        </p:txBody>
      </p:sp>
      <p:sp>
        <p:nvSpPr>
          <p:cNvPr id="239" name="Optimization terminated successfully.…"/>
          <p:cNvSpPr txBox="1"/>
          <p:nvPr/>
        </p:nvSpPr>
        <p:spPr>
          <a:xfrm>
            <a:off x="2965375" y="3517899"/>
            <a:ext cx="7918451" cy="558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/>
            </a:pPr>
            <a:r>
              <a:t>Optimization terminated successfully.</a:t>
            </a:r>
          </a:p>
          <a:p>
            <a:pPr>
              <a:defRPr sz="1600"/>
            </a:pPr>
            <a:r>
              <a:t>         Current function value: 0.423769</a:t>
            </a:r>
          </a:p>
          <a:p>
            <a:pPr>
              <a:defRPr sz="1600"/>
            </a:pPr>
            <a:r>
              <a:t>         Iterations 6</a:t>
            </a:r>
          </a:p>
          <a:p>
            <a:pPr>
              <a:defRPr sz="1600"/>
            </a:pPr>
            <a:r>
              <a:t>                         Results: Logit</a:t>
            </a:r>
          </a:p>
          <a:p>
            <a:pPr>
              <a:defRPr sz="1600"/>
            </a:pPr>
            <a:r>
              <a:t>================================================================</a:t>
            </a:r>
          </a:p>
          <a:p>
            <a:pPr>
              <a:defRPr sz="1600"/>
            </a:pPr>
            <a:r>
              <a:t>Model:              Logit            Pseudo R-squared: 0.007    </a:t>
            </a:r>
          </a:p>
          <a:p>
            <a:pPr>
              <a:defRPr sz="1600"/>
            </a:pPr>
            <a:r>
              <a:t>Dependent Variable: TenYearCHD       AIC:              3114.2927</a:t>
            </a:r>
          </a:p>
          <a:p>
            <a:pPr>
              <a:defRPr sz="1600"/>
            </a:pPr>
            <a:r>
              <a:t>Date:               2020-07-12 18:18 BIC:              3157.7254</a:t>
            </a:r>
          </a:p>
          <a:p>
            <a:pPr>
              <a:defRPr sz="1600"/>
            </a:pPr>
            <a:r>
              <a:t>No. Observations:   3658             Log-Likelihood:   -1550.1  </a:t>
            </a:r>
          </a:p>
          <a:p>
            <a:pPr>
              <a:defRPr sz="1600"/>
            </a:pPr>
            <a:r>
              <a:t>Df Model:           6                LL-Null:          -1560.6  </a:t>
            </a:r>
          </a:p>
          <a:p>
            <a:pPr>
              <a:defRPr sz="1600"/>
            </a:pPr>
            <a:r>
              <a:t>Df Residuals:       3651             LLR p-value:      0.0019166</a:t>
            </a:r>
          </a:p>
          <a:p>
            <a:pPr>
              <a:defRPr sz="1600"/>
            </a:pPr>
            <a:r>
              <a:t>Converged:          1.0000           Scale:            1.0000   </a:t>
            </a:r>
          </a:p>
          <a:p>
            <a:pPr>
              <a:defRPr sz="1600"/>
            </a:pPr>
            <a:r>
              <a:t>No. Iterations:     6.0000                                      </a:t>
            </a:r>
          </a:p>
          <a:p>
            <a:pPr>
              <a:defRPr sz="1600"/>
            </a:pPr>
            <a:r>
              <a:t>----------------------------------------------------------------</a:t>
            </a:r>
          </a:p>
          <a:p>
            <a:pPr>
              <a:defRPr sz="1600"/>
            </a:pPr>
            <a:r>
              <a:t>                  Coef.  Std.Err.    z    P&gt;|z|   [0.025  0.975]</a:t>
            </a:r>
          </a:p>
          <a:p>
            <a:pPr>
              <a:defRPr sz="1600"/>
            </a:pPr>
            <a:r>
              <a:t>----------------------------------------------------------------</a:t>
            </a:r>
          </a:p>
          <a:p>
            <a:pPr>
              <a:defRPr sz="1600"/>
            </a:pPr>
            <a:r>
              <a:t>currentSmoker     0.0390   0.0908  0.4291 0.6679 -0.1391  0.2170</a:t>
            </a:r>
          </a:p>
          <a:p>
            <a:pPr>
              <a:defRPr sz="1600"/>
            </a:pPr>
            <a:r>
              <a:t>BPMeds            0.5145   0.2200  2.3388 0.0193  0.0833  0.9457</a:t>
            </a:r>
          </a:p>
          <a:p>
            <a:pPr>
              <a:defRPr sz="1600"/>
            </a:pPr>
            <a:r>
              <a:t>prevalentStroke   0.7716   0.4708  1.6390 0.1012 -0.1511  1.6944</a:t>
            </a:r>
          </a:p>
          <a:p>
            <a:pPr>
              <a:defRPr sz="1600"/>
            </a:pPr>
            <a:r>
              <a:t>prevalentHyp      0.8892   0.0983  9.0439 0.0000  0.6965  1.0818</a:t>
            </a:r>
          </a:p>
          <a:p>
            <a:pPr>
              <a:defRPr sz="1600"/>
            </a:pPr>
            <a:r>
              <a:t>diabetes          1.4746   0.2696  5.4688 0.0000  0.9461  2.0030</a:t>
            </a:r>
          </a:p>
          <a:p>
            <a:pPr>
              <a:defRPr sz="1600"/>
            </a:pPr>
            <a:r>
              <a:t>totChol          -0.0067   0.0007 -9.7668 0.0000 -0.0081 -0.0054</a:t>
            </a:r>
          </a:p>
          <a:p>
            <a:pPr>
              <a:defRPr sz="1600"/>
            </a:pPr>
            <a:r>
              <a:t>glucose          -0.0061   0.0019 -3.2113 0.0013 -0.0098 -0.0024</a:t>
            </a:r>
          </a:p>
          <a:p>
            <a:pPr>
              <a:defRPr sz="1600"/>
            </a:pPr>
            <a:r>
              <a:t>================================================================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Logistic Regres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Logistic Regression</a:t>
            </a:r>
          </a:p>
          <a:p>
            <a:pPr defTabSz="484886">
              <a:defRPr sz="6640"/>
            </a:pPr>
            <a:r>
              <a:t>in Stats-Models</a:t>
            </a:r>
          </a:p>
        </p:txBody>
      </p:sp>
      <p:sp>
        <p:nvSpPr>
          <p:cNvPr id="242" name="Select the columns…"/>
          <p:cNvSpPr txBox="1"/>
          <p:nvPr>
            <p:ph type="body" idx="1"/>
          </p:nvPr>
        </p:nvSpPr>
        <p:spPr>
          <a:xfrm>
            <a:off x="965200" y="25908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Select the columns</a:t>
            </a:r>
          </a:p>
          <a:p>
            <a:pPr lvl="1"/>
            <a:r>
              <a:t> </a:t>
            </a:r>
          </a:p>
          <a:p>
            <a:pPr lvl="1"/>
          </a:p>
          <a:p>
            <a:pPr/>
            <a:r>
              <a:t>Get a better (?) confusion matrix:</a:t>
            </a:r>
          </a:p>
          <a:p>
            <a:pPr lvl="1"/>
            <a:r>
              <a:t>    </a:t>
            </a:r>
          </a:p>
          <a:p>
            <a:pPr lvl="1"/>
          </a:p>
          <a:p>
            <a:pPr lvl="1"/>
            <a:r>
              <a:t>False negatives has gone down</a:t>
            </a:r>
          </a:p>
          <a:p>
            <a:pPr lvl="1"/>
            <a:r>
              <a:t>False positives has gone up</a:t>
            </a:r>
          </a:p>
        </p:txBody>
      </p:sp>
      <p:sp>
        <p:nvSpPr>
          <p:cNvPr id="243" name="cols = ['currentSmoker', 'BPMeds',…"/>
          <p:cNvSpPr txBox="1"/>
          <p:nvPr/>
        </p:nvSpPr>
        <p:spPr>
          <a:xfrm>
            <a:off x="1847775" y="3327400"/>
            <a:ext cx="9717064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cols = ['currentSmoker', 'BPMeds', </a:t>
            </a:r>
          </a:p>
          <a:p>
            <a:pPr/>
            <a:r>
              <a:t>        'prevalentStroke', 'prevalentHyp',</a:t>
            </a:r>
          </a:p>
          <a:p>
            <a:pPr/>
            <a:r>
              <a:t>        'diabetes', 'totChol','glucose']</a:t>
            </a:r>
          </a:p>
          <a:p>
            <a:pPr/>
            <a:r>
              <a:t>        </a:t>
            </a:r>
          </a:p>
        </p:txBody>
      </p:sp>
      <p:sp>
        <p:nvSpPr>
          <p:cNvPr id="244" name="[[3086.   15.]…"/>
          <p:cNvSpPr txBox="1"/>
          <p:nvPr/>
        </p:nvSpPr>
        <p:spPr>
          <a:xfrm>
            <a:off x="2101775" y="5518150"/>
            <a:ext cx="354385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[[3086.   15.]</a:t>
            </a:r>
          </a:p>
          <a:p>
            <a:pPr/>
            <a:r>
              <a:t> [ 549.    8.]]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Logistic Regres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Logistic Regression</a:t>
            </a:r>
          </a:p>
          <a:p>
            <a:pPr defTabSz="484886">
              <a:defRPr sz="6640"/>
            </a:pPr>
            <a:r>
              <a:t>in Scikit-learn</a:t>
            </a:r>
          </a:p>
        </p:txBody>
      </p:sp>
      <p:sp>
        <p:nvSpPr>
          <p:cNvPr id="247" name="Import from sklear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Import from sklearn</a:t>
            </a:r>
          </a:p>
        </p:txBody>
      </p:sp>
      <p:sp>
        <p:nvSpPr>
          <p:cNvPr id="248" name="from sklearn.linear_model import LogisticRegression…"/>
          <p:cNvSpPr txBox="1"/>
          <p:nvPr/>
        </p:nvSpPr>
        <p:spPr>
          <a:xfrm>
            <a:off x="730175" y="3911600"/>
            <a:ext cx="12003436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from sklearn.linear_model import LogisticRegression</a:t>
            </a:r>
          </a:p>
          <a:p>
            <a:pPr/>
            <a:r>
              <a:t>from sklearn import metrics</a:t>
            </a:r>
          </a:p>
          <a:p>
            <a:pPr/>
            <a:r>
              <a:t>from sklearn.metrics import confusion_matrix</a:t>
            </a:r>
          </a:p>
          <a:p>
            <a:pPr/>
            <a:r>
              <a:t>from sklearn.model_selection import train_test_split</a:t>
            </a:r>
          </a:p>
          <a:p>
            <a:pPr/>
            <a:r>
              <a:t>from sklearn.metrics import classification_report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Logistic Regres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Logistic Regression</a:t>
            </a:r>
          </a:p>
          <a:p>
            <a:pPr defTabSz="484886">
              <a:defRPr sz="6640"/>
            </a:pPr>
            <a:r>
              <a:t>in Scikit-learn</a:t>
            </a:r>
          </a:p>
        </p:txBody>
      </p:sp>
      <p:sp>
        <p:nvSpPr>
          <p:cNvPr id="251" name="Create a logistic regression object and fit it on the dat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Create a logistic regression object and fit it on the data</a:t>
            </a:r>
          </a:p>
        </p:txBody>
      </p:sp>
      <p:sp>
        <p:nvSpPr>
          <p:cNvPr id="252" name="logreg = LogisticRegression()…"/>
          <p:cNvSpPr txBox="1"/>
          <p:nvPr/>
        </p:nvSpPr>
        <p:spPr>
          <a:xfrm>
            <a:off x="952500" y="3530600"/>
            <a:ext cx="11774798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logreg = LogisticRegression()</a:t>
            </a:r>
          </a:p>
          <a:p>
            <a:pPr/>
            <a:r>
              <a:t>logreg.fit(X=df[cols], y = df.TenYearCHD)</a:t>
            </a:r>
          </a:p>
          <a:p>
            <a:pPr/>
            <a:r>
              <a:t>y_pred = logreg.predict(df[cols])</a:t>
            </a:r>
          </a:p>
          <a:p>
            <a:pPr/>
            <a:r>
              <a:t>confusion_matrix = confusion_matrix(df.TenYearCHD, y_pred)</a:t>
            </a:r>
          </a:p>
          <a:p>
            <a:pPr/>
            <a:r>
              <a:t>print(confusion_matrix)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Logistic Regres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Logistic Regression</a:t>
            </a:r>
          </a:p>
          <a:p>
            <a:pPr defTabSz="484886">
              <a:defRPr sz="6640"/>
            </a:pPr>
            <a:r>
              <a:t>in Scikit-learn</a:t>
            </a:r>
          </a:p>
        </p:txBody>
      </p:sp>
      <p:sp>
        <p:nvSpPr>
          <p:cNvPr id="255" name="Scikit-learn uses a different algorith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Scikit-learn uses a different algorithm</a:t>
            </a:r>
          </a:p>
          <a:p>
            <a:pPr lvl="1"/>
            <a:r>
              <a:t>Confusion matrix on the whole set is </a:t>
            </a:r>
          </a:p>
        </p:txBody>
      </p:sp>
      <p:sp>
        <p:nvSpPr>
          <p:cNvPr id="256" name="[[3087   14]…"/>
          <p:cNvSpPr txBox="1"/>
          <p:nvPr/>
        </p:nvSpPr>
        <p:spPr>
          <a:xfrm>
            <a:off x="5987975" y="4394200"/>
            <a:ext cx="3086585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[[3087   14]</a:t>
            </a:r>
          </a:p>
          <a:p>
            <a:pPr/>
            <a:r>
              <a:t> [ 535   22]]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Logistic Regres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Logistic Regression</a:t>
            </a:r>
          </a:p>
          <a:p>
            <a:pPr defTabSz="484886">
              <a:defRPr sz="6640"/>
            </a:pPr>
            <a:r>
              <a:t>in Scikit-learn</a:t>
            </a:r>
          </a:p>
        </p:txBody>
      </p:sp>
      <p:sp>
        <p:nvSpPr>
          <p:cNvPr id="259" name="Can also divide the set in training and test set"/>
          <p:cNvSpPr txBox="1"/>
          <p:nvPr>
            <p:ph type="body" idx="1"/>
          </p:nvPr>
        </p:nvSpPr>
        <p:spPr>
          <a:xfrm>
            <a:off x="952500" y="27559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Can also divide the set in training and test set</a:t>
            </a:r>
          </a:p>
        </p:txBody>
      </p:sp>
      <p:sp>
        <p:nvSpPr>
          <p:cNvPr id="260" name="X_train, X_test, y_train, y_test =…"/>
          <p:cNvSpPr txBox="1"/>
          <p:nvPr/>
        </p:nvSpPr>
        <p:spPr>
          <a:xfrm>
            <a:off x="452636" y="4044949"/>
            <a:ext cx="12552165" cy="433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t>X_train, X_test, y_train, y_test = </a:t>
            </a:r>
          </a:p>
          <a:p>
            <a:pPr>
              <a:defRPr sz="3200"/>
            </a:pPr>
            <a:r>
              <a:t>   train_test_split(df[cols], </a:t>
            </a:r>
          </a:p>
          <a:p>
            <a:pPr>
              <a:defRPr sz="3200"/>
            </a:pPr>
            <a:r>
              <a:t>                    df.TenYearCHD,</a:t>
            </a:r>
          </a:p>
          <a:p>
            <a:pPr>
              <a:defRPr sz="3200"/>
            </a:pPr>
            <a:r>
              <a:t>                    test_size=0.3,</a:t>
            </a:r>
          </a:p>
          <a:p>
            <a:pPr>
              <a:defRPr sz="3200"/>
            </a:pPr>
            <a:r>
              <a:t>                    random_state=0)</a:t>
            </a:r>
          </a:p>
          <a:p>
            <a:pPr>
              <a:defRPr sz="3200"/>
            </a:pPr>
            <a:r>
              <a:t>logreg.fit(X_train, y_train)</a:t>
            </a:r>
          </a:p>
          <a:p>
            <a:pPr>
              <a:defRPr sz="3200"/>
            </a:pPr>
            <a:r>
              <a:t>y_pred = logreg.predict(X_test) </a:t>
            </a:r>
          </a:p>
          <a:p>
            <a:pPr>
              <a:defRPr sz="3200"/>
            </a:pPr>
            <a:r>
              <a:t>confusion_matrix = confusion_matrix(y_test, y_pred)</a:t>
            </a:r>
          </a:p>
          <a:p>
            <a:pPr>
              <a:defRPr sz="3200"/>
            </a:pPr>
            <a:r>
              <a:t>print(confusion_matrix)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Logistic Regres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Logistic Regression</a:t>
            </a:r>
          </a:p>
          <a:p>
            <a:pPr defTabSz="484886">
              <a:defRPr sz="6640"/>
            </a:pPr>
            <a:r>
              <a:t>in Scikit-learn</a:t>
            </a:r>
          </a:p>
        </p:txBody>
      </p:sp>
      <p:sp>
        <p:nvSpPr>
          <p:cNvPr id="263" name="Confusion matrix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Confusion matrix</a:t>
            </a:r>
          </a:p>
        </p:txBody>
      </p:sp>
      <p:sp>
        <p:nvSpPr>
          <p:cNvPr id="264" name="[[915   1]…"/>
          <p:cNvSpPr txBox="1"/>
          <p:nvPr/>
        </p:nvSpPr>
        <p:spPr>
          <a:xfrm>
            <a:off x="2127175" y="3302000"/>
            <a:ext cx="262931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[[915   1]</a:t>
            </a:r>
          </a:p>
          <a:p>
            <a:pPr/>
            <a:r>
              <a:t> [176   6]]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Measuring Succ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Measuring Success</a:t>
            </a:r>
          </a:p>
        </p:txBody>
      </p:sp>
      <p:sp>
        <p:nvSpPr>
          <p:cNvPr id="267" name="precision    recall  f1-score   support…"/>
          <p:cNvSpPr txBox="1"/>
          <p:nvPr/>
        </p:nvSpPr>
        <p:spPr>
          <a:xfrm>
            <a:off x="386364" y="2603500"/>
            <a:ext cx="12232073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         precision    recall  f1-score   support</a:t>
            </a:r>
          </a:p>
          <a:p>
            <a:pPr/>
          </a:p>
          <a:p>
            <a:pPr/>
            <a:r>
              <a:t>           0       0.84      1.00      0.91       916</a:t>
            </a:r>
          </a:p>
          <a:p>
            <a:pPr/>
            <a:r>
              <a:t>           1       0.86      0.03      0.06       182</a:t>
            </a:r>
          </a:p>
          <a:p>
            <a:pPr/>
          </a:p>
          <a:p>
            <a:pPr/>
            <a:r>
              <a:t>    accuracy                           0.84      1098</a:t>
            </a:r>
          </a:p>
          <a:p>
            <a:pPr/>
            <a:r>
              <a:t>   macro avg       0.85      0.52      0.49      1098</a:t>
            </a:r>
          </a:p>
          <a:p>
            <a:pPr/>
            <a:r>
              <a:t>weighted avg       0.84      0.84      0.77      1098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rediction Models for Binary Outco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Prediction Models for Binary Outcomes</a:t>
            </a:r>
          </a:p>
        </p:txBody>
      </p:sp>
      <p:sp>
        <p:nvSpPr>
          <p:cNvPr id="139" name="Bayes: generative classifi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2275" indent="-422275" defTabSz="554990">
              <a:spcBef>
                <a:spcPts val="2000"/>
              </a:spcBef>
              <a:defRPr sz="3040"/>
            </a:pPr>
            <a:r>
              <a:t>Bayes: </a:t>
            </a:r>
            <a:r>
              <a:rPr b="1" i="1"/>
              <a:t>generative classifier</a:t>
            </a:r>
            <a:endParaRPr b="1" i="1"/>
          </a:p>
          <a:p>
            <a:pPr lvl="2" marL="1266825" indent="-422275" defTabSz="554990">
              <a:spcBef>
                <a:spcPts val="2000"/>
              </a:spcBef>
              <a:defRPr sz="3040"/>
            </a:pPr>
            <a:r>
              <a:t>Predicts indirectly </a:t>
            </a:r>
            <a14:m>
              <m:oMath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7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endParaRPr b="1" i="1"/>
          </a:p>
          <a:p>
            <a:pPr lvl="1" marL="844550" indent="-422275" defTabSz="554990">
              <a:spcBef>
                <a:spcPts val="2000"/>
              </a:spcBef>
              <a:defRPr sz="3040"/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lim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m:rPr>
                          <m:nor/>
                        </m:rP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arg max</m:t>
                      </m:r>
                    </m:e>
                    <m:sub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sub>
                  </m:sSub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 marL="844550" indent="-422275" defTabSz="554990">
              <a:spcBef>
                <a:spcPts val="2000"/>
              </a:spcBef>
              <a:defRPr sz="3040"/>
            </a:pPr>
          </a:p>
          <a:p>
            <a:pPr lvl="2" marL="1266825" indent="-422275" defTabSz="554990">
              <a:spcBef>
                <a:spcPts val="2000"/>
              </a:spcBef>
              <a:defRPr sz="3040"/>
            </a:pPr>
            <a:r>
              <a:t>Evaluates product of likelihood and prior</a:t>
            </a:r>
          </a:p>
          <a:p>
            <a:pPr lvl="3" marL="1689100" indent="-422275" defTabSz="554990">
              <a:spcBef>
                <a:spcPts val="2000"/>
              </a:spcBef>
              <a:defRPr sz="3040"/>
            </a:pPr>
            <a:r>
              <a:t>Prior: Probability of a category </a:t>
            </a:r>
            <a14:m>
              <m:oMath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  <a:r>
              <a:t> without looking at data</a:t>
            </a:r>
          </a:p>
          <a:p>
            <a:pPr lvl="3" marL="1689100" indent="-422275" defTabSz="554990">
              <a:spcBef>
                <a:spcPts val="2000"/>
              </a:spcBef>
              <a:defRPr sz="3040"/>
            </a:pPr>
            <a:r>
              <a:t>Likelihood: Probability of observing data if from a category </a:t>
            </a:r>
            <a14:m>
              <m:oMath>
                <m:r>
                  <a:rPr xmlns:a="http://schemas.openxmlformats.org/drawingml/2006/main" sz="4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  <a:endParaRPr sz="3200"/>
          </a:p>
        </p:txBody>
      </p:sp>
      <p:sp>
        <p:nvSpPr>
          <p:cNvPr id="140" name="Prior"/>
          <p:cNvSpPr txBox="1"/>
          <p:nvPr/>
        </p:nvSpPr>
        <p:spPr>
          <a:xfrm>
            <a:off x="6166629" y="4977665"/>
            <a:ext cx="125748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Prior</a:t>
            </a:r>
          </a:p>
        </p:txBody>
      </p:sp>
      <p:sp>
        <p:nvSpPr>
          <p:cNvPr id="141" name="Likelihood"/>
          <p:cNvSpPr txBox="1"/>
          <p:nvPr/>
        </p:nvSpPr>
        <p:spPr>
          <a:xfrm>
            <a:off x="3632148" y="4977665"/>
            <a:ext cx="240067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Likelihood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Measuring Succ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Measuring Success</a:t>
            </a:r>
          </a:p>
        </p:txBody>
      </p:sp>
      <p:sp>
        <p:nvSpPr>
          <p:cNvPr id="270" name="How can we measure accuracy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can we measure accuracy?</a:t>
            </a:r>
          </a:p>
          <a:p>
            <a:pPr lvl="1"/>
            <a:r>
              <a:t>accuracy = (fp+fn)/(tp+tn+fp+fn)</a:t>
            </a:r>
          </a:p>
          <a:p>
            <a:pPr lvl="2"/>
            <a:r>
              <a:t>Unfortunately, because of skewed data sets, often very high</a:t>
            </a:r>
          </a:p>
          <a:p>
            <a:pPr lvl="1"/>
            <a:r>
              <a:t>precision = tp/(tp+fp)</a:t>
            </a:r>
          </a:p>
          <a:p>
            <a:pPr lvl="1"/>
            <a:r>
              <a:t>recall = tp/(tp+fn)</a:t>
            </a:r>
          </a:p>
          <a:p>
            <a:pPr lvl="1"/>
            <a:r>
              <a:t>F measure = harmonic mean of precision and recall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robit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Probit Regression</a:t>
            </a:r>
          </a:p>
        </p:txBody>
      </p:sp>
      <p:sp>
        <p:nvSpPr>
          <p:cNvPr id="273" name="Instead of using the logistic function  , can also use the cumulative distribution function of the normal distribu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Instead of using the logistic function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σ</m:t>
                </m:r>
              </m:oMath>
            </a14:m>
            <a:r>
              <a:t>, can also use the cumulative distribution function of the normal distribution</a:t>
            </a:r>
          </a:p>
          <a:p>
            <a:pPr lvl="2" marL="0" indent="88900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m:rPr>
                      <m:nor/>
                    </m:rP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erf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num>
                    <m:den>
                      <m:rad>
                        <m:radPr>
                          <m:ctrlP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degHide m:val="on"/>
                        </m:radPr>
                        <m:deg/>
                        <m:e>
                          <m:r>
                            <a:rPr xmlns:a="http://schemas.openxmlformats.org/drawingml/2006/main" sz="3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</m:rad>
                    </m:den>
                  </m:f>
                  <m:sSubSup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  <m:sup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sup>
                  </m:sSubSup>
                  <m:r>
                    <m:rPr>
                      <m:sty m:val="p"/>
                    </m:rP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exp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p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p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</m:oMath>
              </m:oMathPara>
            </a14:m>
          </a:p>
          <a:p>
            <a:pPr/>
            <a:r>
              <a:t>Predictor is then</a:t>
            </a:r>
          </a:p>
          <a:p>
            <a:pPr lvl="6" marL="0" indent="0" algn="ctr">
              <a:buSzTx/>
              <a:buNone/>
              <a:defRPr sz="3700"/>
            </a:pPr>
            <a14:m>
              <m:oMathPara>
                <m:oMathParaPr>
                  <m:jc m:val="center"/>
                </m:oMathParaPr>
                <m:oMath>
                  <m:f>
                    <m:fPr>
                      <m:ctrlP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d>
                    <m:dPr>
                      <m:ctrlP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erf</m:t>
                      </m:r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e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e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e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e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e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sSub>
                        <m:e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xmlns:a="http://schemas.openxmlformats.org/drawingml/2006/main"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</m:d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robit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Probit Regression</a:t>
            </a:r>
          </a:p>
        </p:txBody>
      </p:sp>
      <p:pic>
        <p:nvPicPr>
          <p:cNvPr id="276" name="probit.pdf" descr="probi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196" y="2708324"/>
            <a:ext cx="12134408" cy="62383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robit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Probit Regression</a:t>
            </a:r>
          </a:p>
        </p:txBody>
      </p:sp>
      <p:sp>
        <p:nvSpPr>
          <p:cNvPr id="279" name="Calculations with probit are more involv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Calculations with probit are more involved</a:t>
            </a:r>
          </a:p>
          <a:p>
            <a:pPr lvl="1"/>
            <a:r>
              <a:t>Statsmodels implements it</a:t>
            </a:r>
          </a:p>
          <a:p>
            <a:pPr lvl="2"/>
            <a:r>
              <a:t> </a:t>
            </a:r>
          </a:p>
          <a:p>
            <a:pPr lvl="1"/>
            <a:r>
              <a:t>Fit the probit model</a:t>
            </a:r>
          </a:p>
        </p:txBody>
      </p:sp>
      <p:sp>
        <p:nvSpPr>
          <p:cNvPr id="280" name="from statsmodels.discrete.discrete_model import Probit"/>
          <p:cNvSpPr txBox="1"/>
          <p:nvPr/>
        </p:nvSpPr>
        <p:spPr>
          <a:xfrm>
            <a:off x="2241475" y="4216399"/>
            <a:ext cx="1040297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/>
            <a:r>
              <a:t>from statsmodels.discrete.discrete_model import Probit</a:t>
            </a:r>
          </a:p>
        </p:txBody>
      </p:sp>
      <p:sp>
        <p:nvSpPr>
          <p:cNvPr id="281" name="probit_model=Probit(df.TenYearCHD,df[cols])…"/>
          <p:cNvSpPr txBox="1"/>
          <p:nvPr/>
        </p:nvSpPr>
        <p:spPr>
          <a:xfrm>
            <a:off x="1529550" y="5695950"/>
            <a:ext cx="9945700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probit_model=Probit(df.TenYearCHD,df[cols])</a:t>
            </a:r>
          </a:p>
          <a:p>
            <a:pPr/>
            <a:r>
              <a:t>result=probit_model.fit()</a:t>
            </a:r>
          </a:p>
          <a:p>
            <a:pPr/>
          </a:p>
          <a:p>
            <a:pPr/>
            <a:r>
              <a:t>print(result.summary())</a:t>
            </a:r>
          </a:p>
          <a:p>
            <a:pPr/>
            <a:r>
              <a:t>print(result.pred_table())</a:t>
            </a:r>
          </a:p>
          <a:p>
            <a:pPr/>
            <a:r>
              <a:t>for i in range(20):</a:t>
            </a:r>
          </a:p>
          <a:p>
            <a:pPr/>
            <a:r>
              <a:t>	print(df.TenYearCHD.iloc[i], result.predict(df[cols]).iloc[i])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robit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Probit Regression</a:t>
            </a:r>
          </a:p>
        </p:txBody>
      </p:sp>
      <p:sp>
        <p:nvSpPr>
          <p:cNvPr id="284" name="Confusion matrix is now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Confusion matrix is now</a:t>
            </a:r>
          </a:p>
          <a:p>
            <a:pPr/>
          </a:p>
          <a:p>
            <a:pPr/>
          </a:p>
          <a:p>
            <a:pPr/>
          </a:p>
          <a:p>
            <a:pPr lvl="1"/>
            <a:r>
              <a:t>More false positives but less false negatives</a:t>
            </a:r>
          </a:p>
        </p:txBody>
      </p:sp>
      <p:sp>
        <p:nvSpPr>
          <p:cNvPr id="285" name="[[3085.   16.]…"/>
          <p:cNvSpPr txBox="1"/>
          <p:nvPr/>
        </p:nvSpPr>
        <p:spPr>
          <a:xfrm>
            <a:off x="2774875" y="3524250"/>
            <a:ext cx="354385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[[3085.   16.]</a:t>
            </a:r>
          </a:p>
          <a:p>
            <a:pPr/>
            <a:r>
              <a:t> [ 547.   10.]]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Multinomial 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Multinomial Logistic Regression</a:t>
            </a:r>
          </a:p>
        </p:txBody>
      </p:sp>
      <p:sp>
        <p:nvSpPr>
          <p:cNvPr id="288" name="Want to predict one of several categories based on feature vecto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Want to predict one of several categories based on feature vector</a:t>
            </a:r>
          </a:p>
          <a:p>
            <a:pPr/>
            <a:r>
              <a:t>Use the softmax function </a:t>
            </a:r>
            <a14:m>
              <m:oMath>
                <m:r>
                  <m:rPr>
                    <m:nor/>
                  </m:rP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softmax</m:t>
                </m:r>
                <m:d>
                  <m:dPr>
                    <m:ctrlP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sSub>
                      <m:e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e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e>
                </m:d>
                <m:r>
                  <a:rPr xmlns:a="http://schemas.openxmlformats.org/drawingml/2006/main" sz="3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f>
                      <m:fPr>
                        <m:ctrlP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sSup>
                          <m:e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sSub>
                              <m:e>
                                <m:r>
                                  <a:rPr xmlns:a="http://schemas.openxmlformats.org/drawingml/2006/main" sz="35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a:rPr xmlns:a="http://schemas.openxmlformats.org/drawingml/2006/main" sz="35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nary>
                          <m:naryPr>
                            <m:ctrlP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chr m:val="∑"/>
                            <m:limLoc m:val="subSup"/>
                            <m:grow m:val="1"/>
                            <m:subHide m:val="off"/>
                            <m:supHide m:val="off"/>
                          </m:naryPr>
                          <m:sub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p>
                          <m:e>
                            <m:sSup>
                              <m:e>
                                <m:r>
                                  <a:rPr xmlns:a="http://schemas.openxmlformats.org/drawingml/2006/main" sz="35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p>
                                <m:sSub>
                                  <m:e>
                                    <m:r>
                                      <a:rPr xmlns:a="http://schemas.openxmlformats.org/drawingml/2006/main" sz="35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sz="35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den>
                    </m:f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sSup>
                          <m:e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sSub>
                              <m:e>
                                <m:r>
                                  <a:rPr xmlns:a="http://schemas.openxmlformats.org/drawingml/2006/main" sz="35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a:rPr xmlns:a="http://schemas.openxmlformats.org/drawingml/2006/main" sz="35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nary>
                          <m:naryPr>
                            <m:ctrlP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chr m:val="∑"/>
                            <m:limLoc m:val="subSup"/>
                            <m:grow m:val="1"/>
                            <m:subHide m:val="off"/>
                            <m:supHide m:val="off"/>
                          </m:naryPr>
                          <m:sub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p>
                          <m:e>
                            <m:sSup>
                              <m:e>
                                <m:r>
                                  <a:rPr xmlns:a="http://schemas.openxmlformats.org/drawingml/2006/main" sz="35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p>
                                <m:sSub>
                                  <m:e>
                                    <m:r>
                                      <a:rPr xmlns:a="http://schemas.openxmlformats.org/drawingml/2006/main" sz="35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sz="35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den>
                    </m:f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xmlns:a="http://schemas.openxmlformats.org/drawingml/2006/main" sz="3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xmlns:a="http://schemas.openxmlformats.org/drawingml/2006/main" sz="3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sSup>
                          <m:e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sSub>
                              <m:e>
                                <m:r>
                                  <a:rPr xmlns:a="http://schemas.openxmlformats.org/drawingml/2006/main" sz="35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a:rPr xmlns:a="http://schemas.openxmlformats.org/drawingml/2006/main" sz="35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nary>
                          <m:naryPr>
                            <m:ctrlP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chr m:val="∑"/>
                            <m:limLoc m:val="subSup"/>
                            <m:grow m:val="1"/>
                            <m:subHide m:val="off"/>
                            <m:supHide m:val="off"/>
                          </m:naryPr>
                          <m:sub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xmlns:a="http://schemas.openxmlformats.org/drawingml/2006/main" sz="3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p>
                          <m:e>
                            <m:sSup>
                              <m:e>
                                <m:r>
                                  <a:rPr xmlns:a="http://schemas.openxmlformats.org/drawingml/2006/main" sz="35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e>
                              <m:sup>
                                <m:sSub>
                                  <m:e>
                                    <m:r>
                                      <a:rPr xmlns:a="http://schemas.openxmlformats.org/drawingml/2006/main" sz="35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a:rPr xmlns:a="http://schemas.openxmlformats.org/drawingml/2006/main" sz="35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den>
                    </m:f>
                  </m:e>
                </m:d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Multinomial 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Multinomial Logistic Regression</a:t>
            </a:r>
          </a:p>
        </p:txBody>
      </p:sp>
      <p:sp>
        <p:nvSpPr>
          <p:cNvPr id="291" name="Learning is still possible, but more complicat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Learning is still possible, but more complicated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Multinomial Logistic Regre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Multinomial Logistic Regression</a:t>
            </a:r>
          </a:p>
        </p:txBody>
      </p:sp>
      <p:sp>
        <p:nvSpPr>
          <p:cNvPr id="294" name="model1 = LogisticRegression(random_state=0,…"/>
          <p:cNvSpPr txBox="1"/>
          <p:nvPr/>
        </p:nvSpPr>
        <p:spPr>
          <a:xfrm>
            <a:off x="629499" y="3568700"/>
            <a:ext cx="12209209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2300">
                <a:solidFill>
                  <a:srgbClr val="0A0101"/>
                </a:solidFill>
              </a:defRPr>
            </a:pPr>
            <a:r>
              <a:t>model1 = LogisticRegression(random_state=</a:t>
            </a:r>
            <a:r>
              <a:rPr>
                <a:solidFill>
                  <a:srgbClr val="116644"/>
                </a:solidFill>
              </a:rPr>
              <a:t>0</a:t>
            </a:r>
            <a:r>
              <a:t>, </a:t>
            </a:r>
          </a:p>
          <a:p>
            <a:pPr defTabSz="457200">
              <a:defRPr sz="2300">
                <a:solidFill>
                  <a:srgbClr val="0A0101"/>
                </a:solidFill>
              </a:defRPr>
            </a:pPr>
            <a:r>
              <a:t>                            multi_class=</a:t>
            </a:r>
            <a:r>
              <a:rPr>
                <a:solidFill>
                  <a:srgbClr val="11AA11"/>
                </a:solidFill>
              </a:rPr>
              <a:t>'multinomial'</a:t>
            </a:r>
            <a:r>
              <a:t>, </a:t>
            </a:r>
          </a:p>
          <a:p>
            <a:pPr defTabSz="457200">
              <a:defRPr sz="2300">
                <a:solidFill>
                  <a:srgbClr val="0A0101"/>
                </a:solidFill>
              </a:defRPr>
            </a:pPr>
            <a:r>
              <a:t>                            penalty=</a:t>
            </a:r>
            <a:r>
              <a:rPr>
                <a:solidFill>
                  <a:srgbClr val="11AA11"/>
                </a:solidFill>
              </a:rPr>
              <a:t>'none'</a:t>
            </a:r>
            <a:r>
              <a:t>, </a:t>
            </a:r>
          </a:p>
          <a:p>
            <a:pPr defTabSz="457200">
              <a:defRPr sz="2300">
                <a:solidFill>
                  <a:srgbClr val="0A0101"/>
                </a:solidFill>
              </a:defRPr>
            </a:pPr>
            <a:r>
              <a:t>                            solver=</a:t>
            </a:r>
            <a:r>
              <a:rPr>
                <a:solidFill>
                  <a:srgbClr val="11AA11"/>
                </a:solidFill>
              </a:rPr>
              <a:t>'newton-cg'</a:t>
            </a:r>
            <a:r>
              <a:t>).fit(X_train, y_train)</a:t>
            </a:r>
          </a:p>
          <a:p>
            <a:pPr defTabSz="457200">
              <a:defRPr sz="2300">
                <a:solidFill>
                  <a:srgbClr val="0A0101"/>
                </a:solidFill>
              </a:defRPr>
            </a:pPr>
            <a:r>
              <a:t>preds = model1.predict(X_test)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297" name="Spine dat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Spine data</a:t>
            </a:r>
          </a:p>
          <a:p>
            <a:pPr/>
          </a:p>
          <a:p>
            <a:pPr/>
          </a:p>
          <a:p>
            <a:pPr/>
          </a:p>
          <a:p>
            <a:pPr/>
            <a:r>
              <a:t>Use explanations to give column names</a:t>
            </a:r>
          </a:p>
          <a:p>
            <a:pPr/>
            <a:r>
              <a:t>Remove last column</a:t>
            </a:r>
          </a:p>
        </p:txBody>
      </p:sp>
      <p:sp>
        <p:nvSpPr>
          <p:cNvPr id="298" name="Col1 Col2 Col3 Col4 Col5 Col6 Col7 Col8 Col9 Col10 Col11 Col12 Class_att…"/>
          <p:cNvSpPr txBox="1"/>
          <p:nvPr/>
        </p:nvSpPr>
        <p:spPr>
          <a:xfrm>
            <a:off x="0" y="4140071"/>
            <a:ext cx="12838176" cy="1473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1" sz="1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Col1	Col2	Col3	Col4	Col5	Col6	Col7	Col8	Col9	Col10	Col11	Col12	Class_att</a:t>
            </a:r>
          </a:p>
          <a:p>
            <a:pPr defTabSz="457200">
              <a:defRPr b="1" sz="1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63.0278175	</a:t>
            </a:r>
            <a:r>
              <a:rPr b="0"/>
              <a:t>22.55258597	39.60911701	40.47523153	98.67291675	-0.254399986	0.744503464	12.5661	14.5386	15.30468	-28.658501	43.5123	Abnormal</a:t>
            </a:r>
            <a:endParaRPr b="0"/>
          </a:p>
          <a:p>
            <a:pPr defTabSz="457200">
              <a:defRPr b="1" sz="1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39.05695098	</a:t>
            </a:r>
            <a:r>
              <a:rPr b="0"/>
              <a:t>10.06099147	25.01537822	28.99595951	114.4054254	4.564258645	0.415185678	12.8874	17.5323	16.78486	-25.530607	16.1102	Abnormal</a:t>
            </a:r>
            <a:endParaRPr b="0"/>
          </a:p>
          <a:p>
            <a:pPr defTabSz="457200">
              <a:defRPr b="1" sz="1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68.83202098	</a:t>
            </a:r>
            <a:r>
              <a:rPr b="0"/>
              <a:t>22.21848205	50.09219357	46.61353893	105.9851355	-3.530317314	0.474889164	26.8343	17.4861	16.65897	-29.031888	19.2221	Abnormal	Prediction is done by using binary classification.</a:t>
            </a:r>
            <a:endParaRPr b="0"/>
          </a:p>
          <a:p>
            <a:pPr defTabSz="457200">
              <a:defRPr b="1" sz="1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69.29700807	</a:t>
            </a:r>
            <a:r>
              <a:rPr b="0"/>
              <a:t>24.65287791	44.31123813	44.64413017	101.8684951	11.21152344	0.369345264	23.5603	12.7074	11.42447	-30.470246	18.8329	Abnormal</a:t>
            </a:r>
            <a:endParaRPr b="0"/>
          </a:p>
          <a:p>
            <a:pPr defTabSz="457200">
              <a:defRPr b="1" sz="1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49.71285934	</a:t>
            </a:r>
            <a:r>
              <a:rPr b="0"/>
              <a:t>9.652074879	28.317406	40.06078446	108.1687249	7.918500615	0.543360472	35.494	15.9546	8.87237	-16.378376	24.9171	Abnormal</a:t>
            </a:r>
            <a:endParaRPr b="0"/>
          </a:p>
          <a:p>
            <a:pPr defTabSz="457200">
              <a:defRPr b="1" sz="1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40.25019968	</a:t>
            </a:r>
            <a:r>
              <a:rPr b="0"/>
              <a:t>13.92190658	25.1249496	26.32829311	130.3278713	2.230651729	0.789992856	29.323	12.0036	10.40462	-1.512209	9.6548	Abnormal	Attribute1  = pelvic_incidence  (numeric)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301" name="back_data = pd.read_csv(&quot;spine.csv&quot;)…"/>
          <p:cNvSpPr txBox="1"/>
          <p:nvPr/>
        </p:nvSpPr>
        <p:spPr>
          <a:xfrm>
            <a:off x="1143000" y="2882900"/>
            <a:ext cx="1025055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/>
            </a:pPr>
            <a:r>
              <a:t>back_data = pd.read_csv("spine.csv")</a:t>
            </a:r>
          </a:p>
          <a:p>
            <a:pPr>
              <a:defRPr sz="1900"/>
            </a:pPr>
            <a:r>
              <a:t>del back_data['Unnamed: 13']</a:t>
            </a:r>
          </a:p>
          <a:p>
            <a:pPr>
              <a:defRPr sz="1900"/>
            </a:pPr>
            <a:r>
              <a:t>back_data.columns = ['pelvic_incidence','pelvic tilt',</a:t>
            </a:r>
          </a:p>
          <a:p>
            <a:pPr>
              <a:defRPr sz="1900"/>
            </a:pPr>
            <a:r>
              <a:t>                     'lumbar_lordosis_angle','sacral_slope',</a:t>
            </a:r>
          </a:p>
          <a:p>
            <a:pPr>
              <a:defRPr sz="1900"/>
            </a:pPr>
            <a:r>
              <a:t>                     'pelvic_radius','degree_spondylolisthesis',</a:t>
            </a:r>
          </a:p>
          <a:p>
            <a:pPr>
              <a:defRPr sz="1900"/>
            </a:pPr>
            <a:r>
              <a:t>                     'pelvic_slope','Direct_tilt','thoracic_slope',</a:t>
            </a:r>
          </a:p>
          <a:p>
            <a:pPr>
              <a:defRPr sz="1900"/>
            </a:pPr>
            <a:r>
              <a:t>                     ‘cervical_tilt','sacrum_angle','scoliosis_slope',</a:t>
            </a:r>
          </a:p>
          <a:p>
            <a:pPr>
              <a:defRPr sz="1900"/>
            </a:pPr>
            <a:r>
              <a:t>                      ‘Status']</a:t>
            </a:r>
          </a:p>
          <a:p>
            <a:pPr>
              <a:defRPr sz="1900"/>
            </a:pPr>
            <a:r>
              <a:t>print(back_data.Status.describe())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rediction Models for Binary Outco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Prediction Models for Binary Outcomes</a:t>
            </a:r>
          </a:p>
        </p:txBody>
      </p:sp>
      <p:sp>
        <p:nvSpPr>
          <p:cNvPr id="144" name="Regression is a discriminative classifi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Regression is a </a:t>
            </a:r>
            <a:r>
              <a:rPr b="1" i="1"/>
              <a:t>discriminative classifier</a:t>
            </a:r>
          </a:p>
          <a:p>
            <a:pPr lvl="1"/>
            <a:r>
              <a:t>Tries to learn directly the classification from data</a:t>
            </a:r>
          </a:p>
          <a:p>
            <a:pPr lvl="2"/>
            <a:r>
              <a:t>E.g.: All dog pictures have a collar</a:t>
            </a:r>
          </a:p>
          <a:p>
            <a:pPr lvl="3"/>
            <a:r>
              <a:t>Collar present —&gt; predict dog</a:t>
            </a:r>
          </a:p>
          <a:p>
            <a:pPr lvl="3"/>
            <a:r>
              <a:t>Collar not present —&gt; predict cat</a:t>
            </a:r>
          </a:p>
          <a:p>
            <a:pPr lvl="1"/>
            <a:r>
              <a:t>Computes directly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304" name="Can also change the values of Status Column to 0 or 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also change the values of Status Column to 0 or 1</a:t>
            </a:r>
          </a:p>
        </p:txBody>
      </p:sp>
      <p:sp>
        <p:nvSpPr>
          <p:cNvPr id="305" name="back_data.loc[back_data.Status=='Abnormal','Status'] = 1…"/>
          <p:cNvSpPr txBox="1"/>
          <p:nvPr/>
        </p:nvSpPr>
        <p:spPr>
          <a:xfrm>
            <a:off x="952500" y="4362450"/>
            <a:ext cx="11010843" cy="194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/>
            </a:pPr>
            <a:r>
              <a:t>back_data.loc[back_data.Status=='Abnormal','Status'] = 1</a:t>
            </a:r>
          </a:p>
          <a:p>
            <a:pPr>
              <a:defRPr sz="2500"/>
            </a:pPr>
            <a:r>
              <a:t>back_data.loc[back_data.Status=='Normal','Status'] = 0</a:t>
            </a:r>
          </a:p>
          <a:p>
            <a:pPr>
              <a:defRPr sz="2500"/>
            </a:pPr>
            <a:r>
              <a:t>X = back_data.iloc[:, :12]</a:t>
            </a:r>
          </a:p>
          <a:p>
            <a:pPr>
              <a:defRPr sz="2500"/>
            </a:pPr>
            <a:r>
              <a:t>y = back_data.iloc[:, 12]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308" name="First task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First task:</a:t>
            </a:r>
          </a:p>
          <a:p>
            <a:pPr lvl="1"/>
            <a:r>
              <a:t>Are any of the columns strongly correlated?</a:t>
            </a:r>
          </a:p>
          <a:p>
            <a:pPr lvl="2"/>
            <a:r>
              <a:t>Otherwise, model would have difficulties</a:t>
            </a:r>
          </a:p>
          <a:p>
            <a:pPr lvl="2"/>
            <a:r>
              <a:t>Create a seaborn heatmap of the correlation</a:t>
            </a:r>
          </a:p>
        </p:txBody>
      </p:sp>
      <p:sp>
        <p:nvSpPr>
          <p:cNvPr id="309" name="corr_back = back_data.corr()…"/>
          <p:cNvSpPr txBox="1"/>
          <p:nvPr/>
        </p:nvSpPr>
        <p:spPr>
          <a:xfrm>
            <a:off x="1186594" y="5905499"/>
            <a:ext cx="10631612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corr_back = back_data.corr()</a:t>
            </a:r>
          </a:p>
          <a:p>
            <a:pPr/>
            <a:r>
              <a:t>sns.heatmap(corr_back, center=0, square=True, linewidths=.5)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pic>
        <p:nvPicPr>
          <p:cNvPr id="312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0533" y="3384550"/>
            <a:ext cx="6880616" cy="5160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2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315" name="We now see whether the values differ between normal and abnormal spines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now see whether the values differ between normal and abnormal spines:</a:t>
            </a:r>
          </a:p>
        </p:txBody>
      </p:sp>
      <p:sp>
        <p:nvSpPr>
          <p:cNvPr id="316" name="for x in back_data.columns[:-1]:…"/>
          <p:cNvSpPr txBox="1"/>
          <p:nvPr/>
        </p:nvSpPr>
        <p:spPr>
          <a:xfrm>
            <a:off x="952500" y="4533899"/>
            <a:ext cx="11901724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 x in back_data.columns[:-1]:</a:t>
            </a:r>
          </a:p>
          <a:p>
            <a:pPr/>
            <a:r>
              <a:t>	print(x, back_data.groupby(‘Status').mean()[x])</a:t>
            </a:r>
          </a:p>
          <a:p>
            <a:pPr/>
            <a:r>
              <a:t>for x in back_data.columns[:-1]:</a:t>
            </a:r>
          </a:p>
          <a:p>
            <a:pPr/>
            <a:r>
              <a:t>	print(x, back_data.groupby(‘Status').median()[x])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319" name="Can also use a box plot to see the differenc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also use a box plot to see the difference</a:t>
            </a:r>
          </a:p>
        </p:txBody>
      </p:sp>
      <p:sp>
        <p:nvSpPr>
          <p:cNvPr id="320" name="fig, axes = plt.subplots(3, 4, figsize = (15,15))…"/>
          <p:cNvSpPr txBox="1"/>
          <p:nvPr/>
        </p:nvSpPr>
        <p:spPr>
          <a:xfrm>
            <a:off x="952500" y="3835400"/>
            <a:ext cx="11012674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t>fig, axes = plt.subplots(3, 4, figsize = (15,15))</a:t>
            </a:r>
          </a:p>
          <a:p>
            <a:pPr>
              <a:defRPr sz="2600"/>
            </a:pPr>
            <a:r>
              <a:t>axes = axes.flatten()</a:t>
            </a:r>
          </a:p>
          <a:p>
            <a:pPr>
              <a:defRPr sz="2600"/>
            </a:pPr>
          </a:p>
          <a:p>
            <a:pPr>
              <a:defRPr sz="2600"/>
            </a:pPr>
            <a:r>
              <a:t>for i in range(0,len(back_data.columns)-1):</a:t>
            </a:r>
          </a:p>
          <a:p>
            <a:pPr>
              <a:defRPr sz="2600"/>
            </a:pPr>
            <a:r>
              <a:t>    sns.boxplot(x="Status", y=back_data.iloc[:,i], </a:t>
            </a:r>
          </a:p>
          <a:p>
            <a:pPr>
              <a:defRPr sz="2600"/>
            </a:pPr>
            <a:r>
              <a:t>                data=back_data, orient='v', ax=axes[i])</a:t>
            </a:r>
          </a:p>
          <a:p>
            <a:pPr>
              <a:defRPr sz="2600"/>
            </a:pPr>
          </a:p>
          <a:p>
            <a:pPr>
              <a:defRPr sz="2600"/>
            </a:pPr>
            <a:r>
              <a:t>plt.tight_layout()</a:t>
            </a:r>
          </a:p>
          <a:p>
            <a:pPr>
              <a:defRPr sz="2600"/>
            </a:pPr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pic>
        <p:nvPicPr>
          <p:cNvPr id="323" name="Figure_2.png" descr="Figure_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9506" y="2413000"/>
            <a:ext cx="9075688" cy="6786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326" name="Need to create training set and test s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Need to create training set and test set</a:t>
            </a:r>
          </a:p>
          <a:p>
            <a:pPr/>
            <a:r>
              <a:t>Need to scale:</a:t>
            </a:r>
          </a:p>
          <a:p>
            <a:pPr lvl="1"/>
            <a:r>
              <a:t>Mean is set to 0</a:t>
            </a:r>
          </a:p>
          <a:p>
            <a:pPr lvl="1"/>
            <a:r>
              <a:t>StDev is set to 1</a:t>
            </a:r>
          </a:p>
          <a:p>
            <a:pPr lvl="1"/>
            <a:r>
              <a:t>Can be done with </a:t>
            </a:r>
          </a:p>
          <a:p>
            <a:pPr lvl="2"/>
            <a:r>
              <a:t>sklearn.preprocessing.StandardScaler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329" name="def data_preprocess(X,y):…"/>
          <p:cNvSpPr txBox="1"/>
          <p:nvPr/>
        </p:nvSpPr>
        <p:spPr>
          <a:xfrm>
            <a:off x="157726" y="2197100"/>
            <a:ext cx="12917985" cy="657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data_preprocess(X,y):</a:t>
            </a:r>
          </a:p>
          <a:p>
            <a:pPr/>
            <a:r>
              <a:t>    X_train, X_test, y_train, </a:t>
            </a:r>
          </a:p>
          <a:p>
            <a:pPr/>
            <a:r>
              <a:t>        y_test = train_test_split(X, y.values.ravel(),  </a:t>
            </a:r>
          </a:p>
          <a:p>
            <a:pPr/>
            <a:r>
              <a:t>        test_size=0.3, </a:t>
            </a:r>
          </a:p>
          <a:p>
            <a:pPr/>
            <a:r>
              <a:t>        random_state=0)</a:t>
            </a:r>
          </a:p>
          <a:p>
            <a:pPr/>
            <a:r>
              <a:t>    from sklearn.preprocessing import StandardScaler</a:t>
            </a:r>
          </a:p>
          <a:p>
            <a:pPr/>
            <a:r>
              <a:t>    scaler = StandardScaler(copy=True, </a:t>
            </a:r>
          </a:p>
          <a:p>
            <a:pPr/>
            <a:r>
              <a:t>                            with_mean=True, </a:t>
            </a:r>
          </a:p>
          <a:p>
            <a:pPr/>
            <a:r>
              <a:t>                            with_std=True)</a:t>
            </a:r>
          </a:p>
          <a:p>
            <a:pPr/>
          </a:p>
          <a:p>
            <a:pPr/>
            <a:r>
              <a:t>    scaler.fit(X_train)</a:t>
            </a:r>
          </a:p>
          <a:p>
            <a:pPr/>
          </a:p>
          <a:p>
            <a:pPr/>
            <a:r>
              <a:t>    train_scaled = scaler.transform(X_train)</a:t>
            </a:r>
          </a:p>
          <a:p>
            <a:pPr/>
            <a:r>
              <a:t>    test_scaled = scaler.transform(X_test)</a:t>
            </a:r>
          </a:p>
          <a:p>
            <a:pPr/>
            <a:r>
              <a:t>    return(train_scaled, test_scaled, y_train, y_test)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332" name="We use the logistic regression model from sklear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use the logistic regression model from sklearn</a:t>
            </a:r>
          </a:p>
          <a:p>
            <a:pPr/>
          </a:p>
          <a:p>
            <a:pPr/>
            <a:r>
              <a:t> </a:t>
            </a:r>
          </a:p>
        </p:txBody>
      </p:sp>
      <p:sp>
        <p:nvSpPr>
          <p:cNvPr id="333" name="from sklearn.linear_model import LogisticRegression"/>
          <p:cNvSpPr txBox="1"/>
          <p:nvPr/>
        </p:nvSpPr>
        <p:spPr>
          <a:xfrm>
            <a:off x="838125" y="3327400"/>
            <a:ext cx="1177479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from sklearn.linear_model import LogisticRegression</a:t>
            </a:r>
          </a:p>
        </p:txBody>
      </p:sp>
      <p:sp>
        <p:nvSpPr>
          <p:cNvPr id="334" name="X_train_scaled, X_test_scaled, y_train, y_test = data_preprocess(X,y)…"/>
          <p:cNvSpPr txBox="1"/>
          <p:nvPr/>
        </p:nvSpPr>
        <p:spPr>
          <a:xfrm>
            <a:off x="609487" y="5346699"/>
            <a:ext cx="12003436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X_train_scaled, X_test_scaled, y_train, y_test = data_preprocess(X,y)</a:t>
            </a:r>
          </a:p>
          <a:p>
            <a:pPr/>
            <a:r>
              <a:t>logreg = LogisticRegression().fit(X_train_scaled,   y_train)</a:t>
            </a:r>
          </a:p>
          <a:p>
            <a:pPr/>
          </a:p>
          <a:p>
            <a:pPr/>
            <a:r>
              <a:t>logreg_result = logistic_regression(X_train_scaled, y_train)</a:t>
            </a:r>
          </a:p>
          <a:p>
            <a:pPr/>
            <a:r>
              <a:t>    logreg = LogisticRegression().fit(x, y)</a:t>
            </a:r>
          </a:p>
          <a:p>
            <a:pPr/>
            <a: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337" name="We can now read the results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now read the results:</a:t>
            </a:r>
          </a:p>
        </p:txBody>
      </p:sp>
      <p:sp>
        <p:nvSpPr>
          <p:cNvPr id="338" name="logreg_result.score(X_train_scaled,y_train)…"/>
          <p:cNvSpPr txBox="1"/>
          <p:nvPr/>
        </p:nvSpPr>
        <p:spPr>
          <a:xfrm>
            <a:off x="304725" y="4559299"/>
            <a:ext cx="9945701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logreg_result.score(X_train_scaled,y_train)</a:t>
            </a:r>
          </a:p>
          <a:p>
            <a:pPr/>
            <a:r>
              <a:t>Training set score: 0.876</a:t>
            </a:r>
          </a:p>
          <a:p>
            <a:pPr/>
            <a:r>
              <a:t>logreg_result.score(X_test_scaled,y_test)</a:t>
            </a:r>
          </a:p>
          <a:p>
            <a:pPr/>
            <a:r>
              <a:t>Test set score: 0.817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rediction Models for Binary Outco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Prediction Models for Binary Outcomes</a:t>
            </a:r>
          </a:p>
        </p:txBody>
      </p:sp>
      <p:sp>
        <p:nvSpPr>
          <p:cNvPr id="147" name="Regress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00050" indent="-400050" defTabSz="525779">
              <a:spcBef>
                <a:spcPts val="1900"/>
              </a:spcBef>
              <a:defRPr sz="2880"/>
            </a:pPr>
            <a:r>
              <a:t>Regression:</a:t>
            </a:r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Supervised learning: Have a training set with classification provided</a:t>
            </a:r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Input is given as vectors of numerical features</a:t>
            </a:r>
          </a:p>
          <a:p>
            <a:pPr lvl="2" marL="1200150" indent="-400050" defTabSz="525779">
              <a:spcBef>
                <a:spcPts val="1900"/>
              </a:spcBef>
              <a:defRPr sz="2880"/>
            </a:pPr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m:rPr>
                          <m:sty m:val="b"/>
                        </m:rP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p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2,</m:t>
                      </m:r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4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Classification function that calculates the predicted class </a:t>
            </a:r>
            <a14:m>
              <m:oMath>
                <m:limUpp>
                  <m:e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m:rPr>
                    <m:sty m:val="b"/>
                  </m:rP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An objective function for learning: Measures the goodness of fit between true outcome and predicted outcome</a:t>
            </a:r>
          </a:p>
          <a:p>
            <a:pPr lvl="1" marL="800100" indent="-400050" defTabSz="525779">
              <a:spcBef>
                <a:spcPts val="1900"/>
              </a:spcBef>
              <a:defRPr sz="2880"/>
            </a:pPr>
            <a:r>
              <a:t>An algorithm to optimize the objective function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341" name="To see what influence variables have, we use statsmodel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see what influence variables have, we use statsmodels</a:t>
            </a:r>
          </a:p>
        </p:txBody>
      </p:sp>
      <p:sp>
        <p:nvSpPr>
          <p:cNvPr id="342" name="X_train_scaled, X_test_scaled, y_train, y_test = data_preprocess(X,y)…"/>
          <p:cNvSpPr txBox="1"/>
          <p:nvPr/>
        </p:nvSpPr>
        <p:spPr>
          <a:xfrm>
            <a:off x="544091" y="4965700"/>
            <a:ext cx="11317524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X_train_scaled, X_test_scaled, y_train, y_test = data_preprocess(X,y)</a:t>
            </a:r>
          </a:p>
          <a:p>
            <a:pPr/>
          </a:p>
          <a:p>
            <a:pPr/>
            <a:r>
              <a:t>logit_model = sm.Logit(y_train, X_train_scaled)</a:t>
            </a:r>
          </a:p>
          <a:p>
            <a:pPr/>
            <a:r>
              <a:t>result = logit_model.fit()</a:t>
            </a:r>
          </a:p>
          <a:p>
            <a:pPr/>
            <a:r>
              <a:t>print(result.summary2())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345" name="Results: Logit…"/>
          <p:cNvSpPr txBox="1"/>
          <p:nvPr/>
        </p:nvSpPr>
        <p:spPr>
          <a:xfrm>
            <a:off x="1346125" y="1930399"/>
            <a:ext cx="10105747" cy="736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/>
            </a:pPr>
            <a:r>
              <a:t>                           Results: Logit</a:t>
            </a:r>
          </a:p>
          <a:p>
            <a:pPr>
              <a:defRPr sz="1900"/>
            </a:pPr>
            <a:r>
              <a:t>=====================================================================</a:t>
            </a:r>
          </a:p>
          <a:p>
            <a:pPr>
              <a:defRPr sz="1900"/>
            </a:pPr>
            <a:r>
              <a:t>Model:                Logit             Pseudo R-squared:  0.248     </a:t>
            </a:r>
          </a:p>
          <a:p>
            <a:pPr>
              <a:defRPr sz="1900"/>
            </a:pPr>
            <a:r>
              <a:t>Dependent Variable:   y                 AIC:               229.3058  </a:t>
            </a:r>
          </a:p>
          <a:p>
            <a:pPr>
              <a:defRPr sz="1900"/>
            </a:pPr>
            <a:r>
              <a:t>Date:                 2020-11-19 18:19  BIC:               269.8646  </a:t>
            </a:r>
          </a:p>
          <a:p>
            <a:pPr>
              <a:defRPr sz="1900"/>
            </a:pPr>
            <a:r>
              <a:t>No. Observations:     217               Log-Likelihood:    -102.65   </a:t>
            </a:r>
          </a:p>
          <a:p>
            <a:pPr>
              <a:defRPr sz="1900"/>
            </a:pPr>
            <a:r>
              <a:t>Df Model:             11                LL-Null:           -136.45   </a:t>
            </a:r>
          </a:p>
          <a:p>
            <a:pPr>
              <a:defRPr sz="1900"/>
            </a:pPr>
            <a:r>
              <a:t>Df Residuals:         205               LLR p-value:       3.4943e-10</a:t>
            </a:r>
          </a:p>
          <a:p>
            <a:pPr>
              <a:defRPr sz="1900"/>
            </a:pPr>
            <a:r>
              <a:t>Converged:            0.0000            Scale:             1.0000    </a:t>
            </a:r>
          </a:p>
          <a:p>
            <a:pPr>
              <a:defRPr sz="1900"/>
            </a:pPr>
            <a:r>
              <a:t>No. Iterations:       35.0000                                        </a:t>
            </a:r>
          </a:p>
          <a:p>
            <a:pPr>
              <a:defRPr sz="1900"/>
            </a:pPr>
            <a:r>
              <a:t>---------------------------------------------------------------------</a:t>
            </a:r>
          </a:p>
          <a:p>
            <a:pPr>
              <a:defRPr sz="1900"/>
            </a:pPr>
            <a:r>
              <a:t>     Coef.     Std.Err.      z    P&gt;|z|      [0.025         0.975]   </a:t>
            </a:r>
          </a:p>
          <a:p>
            <a:pPr>
              <a:defRPr sz="1900"/>
            </a:pPr>
            <a:r>
              <a:t>---------------------------------------------------------------------</a:t>
            </a:r>
          </a:p>
          <a:p>
            <a:pPr>
              <a:defRPr sz="1900"/>
            </a:pPr>
            <a:r>
              <a:t>x1   0.0814 11580039.8359  0.0000 1.0000 -22696460.9366 22696461.0993</a:t>
            </a:r>
          </a:p>
          <a:p>
            <a:pPr>
              <a:defRPr sz="1900"/>
            </a:pPr>
            <a:r>
              <a:t>x2   0.0765  6600560.9760  0.0000 1.0000 -12936861.7142 12936861.8673</a:t>
            </a:r>
          </a:p>
          <a:p>
            <a:pPr>
              <a:defRPr sz="1900"/>
            </a:pPr>
            <a:r>
              <a:t>x3  -0.2797        0.3142 -0.8904 0.3733        -0.8955        0.3361</a:t>
            </a:r>
          </a:p>
          <a:p>
            <a:pPr>
              <a:defRPr sz="1900"/>
            </a:pPr>
            <a:r>
              <a:t>x4  -0.5412  9111339.5243 -0.0000 1.0000 -17857897.8597 17857896.7773</a:t>
            </a:r>
          </a:p>
          <a:p>
            <a:pPr>
              <a:defRPr sz="1900"/>
            </a:pPr>
            <a:r>
              <a:t>x5  -1.1234        0.2351 -4.7773 0.0000        -1.5842       -0.6625</a:t>
            </a:r>
          </a:p>
          <a:p>
            <a:pPr>
              <a:defRPr sz="1900"/>
            </a:pPr>
            <a:r>
              <a:t>x6   2.3250        0.4401  5.2832 0.0000         1.4625        3.1875</a:t>
            </a:r>
          </a:p>
          <a:p>
            <a:pPr>
              <a:defRPr sz="1900"/>
            </a:pPr>
            <a:r>
              <a:t>x7   0.1711        0.1790  0.9561 0.3390        -0.1797        0.5220</a:t>
            </a:r>
          </a:p>
          <a:p>
            <a:pPr>
              <a:defRPr sz="1900"/>
            </a:pPr>
            <a:r>
              <a:t>x8  -0.2115        0.1770 -1.1950 0.2321        -0.5583        0.1354</a:t>
            </a:r>
          </a:p>
          <a:p>
            <a:pPr>
              <a:defRPr sz="1900"/>
            </a:pPr>
            <a:r>
              <a:t>x9   0.0724        0.1738  0.4166 0.6770        -0.2683        0.4131</a:t>
            </a:r>
          </a:p>
          <a:p>
            <a:pPr>
              <a:defRPr sz="1900"/>
            </a:pPr>
            <a:r>
              <a:t>x10  0.2003        0.1772  1.1301 0.2584        -0.1471        0.5476</a:t>
            </a:r>
          </a:p>
          <a:p>
            <a:pPr>
              <a:defRPr sz="1900"/>
            </a:pPr>
            <a:r>
              <a:t>x11 -0.1042        0.1804 -0.5778 0.5634        -0.4578        0.2493</a:t>
            </a:r>
          </a:p>
          <a:p>
            <a:pPr>
              <a:defRPr sz="1900"/>
            </a:pPr>
            <a:r>
              <a:t>x12 -0.2749        0.1764 -1.5579 0.1193        -0.6207        0.0709</a:t>
            </a:r>
          </a:p>
          <a:p>
            <a:pPr>
              <a:defRPr sz="1900"/>
            </a:pPr>
            <a:r>
              <a:t>=====================================================================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348" name="There was  no convergence, meaning that there was some high correlation between variab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There was  no convergence, meaning that there was some high correlation between variables</a:t>
            </a:r>
          </a:p>
          <a:p>
            <a:pPr/>
            <a:r>
              <a:t>Pelvic Incidence column is sum of Pelvic Tilt and Sacral Slope</a:t>
            </a:r>
          </a:p>
          <a:p>
            <a:pPr/>
            <a:r>
              <a:t>Let’s remove these</a:t>
            </a:r>
          </a:p>
          <a:p>
            <a:pPr/>
          </a:p>
          <a:p>
            <a:pPr/>
          </a:p>
          <a:p>
            <a:pPr/>
          </a:p>
          <a:p>
            <a:pPr/>
            <a:r>
              <a:t>And run again</a:t>
            </a:r>
          </a:p>
        </p:txBody>
      </p:sp>
      <p:sp>
        <p:nvSpPr>
          <p:cNvPr id="349" name="cols_to_include = [cols for cols in X.columns…"/>
          <p:cNvSpPr txBox="1"/>
          <p:nvPr/>
        </p:nvSpPr>
        <p:spPr>
          <a:xfrm>
            <a:off x="952500" y="6134100"/>
            <a:ext cx="12540333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t>cols_to_include = [cols for cols in X.columns </a:t>
            </a:r>
          </a:p>
          <a:p>
            <a:pPr>
              <a:defRPr sz="2400"/>
            </a:pPr>
            <a:r>
              <a:t>                   if cols not in </a:t>
            </a:r>
          </a:p>
          <a:p>
            <a:pPr>
              <a:defRPr sz="2400"/>
            </a:pPr>
            <a:r>
              <a:t>      ['pelvic_incidence', 'pelvic tilt','sacral_slope']]</a:t>
            </a:r>
          </a:p>
          <a:p>
            <a:pPr>
              <a:defRPr sz="2400"/>
            </a:pPr>
            <a:r>
              <a:t>X = back_data[cols_to_include]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352" name="Optimization terminated successfully.…"/>
          <p:cNvSpPr txBox="1"/>
          <p:nvPr/>
        </p:nvSpPr>
        <p:spPr>
          <a:xfrm>
            <a:off x="838200" y="1892300"/>
            <a:ext cx="10479187" cy="769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Optimization terminated successfully.</a:t>
            </a:r>
          </a:p>
          <a:p>
            <a:pPr>
              <a:defRPr sz="2000"/>
            </a:pPr>
            <a:r>
              <a:t>         Current function value: 0.481933</a:t>
            </a:r>
          </a:p>
          <a:p>
            <a:pPr>
              <a:defRPr sz="2000"/>
            </a:pPr>
            <a:r>
              <a:t>         Iterations 7</a:t>
            </a:r>
          </a:p>
          <a:p>
            <a:pPr>
              <a:defRPr sz="2000"/>
            </a:pPr>
            <a:r>
              <a:t>                         Results: Logit</a:t>
            </a:r>
          </a:p>
          <a:p>
            <a:pPr>
              <a:defRPr sz="2000"/>
            </a:pPr>
            <a:r>
              <a:t>=================================================================</a:t>
            </a:r>
          </a:p>
          <a:p>
            <a:pPr>
              <a:defRPr sz="2000"/>
            </a:pPr>
            <a:r>
              <a:t>Model:              Logit            Pseudo R-squared: 0.234     </a:t>
            </a:r>
          </a:p>
          <a:p>
            <a:pPr>
              <a:defRPr sz="2000"/>
            </a:pPr>
            <a:r>
              <a:t>Dependent Variable: y                AIC:              227.1591  </a:t>
            </a:r>
          </a:p>
          <a:p>
            <a:pPr>
              <a:defRPr sz="2000"/>
            </a:pPr>
            <a:r>
              <a:t>Date:               2020-11-19 18:23 BIC:              257.5781  </a:t>
            </a:r>
          </a:p>
          <a:p>
            <a:pPr>
              <a:defRPr sz="2000"/>
            </a:pPr>
            <a:r>
              <a:t>No. Observations:   217              Log-Likelihood:   -104.58   </a:t>
            </a:r>
          </a:p>
          <a:p>
            <a:pPr>
              <a:defRPr sz="2000"/>
            </a:pPr>
            <a:r>
              <a:t>Df Model:           8                LL-Null:          -136.45   </a:t>
            </a:r>
          </a:p>
          <a:p>
            <a:pPr>
              <a:defRPr sz="2000"/>
            </a:pPr>
            <a:r>
              <a:t>Df Residuals:       208              LLR p-value:      8.5613e-11</a:t>
            </a:r>
          </a:p>
          <a:p>
            <a:pPr>
              <a:defRPr sz="2000"/>
            </a:pPr>
            <a:r>
              <a:t>Converged:          1.0000           Scale:            1.0000    </a:t>
            </a:r>
          </a:p>
          <a:p>
            <a:pPr>
              <a:defRPr sz="2000"/>
            </a:pPr>
            <a:r>
              <a:t>No. Iterations:     7.0000                                       </a:t>
            </a:r>
          </a:p>
          <a:p>
            <a:pPr>
              <a:defRPr sz="2000"/>
            </a:pPr>
            <a:r>
              <a:t>--------------------------------------------------------------------</a:t>
            </a:r>
          </a:p>
          <a:p>
            <a:pPr>
              <a:defRPr sz="2000"/>
            </a:pPr>
            <a:r>
              <a:t>       Coef.     Std.Err.       z       P&gt;|z|      [0.025     0.975]</a:t>
            </a:r>
          </a:p>
          <a:p>
            <a:pPr>
              <a:defRPr sz="2000"/>
            </a:pPr>
            <a:r>
              <a:t>--------------------------------------------------------------------</a:t>
            </a:r>
          </a:p>
          <a:p>
            <a:pPr>
              <a:defRPr sz="2000"/>
            </a:pPr>
            <a:r>
              <a:t>x1    -0.5434      0.2568    -2.1158    </a:t>
            </a:r>
            <a:r>
              <a:rPr b="1"/>
              <a:t>0.0344</a:t>
            </a:r>
            <a:r>
              <a:t>    -1.0468    -0.0400</a:t>
            </a:r>
          </a:p>
          <a:p>
            <a:pPr>
              <a:defRPr sz="2000"/>
            </a:pPr>
            <a:r>
              <a:t>x2    -0.9642      0.2080    -4.6364    </a:t>
            </a:r>
            <a:r>
              <a:rPr b="1"/>
              <a:t>0.0000</a:t>
            </a:r>
            <a:r>
              <a:t>    -1.3719    -0.5566</a:t>
            </a:r>
          </a:p>
          <a:p>
            <a:pPr>
              <a:defRPr sz="2000"/>
            </a:pPr>
            <a:r>
              <a:t>x3     2.2963      0.4142     5.5443    </a:t>
            </a:r>
            <a:r>
              <a:rPr b="1"/>
              <a:t>0.0000</a:t>
            </a:r>
            <a:r>
              <a:t>     1.4846     3.1081</a:t>
            </a:r>
          </a:p>
          <a:p>
            <a:pPr>
              <a:defRPr sz="2000"/>
            </a:pPr>
            <a:r>
              <a:t>x4     0.1499      0.1771     0.8464    0.3974    -0.1972     0.4971</a:t>
            </a:r>
          </a:p>
          <a:p>
            <a:pPr>
              <a:defRPr sz="2000"/>
            </a:pPr>
            <a:r>
              <a:t>x5    -0.2442      0.1738    -1.4047    0.1601    -0.5849     0.0965</a:t>
            </a:r>
          </a:p>
          <a:p>
            <a:pPr>
              <a:defRPr sz="2000"/>
            </a:pPr>
            <a:r>
              <a:t>x6     0.0640      0.1732     0.3694    0.7118    -0.2754     0.4034</a:t>
            </a:r>
          </a:p>
          <a:p>
            <a:pPr>
              <a:defRPr sz="2000"/>
            </a:pPr>
            <a:r>
              <a:t>x7     0.2068      0.1747     1.1841    0.2364    -0.1355     0.5491</a:t>
            </a:r>
          </a:p>
          <a:p>
            <a:pPr>
              <a:defRPr sz="2000"/>
            </a:pPr>
            <a:r>
              <a:t>x8    -0.1183      0.1777    -0.6660    0.5054    -0.4666     0.2299</a:t>
            </a:r>
          </a:p>
          <a:p>
            <a:pPr>
              <a:defRPr sz="2000"/>
            </a:pPr>
            <a:r>
              <a:t>x9    -0.2872      0.1736    -1.6547    0.0980    -0.6274     0.0530</a:t>
            </a:r>
          </a:p>
          <a:p>
            <a:pPr>
              <a:defRPr sz="2000"/>
            </a:pPr>
            <a:r>
              <a:t>=================================================================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355" name="We concentrate on those variables with a low P-valu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concentrate on those variables with a low P-value:</a:t>
            </a:r>
          </a:p>
        </p:txBody>
      </p:sp>
      <p:sp>
        <p:nvSpPr>
          <p:cNvPr id="356" name="--------------------------------------------------------------------…"/>
          <p:cNvSpPr txBox="1"/>
          <p:nvPr/>
        </p:nvSpPr>
        <p:spPr>
          <a:xfrm>
            <a:off x="1573112" y="3473450"/>
            <a:ext cx="10479188" cy="389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--------------------------------------------------------------------</a:t>
            </a:r>
          </a:p>
          <a:p>
            <a:pPr>
              <a:defRPr sz="2000"/>
            </a:pPr>
            <a:r>
              <a:t>       Coef.     Std.Err.       z       P&gt;|z|      [0.025     0.975]</a:t>
            </a:r>
          </a:p>
          <a:p>
            <a:pPr>
              <a:defRPr sz="2000"/>
            </a:pPr>
            <a:r>
              <a:t>--------------------------------------------------------------------</a:t>
            </a:r>
          </a:p>
          <a:p>
            <a:pPr>
              <a:defRPr sz="2000"/>
            </a:pPr>
            <a:r>
              <a:t>x1    -0.5434      0.2568    -2.1158    </a:t>
            </a:r>
            <a:r>
              <a:rPr b="1"/>
              <a:t>0.0344</a:t>
            </a:r>
            <a:r>
              <a:t>    -1.0468    -0.0400</a:t>
            </a:r>
          </a:p>
          <a:p>
            <a:pPr>
              <a:defRPr sz="2000"/>
            </a:pPr>
            <a:r>
              <a:t>x2    -0.9642      0.2080    -4.6364    </a:t>
            </a:r>
            <a:r>
              <a:rPr b="1"/>
              <a:t>0.0000</a:t>
            </a:r>
            <a:r>
              <a:t>    -1.3719    -0.5566</a:t>
            </a:r>
          </a:p>
          <a:p>
            <a:pPr>
              <a:defRPr sz="2000"/>
            </a:pPr>
            <a:r>
              <a:t>x3     2.2963      0.4142     5.5443    </a:t>
            </a:r>
            <a:r>
              <a:rPr b="1"/>
              <a:t>0.0000</a:t>
            </a:r>
            <a:r>
              <a:t>     1.4846     3.1081</a:t>
            </a:r>
          </a:p>
          <a:p>
            <a:pPr>
              <a:defRPr sz="2000"/>
            </a:pPr>
            <a:r>
              <a:t>x4     0.1499      0.1771     0.8464    0.3974    -0.1972     0.4971</a:t>
            </a:r>
          </a:p>
          <a:p>
            <a:pPr>
              <a:defRPr sz="2000"/>
            </a:pPr>
            <a:r>
              <a:t>x5    -0.2442      0.1738    -1.4047    0.1601    -0.5849     0.0965</a:t>
            </a:r>
          </a:p>
          <a:p>
            <a:pPr>
              <a:defRPr sz="2000"/>
            </a:pPr>
            <a:r>
              <a:t>x6     0.0640      0.1732     0.3694    0.7118    -0.2754     0.4034</a:t>
            </a:r>
          </a:p>
          <a:p>
            <a:pPr>
              <a:defRPr sz="2000"/>
            </a:pPr>
            <a:r>
              <a:t>x7     0.2068      0.1747     1.1841    0.2364    -0.1355     0.5491</a:t>
            </a:r>
          </a:p>
          <a:p>
            <a:pPr>
              <a:defRPr sz="2000"/>
            </a:pPr>
            <a:r>
              <a:t>x8    -0.1183      0.1777    -0.6660    0.5054    -0.4666     0.2299</a:t>
            </a:r>
          </a:p>
          <a:p>
            <a:pPr>
              <a:defRPr sz="2000"/>
            </a:pPr>
            <a:r>
              <a:t>x9    -0.2872      0.1736    -1.6547    0.0980    -0.6274     0.0530</a:t>
            </a:r>
          </a:p>
          <a:p>
            <a:pPr>
              <a:defRPr sz="2000"/>
            </a:pPr>
            <a:r>
              <a:t>=================================================================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359" name="X_trim_1 = X.loc[:,['lumbar_lordosis_angle’,…"/>
          <p:cNvSpPr txBox="1"/>
          <p:nvPr/>
        </p:nvSpPr>
        <p:spPr>
          <a:xfrm>
            <a:off x="952500" y="4032249"/>
            <a:ext cx="8703438" cy="340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300"/>
            </a:pPr>
            <a:r>
              <a:t>X_trim_1 = X.loc[:,['lumbar_lordosis_angle’,</a:t>
            </a:r>
          </a:p>
          <a:p>
            <a:pPr>
              <a:defRPr sz="2300"/>
            </a:pPr>
            <a:r>
              <a:t>                    'pelvic_radius',</a:t>
            </a:r>
          </a:p>
          <a:p>
            <a:pPr>
              <a:defRPr sz="2300"/>
            </a:pPr>
            <a:r>
              <a:t>                    'degree_spondylolisthesis']]</a:t>
            </a:r>
          </a:p>
          <a:p>
            <a:pPr>
              <a:defRPr sz="2300"/>
            </a:pPr>
          </a:p>
          <a:p>
            <a:pPr>
              <a:defRPr sz="2300"/>
            </a:pPr>
            <a:r>
              <a:t>X_train_scaled, X_test_scaled, y_train, y_test = data_preprocess(X_trim_1,y)</a:t>
            </a:r>
          </a:p>
          <a:p>
            <a:pPr>
              <a:defRPr sz="2300"/>
            </a:pPr>
            <a:r>
              <a:t>logit_model = sm.Logit(y_train, X_train_scaled)</a:t>
            </a:r>
          </a:p>
          <a:p>
            <a:pPr>
              <a:defRPr sz="2300"/>
            </a:pPr>
            <a:r>
              <a:t>result = logit_model.fit()</a:t>
            </a:r>
          </a:p>
          <a:p>
            <a:pPr>
              <a:defRPr sz="2300"/>
            </a:pPr>
            <a:r>
              <a:t>print(result.summary2())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362" name="=====================================…"/>
          <p:cNvSpPr txBox="1"/>
          <p:nvPr/>
        </p:nvSpPr>
        <p:spPr>
          <a:xfrm>
            <a:off x="952500" y="2355850"/>
            <a:ext cx="11515676" cy="676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t>=====================================</a:t>
            </a:r>
          </a:p>
          <a:p>
            <a:pPr>
              <a:defRPr sz="2200"/>
            </a:pPr>
            <a:r>
              <a:t>Optimization terminated successfully.</a:t>
            </a:r>
          </a:p>
          <a:p>
            <a:pPr>
              <a:defRPr sz="2200"/>
            </a:pPr>
            <a:r>
              <a:t>         Current function value: 0.498420</a:t>
            </a:r>
          </a:p>
          <a:p>
            <a:pPr>
              <a:defRPr sz="2200"/>
            </a:pPr>
            <a:r>
              <a:t>         Iterations 7</a:t>
            </a:r>
          </a:p>
          <a:p>
            <a:pPr>
              <a:defRPr sz="2200"/>
            </a:pPr>
            <a:r>
              <a:t>                         Results: Logit</a:t>
            </a:r>
          </a:p>
          <a:p>
            <a:pPr>
              <a:defRPr sz="2200"/>
            </a:pPr>
            <a:r>
              <a:t>=================================================================</a:t>
            </a:r>
          </a:p>
          <a:p>
            <a:pPr>
              <a:defRPr sz="2200"/>
            </a:pPr>
            <a:r>
              <a:t>Model:              Logit            Pseudo R-squared: 0.207     </a:t>
            </a:r>
          </a:p>
          <a:p>
            <a:pPr>
              <a:defRPr sz="2200"/>
            </a:pPr>
            <a:r>
              <a:t>Dependent Variable: y                AIC:              222.3145  </a:t>
            </a:r>
          </a:p>
          <a:p>
            <a:pPr>
              <a:defRPr sz="2200"/>
            </a:pPr>
            <a:r>
              <a:t>Date:               2020-11-19 18:30 BIC:              232.4542  </a:t>
            </a:r>
          </a:p>
          <a:p>
            <a:pPr>
              <a:defRPr sz="2200"/>
            </a:pPr>
            <a:r>
              <a:t>No. Observations:   217              Log-Likelihood:   -108.16   </a:t>
            </a:r>
          </a:p>
          <a:p>
            <a:pPr>
              <a:defRPr sz="2200"/>
            </a:pPr>
            <a:r>
              <a:t>Df Model:           2                LL-Null:          -136.45   </a:t>
            </a:r>
          </a:p>
          <a:p>
            <a:pPr>
              <a:defRPr sz="2200"/>
            </a:pPr>
            <a:r>
              <a:t>Df Residuals:       214              LLR p-value:      5.1622e-13</a:t>
            </a:r>
          </a:p>
          <a:p>
            <a:pPr>
              <a:defRPr sz="2200"/>
            </a:pPr>
            <a:r>
              <a:t>Converged:          1.0000           Scale:            1.0000    </a:t>
            </a:r>
          </a:p>
          <a:p>
            <a:pPr>
              <a:defRPr sz="2200"/>
            </a:pPr>
            <a:r>
              <a:t>No. Iterations:     7.0000                                       </a:t>
            </a:r>
          </a:p>
          <a:p>
            <a:pPr>
              <a:defRPr sz="2200"/>
            </a:pPr>
            <a:r>
              <a:t>--------------------------------------------------------------------</a:t>
            </a:r>
          </a:p>
          <a:p>
            <a:pPr>
              <a:defRPr sz="2200"/>
            </a:pPr>
            <a:r>
              <a:t>       Coef.     Std.Err.       z       P&gt;|z|      [0.025     0.975]</a:t>
            </a:r>
          </a:p>
          <a:p>
            <a:pPr>
              <a:defRPr sz="2200"/>
            </a:pPr>
            <a:r>
              <a:t>--------------------------------------------------------------------</a:t>
            </a:r>
          </a:p>
          <a:p>
            <a:pPr>
              <a:defRPr sz="2200"/>
            </a:pPr>
            <a:r>
              <a:t>x1    -0.4688      0.2426    -1.9325    0.0533    -0.9443     0.0067</a:t>
            </a:r>
          </a:p>
          <a:p>
            <a:pPr>
              <a:defRPr sz="2200"/>
            </a:pPr>
            <a:r>
              <a:t>x2    -0.9188      0.2037    -4.5100    0.0000    -1.3181    -0.5195</a:t>
            </a:r>
          </a:p>
          <a:p>
            <a:pPr>
              <a:defRPr sz="2200"/>
            </a:pPr>
            <a:r>
              <a:t>x3     2.1897      0.3937     5.5626    0.0000     1.4182     2.9613</a:t>
            </a:r>
          </a:p>
          <a:p>
            <a:pPr>
              <a:defRPr sz="2200"/>
            </a:pPr>
            <a:r>
              <a:t>=================================================================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Final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Final Example</a:t>
            </a:r>
          </a:p>
        </p:txBody>
      </p:sp>
      <p:sp>
        <p:nvSpPr>
          <p:cNvPr id="365" name="Some improvement in scores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Some improvement in scores:</a:t>
            </a:r>
          </a:p>
        </p:txBody>
      </p:sp>
      <p:sp>
        <p:nvSpPr>
          <p:cNvPr id="366" name="Training set score: 0.857…"/>
          <p:cNvSpPr txBox="1"/>
          <p:nvPr/>
        </p:nvSpPr>
        <p:spPr>
          <a:xfrm>
            <a:off x="3905175" y="3543300"/>
            <a:ext cx="583023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Training set score: 0.857</a:t>
            </a:r>
          </a:p>
          <a:p>
            <a:pPr/>
            <a:r>
              <a:t>Test set score: 0.774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rediction Models for Binary Outco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Prediction Models for Binary Outcomes</a:t>
            </a:r>
          </a:p>
        </p:txBody>
      </p:sp>
      <p:sp>
        <p:nvSpPr>
          <p:cNvPr id="150" name="Linear Regress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Linear Regression: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Classification function of type 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14:m>
              <m:oMathPara>
                <m:oMathParaPr>
                  <m:jc m:val="left"/>
                </m:oMathParaPr>
                <m:oMath>
                  <m:limUpp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d>
                    <m:dPr>
                      <m:ctrlP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e>
                          <m:r>
                            <a:rPr xmlns:a="http://schemas.openxmlformats.org/drawingml/2006/main" sz="3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3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e>
                          <m:r>
                            <a:rPr xmlns:a="http://schemas.openxmlformats.org/drawingml/2006/main" sz="3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3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e>
                          <m:r>
                            <a:rPr xmlns:a="http://schemas.openxmlformats.org/drawingml/2006/main" sz="3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xmlns:a="http://schemas.openxmlformats.org/drawingml/2006/main" sz="3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</m:d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sSub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sSub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  <m:sSub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sSub>
                    <m:e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b>
                  </m:sSub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</m:oMath>
              </m:oMathPara>
            </a14:m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Objective function (a.k.a cost function)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Sum of squared differences between predicted and observed outcomes </a:t>
            </a:r>
          </a:p>
          <a:p>
            <a:pPr lvl="3" marL="1653539" indent="-413384" defTabSz="543305">
              <a:spcBef>
                <a:spcPts val="2000"/>
              </a:spcBef>
              <a:defRPr sz="2976"/>
            </a:pPr>
            <a:r>
              <a:t>E.g. Test Set  </a:t>
            </a:r>
            <a14:m>
              <m:oMath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sSup>
                  <m:e>
                    <m:r>
                      <m:rPr>
                        <m:sty m:val="b"/>
                      </m:rP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p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m:rPr>
                        <m:sty m:val="b"/>
                      </m:rP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p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sSup>
                  <m:e>
                    <m:r>
                      <m:rPr>
                        <m:sty m:val="b"/>
                      </m:rP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p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  <a:p>
            <a:pPr lvl="3" marL="1653539" indent="-413384" defTabSz="543305">
              <a:spcBef>
                <a:spcPts val="2000"/>
              </a:spcBef>
              <a:defRPr sz="2976"/>
            </a:pPr>
            <a:r>
              <a:t>Minimize cost function  </a:t>
            </a:r>
            <a14:m>
              <m:oMath>
                <m:limUpp>
                  <m:e>
                    <m:limLow>
                      <m:e>
                        <m:r>
                          <a:rPr xmlns:a="http://schemas.openxmlformats.org/drawingml/2006/mai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lim>
                </m:limUpp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p>
                  <m:e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sSup>
                  <m:e>
                    <m:limUpp>
                      <m:e>
                        <m:r>
                          <a:rPr xmlns:a="http://schemas.openxmlformats.org/drawingml/2006/mai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lim>
                        <m:r>
                          <a:rPr xmlns:a="http://schemas.openxmlformats.org/drawingml/2006/mai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̂</m:t>
                        </m:r>
                      </m:lim>
                    </m:limUpp>
                  </m:e>
                  <m:sup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sup>
                </m:sSup>
                <m:sSup>
                  <m:e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r>
              <a:t>  </a:t>
            </a:r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rediction Models for Binary Outco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Prediction Models for Binary Outcomes</a:t>
            </a:r>
          </a:p>
        </p:txBody>
      </p:sp>
      <p:sp>
        <p:nvSpPr>
          <p:cNvPr id="153" name="Linear regression can predict a numerical valu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Linear regression can predict a numerical value</a:t>
            </a:r>
          </a:p>
          <a:p>
            <a:pPr lvl="1"/>
            <a:r>
              <a:t>It can be made to predict a binary value</a:t>
            </a:r>
          </a:p>
          <a:p>
            <a:pPr lvl="2"/>
            <a:r>
              <a:t>If the predictor is higher than a cut-off value: predict yes</a:t>
            </a:r>
          </a:p>
          <a:p>
            <a:pPr lvl="2"/>
            <a:r>
              <a:t>Else predict no</a:t>
            </a:r>
          </a:p>
          <a:p>
            <a:pPr/>
            <a:r>
              <a:t>But there are better ways to generate a binary classifier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rediction Models for Binary Outcom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Prediction Models for Binary Outcomes</a:t>
            </a:r>
          </a:p>
        </p:txBody>
      </p:sp>
      <p:sp>
        <p:nvSpPr>
          <p:cNvPr id="156" name="Good binary classifier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Good binary classifier:</a:t>
            </a:r>
          </a:p>
          <a:p>
            <a:pPr lvl="1"/>
            <a:r>
              <a:t>Since we want to predict the probability of a category based on the features:</a:t>
            </a:r>
          </a:p>
          <a:p>
            <a:pPr lvl="2"/>
            <a:r>
              <a:t>Should look like a probability</a:t>
            </a:r>
          </a:p>
          <a:p>
            <a:pPr lvl="1"/>
            <a:r>
              <a:t>Since we want to optimize:</a:t>
            </a:r>
          </a:p>
          <a:p>
            <a:pPr lvl="2"/>
            <a:r>
              <a:t>Should be easy to differentiate</a:t>
            </a:r>
          </a:p>
          <a:p>
            <a:pPr lvl="1"/>
            <a:r>
              <a:t>Best candidate classifier that has emerged:</a:t>
            </a:r>
          </a:p>
          <a:p>
            <a:pPr lvl="2"/>
            <a:r>
              <a:t>Sigmoid classifier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