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mization and Curve Fitting with SciP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Minimization and Curve Fitting with SciPy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57" name="Given a function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Given a function </a:t>
            </a:r>
            <a14:m>
              <m:oMath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1"/>
            <a:r>
              <a:t>Find a minimum</a:t>
            </a:r>
          </a:p>
          <a:p>
            <a:pPr lvl="1"/>
          </a:p>
          <a:p>
            <a:pPr/>
            <a:r>
              <a:t>Potential problems:</a:t>
            </a:r>
          </a:p>
          <a:p>
            <a:pPr lvl="1"/>
            <a:r>
              <a:t>Minimum might not exist</a:t>
            </a:r>
          </a:p>
          <a:p>
            <a:pPr lvl="1"/>
            <a:r>
              <a:t>Minimum might be local</a:t>
            </a:r>
          </a:p>
        </p:txBody>
      </p:sp>
      <p:pic>
        <p:nvPicPr>
          <p:cNvPr id="158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127" y="3324397"/>
            <a:ext cx="5573305" cy="3386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61" name="Convex functions: For…"/>
          <p:cNvSpPr txBox="1"/>
          <p:nvPr>
            <p:ph type="body" idx="1"/>
          </p:nvPr>
        </p:nvSpPr>
        <p:spPr>
          <a:xfrm>
            <a:off x="741990" y="241300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Convex functions: For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0,1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</m:oMath>
            </a14:m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</a:t>
            </a:r>
          </a:p>
          <a:p>
            <a:pPr lvl="1"/>
            <a:r>
              <a:t>Tends to be easy</a:t>
            </a:r>
          </a:p>
          <a:p>
            <a:pPr lvl="1"/>
            <a:r>
              <a:t>Relative minimum is unique</a:t>
            </a:r>
          </a:p>
        </p:txBody>
      </p:sp>
      <p:pic>
        <p:nvPicPr>
          <p:cNvPr id="162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2161" y="5740400"/>
            <a:ext cx="5850904" cy="3770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65" name="Can be done without using derivativ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be done without using derivatives:</a:t>
            </a:r>
          </a:p>
          <a:p>
            <a:pPr lvl="1"/>
            <a:r>
              <a:t>Brent’s method</a:t>
            </a:r>
          </a:p>
          <a:p>
            <a:pPr lvl="1"/>
            <a:r>
              <a:t>Standard method for scipy.optimize.minimize_scalar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68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A curvy function</a:t>
            </a:r>
          </a:p>
        </p:txBody>
      </p:sp>
      <p:sp>
        <p:nvSpPr>
          <p:cNvPr id="169" name="from scipy import optimize…"/>
          <p:cNvSpPr txBox="1"/>
          <p:nvPr/>
        </p:nvSpPr>
        <p:spPr>
          <a:xfrm>
            <a:off x="1217079" y="4617546"/>
            <a:ext cx="10570642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scipy import optimize</a:t>
            </a:r>
          </a:p>
          <a:p>
            <a:pPr/>
            <a:r>
              <a:t>import numpy as np</a:t>
            </a:r>
          </a:p>
          <a:p>
            <a:pPr/>
            <a:r>
              <a:t>from matplotlib import pyplot as plt</a:t>
            </a:r>
          </a:p>
          <a:p>
            <a:pPr/>
          </a:p>
          <a:p>
            <a:pPr/>
          </a:p>
          <a:p>
            <a:pPr/>
            <a:r>
              <a:t>def f2(x):</a:t>
            </a:r>
          </a:p>
          <a:p>
            <a:pPr/>
            <a:r>
              <a:t>    return -np.exp(-(x-.9)**2+0.1*x+np.cos(10*x))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72" name="Show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Show:</a:t>
            </a:r>
          </a:p>
        </p:txBody>
      </p:sp>
      <p:sp>
        <p:nvSpPr>
          <p:cNvPr id="173" name="def show(f):…"/>
          <p:cNvSpPr txBox="1"/>
          <p:nvPr/>
        </p:nvSpPr>
        <p:spPr>
          <a:xfrm>
            <a:off x="3118109" y="3663950"/>
            <a:ext cx="6089353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show(f):</a:t>
            </a:r>
          </a:p>
          <a:p>
            <a:pPr/>
            <a:r>
              <a:t>    x = np.linspace(0,2,251)</a:t>
            </a:r>
          </a:p>
          <a:p>
            <a:pPr/>
            <a:r>
              <a:t>    y = f(x)</a:t>
            </a:r>
          </a:p>
          <a:p>
            <a:pPr/>
            <a:r>
              <a:t>    plt.plot(x,y)</a:t>
            </a:r>
          </a:p>
          <a:p>
            <a:pPr/>
            <a:r>
              <a:t>   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pic>
        <p:nvPicPr>
          <p:cNvPr id="176" name="x1.png" descr="x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222" y="1885356"/>
            <a:ext cx="10280117" cy="7710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79" name="Brent’s method is the defa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Brent’s method is the default</a:t>
            </a:r>
          </a:p>
        </p:txBody>
      </p:sp>
      <p:sp>
        <p:nvSpPr>
          <p:cNvPr id="180" name="result = optimize.minimize_scalar(f2)"/>
          <p:cNvSpPr txBox="1"/>
          <p:nvPr/>
        </p:nvSpPr>
        <p:spPr>
          <a:xfrm>
            <a:off x="2497447" y="3740332"/>
            <a:ext cx="80099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= optimize.minimize_scalar(f2)</a:t>
            </a:r>
          </a:p>
        </p:txBody>
      </p:sp>
      <p:sp>
        <p:nvSpPr>
          <p:cNvPr id="181" name="&gt;&gt;&gt; result&gt;&gt;&gt; result…"/>
          <p:cNvSpPr txBox="1"/>
          <p:nvPr/>
        </p:nvSpPr>
        <p:spPr>
          <a:xfrm>
            <a:off x="3351026" y="4876800"/>
            <a:ext cx="6302748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result&gt;&gt;&gt; result</a:t>
            </a:r>
          </a:p>
          <a:p>
            <a:pPr/>
            <a:r>
              <a:t>     fun: -2.7191461357325406</a:t>
            </a:r>
          </a:p>
          <a:p>
            <a:pPr/>
            <a:r>
              <a:t> message: 'Solution found.'</a:t>
            </a:r>
          </a:p>
          <a:p>
            <a:pPr/>
            <a:r>
              <a:t>    nfev: 12</a:t>
            </a:r>
          </a:p>
          <a:p>
            <a:pPr/>
            <a:r>
              <a:t>  status: 0</a:t>
            </a:r>
          </a:p>
          <a:p>
            <a:pPr/>
            <a:r>
              <a:t> success: True</a:t>
            </a:r>
          </a:p>
          <a:p>
            <a:pPr/>
            <a:r>
              <a:t>       x: 1.2506211193351628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84" name="Bounded Brent metho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Bounded Brent method</a:t>
            </a:r>
          </a:p>
        </p:txBody>
      </p:sp>
      <p:sp>
        <p:nvSpPr>
          <p:cNvPr id="185" name="result = optimize.minimize_scalar(f2, bounds=(0,2), method='bounded')"/>
          <p:cNvSpPr txBox="1"/>
          <p:nvPr/>
        </p:nvSpPr>
        <p:spPr>
          <a:xfrm>
            <a:off x="841473" y="3444121"/>
            <a:ext cx="11210827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result = optimize.minimize_scalar(f2, bounds=(0,2), method='bounded')</a:t>
            </a:r>
          </a:p>
          <a:p>
            <a:pPr/>
          </a:p>
        </p:txBody>
      </p:sp>
      <p:sp>
        <p:nvSpPr>
          <p:cNvPr id="186" name="&gt;&gt;&gt; result…"/>
          <p:cNvSpPr txBox="1"/>
          <p:nvPr/>
        </p:nvSpPr>
        <p:spPr>
          <a:xfrm>
            <a:off x="3295513" y="5600699"/>
            <a:ext cx="7675171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result</a:t>
            </a:r>
          </a:p>
          <a:p>
            <a:pPr>
              <a:defRPr sz="3000"/>
            </a:pPr>
            <a:r>
              <a:t>     fun: -2.7191461357325406</a:t>
            </a:r>
          </a:p>
          <a:p>
            <a:pPr>
              <a:defRPr sz="3000"/>
            </a:pPr>
            <a:r>
              <a:t> message: 'Solution found.'</a:t>
            </a:r>
          </a:p>
          <a:p>
            <a:pPr>
              <a:defRPr sz="3000"/>
            </a:pPr>
            <a:r>
              <a:t>    nfev: 12</a:t>
            </a:r>
          </a:p>
          <a:p>
            <a:pPr>
              <a:defRPr sz="3000"/>
            </a:pPr>
            <a:r>
              <a:t>  status: 0</a:t>
            </a:r>
          </a:p>
          <a:p>
            <a:pPr>
              <a:defRPr sz="3000"/>
            </a:pPr>
            <a:r>
              <a:t> success: True</a:t>
            </a:r>
          </a:p>
          <a:p>
            <a:pPr>
              <a:defRPr sz="3000"/>
            </a:pPr>
            <a:r>
              <a:t>       x: 1.2506211193351628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89" name="Minimization is easier for convex func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Minimization is easier for convex functions</a:t>
            </a:r>
          </a:p>
        </p:txBody>
      </p:sp>
      <p:pic>
        <p:nvPicPr>
          <p:cNvPr id="190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3053" y="4719307"/>
            <a:ext cx="6506707" cy="4810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3" name="Smooth functions are (usually) easier than non-smooth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Smooth functions are (usually) easier than non-smooth functions</a:t>
            </a:r>
          </a:p>
          <a:p>
            <a:pPr lvl="1"/>
            <a:r>
              <a:t>Exception: Linear systems with constraints —&gt; Linear Programming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23" name="Want to construct a curve (mathematical function) that best fits a series of data points…"/>
          <p:cNvSpPr txBox="1"/>
          <p:nvPr>
            <p:ph type="body" idx="1"/>
          </p:nvPr>
        </p:nvSpPr>
        <p:spPr>
          <a:xfrm>
            <a:off x="952500" y="2590800"/>
            <a:ext cx="8140131" cy="6299200"/>
          </a:xfrm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Want to construct a curve (mathematical function) that best fits a series of data points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First, need to select a model: what type of curve?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Then, need to determine how we measure fit</a:t>
            </a:r>
          </a:p>
          <a:p>
            <a:pPr lvl="2" marL="1186814" indent="-395604" defTabSz="519937">
              <a:spcBef>
                <a:spcPts val="1900"/>
              </a:spcBef>
              <a:defRPr sz="2848"/>
            </a:pPr>
            <a:r>
              <a:t>Examples: </a:t>
            </a:r>
          </a:p>
          <a:p>
            <a:pPr lvl="3" marL="1582419" indent="-395604" defTabSz="519937">
              <a:spcBef>
                <a:spcPts val="1900"/>
              </a:spcBef>
              <a:defRPr sz="2848"/>
            </a:pPr>
            <a:r>
              <a:t>y-values: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limUp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min</m:t>
                </m:r>
              </m:oMath>
            </a14:m>
          </a:p>
          <a:p>
            <a:pPr lvl="3" marL="1582419" indent="-395604" defTabSz="519937">
              <a:spcBef>
                <a:spcPts val="1900"/>
              </a:spcBef>
              <a:defRPr sz="2848"/>
            </a:pPr>
            <a:r>
              <a:t>orthogonal least squares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7250" y="6573004"/>
            <a:ext cx="4854679" cy="266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2630" y="2413000"/>
            <a:ext cx="3603920" cy="2662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6" name="Gradient   is always in the direction of greatest increase of a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Gradient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always in the direction of greatest increase of a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9" name="Example: Rosenbrock Function…"/>
          <p:cNvSpPr txBox="1"/>
          <p:nvPr>
            <p:ph type="body" sz="half" idx="1"/>
          </p:nvPr>
        </p:nvSpPr>
        <p:spPr>
          <a:xfrm>
            <a:off x="952500" y="2590800"/>
            <a:ext cx="11099800" cy="2923559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Example: Rosenbrock Function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Gradient is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2.2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4.8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,2.4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Contour graph is </a:t>
            </a:r>
          </a:p>
        </p:txBody>
      </p:sp>
      <p:pic>
        <p:nvPicPr>
          <p:cNvPr id="200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927600"/>
            <a:ext cx="4839443" cy="482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3" name="Descent Metho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Descent Methods:</a:t>
            </a:r>
          </a:p>
          <a:p>
            <a:pPr lvl="1" marL="673100" indent="-228600">
              <a:buSzPct val="100000"/>
              <a:buAutoNum type="arabicPeriod" startAt="1"/>
            </a:pPr>
            <a:r>
              <a:t>  Choose a starting point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If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ϵ</m:t>
                </m:r>
              </m:oMath>
            </a14:m>
            <a:r>
              <a:t> declare victory and return </a:t>
            </a: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Pick a search direction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 s.t.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Choose a step size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s.t.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Set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  <a:r>
              <a:t>. Go to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6" name="This algorithm leaves two things op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algorithm leaves two things open:</a:t>
            </a:r>
          </a:p>
          <a:p>
            <a:pPr lvl="1"/>
            <a:r>
              <a:t>Selecting the step length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  <a:p>
            <a:pPr lvl="1"/>
            <a:r>
              <a:t>Selecting the search direction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9" name="Finding minimum along lin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minimum along line:</a:t>
            </a:r>
          </a:p>
          <a:p>
            <a:pPr lvl="1"/>
            <a:r>
              <a:t>Finding minimum of function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Use derivative is usually dangerous:</a:t>
            </a:r>
          </a:p>
          <a:p>
            <a:pPr lvl="2"/>
            <a:r>
              <a:t>Often function too flat</a:t>
            </a:r>
          </a:p>
          <a:p>
            <a:pPr lvl="2"/>
            <a:r>
              <a:t>Better bracketing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2" name="Can use bracke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bracketing</a:t>
            </a:r>
          </a:p>
          <a:p>
            <a:pPr lvl="1"/>
            <a:r>
              <a:t>Three points A &lt; C &lt; B such that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/>
            <a:r>
              <a:t>Thus, minimum guaranteed to exist</a:t>
            </a:r>
          </a:p>
          <a:p>
            <a:pPr lvl="2"/>
            <a:r>
              <a:t>Now find another point D between A and C or C and B</a:t>
            </a:r>
          </a:p>
          <a:p>
            <a:pPr lvl="2"/>
            <a:r>
              <a:t>Get a new bracket</a:t>
            </a:r>
          </a:p>
        </p:txBody>
      </p:sp>
      <p:pic>
        <p:nvPicPr>
          <p:cNvPr id="213" name="bracketing.pdf" descr="bracketin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9971" y="5308699"/>
            <a:ext cx="45720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6" name="One possibility: golden rati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possibility: golden ratio: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</m:oMath>
            </a14:m>
          </a:p>
          <a:p>
            <a:pPr/>
            <a:r>
              <a:t>Other possibility: parabolic approximation</a:t>
            </a:r>
          </a:p>
          <a:p>
            <a:pPr/>
            <a:r>
              <a:t>Or a combination of both</a:t>
            </a:r>
          </a:p>
        </p:txBody>
      </p:sp>
      <p:pic>
        <p:nvPicPr>
          <p:cNvPr id="217" name="parabolic.pdf" descr="parabol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401" y="5734050"/>
            <a:ext cx="5424063" cy="3359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20" name="Determining dire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Determining direction:</a:t>
            </a:r>
          </a:p>
          <a:p>
            <a:pPr lvl="1"/>
            <a:r>
              <a:t>Can use coordinates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pic>
        <p:nvPicPr>
          <p:cNvPr id="223" name="gras.pdf" descr="gra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300" y="2887712"/>
            <a:ext cx="4572001" cy="458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gras2.pdf" descr="gras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550" y="7947124"/>
            <a:ext cx="9461501" cy="118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27" name="Using coordinates…"/>
          <p:cNvSpPr txBox="1"/>
          <p:nvPr>
            <p:ph type="body" sz="quarter" idx="1"/>
          </p:nvPr>
        </p:nvSpPr>
        <p:spPr>
          <a:xfrm>
            <a:off x="952500" y="2590800"/>
            <a:ext cx="3898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Using coordinates</a:t>
            </a:r>
          </a:p>
          <a:p>
            <a:pPr lvl="1"/>
            <a:r>
              <a:t>Make little progress per iteration</a:t>
            </a:r>
          </a:p>
        </p:txBody>
      </p:sp>
      <p:pic>
        <p:nvPicPr>
          <p:cNvPr id="228" name="example.pdf" descr="examp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1400" y="2175678"/>
            <a:ext cx="7200900" cy="6979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28" name="Example:  Fit a sine curve to meteorological data…"/>
          <p:cNvSpPr txBox="1"/>
          <p:nvPr>
            <p:ph type="body" sz="quarter" idx="1"/>
          </p:nvPr>
        </p:nvSpPr>
        <p:spPr>
          <a:xfrm>
            <a:off x="952500" y="2590800"/>
            <a:ext cx="11099800" cy="1597459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  Fit a sine curve to meteorological data</a:t>
            </a:r>
          </a:p>
          <a:p>
            <a:pPr lvl="1"/>
            <a:r>
              <a:t>Minimum daily temperatures in Melbourne  </a:t>
            </a:r>
          </a:p>
        </p:txBody>
      </p:sp>
      <p:pic>
        <p:nvPicPr>
          <p:cNvPr id="129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889391"/>
            <a:ext cx="7818946" cy="5864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"/>
          <p:cNvSpPr txBox="1"/>
          <p:nvPr/>
        </p:nvSpPr>
        <p:spPr>
          <a:xfrm>
            <a:off x="8077244" y="4889500"/>
            <a:ext cx="3975057" cy="5383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31" name="Better use orthogonal direc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Better use orthogonal directions:</a:t>
            </a:r>
          </a:p>
          <a:p>
            <a:pPr lvl="1"/>
            <a:r>
              <a:t>otherwise we partially undo the previous steps</a:t>
            </a:r>
          </a:p>
          <a:p>
            <a:pPr/>
            <a:r>
              <a:t>Possibilities</a:t>
            </a:r>
          </a:p>
          <a:p>
            <a:pPr lvl="1"/>
            <a:r>
              <a:t>Canonical Directions</a:t>
            </a:r>
          </a:p>
          <a:p>
            <a:pPr lvl="1"/>
            <a:r>
              <a:t>Steepest Descent (Cauchy)</a:t>
            </a:r>
          </a:p>
          <a:p>
            <a:pPr lvl="2"/>
            <a:r>
              <a:t>badly affected by round-off errors and subject to zigzagging</a:t>
            </a:r>
          </a:p>
          <a:p>
            <a:pPr lvl="1"/>
            <a:r>
              <a:t>Powell: Change set of directions every so often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34" name="Selecting the step l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Selecting the step length</a:t>
            </a:r>
          </a:p>
          <a:p>
            <a:pPr lvl="1"/>
            <a:r>
              <a:t>Finding the best step length is laborious</a:t>
            </a:r>
          </a:p>
          <a:p>
            <a:pPr lvl="1"/>
            <a:r>
              <a:t>Often do better by guessing</a:t>
            </a:r>
          </a:p>
          <a:p>
            <a:pPr lvl="1"/>
            <a:r>
              <a:t>Many machine learning algorithms use a steadily declining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</a:p>
          <a:p>
            <a:pPr lvl="2"/>
            <a:r>
              <a:t>Trying out several guesses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37" name="Newton Metho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Newton Methods:</a:t>
            </a:r>
          </a:p>
          <a:p>
            <a:pPr lvl="1"/>
            <a:r>
              <a:t>Repeatedly replace condition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by a sequence of linear problems</a:t>
            </a:r>
          </a:p>
          <a:p>
            <a:pPr lvl="1"/>
            <a:r>
              <a:t>Newton-Raphson:</a:t>
            </a:r>
          </a:p>
          <a:p>
            <a:pPr lvl="2"/>
            <a:r>
              <a:t>apply </a:t>
            </a:r>
            <a:r>
              <a:rPr b="1"/>
              <a:t>exact</a:t>
            </a:r>
            <a:r>
              <a:t> Newton steps</a:t>
            </a:r>
          </a:p>
          <a:p>
            <a:pPr/>
            <a:r>
              <a:t>possibly does not converge</a:t>
            </a:r>
          </a:p>
          <a:p>
            <a:pPr/>
            <a:r>
              <a:t>works best for convex functions</a:t>
            </a:r>
          </a:p>
          <a:p>
            <a:pPr lvl="1"/>
            <a:r>
              <a:t>Use linear-search descent, then switch to Newton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40" name="Numerical minimization of a cost function of the parame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Numerical minimization of a cost function of the parameters</a:t>
            </a:r>
          </a:p>
          <a:p>
            <a:pPr lvl="1"/>
            <a:r>
              <a:t>Various minimization methods</a:t>
            </a:r>
          </a:p>
          <a:p>
            <a:pPr lvl="2"/>
            <a:r>
              <a:t>Line methods</a:t>
            </a:r>
          </a:p>
          <a:p>
            <a:pPr lvl="3"/>
            <a:r>
              <a:t>Minimize along a particular 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43" name="Instead of line searches: Trust Region Metho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Instead of line searches: </a:t>
            </a:r>
            <a:r>
              <a:rPr b="1"/>
              <a:t>Trust Region Methods</a:t>
            </a:r>
            <a:endParaRPr b="1"/>
          </a:p>
          <a:p>
            <a:pPr lvl="1"/>
            <a:r>
              <a:rPr b="1"/>
              <a:t>Idea: </a:t>
            </a:r>
            <a:r>
              <a:t>for each iteration: replace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with a </a:t>
            </a:r>
            <a:r>
              <a:rPr b="1"/>
              <a:t>quadratic model function</a:t>
            </a:r>
            <a:r>
              <a:t> </a:t>
            </a:r>
          </a:p>
          <a:p>
            <a:pPr lvl="2"/>
            <a:r>
              <a:t>Quadratic model function approximates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in the "trust region"</a:t>
            </a:r>
          </a:p>
          <a:p>
            <a:pPr lvl="2"/>
            <a:r>
              <a:t>And quadratic model functions are easy to minimize!</a:t>
            </a:r>
          </a:p>
          <a:p>
            <a:pPr lvl="2"/>
            <a:r>
              <a:t>The proposed solution can or cannot have a smaller value for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</a:p>
          <a:p>
            <a:pPr lvl="2"/>
            <a:r>
              <a:t>Many different ways of defining the model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46" name="Can use a number of method for finding a local min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number of method for finding a local minimum</a:t>
            </a:r>
          </a:p>
          <a:p>
            <a:pPr lvl="1"/>
            <a:r>
              <a:t>Some need the Jacobian and some need in addition the Hessian</a:t>
            </a:r>
          </a:p>
          <a:p>
            <a:pPr lvl="1"/>
            <a:r>
              <a:t>Can be calculated numerically but results are better with exact functions</a:t>
            </a:r>
          </a:p>
          <a:p>
            <a:pPr lvl="1"/>
            <a:r>
              <a:t>Jacobian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Hessian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d>
                      <m:d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type m:val="bar"/>
                              </m:fPr>
                              <m:num>
                                <m:argPr>
                                  <m:scrLvl m:val="0"/>
                                </m:argPr>
                                <m:sSup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num>
                              <m:den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49" name="Use scipy.optimize.minimiz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scipy.optimize.minimize</a:t>
            </a:r>
          </a:p>
          <a:p>
            <a:pPr lvl="1"/>
            <a:r>
              <a:t>Needs a function that is a one-dimensional np.array </a:t>
            </a:r>
          </a:p>
          <a:p>
            <a:pPr lvl="1"/>
            <a:r>
              <a:t>Specify a starting point, options, and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2" name="Importing the optimizer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Importing the optimizer:</a:t>
            </a:r>
          </a:p>
        </p:txBody>
      </p:sp>
      <p:sp>
        <p:nvSpPr>
          <p:cNvPr id="253" name="import numpy as np…"/>
          <p:cNvSpPr txBox="1"/>
          <p:nvPr/>
        </p:nvSpPr>
        <p:spPr>
          <a:xfrm>
            <a:off x="2198653" y="3662351"/>
            <a:ext cx="758311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from scipy.optimize import minimize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6" name="Defining a function to be minimiz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Defining a function to be minimized</a:t>
            </a:r>
          </a:p>
          <a:p>
            <a:pPr lvl="1"/>
            <a:r>
              <a:t>Needs to be in "standard form", i.e. numpy array of one dimension</a:t>
            </a:r>
          </a:p>
        </p:txBody>
      </p:sp>
      <p:sp>
        <p:nvSpPr>
          <p:cNvPr id="257" name="def func(x):…"/>
          <p:cNvSpPr txBox="1"/>
          <p:nvPr/>
        </p:nvSpPr>
        <p:spPr>
          <a:xfrm>
            <a:off x="0" y="4876799"/>
            <a:ext cx="13004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/>
            </a:pPr>
            <a:r>
              <a:t>def func(x):</a:t>
            </a:r>
          </a:p>
          <a:p>
            <a:pPr>
              <a:defRPr sz="2700"/>
            </a:pPr>
            <a:r>
              <a:t>    return np.sin(x[0]*x[1])+(x[0]+x[1]-1)**2+(x[0]-x[1]+1)**4</a:t>
            </a:r>
          </a:p>
        </p:txBody>
      </p:sp>
      <p:pic>
        <p:nvPicPr>
          <p:cNvPr id="258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1861" y="6210300"/>
            <a:ext cx="4572001" cy="354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61" name="Sometimes need to give Jacobia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 need to give Jacobian</a:t>
            </a:r>
          </a:p>
        </p:txBody>
      </p:sp>
      <p:sp>
        <p:nvSpPr>
          <p:cNvPr id="262" name="def jacob(x):…"/>
          <p:cNvSpPr txBox="1"/>
          <p:nvPr/>
        </p:nvSpPr>
        <p:spPr>
          <a:xfrm>
            <a:off x="2288961" y="3714749"/>
            <a:ext cx="6729538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jacob(x):</a:t>
            </a:r>
          </a:p>
          <a:p>
            <a:pPr/>
            <a:r>
              <a:t>   return np.array( </a:t>
            </a:r>
          </a:p>
          <a:p>
            <a:pPr/>
            <a:r>
              <a:t>     (4*(1+x[0]-x[1])**3 + </a:t>
            </a:r>
          </a:p>
          <a:p>
            <a:pPr/>
            <a:r>
              <a:t>      2*(x[0]+x[1]-1)+</a:t>
            </a:r>
          </a:p>
          <a:p>
            <a:pPr/>
            <a:r>
              <a:t>      x[1]*np.cos(x[0]*x[1]),</a:t>
            </a:r>
          </a:p>
          <a:p>
            <a:pPr/>
            <a:r>
              <a:t>      -4*(1+x[0]-x[1])**3 + </a:t>
            </a:r>
          </a:p>
          <a:p>
            <a:pPr/>
            <a:r>
              <a:t>      2*(x[0]+x[1]-1)+</a:t>
            </a:r>
          </a:p>
          <a:p>
            <a:pPr/>
            <a:r>
              <a:t>      x[0]*np.cos(x[0]*x[1])) )</a:t>
            </a:r>
          </a:p>
          <a:p>
            <a:pPr/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33" name="The data after removing the sine curve shows a seemingly random time series with just a little bit of seasonali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data after removing the sine curve shows a seemingly random time series with just a little bit of seasonality</a:t>
            </a:r>
          </a:p>
        </p:txBody>
      </p:sp>
      <p:pic>
        <p:nvPicPr>
          <p:cNvPr id="134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4290" y="3726371"/>
            <a:ext cx="7456220" cy="559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65" name="We pick (5,5) as the starting poi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pick (5,5) as the starting point</a:t>
            </a:r>
          </a:p>
        </p:txBody>
      </p:sp>
      <p:sp>
        <p:nvSpPr>
          <p:cNvPr id="266" name="res = minimize(func,…"/>
          <p:cNvSpPr txBox="1"/>
          <p:nvPr/>
        </p:nvSpPr>
        <p:spPr>
          <a:xfrm>
            <a:off x="952500" y="4108450"/>
            <a:ext cx="11424221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'nelder-mead',</a:t>
            </a:r>
          </a:p>
          <a:p>
            <a:pPr/>
            <a:r>
              <a:t>               options = {'xatol': 1e-9, 'disp':True}</a:t>
            </a:r>
          </a:p>
          <a:p>
            <a:pPr/>
            <a:r>
              <a:t>               )</a:t>
            </a:r>
          </a:p>
          <a:p>
            <a:pPr/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69" name="Success: (but with lots of function evaluations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Success: (but with lots of function evaluations)</a:t>
            </a:r>
          </a:p>
        </p:txBody>
      </p:sp>
      <p:sp>
        <p:nvSpPr>
          <p:cNvPr id="270" name="Optimization terminated successfully.…"/>
          <p:cNvSpPr txBox="1"/>
          <p:nvPr/>
        </p:nvSpPr>
        <p:spPr>
          <a:xfrm>
            <a:off x="1963960" y="3841750"/>
            <a:ext cx="9076880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84</a:t>
            </a:r>
          </a:p>
          <a:p>
            <a:pPr/>
            <a:r>
              <a:t>         Function evaluations: 164</a:t>
            </a:r>
          </a:p>
          <a:p>
            <a:pPr/>
            <a:r>
              <a:t>[-0.37249737  1.18821832]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73" name="res = minimize(func,…"/>
          <p:cNvSpPr txBox="1"/>
          <p:nvPr/>
        </p:nvSpPr>
        <p:spPr>
          <a:xfrm>
            <a:off x="1901833" y="2882900"/>
            <a:ext cx="822330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'Newton-CG',</a:t>
            </a:r>
          </a:p>
          <a:p>
            <a:pPr/>
            <a:r>
              <a:t>               jac = jacob,</a:t>
            </a:r>
          </a:p>
          <a:p>
            <a:pPr/>
            <a:r>
              <a:t>               options = {'disp':True}</a:t>
            </a:r>
          </a:p>
          <a:p>
            <a:pPr/>
            <a:r>
              <a:t>               )</a:t>
            </a:r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76" name="Optimization terminated successfully.…"/>
          <p:cNvSpPr txBox="1"/>
          <p:nvPr/>
        </p:nvSpPr>
        <p:spPr>
          <a:xfrm>
            <a:off x="1963960" y="3448050"/>
            <a:ext cx="907688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10</a:t>
            </a:r>
          </a:p>
          <a:p>
            <a:pPr/>
            <a:r>
              <a:t>         Function evaluations: 12</a:t>
            </a:r>
          </a:p>
          <a:p>
            <a:pPr/>
            <a:r>
              <a:t>         Gradient evaluations: 47</a:t>
            </a:r>
          </a:p>
          <a:p>
            <a:pPr/>
            <a:r>
              <a:t>         Hessian evaluations: 0</a:t>
            </a:r>
          </a:p>
          <a:p>
            <a:pPr/>
            <a:r>
              <a:t>[-0.37249737  1.18821832]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79" name="res = minimize(func,…"/>
          <p:cNvSpPr txBox="1"/>
          <p:nvPr/>
        </p:nvSpPr>
        <p:spPr>
          <a:xfrm>
            <a:off x="2390750" y="3644899"/>
            <a:ext cx="82233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'Powell',</a:t>
            </a:r>
          </a:p>
          <a:p>
            <a:pPr/>
            <a:r>
              <a:t>               options = {'disp':True}</a:t>
            </a:r>
          </a:p>
          <a:p>
            <a:pPr/>
            <a:r>
              <a:t>               )</a:t>
            </a:r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82" name="Optimization terminated successfully.…"/>
          <p:cNvSpPr txBox="1"/>
          <p:nvPr/>
        </p:nvSpPr>
        <p:spPr>
          <a:xfrm>
            <a:off x="1963960" y="3841750"/>
            <a:ext cx="9076880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5</a:t>
            </a:r>
          </a:p>
          <a:p>
            <a:pPr/>
            <a:r>
              <a:t>         Function evaluations: 139</a:t>
            </a:r>
          </a:p>
          <a:p>
            <a:pPr/>
            <a:r>
              <a:t>[-0.37249969  1.18821518]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85" name="res = minimize(func,…"/>
          <p:cNvSpPr txBox="1"/>
          <p:nvPr/>
        </p:nvSpPr>
        <p:spPr>
          <a:xfrm>
            <a:off x="2390750" y="3644899"/>
            <a:ext cx="82233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 = minimize(func,</a:t>
            </a:r>
          </a:p>
          <a:p>
            <a:pPr/>
            <a:r>
              <a:t>               [5,5],</a:t>
            </a:r>
          </a:p>
          <a:p>
            <a:pPr/>
            <a:r>
              <a:t>               method = 'BFGS',</a:t>
            </a:r>
          </a:p>
          <a:p>
            <a:pPr/>
            <a:r>
              <a:t>               options = {'disp':True}</a:t>
            </a:r>
          </a:p>
          <a:p>
            <a:pPr/>
            <a:r>
              <a:t>               )</a:t>
            </a:r>
          </a:p>
          <a:p>
            <a:pPr/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88" name="Optimization terminated successfully.…"/>
          <p:cNvSpPr txBox="1"/>
          <p:nvPr/>
        </p:nvSpPr>
        <p:spPr>
          <a:xfrm>
            <a:off x="1963960" y="3644899"/>
            <a:ext cx="907688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Optimization terminated successfully.</a:t>
            </a:r>
          </a:p>
          <a:p>
            <a:pPr/>
            <a:r>
              <a:t>         Current function value: -0.295490</a:t>
            </a:r>
          </a:p>
          <a:p>
            <a:pPr/>
            <a:r>
              <a:t>         Iterations: 15</a:t>
            </a:r>
          </a:p>
          <a:p>
            <a:pPr/>
            <a:r>
              <a:t>         Function evaluations: 84</a:t>
            </a:r>
          </a:p>
          <a:p>
            <a:pPr/>
            <a:r>
              <a:t>         Gradient evaluations: 21</a:t>
            </a:r>
          </a:p>
          <a:p>
            <a:pPr/>
            <a:r>
              <a:t>[-0.37249848  1.18821848]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91" name="Want to minimize a sum of squa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Want to minimize a sum of squares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p>
                    <m:e>
                      <m:r>
                        <m:rPr>
                          <m:scr m:val="script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sSup>
                    <m:e>
                      <m:r>
                        <m:rPr>
                          <m:scr m:val="script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p>
                  </m:sSup>
                </m:oMath>
              </m:oMathPara>
            </a14:m>
          </a:p>
          <a:p>
            <a:pPr lvl="3" marL="0" indent="0">
              <a:buSzTx/>
              <a:buNone/>
            </a:pPr>
            <a:r>
              <a:t>                       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lim>
                </m:limUpp>
                <m:sSub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(Factor of 1/2 to make derivatives look nicer)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94" name="With this special form, we can calculate the Jacobian of   more easi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this special form, we can calculate the Jacobian of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</m:oMath>
            </a14:m>
            <a:r>
              <a:t> more easily</a:t>
            </a:r>
          </a:p>
          <a:p>
            <a:pPr marL="0" indent="0">
              <a:buSzTx/>
              <a:buNone/>
            </a:pPr>
            <a:r>
              <a:t>              </a:t>
            </a:r>
            <a14:m>
              <m:oMath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⋱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</m:m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</m:m>
                  </m:e>
                </m:d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eqArr>
                      <m:eqArr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f>
                          <m:f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argPr>
                              <m:scrLvl m:val="0"/>
                            </m:argP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argPr>
                              <m:scrLvl m:val="0"/>
                            </m:argP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den>
                        </m:f>
                      </m:e>
                    </m:eqArr>
                  </m:e>
                </m:d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039" y="3051408"/>
            <a:ext cx="8382001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38" name="We can do better by including a co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do better by including a cos</a:t>
            </a:r>
          </a:p>
        </p:txBody>
      </p:sp>
      <p:sp>
        <p:nvSpPr>
          <p:cNvPr id="139" name="Text"/>
          <p:cNvSpPr txBox="1"/>
          <p:nvPr/>
        </p:nvSpPr>
        <p:spPr>
          <a:xfrm>
            <a:off x="2713232" y="3420914"/>
            <a:ext cx="6314090" cy="5383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ϵ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97" name="Th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sSu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0" name="Now we assume that   is lin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Now we assume that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  <a:r>
              <a:t> is linear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 is a constant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Taylor expansion is</a:t>
            </a:r>
          </a:p>
          <a:p>
            <a:pPr marL="0" indent="0" defTabSz="543305">
              <a:spcBef>
                <a:spcPts val="2000"/>
              </a:spcBef>
              <a:buSzTx/>
              <a:buNone/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b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sSub>
                        <m:e>
                          <m:limUpp>
                            <m:e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sSub>
                        <m:e>
                          <m:limUpp>
                            <m:e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</m:oMath>
              </m:oMathPara>
            </a14:m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:r>
              <a:t>Taking derivatives gives</a:t>
            </a:r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p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:r>
              <a:t>at a minimum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3" name="This means we can solve for the minimum since th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This means we can solve for the minimum since then</a:t>
            </a:r>
            <a14:m>
              <m:oMath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and so we could solve </a:t>
            </a:r>
            <a14:m>
              <m:oMath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6" name="However, calculating the inverse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However, calculating the inverse is</a:t>
            </a:r>
          </a:p>
          <a:p>
            <a:pPr lvl="1"/>
            <a:r>
              <a:t>computationally expensive</a:t>
            </a:r>
          </a:p>
          <a:p>
            <a:pPr lvl="1"/>
            <a:r>
              <a:t>numerically unstable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9" name="Can u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</a:t>
            </a:r>
          </a:p>
          <a:p>
            <a:pPr lvl="1"/>
            <a:r>
              <a:t>Cholesky factorization </a:t>
            </a:r>
          </a:p>
          <a:p>
            <a:pPr lvl="1"/>
            <a:r>
              <a:t>QR factorisation</a:t>
            </a:r>
          </a:p>
          <a:p>
            <a:pPr lvl="1"/>
            <a:r>
              <a:t>Singular value decomposition of </a:t>
            </a:r>
          </a:p>
          <a:p>
            <a:pPr lvl="3"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 lvl="1"/>
            <a:r>
              <a:t>which are all implemented in np.linalg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12" name="Levenberg Marquardt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Levenberg Marquardt algorithm</a:t>
            </a:r>
          </a:p>
          <a:p>
            <a:pPr lvl="1"/>
            <a:r>
              <a:t>Even if </a:t>
            </a:r>
            <a14:m>
              <m:oMath>
                <m:r>
                  <m:rPr>
                    <m:sty m:val="b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 is not linear:</a:t>
            </a:r>
          </a:p>
          <a:p>
            <a:pPr lvl="2"/>
            <a:r>
              <a:t>Assume that it is approximately</a:t>
            </a:r>
          </a:p>
          <a:p>
            <a:pPr lvl="2"/>
            <a:r>
              <a:t>Use the above method as an approximator</a:t>
            </a:r>
          </a:p>
          <a:p>
            <a:pPr lvl="2"/>
            <a:r>
              <a:t>Get 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7440" y="4146321"/>
            <a:ext cx="7476372" cy="5607279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316" name="Number of numerical methods for minimization probl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 of numerical methods for minimization problems</a:t>
            </a:r>
          </a:p>
          <a:p>
            <a:pPr/>
            <a:r>
              <a:t>Curve fitting:</a:t>
            </a:r>
          </a:p>
          <a:p>
            <a:pPr lvl="1"/>
            <a:r>
              <a:t>Given a number of points, find a smooth curve going through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319" name="Use a cosine as the test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cosine as the test function</a:t>
            </a:r>
          </a:p>
        </p:txBody>
      </p:sp>
      <p:sp>
        <p:nvSpPr>
          <p:cNvPr id="320" name="def f(t, omega, phi):…"/>
          <p:cNvSpPr txBox="1"/>
          <p:nvPr/>
        </p:nvSpPr>
        <p:spPr>
          <a:xfrm>
            <a:off x="2817539" y="3350561"/>
            <a:ext cx="7369722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def f(t, omega, phi):</a:t>
            </a:r>
          </a:p>
          <a:p>
            <a:pPr/>
            <a:r>
              <a:t>    return np.cos(omega * t + phi)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23" name="Create sample d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sample data</a:t>
            </a:r>
          </a:p>
        </p:txBody>
      </p:sp>
      <p:sp>
        <p:nvSpPr>
          <p:cNvPr id="324" name="x = np.linspace(0, 3, 50)…"/>
          <p:cNvSpPr txBox="1"/>
          <p:nvPr/>
        </p:nvSpPr>
        <p:spPr>
          <a:xfrm>
            <a:off x="1738103" y="3987800"/>
            <a:ext cx="1014385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 3, 50)</a:t>
            </a:r>
          </a:p>
          <a:p>
            <a:pPr/>
            <a:r>
              <a:t>y = f(x, 1.5, 1) + .1*np.random.normal(size=50)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27" name="Now fit using scipy.optimiz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fit using scipy.optimize</a:t>
            </a:r>
          </a:p>
        </p:txBody>
      </p:sp>
      <p:sp>
        <p:nvSpPr>
          <p:cNvPr id="328" name="params, params_cov = optimize.curve_fit(f, x, y)…"/>
          <p:cNvSpPr txBox="1"/>
          <p:nvPr/>
        </p:nvSpPr>
        <p:spPr>
          <a:xfrm>
            <a:off x="1695053" y="3613652"/>
            <a:ext cx="1035724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params, params_cov = optimize.curve_fit(f, x, y)</a:t>
            </a:r>
          </a:p>
          <a:p>
            <a:pPr/>
            <a:r>
              <a:t>print(params)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3907" y="3685814"/>
            <a:ext cx="7302093" cy="547656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43" name="Residu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Residual:</a:t>
            </a:r>
          </a:p>
          <a:p>
            <a:pPr lvl="1"/>
            <a:r>
              <a:t>Looks slightly better?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31" name="Can almost recover parame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almost recover parameters</a:t>
            </a:r>
          </a:p>
        </p:txBody>
      </p:sp>
      <p:sp>
        <p:nvSpPr>
          <p:cNvPr id="332" name="[1.51854577 0.92665541]"/>
          <p:cNvSpPr txBox="1"/>
          <p:nvPr/>
        </p:nvSpPr>
        <p:spPr>
          <a:xfrm>
            <a:off x="2814040" y="5238750"/>
            <a:ext cx="502238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[1.51854577 0.92665541]</a:t>
            </a:r>
          </a:p>
        </p:txBody>
      </p:sp>
      <p:sp>
        <p:nvSpPr>
          <p:cNvPr id="333" name="y = f(x, 1.5, 1) + .1*np.random.normal(size=50)"/>
          <p:cNvSpPr txBox="1"/>
          <p:nvPr/>
        </p:nvSpPr>
        <p:spPr>
          <a:xfrm>
            <a:off x="1680089" y="4032706"/>
            <a:ext cx="101438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 = f(x, 1.5, 1) + .1*np.random.normal(size=50)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615" y="891923"/>
            <a:ext cx="11815570" cy="886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39" name="Could also fit with a quadrati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Could also fit with a quadratic</a:t>
            </a:r>
          </a:p>
        </p:txBody>
      </p:sp>
      <p:sp>
        <p:nvSpPr>
          <p:cNvPr id="340" name="def g(t, a, b, c):…"/>
          <p:cNvSpPr txBox="1"/>
          <p:nvPr/>
        </p:nvSpPr>
        <p:spPr>
          <a:xfrm>
            <a:off x="1323776" y="4038599"/>
            <a:ext cx="1035724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g(t, a, b, c):</a:t>
            </a:r>
          </a:p>
          <a:p>
            <a:pPr/>
            <a:r>
              <a:t>    return a*t**2+b*t+c</a:t>
            </a:r>
          </a:p>
          <a:p>
            <a:pPr/>
          </a:p>
          <a:p>
            <a:pPr/>
            <a:r>
              <a:t>params, params_cov = optimize.curve_fit(g, x, 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880" y="1243321"/>
            <a:ext cx="11347040" cy="8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50" name="Could also try a higher level polynomia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Could also try a higher level polynomial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53" name="And if we try with a polynomial with as many degrees as there are points, we would get perfect fi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And if we try with a polynomial with as many degrees as there are points, we would get perfect fit</a:t>
            </a:r>
          </a:p>
          <a:p>
            <a:pPr lvl="1"/>
            <a:r>
              <a:t>And absolutely no insights!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Optimization</a:t>
            </a:r>
          </a:p>
        </p:txBody>
      </p:sp>
      <p:sp>
        <p:nvSpPr>
          <p:cNvPr id="356" name="Global optimizer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Global optimizers:</a:t>
            </a:r>
          </a:p>
          <a:p>
            <a:pPr lvl="1"/>
            <a:r>
              <a:t>Grid search: Start out at a large number of starting positions</a:t>
            </a:r>
          </a:p>
          <a:p>
            <a:pPr lvl="1"/>
            <a:r>
              <a:t>Try out several methods</a:t>
            </a:r>
          </a:p>
          <a:p>
            <a:pPr lvl="2"/>
            <a:r>
              <a:t>If possible, calculate the gradient and the Hessian yourself</a:t>
            </a:r>
          </a:p>
          <a:p>
            <a:pPr lvl="2"/>
            <a:r>
              <a:t>Can use scipy.optimize.check_grad( ) to see whether you calculated correctly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Curve Fitting</a:t>
            </a:r>
          </a:p>
        </p:txBody>
      </p:sp>
      <p:sp>
        <p:nvSpPr>
          <p:cNvPr id="359" name="Need to have a good mode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have a good model:</a:t>
            </a:r>
          </a:p>
          <a:p>
            <a:pPr lvl="1"/>
            <a:r>
              <a:t>Avoids under- and over-fitting</a:t>
            </a:r>
          </a:p>
          <a:p>
            <a:pPr lvl="1"/>
            <a:r>
              <a:t>Find a way to measure success</a:t>
            </a:r>
          </a:p>
          <a:p>
            <a:pPr lvl="2"/>
            <a:r>
              <a:t>E.g. time series: You want to remove trends and have white noise left over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362" name="Often need to optimize under constrai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Often need to optimize under constraints</a:t>
            </a:r>
          </a:p>
          <a:p>
            <a:pPr lvl="1"/>
            <a:r>
              <a:t>Easiest constraints are for box bounds:</a:t>
            </a:r>
          </a:p>
          <a:p>
            <a:pPr lvl="2"/>
            <a:r>
              <a:t>Variables need to be within a certain range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46" name="Find the parameters that minimize the squared difference between function and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 the parameters that minimize the squared difference between function and model </a:t>
            </a:r>
          </a:p>
          <a:p>
            <a:pPr lvl="1"/>
            <a:r>
              <a:t>This is a minimization problem</a:t>
            </a:r>
          </a:p>
          <a:p>
            <a:pPr/>
            <a:r>
              <a:t>Too general a model:</a:t>
            </a:r>
          </a:p>
          <a:p>
            <a:pPr lvl="1"/>
            <a:r>
              <a:t>Optimization can be very difficult and lengthy</a:t>
            </a:r>
          </a:p>
          <a:p>
            <a:pPr lvl="1"/>
            <a:r>
              <a:t>Overfit: The result matches the test set, but not the future</a:t>
            </a:r>
          </a:p>
          <a:p>
            <a:pPr/>
            <a:r>
              <a:t>Not general a model</a:t>
            </a:r>
          </a:p>
          <a:p>
            <a:pPr lvl="1"/>
            <a:r>
              <a:t>Fit is not good, therefore no strong predictions either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365" name="Function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Function:</a:t>
            </a:r>
          </a:p>
        </p:txBody>
      </p:sp>
      <p:sp>
        <p:nvSpPr>
          <p:cNvPr id="366" name="def f(x):…"/>
          <p:cNvSpPr txBox="1"/>
          <p:nvPr/>
        </p:nvSpPr>
        <p:spPr>
          <a:xfrm>
            <a:off x="1855053" y="3730602"/>
            <a:ext cx="971706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f(x):</a:t>
            </a:r>
          </a:p>
          <a:p>
            <a:pPr/>
            <a:r>
              <a:t>    return np.sqrt((x[0]-3)**2 + (x[1]-2)**2)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pic>
        <p:nvPicPr>
          <p:cNvPr id="369" name="x2.png" descr="x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372" name="Optimization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Optimization:</a:t>
            </a:r>
          </a:p>
        </p:txBody>
      </p:sp>
      <p:sp>
        <p:nvSpPr>
          <p:cNvPr id="373" name="result = optimize.minimize(f, np.array([0, 0]), bounds=((-1.5, 1.5), (-1.5, 1.5)))"/>
          <p:cNvSpPr txBox="1"/>
          <p:nvPr/>
        </p:nvSpPr>
        <p:spPr>
          <a:xfrm>
            <a:off x="2205902" y="3416802"/>
            <a:ext cx="1035724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= optimize.minimize(f, np.array([0, 0]), bounds=((-1.5, 1.5), (-1.5, 1.5)))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376" name="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</p:txBody>
      </p:sp>
      <p:sp>
        <p:nvSpPr>
          <p:cNvPr id="377" name="&gt;&gt;&gt; result…"/>
          <p:cNvSpPr txBox="1"/>
          <p:nvPr/>
        </p:nvSpPr>
        <p:spPr>
          <a:xfrm>
            <a:off x="576895" y="3268788"/>
            <a:ext cx="11851010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result</a:t>
            </a:r>
          </a:p>
          <a:p>
            <a:pPr/>
            <a:r>
              <a:t>      fun: 1.5811388300841898</a:t>
            </a:r>
          </a:p>
          <a:p>
            <a:pPr/>
            <a:r>
              <a:t> hess_inv: &lt;2x2 LbfgsInvHessProduct with dtype=float64&gt;</a:t>
            </a:r>
          </a:p>
          <a:p>
            <a:pPr/>
            <a:r>
              <a:t>      jac: array([-0.94868331, -0.31622778])</a:t>
            </a:r>
          </a:p>
          <a:p>
            <a:pPr/>
            <a:r>
              <a:t>  message: b'CONVERGENCE: NORM_OF_PROJECTED_GRADIENT_&lt;=_PGTOL'</a:t>
            </a:r>
          </a:p>
          <a:p>
            <a:pPr/>
            <a:r>
              <a:t>     nfev: 9</a:t>
            </a:r>
          </a:p>
          <a:p>
            <a:pPr/>
            <a:r>
              <a:t>      nit: 2</a:t>
            </a:r>
          </a:p>
          <a:p>
            <a:pPr/>
            <a:r>
              <a:t>   status: 0</a:t>
            </a:r>
          </a:p>
          <a:p>
            <a:pPr/>
            <a:r>
              <a:t>  success: True</a:t>
            </a:r>
          </a:p>
          <a:p>
            <a:pPr/>
            <a:r>
              <a:t>        x: array([1.5, 1.5])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HELP!!!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HELP!!!!</a:t>
            </a:r>
          </a:p>
        </p:txBody>
      </p:sp>
      <p:sp>
        <p:nvSpPr>
          <p:cNvPr id="380" name="Get Scipy Lecture notes (for fre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 Scipy Lecture notes (for free)</a:t>
            </a:r>
          </a:p>
          <a:p>
            <a:pPr lvl="1"/>
            <a:r>
              <a:t>www.scipy-lectures.org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ro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</a:t>
            </a:r>
          </a:p>
        </p:txBody>
      </p:sp>
      <p:sp>
        <p:nvSpPr>
          <p:cNvPr id="149" name="Need to learn about minim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learn about minimization</a:t>
            </a:r>
          </a:p>
          <a:p>
            <a:pPr lvl="1"/>
            <a:r>
              <a:t>One dimensional methods: Minimization along a line</a:t>
            </a:r>
          </a:p>
          <a:p>
            <a:pPr lvl="1"/>
            <a:r>
              <a:t>Gradient Descent Methods</a:t>
            </a:r>
          </a:p>
          <a:p>
            <a:pPr lvl="1"/>
            <a:r>
              <a:t>Minimization for Sums of Squares</a:t>
            </a:r>
          </a:p>
          <a:p>
            <a:pPr lvl="1"/>
            <a:r>
              <a:t>Curve-fitting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52" name="Functions can be smooth and non-smoo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Functions can be smooth and non-smooth</a:t>
            </a:r>
          </a:p>
        </p:txBody>
      </p:sp>
      <p:pic>
        <p:nvPicPr>
          <p:cNvPr id="153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876800"/>
            <a:ext cx="45720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ex1.jpg" descr="ex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4876800"/>
            <a:ext cx="4572000" cy="290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