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2000"/>
              </a:spcBef>
            </a:lvl1pPr>
            <a:lvl2pPr>
              <a:spcBef>
                <a:spcPts val="2000"/>
              </a:spcBef>
            </a:lvl2pPr>
            <a:lvl3pPr>
              <a:spcBef>
                <a:spcPts val="2000"/>
              </a:spcBef>
            </a:lvl3pPr>
            <a:lvl4pPr>
              <a:spcBef>
                <a:spcPts val="2000"/>
              </a:spcBef>
            </a:lvl4pPr>
            <a:lvl5pPr>
              <a:spcBef>
                <a:spcPts val="20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unctions in Pyth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in Python </a:t>
            </a:r>
          </a:p>
        </p:txBody>
      </p:sp>
      <p:sp>
        <p:nvSpPr>
          <p:cNvPr id="129" name="Double-click to edi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63" name="In order to try this out, we need to use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order to try this out, we need to use a function</a:t>
            </a:r>
          </a:p>
          <a:p>
            <a:pPr/>
            <a:r>
              <a:t>We can just define one in order to try out our averaging function</a:t>
            </a:r>
          </a:p>
        </p:txBody>
      </p:sp>
      <p:sp>
        <p:nvSpPr>
          <p:cNvPr id="164" name="def square(number):…"/>
          <p:cNvSpPr txBox="1"/>
          <p:nvPr/>
        </p:nvSpPr>
        <p:spPr>
          <a:xfrm>
            <a:off x="3417199" y="4819650"/>
            <a:ext cx="6516105" cy="485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t>def square(number):</a:t>
            </a:r>
          </a:p>
          <a:p>
            <a:pPr>
              <a:defRPr sz="3000"/>
            </a:pPr>
            <a:r>
              <a:t>   return number*number 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def averaging(n, func):</a:t>
            </a:r>
          </a:p>
          <a:p>
            <a:pPr lvl="1">
              <a:defRPr sz="3000"/>
            </a:pPr>
            <a:r>
              <a:t>   accu = 0</a:t>
            </a:r>
          </a:p>
          <a:p>
            <a:pPr lvl="1">
              <a:defRPr sz="3000"/>
            </a:pPr>
            <a:r>
              <a:t>   for i in range(-n, n+1):</a:t>
            </a:r>
          </a:p>
          <a:p>
            <a:pPr lvl="1">
              <a:defRPr sz="3000"/>
            </a:pPr>
            <a:r>
              <a:t>       accu += func(i)</a:t>
            </a:r>
          </a:p>
          <a:p>
            <a:pPr>
              <a:defRPr sz="3000"/>
            </a:pPr>
            <a:r>
              <a:t>return accu/(2*n+1)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print(averaging(2, square))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Local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Local Functions</a:t>
            </a:r>
          </a:p>
        </p:txBody>
      </p:sp>
      <p:sp>
        <p:nvSpPr>
          <p:cNvPr id="167" name="Can have a function definition inside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have a function definition inside a function</a:t>
            </a:r>
          </a:p>
          <a:p>
            <a:pPr lvl="1"/>
            <a:r>
              <a:t>Not many use cases</a:t>
            </a:r>
          </a:p>
        </p:txBody>
      </p:sp>
      <p:sp>
        <p:nvSpPr>
          <p:cNvPr id="168" name="def factorial(number):…"/>
          <p:cNvSpPr txBox="1"/>
          <p:nvPr/>
        </p:nvSpPr>
        <p:spPr>
          <a:xfrm>
            <a:off x="952500" y="4352621"/>
            <a:ext cx="11454706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factorial(number):</a:t>
            </a:r>
          </a:p>
          <a:p>
            <a:pPr/>
            <a:r>
              <a:t>    if not isinstance(number, int):</a:t>
            </a:r>
          </a:p>
          <a:p>
            <a:pPr/>
            <a:r>
              <a:t>        raise TypeError("sorry", number, "must be an integer")</a:t>
            </a:r>
          </a:p>
          <a:p>
            <a:pPr/>
            <a:r>
              <a:t>    if not number &gt;= 0:</a:t>
            </a:r>
          </a:p>
          <a:p>
            <a:pPr/>
            <a:r>
              <a:t>        raise ValueError("sorry", number, "must be positive")</a:t>
            </a:r>
          </a:p>
          <a:p>
            <a:pPr/>
          </a:p>
          <a:p>
            <a:pPr/>
            <a:r>
              <a:t>    def inner_factorial(number):</a:t>
            </a:r>
          </a:p>
          <a:p>
            <a:pPr/>
            <a:r>
              <a:t>        if number &lt;= 1:</a:t>
            </a:r>
          </a:p>
          <a:p>
            <a:pPr/>
            <a:r>
              <a:t>            return 1</a:t>
            </a:r>
          </a:p>
          <a:p>
            <a:pPr/>
            <a:r>
              <a:t>        return number * inner_factorial(number-1)</a:t>
            </a:r>
          </a:p>
          <a:p>
            <a:pPr/>
          </a:p>
          <a:p>
            <a:pPr/>
            <a:r>
              <a:t>    return inner_factorial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Local and Global Vari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Local and Global Variables</a:t>
            </a:r>
          </a:p>
        </p:txBody>
      </p:sp>
      <p:sp>
        <p:nvSpPr>
          <p:cNvPr id="171" name="A Python function is an independent part of a progra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Python function is an independent part of a program</a:t>
            </a:r>
          </a:p>
          <a:p>
            <a:pPr lvl="1"/>
            <a:r>
              <a:t>It has its own set of variables</a:t>
            </a:r>
          </a:p>
          <a:p>
            <a:pPr lvl="2"/>
            <a:r>
              <a:t>Called local variables</a:t>
            </a:r>
          </a:p>
          <a:p>
            <a:pPr lvl="1"/>
            <a:r>
              <a:t>It can also access variables of the environment in which the function is called. </a:t>
            </a:r>
          </a:p>
          <a:p>
            <a:pPr lvl="2"/>
            <a:r>
              <a:t>These are global variables</a:t>
            </a:r>
          </a:p>
          <a:p>
            <a:pPr lvl="1"/>
            <a:r>
              <a:t>The space where variables live is called their scope</a:t>
            </a:r>
          </a:p>
          <a:p>
            <a:pPr lvl="1"/>
            <a:r>
              <a:t>We will revisit this issue in the future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74" name="a and b are two global variables…"/>
          <p:cNvSpPr txBox="1"/>
          <p:nvPr>
            <p:ph type="body" sz="half" idx="1"/>
          </p:nvPr>
        </p:nvSpPr>
        <p:spPr>
          <a:xfrm>
            <a:off x="6069111" y="2597150"/>
            <a:ext cx="6076009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a and b are two global variables</a:t>
            </a:r>
          </a:p>
          <a:p>
            <a:pPr/>
            <a:r>
              <a:t>In function foo:</a:t>
            </a:r>
          </a:p>
          <a:p>
            <a:pPr lvl="1">
              <a:defRPr i="1"/>
            </a:pPr>
            <a:r>
              <a:t>a</a:t>
            </a:r>
            <a:r>
              <a:rPr i="0"/>
              <a:t> is global, its value remains 3</a:t>
            </a:r>
            <a:endParaRPr i="0"/>
          </a:p>
          <a:p>
            <a:pPr>
              <a:defRPr i="1"/>
            </a:pPr>
            <a:r>
              <a:rPr i="0"/>
              <a:t>In function bar:</a:t>
            </a:r>
            <a:endParaRPr i="0"/>
          </a:p>
          <a:p>
            <a:pPr lvl="1">
              <a:defRPr i="1"/>
            </a:pPr>
            <a:r>
              <a:t>b</a:t>
            </a:r>
            <a:r>
              <a:rPr i="0"/>
              <a:t> is local, since it is redefined to be 1</a:t>
            </a:r>
          </a:p>
        </p:txBody>
      </p:sp>
      <p:sp>
        <p:nvSpPr>
          <p:cNvPr id="175" name="a=3…"/>
          <p:cNvSpPr txBox="1"/>
          <p:nvPr/>
        </p:nvSpPr>
        <p:spPr>
          <a:xfrm>
            <a:off x="1073075" y="2565399"/>
            <a:ext cx="4915682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a=3</a:t>
            </a:r>
          </a:p>
          <a:p>
            <a:pPr>
              <a:defRPr sz="3000"/>
            </a:pPr>
            <a:r>
              <a:t>b=2</a:t>
            </a:r>
          </a:p>
          <a:p>
            <a:pPr>
              <a:defRPr sz="3000"/>
            </a:pPr>
            <a:r>
              <a:t>def foo(x):</a:t>
            </a:r>
          </a:p>
          <a:p>
            <a:pPr>
              <a:defRPr sz="3000"/>
            </a:pPr>
            <a:r>
              <a:t>    return a+x</a:t>
            </a:r>
          </a:p>
          <a:p>
            <a:pPr>
              <a:defRPr sz="3000"/>
            </a:pPr>
            <a:r>
              <a:t>def bar(x):</a:t>
            </a:r>
          </a:p>
          <a:p>
            <a:pPr>
              <a:defRPr sz="3000"/>
            </a:pPr>
            <a:r>
              <a:t>    b=1</a:t>
            </a:r>
          </a:p>
          <a:p>
            <a:pPr>
              <a:defRPr sz="3000"/>
            </a:pPr>
            <a:r>
              <a:t>    return b+x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print(foo(3), bar(3))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he global keywor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global keyword</a:t>
            </a:r>
          </a:p>
        </p:txBody>
      </p:sp>
      <p:sp>
        <p:nvSpPr>
          <p:cNvPr id="178" name="In the previous example, we generated a local variable b by just assigning a value to i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the previous example, we generated a local variable </a:t>
            </a:r>
            <a:r>
              <a:rPr i="1"/>
              <a:t>b</a:t>
            </a:r>
            <a:r>
              <a:t> by just assigning a value to it. </a:t>
            </a:r>
          </a:p>
          <a:p>
            <a:pPr/>
            <a:r>
              <a:t>There are now two variables with name </a:t>
            </a:r>
            <a:r>
              <a:rPr i="1"/>
              <a:t>b</a:t>
            </a:r>
          </a:p>
          <a:p>
            <a:pPr/>
            <a:r>
              <a:t>In bar, the global variable is hidden</a:t>
            </a:r>
          </a:p>
          <a:p>
            <a:pPr/>
            <a:r>
              <a:t>If we want to assign to the global variable, then we can use the keyword global to make </a:t>
            </a:r>
            <a:r>
              <a:rPr i="1"/>
              <a:t>b </a:t>
            </a:r>
            <a:r>
              <a:t>refer to the global variable. An assignment then does not create a new local variable, but rather changes the value of the old 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181" name="In foo:…"/>
          <p:cNvSpPr txBox="1"/>
          <p:nvPr>
            <p:ph type="body" sz="quarter" idx="1"/>
          </p:nvPr>
        </p:nvSpPr>
        <p:spPr>
          <a:xfrm>
            <a:off x="5496966" y="2146300"/>
            <a:ext cx="6644234" cy="2758530"/>
          </a:xfrm>
          <a:prstGeom prst="rect">
            <a:avLst/>
          </a:prstGeom>
        </p:spPr>
        <p:txBody>
          <a:bodyPr/>
          <a:lstStyle/>
          <a:p>
            <a:pPr marL="355600" indent="-355600" defTabSz="467359">
              <a:spcBef>
                <a:spcPts val="1700"/>
              </a:spcBef>
              <a:defRPr sz="2560"/>
            </a:pPr>
            <a:r>
              <a:t>In foo: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A local variable </a:t>
            </a:r>
            <a:r>
              <a:rPr i="1"/>
              <a:t>b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A global variable </a:t>
            </a:r>
            <a:r>
              <a:rPr i="1"/>
              <a:t>a</a:t>
            </a:r>
            <a:endParaRPr i="1"/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The value of </a:t>
            </a:r>
            <a:r>
              <a:rPr i="1"/>
              <a:t>a</a:t>
            </a:r>
            <a:r>
              <a:t> changes by executing </a:t>
            </a:r>
            <a:r>
              <a:rPr i="1"/>
              <a:t>foo</a:t>
            </a:r>
            <a:r>
              <a:t>( )</a:t>
            </a:r>
          </a:p>
        </p:txBody>
      </p:sp>
      <p:sp>
        <p:nvSpPr>
          <p:cNvPr id="182" name="a = 1…"/>
          <p:cNvSpPr txBox="1"/>
          <p:nvPr/>
        </p:nvSpPr>
        <p:spPr>
          <a:xfrm>
            <a:off x="1073075" y="2324100"/>
            <a:ext cx="9488427" cy="701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a = 1</a:t>
            </a:r>
          </a:p>
          <a:p>
            <a:pPr>
              <a:defRPr sz="3000"/>
            </a:pPr>
            <a:r>
              <a:t>b = 2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def foo():</a:t>
            </a:r>
          </a:p>
          <a:p>
            <a:pPr>
              <a:defRPr sz="3000"/>
            </a:pPr>
            <a:r>
              <a:t>    global a</a:t>
            </a:r>
          </a:p>
          <a:p>
            <a:pPr>
              <a:defRPr sz="3000"/>
            </a:pPr>
            <a:r>
              <a:t>    a = 2</a:t>
            </a:r>
          </a:p>
          <a:p>
            <a:pPr>
              <a:defRPr sz="3000"/>
            </a:pPr>
            <a:r>
              <a:t>    b = 3</a:t>
            </a:r>
          </a:p>
          <a:p>
            <a:pPr>
              <a:defRPr sz="3000"/>
            </a:pPr>
            <a:r>
              <a:t>    print("In foo:" , "a=", a, " b=", b)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print("Outside foo: " ,"a=", a, " b=", b)</a:t>
            </a:r>
          </a:p>
          <a:p>
            <a:pPr>
              <a:defRPr sz="3000"/>
            </a:pPr>
            <a:r>
              <a:t>foo()</a:t>
            </a:r>
          </a:p>
          <a:p>
            <a:pPr>
              <a:defRPr sz="3000"/>
            </a:pPr>
            <a:r>
              <a:t>print("Outside foo: " ,"a=", a, " b=", b)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##Outside foo:  a= 1  b= 2</a:t>
            </a:r>
          </a:p>
          <a:p>
            <a:pPr>
              <a:defRPr sz="3000"/>
            </a:pPr>
            <a:r>
              <a:t>##In foo: a= 2  b= 3</a:t>
            </a:r>
          </a:p>
          <a:p>
            <a:pPr>
              <a:defRPr sz="3000"/>
            </a:pPr>
            <a:r>
              <a:t>##Outside foo:  a= 2  b=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co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Scoping</a:t>
            </a:r>
          </a:p>
        </p:txBody>
      </p:sp>
      <p:sp>
        <p:nvSpPr>
          <p:cNvPr id="185" name="Global scop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Global scope:  </a:t>
            </a:r>
          </a:p>
          <a:p>
            <a:pPr lvl="1"/>
            <a:r>
              <a:t>Names that we define are visible to all our code</a:t>
            </a:r>
          </a:p>
          <a:p>
            <a:pPr/>
            <a:r>
              <a:t>Local scope: </a:t>
            </a:r>
          </a:p>
          <a:p>
            <a:pPr lvl="1"/>
            <a:r>
              <a:t>Names that we define are only visible to the current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co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Scoping</a:t>
            </a:r>
          </a:p>
        </p:txBody>
      </p:sp>
      <p:sp>
        <p:nvSpPr>
          <p:cNvPr id="188" name="LEGB — rule to resolve n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LEGB — rule to resolve names</a:t>
            </a:r>
          </a:p>
          <a:p>
            <a:pPr lvl="1"/>
            <a:r>
              <a:t>Local</a:t>
            </a:r>
          </a:p>
          <a:p>
            <a:pPr lvl="1"/>
            <a:r>
              <a:t>Enclosed (e.g. enclosing function)</a:t>
            </a:r>
          </a:p>
          <a:p>
            <a:pPr lvl="1"/>
            <a:r>
              <a:t>Global </a:t>
            </a:r>
          </a:p>
          <a:p>
            <a:pPr lvl="1"/>
            <a:r>
              <a:t>Built-in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Functions with Default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Functions with Default Arguments</a:t>
            </a:r>
          </a:p>
        </p:txBody>
      </p:sp>
      <p:sp>
        <p:nvSpPr>
          <p:cNvPr id="191" name="We have created functions that have positional argu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have created functions that have </a:t>
            </a:r>
            <a:r>
              <a:rPr i="1" u="sng"/>
              <a:t>positional</a:t>
            </a:r>
            <a:r>
              <a:t> arguments</a:t>
            </a:r>
          </a:p>
          <a:p>
            <a:pPr lvl="1"/>
            <a:r>
              <a:t>Example:</a:t>
            </a:r>
          </a:p>
          <a:p>
            <a:pPr lvl="1"/>
          </a:p>
          <a:p>
            <a:pPr lvl="2"/>
          </a:p>
          <a:p>
            <a:pPr lvl="2"/>
          </a:p>
          <a:p>
            <a:pPr lvl="2"/>
            <a:r>
              <a:t>When we invoke this function, the first argument (2) gets plugged into variable foo and the second argument (3) get plugged into variable bar</a:t>
            </a:r>
          </a:p>
        </p:txBody>
      </p:sp>
      <p:sp>
        <p:nvSpPr>
          <p:cNvPr id="192" name="def fun(foo, bar):…"/>
          <p:cNvSpPr txBox="1"/>
          <p:nvPr/>
        </p:nvSpPr>
        <p:spPr>
          <a:xfrm>
            <a:off x="5130800" y="4032250"/>
            <a:ext cx="4744951" cy="1689100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2800"/>
            </a:pPr>
            <a:r>
              <a:t>def fun(foo, bar):</a:t>
            </a:r>
          </a:p>
          <a:p>
            <a:pPr>
              <a:defRPr sz="2800"/>
            </a:pPr>
            <a:r>
              <a:t>    print(2*foo+bar)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fun(2, 3)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Keyword (Named)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Keyword (Named) Arguments</a:t>
            </a:r>
          </a:p>
        </p:txBody>
      </p:sp>
      <p:sp>
        <p:nvSpPr>
          <p:cNvPr id="195" name="We can also use the names of the variables in the function definit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also use the names of the variables in the function definition.</a:t>
            </a:r>
          </a:p>
          <a:p>
            <a:pPr/>
            <a:r>
              <a:t>Example:  (we soon learn how to deal better with errors)</a:t>
            </a:r>
          </a:p>
        </p:txBody>
      </p:sp>
      <p:sp>
        <p:nvSpPr>
          <p:cNvPr id="196" name="def quadratic(a, b, c):…"/>
          <p:cNvSpPr txBox="1"/>
          <p:nvPr/>
        </p:nvSpPr>
        <p:spPr>
          <a:xfrm>
            <a:off x="1506686" y="4641850"/>
            <a:ext cx="10616370" cy="200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def quadratic(a, b, c):</a:t>
            </a:r>
          </a:p>
          <a:p>
            <a:pPr>
              <a:defRPr sz="2600"/>
            </a:pPr>
            <a:r>
              <a:t>    if b**2-4*a*c &gt;= 0:</a:t>
            </a:r>
          </a:p>
          <a:p>
            <a:pPr>
              <a:defRPr sz="2600"/>
            </a:pPr>
            <a:r>
              <a:t>        return -b/(2*a) + math.sqrt(b**2-4*a*c)/(2*a)</a:t>
            </a:r>
          </a:p>
          <a:p>
            <a:pPr>
              <a:defRPr sz="2600"/>
            </a:pPr>
            <a:r>
              <a:t>    else:</a:t>
            </a:r>
          </a:p>
          <a:p>
            <a:pPr>
              <a:defRPr sz="2600"/>
            </a:pPr>
            <a:r>
              <a:t>        print("Error: no solution") </a:t>
            </a:r>
          </a:p>
        </p:txBody>
      </p:sp>
      <p:sp>
        <p:nvSpPr>
          <p:cNvPr id="197" name="print(quadratic(1, -4, 4))  #CALL BY POSITION…"/>
          <p:cNvSpPr txBox="1"/>
          <p:nvPr/>
        </p:nvSpPr>
        <p:spPr>
          <a:xfrm>
            <a:off x="1506686" y="7092950"/>
            <a:ext cx="9823761" cy="86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print(quadratic(1, -4, 4))  #CALL BY POSITION</a:t>
            </a:r>
          </a:p>
          <a:p>
            <a:pPr>
              <a:defRPr sz="2600"/>
            </a:pPr>
            <a:r>
              <a:t>print(quadratic(c=4, a=1, b=-4)  #CALL BY KEYWORD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yth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Functions</a:t>
            </a:r>
          </a:p>
        </p:txBody>
      </p:sp>
      <p:sp>
        <p:nvSpPr>
          <p:cNvPr id="132" name="Functions defined by keyword de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Functions defined by keyword def</a:t>
            </a:r>
          </a:p>
          <a:p>
            <a:pPr/>
            <a:r>
              <a:t>Can return value with keyword return</a:t>
            </a:r>
          </a:p>
        </p:txBody>
      </p:sp>
      <p:pic>
        <p:nvPicPr>
          <p:cNvPr id="13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02339" y="4876800"/>
            <a:ext cx="9370011" cy="20997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Keyword (Named)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900"/>
            </a:lvl1pPr>
          </a:lstStyle>
          <a:p>
            <a:pPr/>
            <a:r>
              <a:t>Keyword (Named) Arguments</a:t>
            </a:r>
          </a:p>
        </p:txBody>
      </p:sp>
      <p:sp>
        <p:nvSpPr>
          <p:cNvPr id="200" name="Keyword arguments have advantag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Keyword arguments have advantages</a:t>
            </a:r>
          </a:p>
          <a:p>
            <a:pPr lvl="1"/>
            <a:r>
              <a:t>If you have a function with many positional arguments, then you need to carefully match them up</a:t>
            </a:r>
          </a:p>
          <a:p>
            <a:pPr lvl="1"/>
            <a:r>
              <a:t>At least, you can use the help function in order to figure out what each argument does, if you named them well in the function definition </a:t>
            </a:r>
          </a:p>
        </p:txBody>
      </p:sp>
      <p:pic>
        <p:nvPicPr>
          <p:cNvPr id="201" name="Screen Shot 2018-09-04 at 11.01.48 PM.png" descr="Screen Shot 2018-09-04 at 11.01.48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10685" y="6787852"/>
            <a:ext cx="9383430" cy="18568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Keyword (Named)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900"/>
            </a:lvl1pPr>
          </a:lstStyle>
          <a:p>
            <a:pPr/>
            <a:r>
              <a:t>Keyword (Named) Arguments</a:t>
            </a:r>
          </a:p>
        </p:txBody>
      </p:sp>
      <p:sp>
        <p:nvSpPr>
          <p:cNvPr id="204" name="You can force the user of a function to use keywords by introducing an asterisk into the definition of the func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force the user of a function to use keywords by introducing an asterisk into the definition of the function:</a:t>
            </a:r>
          </a:p>
          <a:p>
            <a:pPr lvl="1"/>
            <a:r>
              <a:t>All arguments after the asterisk need to be passed by keyword</a:t>
            </a:r>
          </a:p>
          <a:p>
            <a:pPr lvl="1"/>
            <a:r>
              <a:t>The arguments before the asterisk can be positional</a:t>
            </a:r>
          </a:p>
        </p:txBody>
      </p:sp>
      <p:pic>
        <p:nvPicPr>
          <p:cNvPr id="20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50839" y="5664200"/>
            <a:ext cx="8303122" cy="790774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</p:spPr>
      </p:pic>
      <p:sp>
        <p:nvSpPr>
          <p:cNvPr id="206" name="def fun(a, b, *, c):…"/>
          <p:cNvSpPr txBox="1"/>
          <p:nvPr/>
        </p:nvSpPr>
        <p:spPr>
          <a:xfrm>
            <a:off x="4204605" y="6965950"/>
            <a:ext cx="4382195" cy="167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def fun(a, b, *, c):</a:t>
            </a:r>
          </a:p>
          <a:p>
            <a:pPr>
              <a:defRPr sz="2800"/>
            </a:pPr>
            <a:r>
              <a:t>         …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print(fun(2, 3, c=5)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ythonic Ti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Pythonic Tip</a:t>
            </a:r>
          </a:p>
        </p:txBody>
      </p:sp>
      <p:sp>
        <p:nvSpPr>
          <p:cNvPr id="209" name="If you want to write understandable cod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you want to write understandable code:</a:t>
            </a:r>
          </a:p>
          <a:p>
            <a:pPr lvl="1"/>
            <a:r>
              <a:t>Use keyword arguments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Default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Default arguments</a:t>
            </a:r>
          </a:p>
        </p:txBody>
      </p:sp>
      <p:sp>
        <p:nvSpPr>
          <p:cNvPr id="212" name="You have already interacted with built-in functions that use default arguments…"/>
          <p:cNvSpPr txBox="1"/>
          <p:nvPr>
            <p:ph type="body" sz="half" idx="1"/>
          </p:nvPr>
        </p:nvSpPr>
        <p:spPr>
          <a:xfrm>
            <a:off x="952500" y="2590800"/>
            <a:ext cx="11099800" cy="3731866"/>
          </a:xfrm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600"/>
              </a:spcBef>
              <a:defRPr sz="2656"/>
            </a:pPr>
            <a:r>
              <a:t>You have already interacted with built-in functions that use default arguments</a:t>
            </a:r>
          </a:p>
          <a:p>
            <a:pPr lvl="1" marL="737869" indent="-368934" defTabSz="484886">
              <a:spcBef>
                <a:spcPts val="1600"/>
              </a:spcBef>
              <a:defRPr sz="2656"/>
            </a:pPr>
            <a:r>
              <a:t>Print:</a:t>
            </a:r>
          </a:p>
          <a:p>
            <a:pPr lvl="2" marL="1106805" indent="-368934" defTabSz="484886">
              <a:spcBef>
                <a:spcPts val="1600"/>
              </a:spcBef>
              <a:defRPr sz="2656"/>
            </a:pPr>
            <a:r>
              <a:t>end:  How the string is terminated (default is new-line character)</a:t>
            </a:r>
          </a:p>
          <a:p>
            <a:pPr lvl="2" marL="1106805" indent="-368934" defTabSz="484886">
              <a:spcBef>
                <a:spcPts val="1600"/>
              </a:spcBef>
              <a:defRPr sz="2656"/>
            </a:pPr>
            <a:r>
              <a:t>sep:  What comes between different outputs (default is space)</a:t>
            </a:r>
          </a:p>
          <a:p>
            <a:pPr lvl="2" marL="1106805" indent="-368934" defTabSz="484886">
              <a:spcBef>
                <a:spcPts val="1600"/>
              </a:spcBef>
              <a:defRPr sz="2656"/>
            </a:pPr>
            <a:r>
              <a:t>file:  Location of output (default is “standard output”)</a:t>
            </a:r>
          </a:p>
        </p:txBody>
      </p:sp>
      <p:pic>
        <p:nvPicPr>
          <p:cNvPr id="213" name="Screen Shot 2018-09-08 at 5.15.30 PM.png" descr="Screen Shot 2018-09-08 at 5.15.3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98527" y="6953299"/>
            <a:ext cx="7019398" cy="17311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Default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Default Arguments</a:t>
            </a:r>
          </a:p>
        </p:txBody>
      </p:sp>
      <p:sp>
        <p:nvSpPr>
          <p:cNvPr id="216" name="Defining default arguments is easy…"/>
          <p:cNvSpPr txBox="1"/>
          <p:nvPr>
            <p:ph type="body" sz="quarter" idx="1"/>
          </p:nvPr>
        </p:nvSpPr>
        <p:spPr>
          <a:xfrm>
            <a:off x="952500" y="2590800"/>
            <a:ext cx="11099800" cy="1925340"/>
          </a:xfrm>
          <a:prstGeom prst="rect">
            <a:avLst/>
          </a:prstGeom>
        </p:spPr>
        <p:txBody>
          <a:bodyPr anchor="t"/>
          <a:lstStyle/>
          <a:p>
            <a:pPr/>
            <a:r>
              <a:t>Defining default arguments is easy</a:t>
            </a:r>
          </a:p>
          <a:p>
            <a:pPr lvl="1"/>
            <a:r>
              <a:t>Just use the arguments with default arguments last and assign default values in the function definition</a:t>
            </a:r>
          </a:p>
        </p:txBody>
      </p:sp>
      <p:pic>
        <p:nvPicPr>
          <p:cNvPr id="217" name="Screen Shot 2018-09-08 at 5.24.22 PM.png" descr="Screen Shot 2018-09-08 at 5.24.2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95926" y="5488867"/>
            <a:ext cx="3480447" cy="1620666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</p:spPr>
      </p:pic>
      <p:pic>
        <p:nvPicPr>
          <p:cNvPr id="218" name="Screen Shot 2018-09-08 at 5.24.10 PM.png" descr="Screen Shot 2018-09-08 at 5.24.10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2612" y="4693939"/>
            <a:ext cx="7098837" cy="2059056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Default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Default Arguments</a:t>
            </a:r>
          </a:p>
        </p:txBody>
      </p:sp>
      <p:sp>
        <p:nvSpPr>
          <p:cNvPr id="221" name="How to write readable cod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write readable code:</a:t>
            </a:r>
          </a:p>
          <a:p>
            <a:pPr lvl="1"/>
            <a:r>
              <a:t>Named arguments and default arguments with well-chosen names make code more readable</a:t>
            </a:r>
          </a:p>
          <a:p>
            <a:pPr lvl="1"/>
            <a:r>
              <a:t>Most effort in software engineering goes towards maintaining 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900"/>
            </a:lvl1pPr>
          </a:lstStyle>
          <a:p>
            <a:pPr/>
            <a:r>
              <a:t>Anonymous Functions</a:t>
            </a:r>
          </a:p>
        </p:txBody>
      </p:sp>
      <p:sp>
        <p:nvSpPr>
          <p:cNvPr id="224" name="Up till now, we used the def-construct in order to define fun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Up till now, we used the def-construct in order to define functions</a:t>
            </a:r>
          </a:p>
          <a:p>
            <a:pPr/>
            <a:r>
              <a:t>Sometimes it is necessary to pass functions to another function, but not necessary to define the argument for future uses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Anonymous Fun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</a:t>
            </a:r>
          </a:p>
        </p:txBody>
      </p:sp>
      <p:sp>
        <p:nvSpPr>
          <p:cNvPr id="227" name="Example:…"/>
          <p:cNvSpPr txBox="1"/>
          <p:nvPr>
            <p:ph type="body" sz="quarter" idx="1"/>
          </p:nvPr>
        </p:nvSpPr>
        <p:spPr>
          <a:xfrm>
            <a:off x="952500" y="1905000"/>
            <a:ext cx="11099800" cy="2159000"/>
          </a:xfrm>
          <a:prstGeom prst="rect">
            <a:avLst/>
          </a:prstGeom>
        </p:spPr>
        <p:txBody>
          <a:bodyPr anchor="t"/>
          <a:lstStyle/>
          <a:p>
            <a:pPr marL="337820" indent="-337820" defTabSz="443991">
              <a:spcBef>
                <a:spcPts val="1500"/>
              </a:spcBef>
              <a:defRPr sz="2432"/>
            </a:pPr>
            <a:r>
              <a:t>Example:</a:t>
            </a:r>
          </a:p>
          <a:p>
            <a:pPr lvl="1" marL="675640" indent="-337820" defTabSz="443991">
              <a:spcBef>
                <a:spcPts val="1500"/>
              </a:spcBef>
              <a:defRPr sz="2432"/>
            </a:pPr>
            <a:r>
              <a:t>Numerical Differentiation</a:t>
            </a:r>
          </a:p>
          <a:p>
            <a:pPr lvl="2" marL="1013459" indent="-337820" defTabSz="443991">
              <a:spcBef>
                <a:spcPts val="1500"/>
              </a:spcBef>
              <a:defRPr sz="2432"/>
            </a:pPr>
            <a:r>
              <a:t>Derivative of a function </a:t>
            </a:r>
            <a:r>
              <a:rPr i="1"/>
              <a:t>f</a:t>
            </a:r>
            <a:r>
              <a:t> at a point is the slope of the tangent </a:t>
            </a:r>
          </a:p>
          <a:p>
            <a:pPr lvl="2" marL="1013459" indent="-337820" defTabSz="443991">
              <a:spcBef>
                <a:spcPts val="1500"/>
              </a:spcBef>
              <a:defRPr sz="2432"/>
            </a:pPr>
            <a:r>
              <a:t>Approximated by a secant</a:t>
            </a:r>
          </a:p>
        </p:txBody>
      </p:sp>
      <p:pic>
        <p:nvPicPr>
          <p:cNvPr id="2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69579" y="4508229"/>
            <a:ext cx="5465642" cy="42153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231" name="The slope of the secant is the difference of values over the difference of arguments:…"/>
          <p:cNvSpPr txBox="1"/>
          <p:nvPr>
            <p:ph type="body" sz="half" idx="1"/>
          </p:nvPr>
        </p:nvSpPr>
        <p:spPr>
          <a:xfrm>
            <a:off x="6408858" y="2222946"/>
            <a:ext cx="5465642" cy="6536433"/>
          </a:xfrm>
          <a:prstGeom prst="rect">
            <a:avLst/>
          </a:prstGeom>
        </p:spPr>
        <p:txBody>
          <a:bodyPr anchor="t"/>
          <a:lstStyle/>
          <a:p>
            <a:pPr/>
            <a:r>
              <a:t>The slope of the secant is the difference of values over the difference of arguments:</a:t>
            </a:r>
          </a:p>
          <a:p>
            <a:pPr/>
          </a:p>
          <a:p>
            <a:pPr/>
          </a:p>
          <a:p>
            <a:pPr/>
            <a:r>
              <a:t>If </a:t>
            </a:r>
            <a:r>
              <a:rPr i="1"/>
              <a:t>δ </a:t>
            </a:r>
            <a:r>
              <a:t>is small, then this is a good approximation of the derivative</a:t>
            </a:r>
          </a:p>
        </p:txBody>
      </p:sp>
      <p:pic>
        <p:nvPicPr>
          <p:cNvPr id="23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4279" y="2463529"/>
            <a:ext cx="5465642" cy="4215332"/>
          </a:xfrm>
          <a:prstGeom prst="rect">
            <a:avLst/>
          </a:prstGeom>
          <a:ln w="12700">
            <a:miter lim="400000"/>
          </a:ln>
        </p:spPr>
      </p:pic>
      <p:sp>
        <p:nvSpPr>
          <p:cNvPr id="233" name="Equation"/>
          <p:cNvSpPr txBox="1"/>
          <p:nvPr/>
        </p:nvSpPr>
        <p:spPr>
          <a:xfrm>
            <a:off x="6888884" y="4477857"/>
            <a:ext cx="5644342" cy="7924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f>
                    <m:fPr>
                      <m:ctrlP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2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</m:den>
                  </m:f>
                </m:oMath>
              </m:oMathPara>
            </a14:m>
            <a:endParaRPr sz="27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236" name="A simple method for derivation uses a fixed, but small value for δ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simple method for derivation uses a fixed, but small value for δ.</a:t>
            </a:r>
          </a:p>
          <a:p>
            <a:pPr/>
          </a:p>
          <a:p>
            <a:pPr/>
          </a:p>
          <a:p>
            <a:pPr/>
            <a:r>
              <a:t>To test this, we try it out with sine, whose derivative is cosine</a:t>
            </a:r>
          </a:p>
        </p:txBody>
      </p:sp>
      <p:sp>
        <p:nvSpPr>
          <p:cNvPr id="237" name="def derivative(function, x):…"/>
          <p:cNvSpPr txBox="1"/>
          <p:nvPr/>
        </p:nvSpPr>
        <p:spPr>
          <a:xfrm>
            <a:off x="1140866" y="3922370"/>
            <a:ext cx="11619832" cy="12573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def derivative(function, x):</a:t>
            </a:r>
          </a:p>
          <a:p>
            <a:pPr>
              <a:defRPr sz="2600"/>
            </a:pPr>
            <a:r>
              <a:t>    delta = 0.000001</a:t>
            </a:r>
          </a:p>
          <a:p>
            <a:pPr>
              <a:defRPr sz="2600"/>
            </a:pPr>
            <a:r>
              <a:t>    return (function(x+delta)-function(x-delta))/(2*delta)</a:t>
            </a:r>
          </a:p>
        </p:txBody>
      </p:sp>
      <p:sp>
        <p:nvSpPr>
          <p:cNvPr id="238" name="for i in range(20):…"/>
          <p:cNvSpPr txBox="1"/>
          <p:nvPr/>
        </p:nvSpPr>
        <p:spPr>
          <a:xfrm>
            <a:off x="1039266" y="6449670"/>
            <a:ext cx="10232766" cy="12573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for i in range(20):</a:t>
            </a:r>
          </a:p>
          <a:p>
            <a:pPr>
              <a:defRPr sz="2600"/>
            </a:pPr>
            <a:r>
              <a:t>    x = i/20</a:t>
            </a:r>
          </a:p>
          <a:p>
            <a:pPr>
              <a:defRPr sz="2600"/>
            </a:pPr>
            <a:r>
              <a:t>    print(x, math.cos(x), derivative(math.sin, x))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yth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Functions</a:t>
            </a:r>
          </a:p>
        </p:txBody>
      </p:sp>
      <p:sp>
        <p:nvSpPr>
          <p:cNvPr id="136" name="Without retur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Without return:</a:t>
            </a:r>
          </a:p>
          <a:p>
            <a:pPr lvl="1"/>
            <a:r>
              <a:t>Function returns when code is exhausted</a:t>
            </a:r>
          </a:p>
          <a:p>
            <a:pPr/>
            <a:r>
              <a:t>Peculiarities:</a:t>
            </a:r>
          </a:p>
          <a:p>
            <a:pPr lvl="1"/>
            <a:r>
              <a:t>Neither argument nor return types are specified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241" name="It turns out that the numerical derivative is quite close in this tes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It turns out that the numerical derivative is quite close in this test</a:t>
            </a:r>
          </a:p>
        </p:txBody>
      </p:sp>
      <p:sp>
        <p:nvSpPr>
          <p:cNvPr id="242" name="0.0 1.0 0.9999999999998334…"/>
          <p:cNvSpPr txBox="1"/>
          <p:nvPr/>
        </p:nvSpPr>
        <p:spPr>
          <a:xfrm>
            <a:off x="3495830" y="3905250"/>
            <a:ext cx="5875958" cy="518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1800"/>
            </a:pPr>
            <a:r>
              <a:t>0.0 1.0 0.9999999999998334</a:t>
            </a:r>
          </a:p>
          <a:p>
            <a:pPr>
              <a:defRPr sz="1800"/>
            </a:pPr>
            <a:r>
              <a:t>0.05 0.9987502603949663 0.9987502603940601</a:t>
            </a:r>
          </a:p>
          <a:p>
            <a:pPr>
              <a:defRPr sz="1800"/>
            </a:pPr>
            <a:r>
              <a:t>0.1 0.9950041652780257 0.9950041652759256</a:t>
            </a:r>
          </a:p>
          <a:p>
            <a:pPr>
              <a:defRPr sz="1800"/>
            </a:pPr>
            <a:r>
              <a:t>0.15 0.9887710779360422 0.9887710779310499</a:t>
            </a:r>
          </a:p>
          <a:p>
            <a:pPr>
              <a:defRPr sz="1800"/>
            </a:pPr>
            <a:r>
              <a:t>0.2 0.9800665778412416 0.9800665778519901</a:t>
            </a:r>
          </a:p>
          <a:p>
            <a:pPr>
              <a:defRPr sz="1800"/>
            </a:pPr>
            <a:r>
              <a:t>0.25 0.9689124217106447 0.9689124216977207</a:t>
            </a:r>
          </a:p>
          <a:p>
            <a:pPr>
              <a:defRPr sz="1800"/>
            </a:pPr>
            <a:r>
              <a:t>0.3 0.955336489125606 0.9553364891112803</a:t>
            </a:r>
          </a:p>
          <a:p>
            <a:pPr>
              <a:defRPr sz="1800"/>
            </a:pPr>
            <a:r>
              <a:t>0.35 0.9393727128473789 0.9393727128381713</a:t>
            </a:r>
          </a:p>
          <a:p>
            <a:pPr>
              <a:defRPr sz="1800"/>
            </a:pPr>
            <a:r>
              <a:t>0.4 0.9210609940028851 0.9210609939747094</a:t>
            </a:r>
          </a:p>
          <a:p>
            <a:pPr>
              <a:defRPr sz="1800"/>
            </a:pPr>
            <a:r>
              <a:t>0.45 0.9004471023526769 0.9004471023255078</a:t>
            </a:r>
          </a:p>
          <a:p>
            <a:pPr>
              <a:defRPr sz="1800"/>
            </a:pPr>
            <a:r>
              <a:t>0.5 0.8775825618903728 0.8775825618978494</a:t>
            </a:r>
          </a:p>
          <a:p>
            <a:pPr>
              <a:defRPr sz="1800"/>
            </a:pPr>
            <a:r>
              <a:t>0.55 0.8525245220595057 0.8525245220880606</a:t>
            </a:r>
          </a:p>
          <a:p>
            <a:pPr>
              <a:defRPr sz="1800"/>
            </a:pPr>
            <a:r>
              <a:t>0.6 0.8253356149096783 0.8253356149623414</a:t>
            </a:r>
          </a:p>
          <a:p>
            <a:pPr>
              <a:defRPr sz="1800"/>
            </a:pPr>
            <a:r>
              <a:t>0.65 0.7960837985490559 0.7960837985487856</a:t>
            </a:r>
          </a:p>
          <a:p>
            <a:pPr>
              <a:defRPr sz="1800"/>
            </a:pPr>
            <a:r>
              <a:t>0.7 0.7648421872844885 0.7648421873063249</a:t>
            </a:r>
          </a:p>
          <a:p>
            <a:pPr>
              <a:defRPr sz="1800"/>
            </a:pPr>
            <a:r>
              <a:t>0.75 0.7316888688738209 0.7316888688824186</a:t>
            </a:r>
          </a:p>
          <a:p>
            <a:pPr>
              <a:defRPr sz="1800"/>
            </a:pPr>
            <a:r>
              <a:t>0.8 0.6967067093471655 0.6967067094354462</a:t>
            </a:r>
          </a:p>
          <a:p>
            <a:pPr>
              <a:defRPr sz="1800"/>
            </a:pPr>
            <a:r>
              <a:t>0.85 0.6599831458849822 0.6599831459119798</a:t>
            </a:r>
          </a:p>
          <a:p>
            <a:pPr>
              <a:defRPr sz="1800"/>
            </a:pPr>
            <a:r>
              <a:t>0.9 0.6216099682706645 0.6216099682765375</a:t>
            </a:r>
          </a:p>
          <a:p>
            <a:pPr>
              <a:defRPr sz="1800"/>
            </a:pPr>
            <a:r>
              <a:t>0.95 0.5816830894638836 0.5816830894733727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245" name="Notice that in the test, we specified math.sin and not math.sin(x)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Notice that in the test, we specified math.sin and not math.sin(x), </a:t>
            </a:r>
          </a:p>
          <a:p>
            <a:pPr/>
            <a:r>
              <a:t>The former is a function (which we want)</a:t>
            </a:r>
          </a:p>
          <a:p>
            <a:pPr/>
            <a:r>
              <a:t>The latter is a value (which we do not want)</a:t>
            </a:r>
          </a:p>
        </p:txBody>
      </p:sp>
      <p:sp>
        <p:nvSpPr>
          <p:cNvPr id="246" name="for i in range(20):…"/>
          <p:cNvSpPr txBox="1"/>
          <p:nvPr/>
        </p:nvSpPr>
        <p:spPr>
          <a:xfrm>
            <a:off x="1386017" y="5649570"/>
            <a:ext cx="10232766" cy="12573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for i in range(20):</a:t>
            </a:r>
          </a:p>
          <a:p>
            <a:pPr>
              <a:defRPr sz="2600"/>
            </a:pPr>
            <a:r>
              <a:t>    x = i/20</a:t>
            </a:r>
          </a:p>
          <a:p>
            <a:pPr>
              <a:defRPr sz="2600"/>
            </a:pPr>
            <a:r>
              <a:t>    print(x, math.cos(x), derivative(</a:t>
            </a:r>
            <a:r>
              <a:rPr b="1"/>
              <a:t>math.sin</a:t>
            </a:r>
            <a:r>
              <a:t>, x))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249" name="To specify a function argument, I can use a lambda-expression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1800"/>
              </a:spcBef>
              <a:defRPr sz="2976"/>
            </a:pPr>
            <a:r>
              <a:t>To specify a function argument, I can use a </a:t>
            </a:r>
            <a:r>
              <a:rPr b="1" u="sng"/>
              <a:t>lambda-expression</a:t>
            </a:r>
          </a:p>
          <a:p>
            <a:pPr lvl="1" marL="826769" indent="-413384" defTabSz="543305">
              <a:spcBef>
                <a:spcPts val="1800"/>
              </a:spcBef>
              <a:defRPr sz="2976"/>
            </a:pPr>
            <a:r>
              <a:t>Lambda-expressions were used in Mathematical Logic to investigate the potential of formal calculations</a:t>
            </a:r>
          </a:p>
          <a:p>
            <a:pPr lvl="1" marL="826769" indent="-413384" defTabSz="543305">
              <a:spcBef>
                <a:spcPts val="1800"/>
              </a:spcBef>
              <a:defRPr sz="2976"/>
            </a:pPr>
          </a:p>
          <a:p>
            <a:pPr lvl="1" marL="826769" indent="-413384" defTabSz="543305">
              <a:spcBef>
                <a:spcPts val="1800"/>
              </a:spcBef>
              <a:defRPr sz="2976"/>
            </a:pPr>
            <a:r>
              <a:t>Lambda expression consists of a keyword lambda</a:t>
            </a:r>
          </a:p>
          <a:p>
            <a:pPr lvl="2" marL="1240155" indent="-413384" defTabSz="543305">
              <a:spcBef>
                <a:spcPts val="1800"/>
              </a:spcBef>
              <a:defRPr sz="2976"/>
            </a:pPr>
            <a:r>
              <a:t>followed by one or more variables</a:t>
            </a:r>
          </a:p>
          <a:p>
            <a:pPr lvl="2" marL="1240155" indent="-413384" defTabSz="543305">
              <a:spcBef>
                <a:spcPts val="1800"/>
              </a:spcBef>
              <a:defRPr sz="2976"/>
            </a:pPr>
            <a:r>
              <a:t>followed by a colon</a:t>
            </a:r>
          </a:p>
          <a:p>
            <a:pPr lvl="2" marL="1240155" indent="-413384" defTabSz="543305">
              <a:spcBef>
                <a:spcPts val="1800"/>
              </a:spcBef>
              <a:defRPr sz="2976"/>
            </a:pPr>
            <a:r>
              <a:t>followed by an expression for the function</a:t>
            </a:r>
          </a:p>
          <a:p>
            <a:pPr lvl="1" marL="826769" indent="-413384" defTabSz="543305">
              <a:spcBef>
                <a:spcPts val="1800"/>
              </a:spcBef>
              <a:defRPr sz="2976"/>
            </a:pPr>
            <a:r>
              <a:t>This example implements the function</a:t>
            </a:r>
          </a:p>
        </p:txBody>
      </p:sp>
      <p:pic>
        <p:nvPicPr>
          <p:cNvPr id="25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18495" y="4758351"/>
            <a:ext cx="5967810" cy="846498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Equation"/>
          <p:cNvSpPr txBox="1"/>
          <p:nvPr/>
        </p:nvSpPr>
        <p:spPr>
          <a:xfrm>
            <a:off x="8481062" y="8294809"/>
            <a:ext cx="3172258" cy="40780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sSup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</m:oMath>
              </m:oMathPara>
            </a14:m>
            <a:endParaRPr sz="36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254" name="To test our numerical differentiation function, we pass it the function                , which has derivativ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test our numerical differentiation function, we pass it the function                , which has derivative  </a:t>
            </a:r>
          </a:p>
        </p:txBody>
      </p:sp>
      <p:sp>
        <p:nvSpPr>
          <p:cNvPr id="255" name="Equation"/>
          <p:cNvSpPr txBox="1"/>
          <p:nvPr/>
        </p:nvSpPr>
        <p:spPr>
          <a:xfrm>
            <a:off x="3858063" y="3051202"/>
            <a:ext cx="1450570" cy="44882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sSup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oMath>
              </m:oMathPara>
            </a14:m>
            <a:endParaRPr sz="4100"/>
          </a:p>
        </p:txBody>
      </p:sp>
      <p:sp>
        <p:nvSpPr>
          <p:cNvPr id="256" name="Equation"/>
          <p:cNvSpPr txBox="1"/>
          <p:nvPr/>
        </p:nvSpPr>
        <p:spPr>
          <a:xfrm>
            <a:off x="9586462" y="3194472"/>
            <a:ext cx="455182" cy="34076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3900"/>
          </a:p>
        </p:txBody>
      </p:sp>
      <p:sp>
        <p:nvSpPr>
          <p:cNvPr id="257" name="for i in range(20):…"/>
          <p:cNvSpPr txBox="1"/>
          <p:nvPr/>
        </p:nvSpPr>
        <p:spPr>
          <a:xfrm>
            <a:off x="2085900" y="4316711"/>
            <a:ext cx="8634848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for i in range(20):</a:t>
            </a:r>
          </a:p>
          <a:p>
            <a:pPr>
              <a:defRPr sz="2600"/>
            </a:pPr>
            <a:r>
              <a:t>    x = i/20</a:t>
            </a:r>
          </a:p>
          <a:p>
            <a:pPr>
              <a:defRPr sz="2600"/>
            </a:pPr>
            <a:r>
              <a:t>    print("{:5.3f} {:5.3f} {:5.3f}”.format(</a:t>
            </a:r>
          </a:p>
          <a:p>
            <a:pPr lvl="5">
              <a:defRPr sz="2600"/>
            </a:pPr>
            <a:r>
              <a:t>x, </a:t>
            </a:r>
          </a:p>
          <a:p>
            <a:pPr lvl="5">
              <a:defRPr sz="2600"/>
            </a:pPr>
            <a:r>
              <a:t>derivative(lambda x: x*x, x), </a:t>
            </a:r>
          </a:p>
          <a:p>
            <a:pPr lvl="5">
              <a:defRPr sz="2600"/>
            </a:pPr>
            <a:r>
              <a:t>2*x))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260" name="Since we are rounding to only three digits after the decimal point, we get perfect resul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Since we are rounding to only three digits after the decimal point, we get perfect results</a:t>
            </a:r>
          </a:p>
        </p:txBody>
      </p:sp>
      <p:sp>
        <p:nvSpPr>
          <p:cNvPr id="261" name="0.000 0.000 0.000…"/>
          <p:cNvSpPr txBox="1"/>
          <p:nvPr/>
        </p:nvSpPr>
        <p:spPr>
          <a:xfrm>
            <a:off x="5073426" y="3771900"/>
            <a:ext cx="2705523" cy="594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0.000 0.000 0.000</a:t>
            </a:r>
          </a:p>
          <a:p>
            <a:pPr>
              <a:defRPr sz="2000"/>
            </a:pPr>
            <a:r>
              <a:t>0.050 0.100 0.100</a:t>
            </a:r>
          </a:p>
          <a:p>
            <a:pPr>
              <a:defRPr sz="2000"/>
            </a:pPr>
            <a:r>
              <a:t>0.100 0.200 0.200</a:t>
            </a:r>
          </a:p>
          <a:p>
            <a:pPr>
              <a:defRPr sz="2000"/>
            </a:pPr>
            <a:r>
              <a:t>0.150 0.300 0.300</a:t>
            </a:r>
          </a:p>
          <a:p>
            <a:pPr>
              <a:defRPr sz="2000"/>
            </a:pPr>
            <a:r>
              <a:t>0.200 0.400 0.400</a:t>
            </a:r>
          </a:p>
          <a:p>
            <a:pPr>
              <a:defRPr sz="2000"/>
            </a:pPr>
            <a:r>
              <a:t>0.250 0.500 0.500</a:t>
            </a:r>
          </a:p>
          <a:p>
            <a:pPr>
              <a:defRPr sz="2000"/>
            </a:pPr>
            <a:r>
              <a:t>0.300 0.600 0.600</a:t>
            </a:r>
          </a:p>
          <a:p>
            <a:pPr>
              <a:defRPr sz="2000"/>
            </a:pPr>
            <a:r>
              <a:t>0.350 0.700 0.700</a:t>
            </a:r>
          </a:p>
          <a:p>
            <a:pPr>
              <a:defRPr sz="2000"/>
            </a:pPr>
            <a:r>
              <a:t>0.400 0.800 0.800</a:t>
            </a:r>
          </a:p>
          <a:p>
            <a:pPr>
              <a:defRPr sz="2000"/>
            </a:pPr>
            <a:r>
              <a:t>0.450 0.900 0.900</a:t>
            </a:r>
          </a:p>
          <a:p>
            <a:pPr>
              <a:defRPr sz="2000"/>
            </a:pPr>
            <a:r>
              <a:t>0.500 1.000 1.000</a:t>
            </a:r>
          </a:p>
          <a:p>
            <a:pPr>
              <a:defRPr sz="2000"/>
            </a:pPr>
            <a:r>
              <a:t>0.550 1.100 1.100</a:t>
            </a:r>
          </a:p>
          <a:p>
            <a:pPr>
              <a:defRPr sz="2000"/>
            </a:pPr>
            <a:r>
              <a:t>0.600 1.200 1.200</a:t>
            </a:r>
          </a:p>
          <a:p>
            <a:pPr>
              <a:defRPr sz="2000"/>
            </a:pPr>
            <a:r>
              <a:t>0.650 1.300 1.300</a:t>
            </a:r>
          </a:p>
          <a:p>
            <a:pPr>
              <a:defRPr sz="2000"/>
            </a:pPr>
            <a:r>
              <a:t>0.700 1.400 1.400</a:t>
            </a:r>
          </a:p>
          <a:p>
            <a:pPr>
              <a:defRPr sz="2000"/>
            </a:pPr>
            <a:r>
              <a:t>0.750 1.500 1.500</a:t>
            </a:r>
          </a:p>
          <a:p>
            <a:pPr>
              <a:defRPr sz="2000"/>
            </a:pPr>
            <a:r>
              <a:t>0.800 1.600 1.600</a:t>
            </a:r>
          </a:p>
          <a:p>
            <a:pPr>
              <a:defRPr sz="2000"/>
            </a:pPr>
            <a:r>
              <a:t>0.850 1.700 1.700</a:t>
            </a:r>
          </a:p>
          <a:p>
            <a:pPr>
              <a:defRPr sz="2000"/>
            </a:pPr>
            <a:r>
              <a:t>0.900 1.800 1.800</a:t>
            </a:r>
          </a:p>
          <a:p>
            <a:pPr>
              <a:defRPr sz="2000"/>
            </a:pPr>
            <a:r>
              <a:t>0.950 1.900 1.900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264" name="I can even use lambda expressions as an alternative way of defining func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 can even use lambda expressions as an alternative way of defining functions:</a:t>
            </a:r>
          </a:p>
          <a:p>
            <a:pPr/>
          </a:p>
          <a:p>
            <a:pPr/>
            <a:r>
              <a:t>Since there are two variables, norm is a function of two arguments:</a:t>
            </a:r>
          </a:p>
        </p:txBody>
      </p:sp>
      <p:sp>
        <p:nvSpPr>
          <p:cNvPr id="265" name="norm = lambda x, y: math.sqrt(x*x+y*y)"/>
          <p:cNvSpPr txBox="1"/>
          <p:nvPr/>
        </p:nvSpPr>
        <p:spPr>
          <a:xfrm>
            <a:off x="2962845" y="3911600"/>
            <a:ext cx="764408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/>
            <a:r>
              <a:t>norm = lambda x, y: math.sqrt(x*x+y*y)</a:t>
            </a:r>
          </a:p>
        </p:txBody>
      </p:sp>
      <p:sp>
        <p:nvSpPr>
          <p:cNvPr id="266" name="print(norm(2.3, 1.7))"/>
          <p:cNvSpPr txBox="1"/>
          <p:nvPr/>
        </p:nvSpPr>
        <p:spPr>
          <a:xfrm>
            <a:off x="4364651" y="6045200"/>
            <a:ext cx="42754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/>
            <a:r>
              <a:t>print(norm(2.3, 1.7))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Anno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Annotations</a:t>
            </a:r>
          </a:p>
        </p:txBody>
      </p:sp>
      <p:sp>
        <p:nvSpPr>
          <p:cNvPr id="269" name="Completely optional way to make function definitions easier to rea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Completely optional way to make function definitions easier to read</a:t>
            </a:r>
          </a:p>
          <a:p>
            <a:pPr lvl="1"/>
            <a:r>
              <a:t>Uses swift language convention</a:t>
            </a:r>
          </a:p>
          <a:p>
            <a:pPr lvl="2"/>
            <a:r>
              <a:t>for arguments:    name colon type</a:t>
            </a:r>
          </a:p>
          <a:p>
            <a:pPr lvl="3"/>
            <a:r>
              <a:t>where type is either a Python type or a string</a:t>
            </a:r>
          </a:p>
          <a:p>
            <a:pPr lvl="2"/>
            <a:r>
              <a:t>for return value:  use -&gt;</a:t>
            </a:r>
          </a:p>
        </p:txBody>
      </p:sp>
      <p:sp>
        <p:nvSpPr>
          <p:cNvPr id="270" name="def quadratic(a: 'number', b: 'number', c: 'number') -&gt; float :…"/>
          <p:cNvSpPr txBox="1"/>
          <p:nvPr/>
        </p:nvSpPr>
        <p:spPr>
          <a:xfrm>
            <a:off x="683592" y="7225915"/>
            <a:ext cx="11637616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quadratic(a: 'number', b: 'number', c: 'number') -&gt; float :</a:t>
            </a:r>
          </a:p>
          <a:p>
            <a:pPr/>
            <a:r>
              <a:t>    disc = (b**2-4*a*c)**0.5</a:t>
            </a:r>
          </a:p>
          <a:p>
            <a:pPr/>
            <a:r>
              <a:t>    return (-b+disc)/(2*a)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Decorators</a:t>
            </a:r>
          </a:p>
        </p:txBody>
      </p:sp>
      <p:sp>
        <p:nvSpPr>
          <p:cNvPr id="273" name="Functions are also return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Functions are also return values</a:t>
            </a:r>
          </a:p>
          <a:p>
            <a:pPr lvl="1"/>
            <a:r>
              <a:t>One way to use this are decorators (for the future)</a:t>
            </a:r>
          </a:p>
          <a:p>
            <a:pPr lvl="2"/>
            <a:r>
              <a:t>A decorator is put on top of a function</a:t>
            </a:r>
          </a:p>
          <a:p>
            <a:pPr lvl="2"/>
            <a:r>
              <a:t>The decorator then takes the function and replaces it with another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Decorators</a:t>
            </a:r>
          </a:p>
        </p:txBody>
      </p:sp>
      <p:sp>
        <p:nvSpPr>
          <p:cNvPr id="276" name="This is an example of a function factory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an example of a function factory!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We can automatically apply the decorator</a:t>
            </a:r>
          </a:p>
        </p:txBody>
      </p:sp>
      <p:sp>
        <p:nvSpPr>
          <p:cNvPr id="277" name="def my_decorator(func):…"/>
          <p:cNvSpPr txBox="1"/>
          <p:nvPr/>
        </p:nvSpPr>
        <p:spPr>
          <a:xfrm>
            <a:off x="468219" y="3282950"/>
            <a:ext cx="11851011" cy="359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def my_decorator(func):</a:t>
            </a:r>
          </a:p>
          <a:p>
            <a:pPr>
              <a:defRPr sz="2200"/>
            </a:pPr>
            <a:r>
              <a:t>    def wrapper():</a:t>
            </a:r>
          </a:p>
          <a:p>
            <a:pPr>
              <a:defRPr sz="2200"/>
            </a:pPr>
            <a:r>
              <a:t>        print("Something is happening before the function is called.")</a:t>
            </a:r>
          </a:p>
          <a:p>
            <a:pPr>
              <a:defRPr sz="2200"/>
            </a:pPr>
            <a:r>
              <a:t>        func()</a:t>
            </a:r>
          </a:p>
          <a:p>
            <a:pPr>
              <a:defRPr sz="2200"/>
            </a:pPr>
            <a:r>
              <a:t>        print("Something is happening after the function is called.")</a:t>
            </a:r>
          </a:p>
          <a:p>
            <a:pPr>
              <a:defRPr sz="2200"/>
            </a:pPr>
            <a:r>
              <a:t>    return wrapper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def say_namaste():</a:t>
            </a:r>
          </a:p>
          <a:p>
            <a:pPr>
              <a:defRPr sz="2200"/>
            </a:pPr>
            <a:r>
              <a:t>    print("Namaste!")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say_when = my_decorator(say_whee)</a:t>
            </a:r>
          </a:p>
        </p:txBody>
      </p:sp>
      <p:sp>
        <p:nvSpPr>
          <p:cNvPr id="278" name="@my_decorator…"/>
          <p:cNvSpPr txBox="1"/>
          <p:nvPr/>
        </p:nvSpPr>
        <p:spPr>
          <a:xfrm>
            <a:off x="468219" y="7747000"/>
            <a:ext cx="3955406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@my_decorator</a:t>
            </a:r>
          </a:p>
          <a:p>
            <a:pPr/>
            <a:r>
              <a:t>def say_namaste():</a:t>
            </a:r>
          </a:p>
          <a:p>
            <a:pPr/>
            <a:r>
              <a:t>    print("Namaste!")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Decorators</a:t>
            </a:r>
          </a:p>
        </p:txBody>
      </p:sp>
      <p:sp>
        <p:nvSpPr>
          <p:cNvPr id="281" name="Some decorators are provided in modu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Some decorators are provided in modules</a:t>
            </a:r>
          </a:p>
          <a:p>
            <a:pPr lvl="1"/>
            <a:r>
              <a:t>lru_cache in functools</a:t>
            </a:r>
          </a:p>
          <a:p>
            <a:pPr lvl="2"/>
            <a:r>
              <a:t>stores the result of functions in an lru cache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yth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Functions</a:t>
            </a:r>
          </a:p>
        </p:txBody>
      </p:sp>
      <p:sp>
        <p:nvSpPr>
          <p:cNvPr id="139" name="This is weird, but lega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weird, but legal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 lvl="1"/>
            <a:r>
              <a:t>Returns a None value for x = 4</a:t>
            </a:r>
          </a:p>
          <a:p>
            <a:pPr lvl="1"/>
            <a:r>
              <a:t>Returns int for x=1, string for x=2, float for x=3</a:t>
            </a:r>
          </a:p>
        </p:txBody>
      </p:sp>
      <p:sp>
        <p:nvSpPr>
          <p:cNvPr id="140" name="def example(x):…"/>
          <p:cNvSpPr txBox="1"/>
          <p:nvPr/>
        </p:nvSpPr>
        <p:spPr>
          <a:xfrm>
            <a:off x="3218018" y="3607475"/>
            <a:ext cx="656876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000"/>
            </a:pPr>
            <a:r>
              <a:t>def example(x):</a:t>
            </a:r>
          </a:p>
          <a:p>
            <a:pPr>
              <a:defRPr sz="3000"/>
            </a:pPr>
            <a:r>
              <a:t>    if x == 1:</a:t>
            </a:r>
          </a:p>
          <a:p>
            <a:pPr>
              <a:defRPr sz="3000"/>
            </a:pPr>
            <a:r>
              <a:t>        return 1</a:t>
            </a:r>
          </a:p>
          <a:p>
            <a:pPr>
              <a:defRPr sz="3000"/>
            </a:pPr>
            <a:r>
              <a:t>    if x == 2:</a:t>
            </a:r>
          </a:p>
          <a:p>
            <a:pPr>
              <a:defRPr sz="3000"/>
            </a:pPr>
            <a:r>
              <a:t>        return "two"</a:t>
            </a:r>
          </a:p>
          <a:p>
            <a:pPr>
              <a:defRPr sz="3000"/>
            </a:pPr>
            <a:r>
              <a:t>    if x == 3:</a:t>
            </a:r>
          </a:p>
          <a:p>
            <a:pPr>
              <a:defRPr sz="3000"/>
            </a:pPr>
            <a:r>
              <a:t>        return 3.0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Future topics 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Future topics on functions</a:t>
            </a:r>
          </a:p>
        </p:txBody>
      </p:sp>
      <p:sp>
        <p:nvSpPr>
          <p:cNvPr id="284" name="Memoiz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Memoization</a:t>
            </a:r>
          </a:p>
          <a:p>
            <a:pPr/>
            <a:r>
              <a:t>Decorators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43" name="Functions are full-fledged objects in Pyth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Functions are full-fledged objects in Python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This means you can pass functions as parameters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Example: Calculate the average of the values of a function at -n, -n+1, -n+2, …, -2, -1, 0, 1, 2, … , n-2, n-1, n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The function needs to be a function of one integer variable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Example: 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rPr i="1"/>
              <a:t>n</a:t>
            </a:r>
            <a:r>
              <a:t> = 2, function is squaring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Return value is </a:t>
            </a:r>
          </a:p>
        </p:txBody>
      </p:sp>
      <p:sp>
        <p:nvSpPr>
          <p:cNvPr id="144" name="Equation"/>
          <p:cNvSpPr txBox="1"/>
          <p:nvPr/>
        </p:nvSpPr>
        <p:spPr>
          <a:xfrm>
            <a:off x="5258528" y="8021411"/>
            <a:ext cx="6402971" cy="44387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</m:oMath>
              </m:oMathPara>
            </a14:m>
            <a:endParaRPr sz="3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47" name="We first define the averaging function with two argu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first define the averaging function with two arguments</a:t>
            </a:r>
          </a:p>
          <a:p>
            <a:pPr lvl="1"/>
            <a:r>
              <a:t>The number </a:t>
            </a:r>
            <a:r>
              <a:rPr i="1"/>
              <a:t>n</a:t>
            </a:r>
          </a:p>
          <a:p>
            <a:pPr lvl="1"/>
            <a:r>
              <a:t>The function over which we average, called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func</a:t>
            </a:r>
          </a:p>
        </p:txBody>
      </p:sp>
      <p:sp>
        <p:nvSpPr>
          <p:cNvPr id="148" name="def averaging(n, func):"/>
          <p:cNvSpPr txBox="1"/>
          <p:nvPr/>
        </p:nvSpPr>
        <p:spPr>
          <a:xfrm>
            <a:off x="3645799" y="5467350"/>
            <a:ext cx="5372956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3000"/>
            </a:lvl1pPr>
          </a:lstStyle>
          <a:p>
            <a:pPr/>
            <a:r>
              <a:t>def averaging(n, func):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51" name="Inside the function, we create an accumulator and a loop index, running from -n to n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Inside the function, we create an accumulator and a loop index, running from </a:t>
            </a:r>
            <a:r>
              <a:rPr i="1"/>
              <a:t>-n </a:t>
            </a:r>
            <a:r>
              <a:t>to </a:t>
            </a:r>
            <a:r>
              <a:rPr i="1"/>
              <a:t>n.</a:t>
            </a:r>
          </a:p>
        </p:txBody>
      </p:sp>
      <p:sp>
        <p:nvSpPr>
          <p:cNvPr id="152" name="def averaging(n, func):…"/>
          <p:cNvSpPr txBox="1"/>
          <p:nvPr/>
        </p:nvSpPr>
        <p:spPr>
          <a:xfrm>
            <a:off x="3429899" y="4006850"/>
            <a:ext cx="6516105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t>def averaging(n, func):</a:t>
            </a:r>
          </a:p>
          <a:p>
            <a:pPr lvl="1">
              <a:defRPr sz="3000"/>
            </a:pPr>
            <a:r>
              <a:t>   accu = 0</a:t>
            </a:r>
          </a:p>
          <a:p>
            <a:pPr lvl="1">
              <a:defRPr sz="3000"/>
            </a:pPr>
            <a:r>
              <a:t>   for i in range(-n, n+1):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55" name="Inside the loop, we modify the accumulator accu by adding the value of the function at the loop variabl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Inside the loop, we modify the accumulator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accu</a:t>
            </a:r>
            <a:r>
              <a:t> by adding the value of the function at the loop variable</a:t>
            </a:r>
            <a:r>
              <a:rPr i="1"/>
              <a:t>.</a:t>
            </a:r>
          </a:p>
        </p:txBody>
      </p:sp>
      <p:sp>
        <p:nvSpPr>
          <p:cNvPr id="156" name="def averaging(n, func):…"/>
          <p:cNvSpPr txBox="1"/>
          <p:nvPr/>
        </p:nvSpPr>
        <p:spPr>
          <a:xfrm>
            <a:off x="3429899" y="4387850"/>
            <a:ext cx="6516105" cy="182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t>def averaging(n, func):</a:t>
            </a:r>
          </a:p>
          <a:p>
            <a:pPr lvl="1">
              <a:defRPr sz="3000"/>
            </a:pPr>
            <a:r>
              <a:t>   accu = 0</a:t>
            </a:r>
          </a:p>
          <a:p>
            <a:pPr lvl="1">
              <a:defRPr sz="3000"/>
            </a:pPr>
            <a:r>
              <a:t>   for i in range(-n, n+1):</a:t>
            </a:r>
          </a:p>
          <a:p>
            <a:pPr lvl="1">
              <a:defRPr sz="3000"/>
            </a:pPr>
            <a:r>
              <a:t>       accu += func(i)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59" name="There are 2n+1 points at which we evaluate the funct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2</a:t>
            </a:r>
            <a:r>
              <a:rPr i="1"/>
              <a:t>n+</a:t>
            </a:r>
            <a:r>
              <a:t>1 points at which we evaluate the function</a:t>
            </a:r>
            <a:r>
              <a:rPr i="1"/>
              <a:t>.</a:t>
            </a:r>
            <a:endParaRPr i="1"/>
          </a:p>
          <a:p>
            <a:pPr/>
            <a:r>
              <a:t>We then return the average as the accumulator over the number of points</a:t>
            </a:r>
          </a:p>
        </p:txBody>
      </p:sp>
      <p:sp>
        <p:nvSpPr>
          <p:cNvPr id="160" name="def averaging(n, func):…"/>
          <p:cNvSpPr txBox="1"/>
          <p:nvPr/>
        </p:nvSpPr>
        <p:spPr>
          <a:xfrm>
            <a:off x="3417199" y="4819650"/>
            <a:ext cx="6516105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t> def averaging(n, func):</a:t>
            </a:r>
          </a:p>
          <a:p>
            <a:pPr lvl="1">
              <a:defRPr sz="3000"/>
            </a:pPr>
            <a:r>
              <a:t>   accu = 0</a:t>
            </a:r>
          </a:p>
          <a:p>
            <a:pPr lvl="1">
              <a:defRPr sz="3000"/>
            </a:pPr>
            <a:r>
              <a:t>   for i in range(-n, n+1):</a:t>
            </a:r>
          </a:p>
          <a:p>
            <a:pPr lvl="1">
              <a:defRPr sz="3000"/>
            </a:pPr>
            <a:r>
              <a:t>       accu += func(i)</a:t>
            </a:r>
          </a:p>
          <a:p>
            <a:pPr lvl="4">
              <a:defRPr sz="3000"/>
            </a:pPr>
            <a:r>
              <a:t>return accu/(2*n+1)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