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Numpy Array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 Arrays</a:t>
            </a:r>
          </a:p>
        </p:txBody>
      </p:sp>
      <p:sp>
        <p:nvSpPr>
          <p:cNvPr id="120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Array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Array Creation</a:t>
            </a:r>
          </a:p>
        </p:txBody>
      </p:sp>
      <p:sp>
        <p:nvSpPr>
          <p:cNvPr id="148" name="Can generate using lists, tuples, etc. even with a mix of typ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2pPr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>
              <a:defRPr sz="3000">
                <a:latin typeface="Courier New"/>
                <a:ea typeface="Courier New"/>
                <a:cs typeface="Courier New"/>
                <a:sym typeface="Courier New"/>
              </a:defRPr>
            </a:lvl3pPr>
          </a:lstStyle>
          <a:p>
            <a:pPr/>
            <a:r>
              <a:t>Can generate using lists, tuples, etc. even with a mix of types</a:t>
            </a:r>
          </a:p>
          <a:p>
            <a:pPr lvl="1"/>
            <a:r>
              <a:t>np.array([[1,2,3], (1,0,0.5)])</a:t>
            </a:r>
          </a:p>
          <a:p>
            <a:pPr lvl="2"/>
            <a:r>
              <a:t>array([[1. , 2. , 3. ], [1. , 0. , 0.5]])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Array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Array Creation</a:t>
            </a:r>
          </a:p>
        </p:txBody>
      </p:sp>
      <p:sp>
        <p:nvSpPr>
          <p:cNvPr id="151" name="Creating array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Creating arrays:</a:t>
            </a:r>
          </a:p>
          <a:p>
            <a:pPr lvl="1"/>
            <a:r>
              <a:t>np.full to fill in with a given value</a:t>
            </a:r>
          </a:p>
        </p:txBody>
      </p:sp>
      <p:sp>
        <p:nvSpPr>
          <p:cNvPr id="152" name="np.full(5, 3.141)…"/>
          <p:cNvSpPr txBox="1"/>
          <p:nvPr/>
        </p:nvSpPr>
        <p:spPr>
          <a:xfrm>
            <a:off x="2102997" y="4610100"/>
            <a:ext cx="9717064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3000"/>
            </a:pPr>
            <a:r>
              <a:t>np.full(5, 3.141)</a:t>
            </a:r>
          </a:p>
          <a:p>
            <a:pPr>
              <a:defRPr sz="3000"/>
            </a:pPr>
          </a:p>
          <a:p>
            <a:pPr>
              <a:defRPr sz="3000"/>
            </a:pPr>
            <a:r>
              <a:t>array([3.141, 3.141, 3.141, 3.141, 3.141])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rray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Array Creation</a:t>
            </a:r>
          </a:p>
        </p:txBody>
      </p:sp>
      <p:sp>
        <p:nvSpPr>
          <p:cNvPr id="155" name="Can also use random value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also use random values.</a:t>
            </a:r>
          </a:p>
          <a:p>
            <a:pPr lvl="1"/>
            <a:r>
              <a:t>Uniform distribution between 0 and 1</a:t>
            </a:r>
          </a:p>
        </p:txBody>
      </p:sp>
      <p:sp>
        <p:nvSpPr>
          <p:cNvPr id="156" name="&gt;&gt;&gt; np.random.random((3,2))…"/>
          <p:cNvSpPr txBox="1"/>
          <p:nvPr/>
        </p:nvSpPr>
        <p:spPr>
          <a:xfrm>
            <a:off x="2672736" y="4819649"/>
            <a:ext cx="7659328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&gt;&gt;&gt; np.random.random((3,2))</a:t>
            </a:r>
          </a:p>
          <a:p>
            <a:pPr>
              <a:defRPr sz="3000"/>
            </a:pPr>
            <a:r>
              <a:t>array([[0.39211415, 0.50264835],</a:t>
            </a:r>
          </a:p>
          <a:p>
            <a:pPr>
              <a:defRPr sz="3000"/>
            </a:pPr>
            <a:r>
              <a:t>       [0.95824337, 0.58949256],</a:t>
            </a:r>
          </a:p>
          <a:p>
            <a:pPr>
              <a:defRPr sz="3000"/>
            </a:pPr>
            <a:r>
              <a:t>       [0.59318281, 0.05752833]])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Array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Array Creation</a:t>
            </a:r>
          </a:p>
        </p:txBody>
      </p:sp>
      <p:sp>
        <p:nvSpPr>
          <p:cNvPr id="159" name="Or random integer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Or random integers</a:t>
            </a:r>
          </a:p>
        </p:txBody>
      </p:sp>
      <p:sp>
        <p:nvSpPr>
          <p:cNvPr id="160" name="&gt;&gt;&gt; np.random.randint(0,20,(2,4))…"/>
          <p:cNvSpPr txBox="1"/>
          <p:nvPr/>
        </p:nvSpPr>
        <p:spPr>
          <a:xfrm>
            <a:off x="2672736" y="3962399"/>
            <a:ext cx="7659328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&gt;&gt;&gt; np.random.randint(0,20,(2,4))</a:t>
            </a:r>
          </a:p>
          <a:p>
            <a:pPr>
              <a:defRPr sz="3000"/>
            </a:pPr>
          </a:p>
          <a:p>
            <a:pPr>
              <a:defRPr sz="3000"/>
            </a:pPr>
            <a:r>
              <a:t>array([[ 5,  7,  2, 10],</a:t>
            </a:r>
          </a:p>
          <a:p>
            <a:pPr>
              <a:defRPr sz="3000"/>
            </a:pPr>
            <a:r>
              <a:t>       [19,  7,  1, 10]])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Array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Array Creation</a:t>
            </a:r>
          </a:p>
        </p:txBody>
      </p:sp>
      <p:sp>
        <p:nvSpPr>
          <p:cNvPr id="163" name="Or other distributions, e.g. normal distribution with mean 2 and standard deviation 0.5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Or other distributions, e.g. normal distribution with mean 2 and standard deviation 0.5</a:t>
            </a:r>
          </a:p>
        </p:txBody>
      </p:sp>
      <p:sp>
        <p:nvSpPr>
          <p:cNvPr id="164" name="&gt;&gt;&gt; np.random.normal(2,0.5, (2,3))…"/>
          <p:cNvSpPr txBox="1"/>
          <p:nvPr/>
        </p:nvSpPr>
        <p:spPr>
          <a:xfrm>
            <a:off x="1773761" y="4392303"/>
            <a:ext cx="10402976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&gt;&gt;&gt; np.random.normal(2,0.5, (2,3))</a:t>
            </a:r>
          </a:p>
          <a:p>
            <a:pPr>
              <a:defRPr sz="3000"/>
            </a:pPr>
            <a:r>
              <a:t>array([[1.34857621, 1.34419178, 1.977698  ],</a:t>
            </a:r>
          </a:p>
          <a:p>
            <a:pPr>
              <a:defRPr sz="3000"/>
            </a:pPr>
            <a:r>
              <a:t>       [1.31054068, 2.35126538, 3.25903903]])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Array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Array Creation</a:t>
            </a:r>
          </a:p>
        </p:txBody>
      </p:sp>
      <p:sp>
        <p:nvSpPr>
          <p:cNvPr id="167" name="fromfunc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fromfunction </a:t>
            </a:r>
          </a:p>
        </p:txBody>
      </p:sp>
      <p:sp>
        <p:nvSpPr>
          <p:cNvPr id="168" name="&gt;&gt;&gt; x = np.fromfunction(lambda i,j: (i**2+j**2)//2, (4,5) )…"/>
          <p:cNvSpPr txBox="1"/>
          <p:nvPr/>
        </p:nvSpPr>
        <p:spPr>
          <a:xfrm>
            <a:off x="1415231" y="3905250"/>
            <a:ext cx="10905977" cy="387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x = np.fromfunction(lambda i,j: (i**2+j**2)//2, (4,5) )</a:t>
            </a:r>
          </a:p>
          <a:p>
            <a:pPr/>
          </a:p>
          <a:p>
            <a:pPr/>
            <a:r>
              <a:t>&gt;&gt;&gt; x.astype(int)</a:t>
            </a:r>
          </a:p>
          <a:p>
            <a:pPr/>
          </a:p>
          <a:p>
            <a:pPr/>
            <a:r>
              <a:t>array([[ 0,  0,  2,  4,  8],</a:t>
            </a:r>
          </a:p>
          <a:p>
            <a:pPr/>
            <a:r>
              <a:t>       [ 0,  1,  2,  5,  8],</a:t>
            </a:r>
          </a:p>
          <a:p>
            <a:pPr/>
            <a:r>
              <a:t>       [ 2,  2,  4,  6, 10],</a:t>
            </a:r>
          </a:p>
          <a:p>
            <a:pPr/>
            <a:r>
              <a:t>       [ 4,  5,  6,  9, 12]])</a:t>
            </a:r>
          </a:p>
          <a:p>
            <a:pPr/>
          </a:p>
          <a:p>
            <a:pPr/>
            <a:r>
              <a:t>&gt;&gt;&gt; x.shape</a:t>
            </a:r>
          </a:p>
          <a:p>
            <a:pPr/>
            <a:r>
              <a:t>(4,5)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Array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Array Creation</a:t>
            </a:r>
          </a:p>
        </p:txBody>
      </p:sp>
      <p:sp>
        <p:nvSpPr>
          <p:cNvPr id="171" name="Creating from download / file…"/>
          <p:cNvSpPr txBox="1"/>
          <p:nvPr>
            <p:ph type="body" sz="half" idx="1"/>
          </p:nvPr>
        </p:nvSpPr>
        <p:spPr>
          <a:xfrm>
            <a:off x="952500" y="2590800"/>
            <a:ext cx="5549900" cy="6286500"/>
          </a:xfrm>
          <a:prstGeom prst="rect">
            <a:avLst/>
          </a:prstGeom>
        </p:spPr>
        <p:txBody>
          <a:bodyPr anchor="t"/>
          <a:lstStyle>
            <a:lvl1pPr marL="413384" indent="-413384" defTabSz="543305">
              <a:spcBef>
                <a:spcPts val="2000"/>
              </a:spcBef>
              <a:defRPr sz="2976"/>
            </a:lvl1pPr>
            <a:lvl2pPr marL="826769" indent="-413384" defTabSz="543305">
              <a:spcBef>
                <a:spcPts val="2000"/>
              </a:spcBef>
              <a:defRPr sz="2976"/>
            </a:lvl2pPr>
            <a:lvl3pPr marL="1240155" indent="-413384" defTabSz="543305">
              <a:spcBef>
                <a:spcPts val="2000"/>
              </a:spcBef>
              <a:defRPr sz="2976"/>
            </a:lvl3pPr>
            <a:lvl4pPr marL="1653539" indent="-413384" defTabSz="543305">
              <a:spcBef>
                <a:spcPts val="2000"/>
              </a:spcBef>
              <a:defRPr sz="2976"/>
            </a:lvl4pPr>
          </a:lstStyle>
          <a:p>
            <a:pPr/>
            <a:r>
              <a:t>Creating from download / file</a:t>
            </a:r>
          </a:p>
          <a:p>
            <a:pPr lvl="1"/>
            <a:r>
              <a:t>We use urllib.request module</a:t>
            </a:r>
          </a:p>
          <a:p>
            <a:pPr lvl="2"/>
            <a:r>
              <a:t>If you are on Mac, you need to have Python certificates installed</a:t>
            </a:r>
          </a:p>
          <a:p>
            <a:pPr lvl="3"/>
            <a:r>
              <a:t>Go to your Python installation in Applications and click on "Install Certificates command"</a:t>
            </a:r>
          </a:p>
        </p:txBody>
      </p:sp>
      <p:pic>
        <p:nvPicPr>
          <p:cNvPr id="172" name="Screen Shot 2020-05-16 at 12.16.40 PM.png" descr="Screen Shot 2020-05-16 at 12.16.4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5235773"/>
            <a:ext cx="6194631" cy="30530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Array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Array Creation</a:t>
            </a:r>
          </a:p>
        </p:txBody>
      </p:sp>
      <p:sp>
        <p:nvSpPr>
          <p:cNvPr id="175" name="Use urllib.request.urlretrieve with website and file nam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Use urllib.request.urlretrieve with website and file name</a:t>
            </a:r>
          </a:p>
          <a:p>
            <a:pPr lvl="1"/>
            <a:r>
              <a:t>Remember: A file will be created, but the directory needs to exist</a:t>
            </a:r>
          </a:p>
          <a:p>
            <a:pPr lvl="1"/>
          </a:p>
          <a:p>
            <a:pPr lvl="1"/>
          </a:p>
          <a:p>
            <a:pPr lvl="1"/>
            <a:r>
              <a:t>This is a text file, with one numerical value per line</a:t>
            </a:r>
          </a:p>
          <a:p>
            <a:pPr lvl="1"/>
            <a:r>
              <a:t>Then create the numpy array using</a:t>
            </a:r>
          </a:p>
        </p:txBody>
      </p:sp>
      <p:sp>
        <p:nvSpPr>
          <p:cNvPr id="176" name="urllib.request.urlretrieve(…"/>
          <p:cNvSpPr txBox="1"/>
          <p:nvPr/>
        </p:nvSpPr>
        <p:spPr>
          <a:xfrm>
            <a:off x="1041400" y="4314825"/>
            <a:ext cx="11271796" cy="147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urllib.request.urlretrieve(</a:t>
            </a:r>
          </a:p>
          <a:p>
            <a:pPr/>
            <a:r>
              <a:t>    url = "https://ndownloader.figshare.com/files/12565616", </a:t>
            </a:r>
          </a:p>
          <a:p>
            <a:pPr/>
            <a:r>
              <a:t>    filename = "avg-monthly-precip.txt"</a:t>
            </a:r>
          </a:p>
          <a:p>
            <a:pPr/>
            <a:r>
              <a:t>)</a:t>
            </a:r>
          </a:p>
        </p:txBody>
      </p:sp>
      <p:sp>
        <p:nvSpPr>
          <p:cNvPr id="177" name="avgmp = np.loadtxt(fname = 'avg-monthly-precip.txt')…"/>
          <p:cNvSpPr txBox="1"/>
          <p:nvPr/>
        </p:nvSpPr>
        <p:spPr>
          <a:xfrm>
            <a:off x="1775594" y="7689849"/>
            <a:ext cx="962560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avgmp = np.loadtxt(fname = 'avg-monthly-precip.txt')</a:t>
            </a:r>
          </a:p>
          <a:p>
            <a:pPr/>
            <a:r>
              <a:t>print(avgmp)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Array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Array Creation</a:t>
            </a:r>
          </a:p>
        </p:txBody>
      </p:sp>
      <p:sp>
        <p:nvSpPr>
          <p:cNvPr id="180" name="Example: Get an account at openweathermap.org/appi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 Get an account at openweathermap.org/appid</a:t>
            </a:r>
          </a:p>
          <a:p>
            <a:pPr/>
            <a:r>
              <a:t>Install requests and import json</a:t>
            </a:r>
          </a:p>
          <a:p>
            <a:pPr lvl="1"/>
            <a:r>
              <a:t>Use the openweathermap.org api to request data on a certain town</a:t>
            </a:r>
          </a:p>
          <a:p>
            <a:pPr lvl="1"/>
            <a:r>
              <a:t>Result is send as a JSON dictionary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Array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Array Creation</a:t>
            </a:r>
          </a:p>
        </p:txBody>
      </p:sp>
      <p:sp>
        <p:nvSpPr>
          <p:cNvPr id="183" name="import numpy as np…"/>
          <p:cNvSpPr txBox="1"/>
          <p:nvPr/>
        </p:nvSpPr>
        <p:spPr>
          <a:xfrm>
            <a:off x="618430" y="2794000"/>
            <a:ext cx="12735075" cy="490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import numpy as np</a:t>
            </a:r>
          </a:p>
          <a:p>
            <a:pPr/>
            <a:r>
              <a:t>import requests</a:t>
            </a:r>
          </a:p>
          <a:p>
            <a:pPr/>
            <a:r>
              <a:t>import json</a:t>
            </a:r>
          </a:p>
          <a:p>
            <a:pPr/>
          </a:p>
          <a:p>
            <a:pPr/>
            <a:r>
              <a:t>mumbai=json.loads(requests.get('http://api.openweathermap.org/data/2.5/weather?q=mumbai,india&amp;APPID=4561e0cd15ec2ee307bdcfe19ec22ab9').text)</a:t>
            </a:r>
          </a:p>
          <a:p>
            <a:pPr/>
            <a:r>
              <a:t>vasai = json.loads(requests.get('http://api.openweathermap.org/data/2.5/weather?q=vasai,india&amp;APPID=4561e0cd15ec2ee307bdcfe19ec22ab9').text)</a:t>
            </a:r>
          </a:p>
          <a:p>
            <a:pPr/>
            <a:r>
              <a:t>navi_mumbai = json.loads(requests.get('http://api.openweathermap.org/data/2.5/weather?q=navi%20mumbai,india&amp;APPID=4561e0cd15ec2ee307bdcfe19ec22ab9').text)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NumPy Fundament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 Fundamentals</a:t>
            </a:r>
          </a:p>
        </p:txBody>
      </p:sp>
      <p:sp>
        <p:nvSpPr>
          <p:cNvPr id="123" name="Numpy is a module for faster vector processing with numerous other routin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Numpy is a module for faster vector processing with numerous other routines</a:t>
            </a:r>
          </a:p>
          <a:p>
            <a:pPr/>
            <a:r>
              <a:t>Scipy is a more extensive module that also includes many other functionalities such as machine learning and statistics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Array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Array Creation</a:t>
            </a:r>
          </a:p>
        </p:txBody>
      </p:sp>
      <p:sp>
        <p:nvSpPr>
          <p:cNvPr id="186" name="Can use np.genfromtex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use np.genfromtext</a:t>
            </a:r>
          </a:p>
          <a:p>
            <a:pPr lvl="1"/>
            <a:r>
              <a:t>Very powerful and complicated function with many different options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Array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Array Creation</a:t>
            </a:r>
          </a:p>
        </p:txBody>
      </p:sp>
      <p:sp>
        <p:nvSpPr>
          <p:cNvPr id="189" name="Examp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284479" indent="-284479" defTabSz="373887">
              <a:spcBef>
                <a:spcPts val="1400"/>
              </a:spcBef>
              <a:defRPr sz="2048"/>
            </a:pPr>
            <a:r>
              <a:t>Example</a:t>
            </a:r>
          </a:p>
          <a:p>
            <a:pPr marL="284479" indent="-284479" defTabSz="373887">
              <a:spcBef>
                <a:spcPts val="1400"/>
              </a:spcBef>
              <a:defRPr sz="2048"/>
            </a:pPr>
          </a:p>
          <a:p>
            <a:pPr marL="284479" indent="-284479" defTabSz="373887">
              <a:spcBef>
                <a:spcPts val="1400"/>
              </a:spcBef>
              <a:defRPr sz="2048"/>
            </a:pPr>
          </a:p>
          <a:p>
            <a:pPr marL="284479" indent="-284479" defTabSz="373887">
              <a:spcBef>
                <a:spcPts val="1400"/>
              </a:spcBef>
              <a:defRPr sz="2048"/>
            </a:pPr>
          </a:p>
          <a:p>
            <a:pPr lvl="1" marL="568959" indent="-284479" defTabSz="373887">
              <a:spcBef>
                <a:spcPts val="1400"/>
              </a:spcBef>
              <a:defRPr sz="2048"/>
            </a:pPr>
          </a:p>
          <a:p>
            <a:pPr lvl="1" marL="568959" indent="-284479" defTabSz="373887">
              <a:spcBef>
                <a:spcPts val="1400"/>
              </a:spcBef>
              <a:defRPr sz="2048"/>
            </a:pPr>
          </a:p>
          <a:p>
            <a:pPr lvl="1" marL="568959" indent="-284479" defTabSz="373887">
              <a:spcBef>
                <a:spcPts val="1400"/>
              </a:spcBef>
              <a:defRPr sz="2048"/>
            </a:pPr>
          </a:p>
          <a:p>
            <a:pPr lvl="1" marL="568959" indent="-284479" defTabSz="373887">
              <a:spcBef>
                <a:spcPts val="1400"/>
              </a:spcBef>
              <a:defRPr sz="2048"/>
            </a:pPr>
            <a:r>
              <a:t>Need a source (the iris file)</a:t>
            </a:r>
          </a:p>
          <a:p>
            <a:pPr lvl="1" marL="568959" indent="-284479" defTabSz="373887">
              <a:spcBef>
                <a:spcPts val="1400"/>
              </a:spcBef>
              <a:defRPr sz="2048"/>
            </a:pPr>
            <a:r>
              <a:t>Can specify the columns we need</a:t>
            </a:r>
          </a:p>
          <a:p>
            <a:pPr lvl="1" marL="568959" indent="-284479" defTabSz="373887">
              <a:spcBef>
                <a:spcPts val="1400"/>
              </a:spcBef>
              <a:defRPr sz="2048"/>
            </a:pPr>
            <a:r>
              <a:t>Give the dtype U20-unicode string, S20-byte string</a:t>
            </a:r>
          </a:p>
          <a:p>
            <a:pPr lvl="1" marL="568959" indent="-284479" defTabSz="373887">
              <a:spcBef>
                <a:spcPts val="1400"/>
              </a:spcBef>
              <a:defRPr sz="2048"/>
            </a:pPr>
            <a:r>
              <a:t>Delimiter</a:t>
            </a:r>
          </a:p>
          <a:p>
            <a:pPr lvl="1" marL="568959" indent="-284479" defTabSz="373887">
              <a:spcBef>
                <a:spcPts val="1400"/>
              </a:spcBef>
              <a:defRPr sz="2048"/>
            </a:pPr>
            <a:r>
              <a:t>Skipheader, skipfooter</a:t>
            </a:r>
          </a:p>
          <a:p>
            <a:pPr lvl="1" marL="568959" indent="-284479" defTabSz="373887">
              <a:spcBef>
                <a:spcPts val="1400"/>
              </a:spcBef>
              <a:defRPr sz="2048"/>
            </a:pPr>
            <a:r>
              <a:t>converters to deal with encoding</a:t>
            </a:r>
          </a:p>
        </p:txBody>
      </p:sp>
      <p:sp>
        <p:nvSpPr>
          <p:cNvPr id="190" name="converters = {5: lambda x: int(0 if 'Iris-setosa' else 1 if 'Iris-virginica' else 2) }…"/>
          <p:cNvSpPr txBox="1"/>
          <p:nvPr/>
        </p:nvSpPr>
        <p:spPr>
          <a:xfrm>
            <a:off x="783530" y="3016250"/>
            <a:ext cx="12552165" cy="318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converters = {5: lambda x: int(0 if 'Iris-setosa' else 1 if 'Iris-virginica' else 2) }</a:t>
            </a:r>
          </a:p>
          <a:p>
            <a:pPr/>
            <a:r>
              <a:t>my_array = np.genfromtxt('../Classes2/Iris.csv',</a:t>
            </a:r>
          </a:p>
          <a:p>
            <a:pPr/>
            <a:r>
              <a:t>                         usecols=(1,2,3,4,5),</a:t>
            </a:r>
          </a:p>
          <a:p>
            <a:pPr/>
            <a:r>
              <a:t>                         dtype =[float, float, float, float, float],</a:t>
            </a:r>
          </a:p>
          <a:p>
            <a:pPr/>
            <a:r>
              <a:t>                         delimiter = ',',</a:t>
            </a:r>
          </a:p>
          <a:p>
            <a:pPr/>
            <a:r>
              <a:t>                         converters = converters,</a:t>
            </a:r>
          </a:p>
          <a:p>
            <a:pPr/>
            <a:r>
              <a:t>                         skip_header=1)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Array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Array Creation</a:t>
            </a:r>
          </a:p>
        </p:txBody>
      </p:sp>
      <p:sp>
        <p:nvSpPr>
          <p:cNvPr id="193" name="This is an array of 150 tup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is an array of 150 tuples</a:t>
            </a:r>
          </a:p>
          <a:p>
            <a:pPr/>
            <a:r>
              <a:t>Use comprehension to convert to a two-dimensional array</a:t>
            </a:r>
          </a:p>
        </p:txBody>
      </p:sp>
      <p:sp>
        <p:nvSpPr>
          <p:cNvPr id="194" name="m = np.array( [ [row[0], row[1], row[2], row[3], row[4]]…"/>
          <p:cNvSpPr txBox="1"/>
          <p:nvPr/>
        </p:nvSpPr>
        <p:spPr>
          <a:xfrm>
            <a:off x="952500" y="4622799"/>
            <a:ext cx="10723067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m = np.array( [ [row[0], row[1], row[2], row[3], row[4]] </a:t>
            </a:r>
          </a:p>
          <a:p>
            <a:pPr/>
            <a:r>
              <a:t>                  for row in my_array 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NumPy Array Attributes"/>
          <p:cNvSpPr txBox="1"/>
          <p:nvPr>
            <p:ph type="title"/>
          </p:nvPr>
        </p:nvSpPr>
        <p:spPr>
          <a:xfrm>
            <a:off x="952500" y="122305"/>
            <a:ext cx="11099800" cy="2159001"/>
          </a:xfrm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/>
            <a:r>
              <a:t>NumPy Array Attributes</a:t>
            </a:r>
          </a:p>
        </p:txBody>
      </p:sp>
      <p:sp>
        <p:nvSpPr>
          <p:cNvPr id="197" name="The number of dimensions: ndim…"/>
          <p:cNvSpPr txBox="1"/>
          <p:nvPr>
            <p:ph type="body" sz="quarter" idx="1"/>
          </p:nvPr>
        </p:nvSpPr>
        <p:spPr>
          <a:xfrm>
            <a:off x="952500" y="2096946"/>
            <a:ext cx="11099800" cy="1745882"/>
          </a:xfrm>
          <a:prstGeom prst="rect">
            <a:avLst/>
          </a:prstGeom>
        </p:spPr>
        <p:txBody>
          <a:bodyPr anchor="t"/>
          <a:lstStyle/>
          <a:p>
            <a:pPr marL="355600" indent="-355600" defTabSz="467359">
              <a:spcBef>
                <a:spcPts val="1700"/>
              </a:spcBef>
              <a:defRPr sz="2560"/>
            </a:pPr>
            <a:r>
              <a:t>The number of dimensions: ndim</a:t>
            </a:r>
          </a:p>
          <a:p>
            <a:pPr marL="355600" indent="-355600" defTabSz="467359">
              <a:spcBef>
                <a:spcPts val="1700"/>
              </a:spcBef>
              <a:defRPr sz="2560"/>
            </a:pPr>
            <a:r>
              <a:t>The values of the dimensions as a tuple: shape</a:t>
            </a:r>
          </a:p>
          <a:p>
            <a:pPr marL="355600" indent="-355600" defTabSz="467359">
              <a:spcBef>
                <a:spcPts val="1700"/>
              </a:spcBef>
              <a:defRPr sz="2560"/>
            </a:pPr>
            <a:r>
              <a:t>The size (number of elements)</a:t>
            </a:r>
          </a:p>
        </p:txBody>
      </p:sp>
      <p:sp>
        <p:nvSpPr>
          <p:cNvPr id="198" name="&gt;&gt;&gt; tensor…"/>
          <p:cNvSpPr txBox="1"/>
          <p:nvPr/>
        </p:nvSpPr>
        <p:spPr>
          <a:xfrm>
            <a:off x="599758" y="3951628"/>
            <a:ext cx="11805284" cy="543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600"/>
            </a:pPr>
            <a:r>
              <a:t>&gt;&gt;&gt; tensor</a:t>
            </a:r>
          </a:p>
          <a:p>
            <a:pPr>
              <a:defRPr sz="2600"/>
            </a:pPr>
            <a:r>
              <a:t>array([[[2.11208424, 2.01510638, 2.03126777, 1.89670846],</a:t>
            </a:r>
          </a:p>
          <a:p>
            <a:pPr>
              <a:defRPr sz="2600"/>
            </a:pPr>
            <a:r>
              <a:t>        [1.94359036, 2.02299445, 2.08515919, 2.05402626],</a:t>
            </a:r>
          </a:p>
          <a:p>
            <a:pPr>
              <a:defRPr sz="2600"/>
            </a:pPr>
            <a:r>
              <a:t>        [1.8853457 , 2.01236192, 2.07019962, 1.93713157]],</a:t>
            </a:r>
          </a:p>
          <a:p>
            <a:pPr>
              <a:defRPr sz="2600"/>
            </a:pPr>
          </a:p>
          <a:p>
            <a:pPr>
              <a:defRPr sz="2600"/>
            </a:pPr>
            <a:r>
              <a:t>       [[1.84275427, 1.99537922, 1.96060154, 1.90020305],</a:t>
            </a:r>
          </a:p>
          <a:p>
            <a:pPr>
              <a:defRPr sz="2600"/>
            </a:pPr>
            <a:r>
              <a:t>        [2.00270166, 2.11286224, 2.03144254, 2.06924855],</a:t>
            </a:r>
          </a:p>
          <a:p>
            <a:pPr>
              <a:defRPr sz="2600"/>
            </a:pPr>
            <a:r>
              <a:t>        [1.95375653, 2.0612986 , 1.82571628, 1.86067971]]])</a:t>
            </a:r>
          </a:p>
          <a:p>
            <a:pPr>
              <a:defRPr sz="2600"/>
            </a:pPr>
            <a:r>
              <a:t>&gt;&gt;&gt; tensor.ndim</a:t>
            </a:r>
          </a:p>
          <a:p>
            <a:pPr>
              <a:defRPr sz="2600"/>
            </a:pPr>
            <a:r>
              <a:t>3</a:t>
            </a:r>
          </a:p>
          <a:p>
            <a:pPr>
              <a:defRPr sz="2600"/>
            </a:pPr>
            <a:r>
              <a:t>&gt;&gt;&gt; tensor.shape</a:t>
            </a:r>
          </a:p>
          <a:p>
            <a:pPr>
              <a:defRPr sz="2600"/>
            </a:pPr>
            <a:r>
              <a:t>(2, 3, 4)</a:t>
            </a:r>
          </a:p>
          <a:p>
            <a:pPr>
              <a:defRPr sz="2600"/>
            </a:pPr>
            <a:r>
              <a:t>&gt;&gt;&gt; tensor.size</a:t>
            </a:r>
          </a:p>
          <a:p>
            <a:pPr>
              <a:defRPr sz="2600"/>
            </a:pPr>
            <a:r>
              <a:t>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NumPy Array Attribut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/>
            <a:r>
              <a:t>NumPy Array Attributes</a:t>
            </a:r>
          </a:p>
        </p:txBody>
      </p:sp>
      <p:sp>
        <p:nvSpPr>
          <p:cNvPr id="201" name="The data type: dtyp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data type: dtype</a:t>
            </a:r>
          </a:p>
          <a:p>
            <a:pPr lvl="1"/>
            <a:r>
              <a:t>can be bool, int, int64, uint, uint64, float, float64, complex ...</a:t>
            </a:r>
          </a:p>
          <a:p>
            <a:pPr/>
            <a:r>
              <a:t>The size of a single element in bytes: itemsize </a:t>
            </a:r>
          </a:p>
          <a:p>
            <a:pPr/>
            <a:r>
              <a:t>The size of the total array: nbytes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NumPy Array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 Array Indexing</a:t>
            </a:r>
          </a:p>
        </p:txBody>
      </p:sp>
      <p:sp>
        <p:nvSpPr>
          <p:cNvPr id="204" name="Single elemen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Single elements</a:t>
            </a:r>
          </a:p>
          <a:p>
            <a:pPr lvl="1"/>
            <a:r>
              <a:t>Use the bracket notation   [  ]</a:t>
            </a:r>
          </a:p>
          <a:p>
            <a:pPr lvl="2"/>
            <a:r>
              <a:t>Single array: Same as in standard python</a:t>
            </a:r>
          </a:p>
        </p:txBody>
      </p:sp>
      <p:sp>
        <p:nvSpPr>
          <p:cNvPr id="205" name="&gt;&gt;&gt; vector = np.random.normal(10,1,(5))…"/>
          <p:cNvSpPr txBox="1"/>
          <p:nvPr/>
        </p:nvSpPr>
        <p:spPr>
          <a:xfrm>
            <a:off x="634054" y="5578209"/>
            <a:ext cx="11736692" cy="26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/>
            </a:pPr>
            <a:r>
              <a:t>&gt;&gt;&gt; vector = np.random.normal(10,1,(5))</a:t>
            </a:r>
          </a:p>
          <a:p>
            <a:pPr>
              <a:defRPr sz="2500"/>
            </a:pPr>
            <a:r>
              <a:t>&gt;&gt;&gt; print(vector)</a:t>
            </a:r>
          </a:p>
          <a:p>
            <a:pPr>
              <a:defRPr sz="2500"/>
            </a:pPr>
            <a:r>
              <a:t>[10.25056641 11.37079651 10.44719557 10.54447875 10.43634562]</a:t>
            </a:r>
          </a:p>
          <a:p>
            <a:pPr>
              <a:defRPr sz="2500"/>
            </a:pPr>
            <a:r>
              <a:t>&gt;&gt;&gt; vector[4]</a:t>
            </a:r>
          </a:p>
          <a:p>
            <a:pPr>
              <a:defRPr sz="2500"/>
            </a:pPr>
            <a:r>
              <a:t>10.436345621654919</a:t>
            </a:r>
          </a:p>
          <a:p>
            <a:pPr>
              <a:defRPr sz="2500"/>
            </a:pPr>
            <a:r>
              <a:t>&gt;&gt;&gt; vector[-2]</a:t>
            </a:r>
          </a:p>
          <a:p>
            <a:pPr>
              <a:defRPr sz="2500"/>
            </a:pPr>
            <a:r>
              <a:t>10.544478746079845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NumPy Arrays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/>
            <a:r>
              <a:t>NumPy Arrays Indexing</a:t>
            </a:r>
          </a:p>
        </p:txBody>
      </p:sp>
      <p:sp>
        <p:nvSpPr>
          <p:cNvPr id="208" name="Matrix and tensor elements: Use a single bracket and a comma separated tupl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Matrix and tensor elements: Use a single bracket and a comma separated tuple</a:t>
            </a:r>
          </a:p>
        </p:txBody>
      </p:sp>
      <p:sp>
        <p:nvSpPr>
          <p:cNvPr id="209" name="&gt;&gt;&gt; tensor…"/>
          <p:cNvSpPr txBox="1"/>
          <p:nvPr/>
        </p:nvSpPr>
        <p:spPr>
          <a:xfrm>
            <a:off x="824585" y="4070977"/>
            <a:ext cx="11355630" cy="378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/>
            </a:pPr>
            <a:r>
              <a:t>&gt;&gt;&gt; tensor</a:t>
            </a:r>
          </a:p>
          <a:p>
            <a:pPr>
              <a:defRPr sz="2500"/>
            </a:pPr>
            <a:r>
              <a:t>array([[[2.11208424, 2.01510638, 2.03126777, 1.89670846],</a:t>
            </a:r>
          </a:p>
          <a:p>
            <a:pPr>
              <a:defRPr sz="2500"/>
            </a:pPr>
            <a:r>
              <a:t>        [1.94359036, 2.02299445, 2.08515919, 2.05402626],</a:t>
            </a:r>
          </a:p>
          <a:p>
            <a:pPr>
              <a:defRPr sz="2500"/>
            </a:pPr>
            <a:r>
              <a:t>        [1.8853457 , 2.01236192, 2.07019962, 1.93713157]],</a:t>
            </a:r>
          </a:p>
          <a:p>
            <a:pPr>
              <a:defRPr sz="2500"/>
            </a:pPr>
          </a:p>
          <a:p>
            <a:pPr>
              <a:defRPr sz="2500"/>
            </a:pPr>
            <a:r>
              <a:t>       [[1.84275427, 1.99537922, 1.96060154, 1.90020305],</a:t>
            </a:r>
          </a:p>
          <a:p>
            <a:pPr>
              <a:defRPr sz="2500"/>
            </a:pPr>
            <a:r>
              <a:t>        [2.00270166, 2.11286224, 2.03144254, 2.06924855],</a:t>
            </a:r>
          </a:p>
          <a:p>
            <a:pPr>
              <a:defRPr sz="2500"/>
            </a:pPr>
            <a:r>
              <a:t>        [1.95375653, 2.0612986 , 1.82571628, 1.86067971]]])</a:t>
            </a:r>
          </a:p>
          <a:p>
            <a:pPr>
              <a:defRPr sz="2500"/>
            </a:pPr>
            <a:r>
              <a:t>&gt;&gt;&gt; tensor[0,0,1]</a:t>
            </a:r>
          </a:p>
          <a:p>
            <a:pPr>
              <a:defRPr sz="2500"/>
            </a:pPr>
            <a:r>
              <a:t>2.015106376191313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NumPy Arrays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/>
            <a:r>
              <a:t>NumPy Arrays Indexing</a:t>
            </a:r>
          </a:p>
        </p:txBody>
      </p:sp>
      <p:sp>
        <p:nvSpPr>
          <p:cNvPr id="212" name="Multiple bracket not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Multiple bracket notation</a:t>
            </a:r>
          </a:p>
          <a:p>
            <a:pPr lvl="1"/>
            <a:r>
              <a:t>We can also use the Python indexing of multi-dimensional lists using several brackets</a:t>
            </a:r>
          </a:p>
          <a:p>
            <a:pPr lvl="1"/>
          </a:p>
          <a:p>
            <a:pPr lvl="1"/>
          </a:p>
          <a:p>
            <a:pPr lvl="2"/>
            <a:r>
              <a:t>It is more writing and more error prone than the single bracket version</a:t>
            </a:r>
          </a:p>
        </p:txBody>
      </p:sp>
      <p:sp>
        <p:nvSpPr>
          <p:cNvPr id="213" name="&gt;&gt;&gt; tensor[0][1][2]…"/>
          <p:cNvSpPr txBox="1"/>
          <p:nvPr/>
        </p:nvSpPr>
        <p:spPr>
          <a:xfrm>
            <a:off x="4273196" y="4739897"/>
            <a:ext cx="4458408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&gt;&gt;&gt; tensor[0][1][2]</a:t>
            </a:r>
          </a:p>
          <a:p>
            <a:pPr>
              <a:defRPr sz="3000"/>
            </a:pPr>
            <a:r>
              <a:t>2.085159191502853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NumPy Arrays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/>
            <a:r>
              <a:t>NumPy Arrays Indexing</a:t>
            </a:r>
          </a:p>
        </p:txBody>
      </p:sp>
      <p:sp>
        <p:nvSpPr>
          <p:cNvPr id="216" name="We can also define slic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also define slices</a:t>
            </a:r>
          </a:p>
        </p:txBody>
      </p:sp>
      <p:sp>
        <p:nvSpPr>
          <p:cNvPr id="217" name="&gt;&gt;&gt; vector = np.random.normal(10,1,(3))…"/>
          <p:cNvSpPr txBox="1"/>
          <p:nvPr/>
        </p:nvSpPr>
        <p:spPr>
          <a:xfrm>
            <a:off x="1186594" y="3746500"/>
            <a:ext cx="10631612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&gt;&gt;&gt; vector = np.random.normal(10,1,(3))</a:t>
            </a:r>
          </a:p>
          <a:p>
            <a:pPr>
              <a:defRPr sz="3000"/>
            </a:pPr>
            <a:r>
              <a:t>&gt;&gt;&gt; vector</a:t>
            </a:r>
          </a:p>
          <a:p>
            <a:pPr>
              <a:defRPr sz="3000"/>
            </a:pPr>
            <a:r>
              <a:t>array([10.61948855,  7.99635252,  9.05538706])</a:t>
            </a:r>
          </a:p>
          <a:p>
            <a:pPr>
              <a:defRPr sz="3000"/>
            </a:pPr>
            <a:r>
              <a:t>&gt;&gt;&gt; vector[1:3]</a:t>
            </a:r>
          </a:p>
          <a:p>
            <a:pPr>
              <a:defRPr sz="3000"/>
            </a:pPr>
            <a:r>
              <a:t>array([7.99635252, 9.05538706])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NumPy Arrays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/>
            <a:r>
              <a:t>NumPy Arrays Indexing</a:t>
            </a:r>
          </a:p>
        </p:txBody>
      </p:sp>
      <p:sp>
        <p:nvSpPr>
          <p:cNvPr id="220" name="In Python, slices are new lis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 Python, slices are new lists</a:t>
            </a:r>
          </a:p>
          <a:p>
            <a:pPr/>
            <a:r>
              <a:t>In NumPy, slices are </a:t>
            </a:r>
            <a:r>
              <a:rPr b="1"/>
              <a:t>not </a:t>
            </a:r>
            <a:r>
              <a:t>copies</a:t>
            </a:r>
          </a:p>
          <a:p>
            <a:pPr lvl="1"/>
            <a:r>
              <a:t>Changing a slice changes the original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NumPy Fundamentals"/>
          <p:cNvSpPr txBox="1"/>
          <p:nvPr>
            <p:ph type="title"/>
          </p:nvPr>
        </p:nvSpPr>
        <p:spPr>
          <a:xfrm>
            <a:off x="1084194" y="254000"/>
            <a:ext cx="11099801" cy="2159000"/>
          </a:xfrm>
          <a:prstGeom prst="rect">
            <a:avLst/>
          </a:prstGeom>
        </p:spPr>
        <p:txBody>
          <a:bodyPr/>
          <a:lstStyle/>
          <a:p>
            <a:pPr/>
            <a:r>
              <a:t>NumPy Fundamentals</a:t>
            </a:r>
          </a:p>
        </p:txBody>
      </p:sp>
      <p:sp>
        <p:nvSpPr>
          <p:cNvPr id="126" name="Why Numpy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Why Numpy?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Remember that Python does not limit lists to just elements of a single class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If we have a large list  </a:t>
            </a:r>
            <a14:m>
              <m:oMath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[</m:t>
                </m:r>
                <m:sSub>
                  <m:e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sub>
                </m:sSub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]</m:t>
                </m:r>
              </m:oMath>
            </a14:m>
            <a:r>
              <a:t> and we want to add a number to all of the elements, then Python will asks for each element:</a:t>
            </a:r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What is the type of the element</a:t>
            </a:r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Does the type support the + operation </a:t>
            </a:r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Look up the code for the + and execute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This is slow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NumPy Arrays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/>
            <a:r>
              <a:t>NumPy Arrays Indexing</a:t>
            </a:r>
          </a:p>
        </p:txBody>
      </p:sp>
      <p:sp>
        <p:nvSpPr>
          <p:cNvPr id="223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Create an array</a:t>
            </a:r>
          </a:p>
          <a:p>
            <a:pPr lvl="1"/>
          </a:p>
          <a:p>
            <a:pPr lvl="1"/>
          </a:p>
          <a:p>
            <a:pPr lvl="1"/>
            <a:r>
              <a:t>Define a slice</a:t>
            </a:r>
          </a:p>
        </p:txBody>
      </p:sp>
      <p:sp>
        <p:nvSpPr>
          <p:cNvPr id="224" name="&gt;&gt;&gt; vector = np.random.normal(10,1,(3))…"/>
          <p:cNvSpPr txBox="1"/>
          <p:nvPr/>
        </p:nvSpPr>
        <p:spPr>
          <a:xfrm>
            <a:off x="1186594" y="4038599"/>
            <a:ext cx="10631612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&gt;&gt;&gt; vector = np.random.normal(10,1,(3))</a:t>
            </a:r>
          </a:p>
          <a:p>
            <a:pPr>
              <a:defRPr sz="3000"/>
            </a:pPr>
            <a:r>
              <a:t>&gt;&gt;&gt; vector</a:t>
            </a:r>
          </a:p>
          <a:p>
            <a:pPr>
              <a:defRPr sz="3000"/>
            </a:pPr>
            <a:r>
              <a:t>array([10.61948855,  7.99635252,  9.05538706])</a:t>
            </a:r>
          </a:p>
        </p:txBody>
      </p:sp>
      <p:sp>
        <p:nvSpPr>
          <p:cNvPr id="225" name="&gt;&gt;&gt; x = vector[1:3]"/>
          <p:cNvSpPr txBox="1"/>
          <p:nvPr/>
        </p:nvSpPr>
        <p:spPr>
          <a:xfrm>
            <a:off x="1230523" y="6531433"/>
            <a:ext cx="445840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&gt;&gt;&gt; x = vector[1:3]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NumPy Arrays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/>
            <a:r>
              <a:t>NumPy Arrays Indexing</a:t>
            </a:r>
          </a:p>
        </p:txBody>
      </p:sp>
      <p:sp>
        <p:nvSpPr>
          <p:cNvPr id="228" name="Example (cont.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 (cont.)</a:t>
            </a:r>
          </a:p>
          <a:p>
            <a:pPr lvl="1"/>
            <a:r>
              <a:t>Change the first element in the slice</a:t>
            </a:r>
          </a:p>
          <a:p>
            <a:pPr lvl="1"/>
          </a:p>
          <a:p>
            <a:pPr lvl="1"/>
            <a:r>
              <a:t>Verify that the change has happened</a:t>
            </a:r>
          </a:p>
          <a:p>
            <a:pPr lvl="1"/>
          </a:p>
          <a:p>
            <a:pPr lvl="1"/>
            <a:r>
              <a:t>But the original has also changed:</a:t>
            </a:r>
          </a:p>
        </p:txBody>
      </p:sp>
      <p:sp>
        <p:nvSpPr>
          <p:cNvPr id="229" name="&gt;&gt;&gt; x[0] = 5.0"/>
          <p:cNvSpPr txBox="1"/>
          <p:nvPr/>
        </p:nvSpPr>
        <p:spPr>
          <a:xfrm>
            <a:off x="4671033" y="4182093"/>
            <a:ext cx="331522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&gt;&gt;&gt; x[0] = 5.0</a:t>
            </a:r>
          </a:p>
        </p:txBody>
      </p:sp>
      <p:sp>
        <p:nvSpPr>
          <p:cNvPr id="230" name="&gt;&gt;&gt; x…"/>
          <p:cNvSpPr txBox="1"/>
          <p:nvPr/>
        </p:nvSpPr>
        <p:spPr>
          <a:xfrm>
            <a:off x="2901373" y="5498376"/>
            <a:ext cx="7202054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&gt;&gt;&gt; x</a:t>
            </a:r>
          </a:p>
          <a:p>
            <a:pPr>
              <a:defRPr sz="3000"/>
            </a:pPr>
            <a:r>
              <a:t>array([5.        , 9.05538706])</a:t>
            </a:r>
          </a:p>
        </p:txBody>
      </p:sp>
      <p:sp>
        <p:nvSpPr>
          <p:cNvPr id="231" name="&gt;&gt;&gt; vector…"/>
          <p:cNvSpPr txBox="1"/>
          <p:nvPr/>
        </p:nvSpPr>
        <p:spPr>
          <a:xfrm>
            <a:off x="1186594" y="7246459"/>
            <a:ext cx="10631612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&gt;&gt;&gt; vector</a:t>
            </a:r>
          </a:p>
          <a:p>
            <a:pPr>
              <a:defRPr sz="3000"/>
            </a:pPr>
            <a:r>
              <a:t>array([10.61948855,  5.        ,  9.05538706])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NumPy Arrays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/>
            <a:r>
              <a:t>NumPy Arrays Indexing</a:t>
            </a:r>
          </a:p>
        </p:txBody>
      </p:sp>
      <p:sp>
        <p:nvSpPr>
          <p:cNvPr id="234" name="Slicing does not makes cop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Slicing does </a:t>
            </a:r>
            <a:r>
              <a:rPr b="1"/>
              <a:t>not </a:t>
            </a:r>
            <a:r>
              <a:t>makes copies</a:t>
            </a:r>
          </a:p>
          <a:p>
            <a:pPr lvl="1"/>
            <a:r>
              <a:t>This is done in order to be efficient</a:t>
            </a:r>
          </a:p>
          <a:p>
            <a:pPr lvl="2"/>
            <a:r>
              <a:t>Numerical calculations with a large amount of data get slowed down by unnecessary copies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NumPy Arrays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/>
            <a:r>
              <a:t>NumPy Arrays Indexing</a:t>
            </a:r>
          </a:p>
        </p:txBody>
      </p:sp>
      <p:sp>
        <p:nvSpPr>
          <p:cNvPr id="237" name="If we want a copy, we need to make one with the copy metho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we want a copy, we need to make one with the copy method </a:t>
            </a:r>
          </a:p>
          <a:p>
            <a:pPr/>
            <a:r>
              <a:t>Example:</a:t>
            </a:r>
          </a:p>
          <a:p>
            <a:pPr lvl="1"/>
            <a:r>
              <a:t>Make an array</a:t>
            </a:r>
          </a:p>
          <a:p>
            <a:pPr lvl="1"/>
          </a:p>
          <a:p>
            <a:pPr lvl="1"/>
          </a:p>
          <a:p>
            <a:pPr lvl="1"/>
            <a:r>
              <a:t>Make a copy of the array</a:t>
            </a:r>
          </a:p>
        </p:txBody>
      </p:sp>
      <p:sp>
        <p:nvSpPr>
          <p:cNvPr id="238" name="&gt;&gt;&gt; vector = np.random.randint(0,10,5)…"/>
          <p:cNvSpPr txBox="1"/>
          <p:nvPr/>
        </p:nvSpPr>
        <p:spPr>
          <a:xfrm>
            <a:off x="2101143" y="5363547"/>
            <a:ext cx="8802514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&gt;&gt;&gt; vector = np.random.randint(0,10,5)</a:t>
            </a:r>
          </a:p>
          <a:p>
            <a:pPr>
              <a:defRPr sz="3000"/>
            </a:pPr>
            <a:r>
              <a:t>&gt;&gt;&gt; vector</a:t>
            </a:r>
          </a:p>
          <a:p>
            <a:pPr>
              <a:defRPr sz="3000"/>
            </a:pPr>
            <a:r>
              <a:t>array([0, 9, 5, 7, 8])</a:t>
            </a:r>
          </a:p>
        </p:txBody>
      </p:sp>
      <p:sp>
        <p:nvSpPr>
          <p:cNvPr id="239" name="&gt;&gt;&gt; my_vector_copy = vector.copy()"/>
          <p:cNvSpPr txBox="1"/>
          <p:nvPr/>
        </p:nvSpPr>
        <p:spPr>
          <a:xfrm>
            <a:off x="2558417" y="7754298"/>
            <a:ext cx="788796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&gt;&gt;&gt; my_vector_copy = vector.copy()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9" grpId="2"/>
      <p:bldP build="p" bldLvl="5" animBg="1" rev="0" advAuto="0" spid="238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NumPy Arrays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/>
            <a:r>
              <a:t>NumPy Arrays Indexing</a:t>
            </a:r>
          </a:p>
        </p:txBody>
      </p:sp>
      <p:sp>
        <p:nvSpPr>
          <p:cNvPr id="242" name="Example (continued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1"/>
            <a:r>
              <a:t>Example (continued)</a:t>
            </a:r>
          </a:p>
          <a:p>
            <a:pPr lvl="2"/>
            <a:r>
              <a:t>Change the middle elements in the copy</a:t>
            </a:r>
          </a:p>
          <a:p>
            <a:pPr lvl="2"/>
          </a:p>
          <a:p>
            <a:pPr lvl="2"/>
            <a:r>
              <a:t>Check the change</a:t>
            </a:r>
          </a:p>
          <a:p>
            <a:pPr lvl="2"/>
          </a:p>
          <a:p>
            <a:pPr lvl="2"/>
            <a:r>
              <a:t>Check the original</a:t>
            </a:r>
          </a:p>
          <a:p>
            <a:pPr lvl="2"/>
          </a:p>
          <a:p>
            <a:pPr lvl="2"/>
            <a:r>
              <a:t>No change!</a:t>
            </a:r>
          </a:p>
        </p:txBody>
      </p:sp>
      <p:sp>
        <p:nvSpPr>
          <p:cNvPr id="243" name="&gt;&gt;&gt; my_vector_copy[1:-2]=100"/>
          <p:cNvSpPr txBox="1"/>
          <p:nvPr/>
        </p:nvSpPr>
        <p:spPr>
          <a:xfrm>
            <a:off x="2777930" y="4198555"/>
            <a:ext cx="651614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&gt;&gt;&gt; my_vector_copy[1:-2]=100</a:t>
            </a:r>
          </a:p>
        </p:txBody>
      </p:sp>
      <p:sp>
        <p:nvSpPr>
          <p:cNvPr id="244" name="&gt;&gt;&gt; my_vector_copy…"/>
          <p:cNvSpPr txBox="1"/>
          <p:nvPr/>
        </p:nvSpPr>
        <p:spPr>
          <a:xfrm>
            <a:off x="2787054" y="5447753"/>
            <a:ext cx="7430692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&gt;&gt;&gt; my_vector_copy</a:t>
            </a:r>
          </a:p>
          <a:p>
            <a:pPr>
              <a:defRPr sz="3000"/>
            </a:pPr>
            <a:r>
              <a:t>array([  0, 100, 100,   7,   8])</a:t>
            </a:r>
          </a:p>
        </p:txBody>
      </p:sp>
      <p:sp>
        <p:nvSpPr>
          <p:cNvPr id="245" name="&gt;&gt;&gt; vector…"/>
          <p:cNvSpPr txBox="1"/>
          <p:nvPr/>
        </p:nvSpPr>
        <p:spPr>
          <a:xfrm>
            <a:off x="3463841" y="7011621"/>
            <a:ext cx="5144320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&gt;&gt;&gt; vector</a:t>
            </a:r>
          </a:p>
          <a:p>
            <a:pPr>
              <a:defRPr sz="3000"/>
            </a:pPr>
            <a:r>
              <a:t>array([0, 9, 5, 7, 8])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NumPy Arrays Index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/>
            <a:r>
              <a:t>NumPy Arrays Indexing</a:t>
            </a:r>
          </a:p>
        </p:txBody>
      </p:sp>
      <p:sp>
        <p:nvSpPr>
          <p:cNvPr id="248" name="Multi-dimensional slic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Multi-dimensional slicing</a:t>
            </a:r>
          </a:p>
          <a:p>
            <a:pPr lvl="1"/>
            <a:r>
              <a:t>Combines the slicing operation for each dimension</a:t>
            </a:r>
          </a:p>
        </p:txBody>
      </p:sp>
      <p:sp>
        <p:nvSpPr>
          <p:cNvPr id="249" name="&gt;&gt;&gt; slice = tensor[1:, :2, :1]…"/>
          <p:cNvSpPr txBox="1"/>
          <p:nvPr/>
        </p:nvSpPr>
        <p:spPr>
          <a:xfrm>
            <a:off x="3015691" y="4439791"/>
            <a:ext cx="6973417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&gt;&gt;&gt; slice = tensor[1:, :2, :1]</a:t>
            </a:r>
          </a:p>
          <a:p>
            <a:pPr>
              <a:defRPr sz="3000"/>
            </a:pPr>
            <a:r>
              <a:t>&gt;&gt;&gt; slice</a:t>
            </a:r>
          </a:p>
          <a:p>
            <a:pPr>
              <a:defRPr sz="3000"/>
            </a:pPr>
            <a:r>
              <a:t>array([[[1.84275427],</a:t>
            </a:r>
          </a:p>
          <a:p>
            <a:pPr>
              <a:defRPr sz="3000"/>
            </a:pPr>
            <a:r>
              <a:t>        [2.00270166]]])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NumPy Array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NumPy Arrays</a:t>
            </a:r>
          </a:p>
          <a:p>
            <a:pPr defTabSz="484886">
              <a:defRPr sz="6640"/>
            </a:pPr>
            <a:r>
              <a:t>Conditional Selection</a:t>
            </a:r>
          </a:p>
        </p:txBody>
      </p:sp>
      <p:sp>
        <p:nvSpPr>
          <p:cNvPr id="252" name="We can create an array of Boolean values using comparisons on the arra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create an array of Boolean values using comparisons on the array</a:t>
            </a:r>
          </a:p>
        </p:txBody>
      </p:sp>
      <p:sp>
        <p:nvSpPr>
          <p:cNvPr id="253" name="&gt;&gt;&gt; array = np.random.randint(0,10,8)…"/>
          <p:cNvSpPr txBox="1"/>
          <p:nvPr/>
        </p:nvSpPr>
        <p:spPr>
          <a:xfrm>
            <a:off x="1326526" y="3693320"/>
            <a:ext cx="9717063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&gt;&gt;&gt; array = np.random.randint(0,10,8)</a:t>
            </a:r>
          </a:p>
          <a:p>
            <a:pPr>
              <a:defRPr sz="3000"/>
            </a:pPr>
            <a:r>
              <a:t>&gt;&gt;&gt; array</a:t>
            </a:r>
          </a:p>
          <a:p>
            <a:pPr>
              <a:defRPr sz="3000"/>
            </a:pPr>
            <a:r>
              <a:t>array([2, 4, 4, 0, 0, 4, 8, 4])</a:t>
            </a:r>
          </a:p>
          <a:p>
            <a:pPr>
              <a:defRPr sz="3000"/>
            </a:pPr>
            <a:r>
              <a:t>&gt;&gt;&gt; bool_array = array &gt; 5</a:t>
            </a:r>
          </a:p>
          <a:p>
            <a:pPr>
              <a:defRPr sz="3000"/>
            </a:pPr>
            <a:r>
              <a:t>&gt;&gt;&gt; bool_array</a:t>
            </a:r>
          </a:p>
          <a:p>
            <a:pPr>
              <a:defRPr sz="3000"/>
            </a:pPr>
            <a:r>
              <a:t>array([False, False, False, False, False, </a:t>
            </a:r>
          </a:p>
          <a:p>
            <a:pPr>
              <a:defRPr sz="3000"/>
            </a:pPr>
            <a:r>
              <a:t>       False,  True, False])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NumPy Array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NumPy Arrays</a:t>
            </a:r>
          </a:p>
          <a:p>
            <a:pPr defTabSz="484886">
              <a:defRPr sz="6640"/>
            </a:pPr>
            <a:r>
              <a:t>Conditional Selection</a:t>
            </a:r>
          </a:p>
        </p:txBody>
      </p:sp>
      <p:sp>
        <p:nvSpPr>
          <p:cNvPr id="256" name="We can then use the Boolean array to create a selection from the original arra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then use the Boolean array to create a selection from the original array</a:t>
            </a:r>
          </a:p>
          <a:p>
            <a:pPr/>
          </a:p>
          <a:p>
            <a:pPr/>
          </a:p>
          <a:p>
            <a:pPr/>
          </a:p>
          <a:p>
            <a:pPr/>
            <a:r>
              <a:t>The new array only has one element!</a:t>
            </a:r>
          </a:p>
        </p:txBody>
      </p:sp>
      <p:sp>
        <p:nvSpPr>
          <p:cNvPr id="257" name="&gt;&gt;&gt; selection=array[bool_array]…"/>
          <p:cNvSpPr txBox="1"/>
          <p:nvPr/>
        </p:nvSpPr>
        <p:spPr>
          <a:xfrm>
            <a:off x="2901373" y="3947834"/>
            <a:ext cx="7202054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&gt;&gt;&gt; selection=array[bool_array]</a:t>
            </a:r>
          </a:p>
          <a:p>
            <a:pPr>
              <a:defRPr sz="3000"/>
            </a:pPr>
            <a:r>
              <a:t>&gt;&gt;&gt; selection</a:t>
            </a:r>
          </a:p>
          <a:p>
            <a:pPr>
              <a:defRPr sz="3000"/>
            </a:pPr>
            <a:r>
              <a:t>array([8])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elfte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Selftest</a:t>
            </a:r>
          </a:p>
        </p:txBody>
      </p:sp>
      <p:sp>
        <p:nvSpPr>
          <p:cNvPr id="260" name="Can you do this in one step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you do this in one step?</a:t>
            </a:r>
          </a:p>
          <a:p>
            <a:pPr lvl="1"/>
            <a:r>
              <a:t>Create a random array of 10 elements between 0 and 10</a:t>
            </a:r>
          </a:p>
          <a:p>
            <a:pPr lvl="1"/>
            <a:r>
              <a:t>Then select the ones larger than 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elftest 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Selftest Solution</a:t>
            </a:r>
          </a:p>
        </p:txBody>
      </p:sp>
      <p:sp>
        <p:nvSpPr>
          <p:cNvPr id="263" name="Solu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Solution:</a:t>
            </a:r>
          </a:p>
          <a:p>
            <a:pPr lvl="1"/>
            <a:r>
              <a:t>Looks a bit cryptic</a:t>
            </a:r>
          </a:p>
          <a:p>
            <a:pPr lvl="2"/>
            <a:r>
              <a:t>First, we create an array</a:t>
            </a:r>
          </a:p>
          <a:p>
            <a:pPr lvl="2"/>
          </a:p>
          <a:p>
            <a:pPr lvl="2"/>
          </a:p>
          <a:p>
            <a:pPr lvl="2"/>
            <a:r>
              <a:t>Then we select in a single step</a:t>
            </a:r>
          </a:p>
        </p:txBody>
      </p:sp>
      <p:sp>
        <p:nvSpPr>
          <p:cNvPr id="264" name="&gt;&gt;&gt; arr = np.random.randint(0,10,10)…"/>
          <p:cNvSpPr txBox="1"/>
          <p:nvPr/>
        </p:nvSpPr>
        <p:spPr>
          <a:xfrm>
            <a:off x="2728544" y="4820309"/>
            <a:ext cx="8573878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&gt;&gt;&gt; arr = np.random.randint(0,10,10)</a:t>
            </a:r>
          </a:p>
          <a:p>
            <a:pPr>
              <a:defRPr sz="3000"/>
            </a:pPr>
            <a:r>
              <a:t>&gt;&gt;&gt; arr</a:t>
            </a:r>
          </a:p>
          <a:p>
            <a:pPr>
              <a:defRPr sz="3000"/>
            </a:pPr>
            <a:r>
              <a:t>array([3, 2, 7, 8, 7, 2, 1, 0, 4, 8])</a:t>
            </a:r>
          </a:p>
        </p:txBody>
      </p:sp>
      <p:sp>
        <p:nvSpPr>
          <p:cNvPr id="265" name="&gt;&gt;&gt; sel = arr[arr&gt;5]…"/>
          <p:cNvSpPr txBox="1"/>
          <p:nvPr/>
        </p:nvSpPr>
        <p:spPr>
          <a:xfrm>
            <a:off x="2728544" y="7111292"/>
            <a:ext cx="4687045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&gt;&gt;&gt; </a:t>
            </a:r>
            <a:r>
              <a:rPr b="1"/>
              <a:t>sel = arr[arr&gt;5]</a:t>
            </a:r>
          </a:p>
          <a:p>
            <a:pPr>
              <a:defRPr sz="3000"/>
            </a:pPr>
            <a:r>
              <a:t>&gt;&gt;&gt; sel</a:t>
            </a:r>
          </a:p>
          <a:p>
            <a:pPr>
              <a:defRPr sz="3000"/>
            </a:pPr>
            <a:r>
              <a:t>array([7, 8, 7, 8])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Py Fundament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 Fundamentals</a:t>
            </a:r>
          </a:p>
        </p:txBody>
      </p:sp>
      <p:sp>
        <p:nvSpPr>
          <p:cNvPr id="129" name="Why Numpy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Why Numpy?</a:t>
            </a:r>
          </a:p>
          <a:p>
            <a:pPr lvl="1"/>
            <a:r>
              <a:t>Primary feature of Numpy are </a:t>
            </a:r>
            <a:r>
              <a:rPr u="sng"/>
              <a:t>arrays</a:t>
            </a:r>
            <a:r>
              <a:t>:</a:t>
            </a:r>
          </a:p>
          <a:p>
            <a:pPr lvl="2"/>
            <a:r>
              <a:t>List like structure where all the elements have the same type</a:t>
            </a:r>
          </a:p>
          <a:p>
            <a:pPr lvl="3"/>
            <a:r>
              <a:t>Usually a floating point type</a:t>
            </a:r>
          </a:p>
          <a:p>
            <a:pPr lvl="2"/>
            <a:r>
              <a:t>Can calculate with arrays much faster than with list</a:t>
            </a:r>
          </a:p>
          <a:p>
            <a:pPr lvl="2"/>
            <a:r>
              <a:t>Implemented in C / Java for Cython or Jython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NumPy Array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NumPy Arrays</a:t>
            </a:r>
          </a:p>
          <a:p>
            <a:pPr defTabSz="484886">
              <a:defRPr sz="6640"/>
            </a:pPr>
            <a:r>
              <a:t>Conditional Selection</a:t>
            </a:r>
          </a:p>
        </p:txBody>
      </p:sp>
      <p:sp>
        <p:nvSpPr>
          <p:cNvPr id="268" name="Let's try this out with a matrix…"/>
          <p:cNvSpPr txBox="1"/>
          <p:nvPr>
            <p:ph type="body" sz="half" idx="1"/>
          </p:nvPr>
        </p:nvSpPr>
        <p:spPr>
          <a:xfrm>
            <a:off x="952500" y="2590800"/>
            <a:ext cx="11099800" cy="2522349"/>
          </a:xfrm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Let's try this out with a matrix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We create a vector, then use </a:t>
            </a:r>
            <a:r>
              <a:rPr b="1"/>
              <a:t>reshape</a:t>
            </a:r>
            <a:r>
              <a:t> to make the array into a vector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Recall: the number of elements needs to be the same</a:t>
            </a:r>
          </a:p>
        </p:txBody>
      </p:sp>
      <p:sp>
        <p:nvSpPr>
          <p:cNvPr id="269" name="&gt;&gt;&gt; mat = np.arange(1,13).reshape(3,4)…"/>
          <p:cNvSpPr txBox="1"/>
          <p:nvPr/>
        </p:nvSpPr>
        <p:spPr>
          <a:xfrm>
            <a:off x="2777930" y="5614268"/>
            <a:ext cx="8802514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&gt;&gt;&gt; mat = np.arange(1,13).reshape(3,4)</a:t>
            </a:r>
          </a:p>
          <a:p>
            <a:pPr>
              <a:defRPr sz="3000"/>
            </a:pPr>
            <a:r>
              <a:t>&gt;&gt;&gt; mat</a:t>
            </a:r>
          </a:p>
          <a:p>
            <a:pPr>
              <a:defRPr sz="3000"/>
            </a:pPr>
            <a:r>
              <a:t>array([[ 1,  2,  3,  4],</a:t>
            </a:r>
          </a:p>
          <a:p>
            <a:pPr>
              <a:defRPr sz="3000"/>
            </a:pPr>
            <a:r>
              <a:t>       [ 5,  6,  7,  8],</a:t>
            </a:r>
          </a:p>
          <a:p>
            <a:pPr>
              <a:defRPr sz="3000"/>
            </a:pPr>
            <a:r>
              <a:t>       [ 9, 10, 11, 12]])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NumPy Array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NumPy Arrays</a:t>
            </a:r>
          </a:p>
          <a:p>
            <a:pPr defTabSz="484886">
              <a:defRPr sz="6640"/>
            </a:pPr>
            <a:r>
              <a:t>Conditional Selection</a:t>
            </a:r>
          </a:p>
        </p:txBody>
      </p:sp>
      <p:sp>
        <p:nvSpPr>
          <p:cNvPr id="272" name="Now let's select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let's select:</a:t>
            </a:r>
          </a:p>
          <a:p>
            <a:pPr/>
          </a:p>
          <a:p>
            <a:pPr/>
          </a:p>
          <a:p>
            <a:pPr/>
            <a:r>
              <a:t>This is no longer a matrix, which makes sense</a:t>
            </a:r>
          </a:p>
        </p:txBody>
      </p:sp>
      <p:sp>
        <p:nvSpPr>
          <p:cNvPr id="273" name="&gt;&gt;&gt; mat1 = mat[mat&gt;6]…"/>
          <p:cNvSpPr txBox="1"/>
          <p:nvPr/>
        </p:nvSpPr>
        <p:spPr>
          <a:xfrm>
            <a:off x="2901373" y="3453982"/>
            <a:ext cx="7202054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&gt;&gt;&gt; mat1 = mat[mat&gt;6]</a:t>
            </a:r>
          </a:p>
          <a:p>
            <a:pPr>
              <a:defRPr sz="3000"/>
            </a:pPr>
            <a:r>
              <a:t>&gt;&gt;&gt; mat1</a:t>
            </a:r>
          </a:p>
          <a:p>
            <a:pPr>
              <a:defRPr sz="3000"/>
            </a:pPr>
            <a:r>
              <a:t>array([ 7,  8,  9, 10, 11, 12])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lic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Slicing</a:t>
            </a:r>
          </a:p>
        </p:txBody>
      </p:sp>
      <p:sp>
        <p:nvSpPr>
          <p:cNvPr id="276" name="Photo Manipul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Photo Manipulation</a:t>
            </a:r>
          </a:p>
          <a:p>
            <a:pPr lvl="1"/>
            <a:r>
              <a:t>Need to install imageio and matplotlib</a:t>
            </a:r>
          </a:p>
          <a:p>
            <a:pPr lvl="1"/>
          </a:p>
          <a:p>
            <a:pPr lvl="1"/>
          </a:p>
          <a:p>
            <a:pPr lvl="1"/>
          </a:p>
          <a:p>
            <a:pPr lvl="1"/>
            <a:r>
              <a:t>Get a photo as a 3-dimensional array</a:t>
            </a:r>
          </a:p>
        </p:txBody>
      </p:sp>
      <p:sp>
        <p:nvSpPr>
          <p:cNvPr id="277" name="import imageio…"/>
          <p:cNvSpPr txBox="1"/>
          <p:nvPr/>
        </p:nvSpPr>
        <p:spPr>
          <a:xfrm>
            <a:off x="3518693" y="4311650"/>
            <a:ext cx="5967414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import imageio</a:t>
            </a:r>
          </a:p>
          <a:p>
            <a:pPr/>
            <a:r>
              <a:t>import matplotlib.pyplot as plt</a:t>
            </a:r>
          </a:p>
          <a:p>
            <a:pPr/>
            <a:r>
              <a:t>import matplotlib.image as mpimg</a:t>
            </a:r>
          </a:p>
        </p:txBody>
      </p:sp>
      <p:sp>
        <p:nvSpPr>
          <p:cNvPr id="278" name="im = mpimg.imread('earth.jpg')…"/>
          <p:cNvSpPr txBox="1"/>
          <p:nvPr/>
        </p:nvSpPr>
        <p:spPr>
          <a:xfrm>
            <a:off x="3518693" y="7442199"/>
            <a:ext cx="560159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 = mpimg.imread('earth.jpg')</a:t>
            </a:r>
          </a:p>
          <a:p>
            <a:pPr/>
            <a:r>
              <a:t>print(im.shape)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lic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Slicing</a:t>
            </a:r>
          </a:p>
        </p:txBody>
      </p:sp>
      <p:sp>
        <p:nvSpPr>
          <p:cNvPr id="281" name="Display the phot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Display the photo</a:t>
            </a:r>
          </a:p>
        </p:txBody>
      </p:sp>
      <p:sp>
        <p:nvSpPr>
          <p:cNvPr id="282" name="plt.imshow(im)…"/>
          <p:cNvSpPr txBox="1"/>
          <p:nvPr/>
        </p:nvSpPr>
        <p:spPr>
          <a:xfrm>
            <a:off x="1939230" y="3390899"/>
            <a:ext cx="267503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plt.imshow(im)</a:t>
            </a:r>
          </a:p>
          <a:p>
            <a:pPr/>
            <a:r>
              <a:t>plt.show()</a:t>
            </a:r>
          </a:p>
        </p:txBody>
      </p:sp>
      <p:pic>
        <p:nvPicPr>
          <p:cNvPr id="283" name="earth.jpg" descr="eart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4814" y="4927600"/>
            <a:ext cx="7395172" cy="36975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7945" y="3515617"/>
            <a:ext cx="7148910" cy="5361683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lic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Slicing</a:t>
            </a:r>
          </a:p>
        </p:txBody>
      </p:sp>
      <p:sp>
        <p:nvSpPr>
          <p:cNvPr id="287" name="Swap first coordinate"/>
          <p:cNvSpPr txBox="1"/>
          <p:nvPr>
            <p:ph type="body" idx="1"/>
          </p:nvPr>
        </p:nvSpPr>
        <p:spPr>
          <a:xfrm>
            <a:off x="952500" y="2692400"/>
            <a:ext cx="11099800" cy="6299200"/>
          </a:xfrm>
          <a:prstGeom prst="rect">
            <a:avLst/>
          </a:prstGeom>
        </p:spPr>
        <p:txBody>
          <a:bodyPr anchor="t"/>
          <a:lstStyle/>
          <a:p>
            <a:pPr/>
            <a:r>
              <a:t>Swap first coordinate</a:t>
            </a:r>
          </a:p>
        </p:txBody>
      </p:sp>
      <p:sp>
        <p:nvSpPr>
          <p:cNvPr id="288" name="plt.imshow(im[::-1,])…"/>
          <p:cNvSpPr txBox="1"/>
          <p:nvPr/>
        </p:nvSpPr>
        <p:spPr>
          <a:xfrm>
            <a:off x="4524697" y="3365499"/>
            <a:ext cx="395540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plt.imshow(im[::-1,])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2378" y="2163768"/>
            <a:ext cx="10560044" cy="7920032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lic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Slicing</a:t>
            </a:r>
          </a:p>
        </p:txBody>
      </p:sp>
      <p:sp>
        <p:nvSpPr>
          <p:cNvPr id="292" name="Swap second coordinate"/>
          <p:cNvSpPr txBox="1"/>
          <p:nvPr>
            <p:ph type="body" sz="quarter" idx="1"/>
          </p:nvPr>
        </p:nvSpPr>
        <p:spPr>
          <a:xfrm>
            <a:off x="952500" y="2413000"/>
            <a:ext cx="7962851" cy="2970411"/>
          </a:xfrm>
          <a:prstGeom prst="rect">
            <a:avLst/>
          </a:prstGeom>
        </p:spPr>
        <p:txBody>
          <a:bodyPr anchor="t"/>
          <a:lstStyle/>
          <a:p>
            <a:pPr/>
            <a:r>
              <a:t>Swap second coordinate</a:t>
            </a:r>
          </a:p>
        </p:txBody>
      </p:sp>
      <p:sp>
        <p:nvSpPr>
          <p:cNvPr id="293" name="plt.imshow(im[:,::-1,])…"/>
          <p:cNvSpPr txBox="1"/>
          <p:nvPr/>
        </p:nvSpPr>
        <p:spPr>
          <a:xfrm>
            <a:off x="3590230" y="2990850"/>
            <a:ext cx="4321226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plt.imshow(im[:,::-1,])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9896" y="3162944"/>
            <a:ext cx="9685008" cy="7263756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Slic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Slicing</a:t>
            </a:r>
          </a:p>
        </p:txBody>
      </p:sp>
      <p:sp>
        <p:nvSpPr>
          <p:cNvPr id="297" name="Swap third coordinate (color coordinate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Swap third coordinate (color coordinate)</a:t>
            </a:r>
          </a:p>
        </p:txBody>
      </p:sp>
      <p:sp>
        <p:nvSpPr>
          <p:cNvPr id="298" name="plt.imshow(im[:,:,::-1])…"/>
          <p:cNvSpPr txBox="1"/>
          <p:nvPr/>
        </p:nvSpPr>
        <p:spPr>
          <a:xfrm>
            <a:off x="2104330" y="3467099"/>
            <a:ext cx="4504135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plt.imshow(im[:,:,::-1])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7214" y="3670300"/>
            <a:ext cx="8283972" cy="6212979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Slic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Slicing</a:t>
            </a:r>
          </a:p>
        </p:txBody>
      </p:sp>
      <p:sp>
        <p:nvSpPr>
          <p:cNvPr id="302" name="Take every 50th line and colum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Take every 50th line and column</a:t>
            </a:r>
          </a:p>
        </p:txBody>
      </p:sp>
      <p:sp>
        <p:nvSpPr>
          <p:cNvPr id="303" name="plt.imshow(im[::50, ::50,])…"/>
          <p:cNvSpPr txBox="1"/>
          <p:nvPr/>
        </p:nvSpPr>
        <p:spPr>
          <a:xfrm>
            <a:off x="3772768" y="3517899"/>
            <a:ext cx="505286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plt.imshow(im[::50, ::50,])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lic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Slicing</a:t>
            </a:r>
          </a:p>
        </p:txBody>
      </p:sp>
      <p:sp>
        <p:nvSpPr>
          <p:cNvPr id="306" name="We can also apply func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also apply functions</a:t>
            </a:r>
          </a:p>
          <a:p>
            <a:pPr lvl="1"/>
            <a:r>
              <a:t>np.where allows us to replace values</a:t>
            </a:r>
          </a:p>
          <a:p>
            <a:pPr lvl="2"/>
            <a:r>
              <a:t> </a:t>
            </a:r>
          </a:p>
          <a:p>
            <a:pPr lvl="3"/>
            <a:r>
              <a:t>Where-ever the value of the image is less than 100, replace it with 0</a:t>
            </a:r>
          </a:p>
          <a:p>
            <a:pPr lvl="3"/>
            <a:r>
              <a:t>Otherwise, replace it with 255 </a:t>
            </a:r>
          </a:p>
        </p:txBody>
      </p:sp>
      <p:sp>
        <p:nvSpPr>
          <p:cNvPr id="307" name="image = np.where(im&gt;100, 255, 0)"/>
          <p:cNvSpPr txBox="1"/>
          <p:nvPr/>
        </p:nvSpPr>
        <p:spPr>
          <a:xfrm>
            <a:off x="2459930" y="4184650"/>
            <a:ext cx="5967413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image = np.where(im&gt;100, 255, 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5400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Slic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Slicing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NumPy Array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 Arrays</a:t>
            </a:r>
          </a:p>
        </p:txBody>
      </p:sp>
      <p:sp>
        <p:nvSpPr>
          <p:cNvPr id="132" name="NumPy Arrays are containers for numerical valu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NumPy Arrays are containers for numerical values</a:t>
            </a:r>
          </a:p>
          <a:p>
            <a:pPr/>
            <a:r>
              <a:t>Numpy arrays have dimensions</a:t>
            </a:r>
          </a:p>
          <a:p>
            <a:pPr lvl="1"/>
            <a:r>
              <a:t>Vectors: one-dimensional</a:t>
            </a:r>
          </a:p>
          <a:p>
            <a:pPr lvl="1"/>
            <a:r>
              <a:t>Matrices: two-dimensional</a:t>
            </a:r>
          </a:p>
          <a:p>
            <a:pPr lvl="1"/>
            <a:r>
              <a:t>Tensors: more dimensions, but much more rarely used</a:t>
            </a:r>
          </a:p>
          <a:p>
            <a:pPr/>
            <a:r>
              <a:t>Nota bene:  A matrix can have a single row and a single column, but has still two dimensions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lic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Slicing</a:t>
            </a:r>
          </a:p>
        </p:txBody>
      </p:sp>
      <p:sp>
        <p:nvSpPr>
          <p:cNvPr id="313" name="Can use a sub-imag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use a sub-image</a:t>
            </a:r>
          </a:p>
        </p:txBody>
      </p:sp>
      <p:sp>
        <p:nvSpPr>
          <p:cNvPr id="314" name="plt.imshow(im[:,:,0])…"/>
          <p:cNvSpPr txBox="1"/>
          <p:nvPr/>
        </p:nvSpPr>
        <p:spPr>
          <a:xfrm>
            <a:off x="1621730" y="3187699"/>
            <a:ext cx="395540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plt.imshow(im[:,:,0])</a:t>
            </a:r>
          </a:p>
          <a:p>
            <a:pPr/>
            <a:r>
              <a:t>plt.show()</a:t>
            </a:r>
          </a:p>
        </p:txBody>
      </p:sp>
      <p:sp>
        <p:nvSpPr>
          <p:cNvPr id="315" name="plt.imshow(im[:,:,1])…"/>
          <p:cNvSpPr txBox="1"/>
          <p:nvPr/>
        </p:nvSpPr>
        <p:spPr>
          <a:xfrm>
            <a:off x="1511300" y="4264024"/>
            <a:ext cx="395540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plt.imshow(im[:,:,1])</a:t>
            </a:r>
          </a:p>
          <a:p>
            <a:pPr/>
            <a:r>
              <a:t>plt.show()</a:t>
            </a:r>
          </a:p>
        </p:txBody>
      </p:sp>
      <p:sp>
        <p:nvSpPr>
          <p:cNvPr id="316" name="plt.imshow(im[:,:,2])…"/>
          <p:cNvSpPr txBox="1"/>
          <p:nvPr/>
        </p:nvSpPr>
        <p:spPr>
          <a:xfrm>
            <a:off x="1511300" y="5340349"/>
            <a:ext cx="395540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plt.imshow(im[:,:,2])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9250" y="5257800"/>
            <a:ext cx="7048104" cy="5286078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lic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Slicing</a:t>
            </a:r>
          </a:p>
        </p:txBody>
      </p:sp>
      <p:pic>
        <p:nvPicPr>
          <p:cNvPr id="320" name="Figure_0.png" descr="Figure_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698" y="1905000"/>
            <a:ext cx="6095604" cy="4571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6998" y="1905000"/>
            <a:ext cx="6095604" cy="4571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7142" y="2590800"/>
            <a:ext cx="8718948" cy="6539211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Slic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Slicing</a:t>
            </a:r>
          </a:p>
        </p:txBody>
      </p:sp>
      <p:sp>
        <p:nvSpPr>
          <p:cNvPr id="325" name="Can use the transpos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use the transpose</a:t>
            </a:r>
          </a:p>
        </p:txBody>
      </p:sp>
      <p:sp>
        <p:nvSpPr>
          <p:cNvPr id="326" name="plt.imshow(im[:,:,2].T)…"/>
          <p:cNvSpPr txBox="1"/>
          <p:nvPr/>
        </p:nvSpPr>
        <p:spPr>
          <a:xfrm>
            <a:off x="2498030" y="3492499"/>
            <a:ext cx="432122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plt.imshow(im[:,:,2].T)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lic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Slicing</a:t>
            </a:r>
          </a:p>
        </p:txBody>
      </p:sp>
      <p:sp>
        <p:nvSpPr>
          <p:cNvPr id="329" name="Or just concentrate on the essential"/>
          <p:cNvSpPr txBox="1"/>
          <p:nvPr>
            <p:ph type="body" idx="1"/>
          </p:nvPr>
        </p:nvSpPr>
        <p:spPr>
          <a:xfrm>
            <a:off x="10668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Or just concentrate on the essential</a:t>
            </a:r>
          </a:p>
        </p:txBody>
      </p:sp>
      <p:sp>
        <p:nvSpPr>
          <p:cNvPr id="330" name="plt.imshow(im[250:500,1350:1600, : ])"/>
          <p:cNvSpPr txBox="1"/>
          <p:nvPr/>
        </p:nvSpPr>
        <p:spPr>
          <a:xfrm>
            <a:off x="3152874" y="3905250"/>
            <a:ext cx="6881962" cy="44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plt.imshow(im[250:500,1350:1600, : 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1466" y="1727200"/>
            <a:ext cx="10701868" cy="8026400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Slic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Slicing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NumPy Array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NumPy Arrays</a:t>
            </a:r>
          </a:p>
        </p:txBody>
      </p:sp>
      <p:sp>
        <p:nvSpPr>
          <p:cNvPr id="135" name="After installing, try out import numpy as n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After installing, try out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import numpy as np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/>
            <a:r>
              <a:t>Making arrays:</a:t>
            </a:r>
          </a:p>
          <a:p>
            <a:pPr lvl="1"/>
            <a:r>
              <a:t>Can use lists, though they better be of the same type</a:t>
            </a:r>
          </a:p>
        </p:txBody>
      </p:sp>
      <p:sp>
        <p:nvSpPr>
          <p:cNvPr id="136" name="import numpy as np…"/>
          <p:cNvSpPr txBox="1"/>
          <p:nvPr/>
        </p:nvSpPr>
        <p:spPr>
          <a:xfrm>
            <a:off x="3472966" y="5428253"/>
            <a:ext cx="6058868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3000"/>
            </a:pPr>
            <a:r>
              <a:t>import numpy as np</a:t>
            </a:r>
          </a:p>
          <a:p>
            <a:pPr>
              <a:defRPr sz="3000"/>
            </a:pPr>
            <a:r>
              <a:t>my_list = [1,5,4,2]</a:t>
            </a:r>
          </a:p>
          <a:p>
            <a:pPr>
              <a:defRPr sz="3000"/>
            </a:pPr>
            <a:r>
              <a:t>my_vec = np.array(my_list)</a:t>
            </a:r>
          </a:p>
          <a:p>
            <a:pPr>
              <a:defRPr sz="3000"/>
            </a:pPr>
            <a:r>
              <a:t>my_list = [[1,2],[4,3]]</a:t>
            </a:r>
          </a:p>
          <a:p>
            <a:pPr>
              <a:defRPr sz="3000"/>
            </a:pPr>
            <a:r>
              <a:t>my_mat = np.array(my_list)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rray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Array Creation</a:t>
            </a:r>
          </a:p>
        </p:txBody>
      </p:sp>
      <p:sp>
        <p:nvSpPr>
          <p:cNvPr id="139" name="Numpy can generate array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Numpy can generate arrays:</a:t>
            </a:r>
          </a:p>
          <a:p>
            <a:pPr lvl="1"/>
            <a:r>
              <a:t>From disks or the net, </a:t>
            </a:r>
          </a:p>
          <a:p>
            <a:pPr lvl="2"/>
            <a:r>
              <a:t>using various libraries</a:t>
            </a:r>
          </a:p>
          <a:p>
            <a:pPr lvl="2"/>
            <a:r>
              <a:t>using loadtxt and similar functions</a:t>
            </a:r>
          </a:p>
          <a:p>
            <a:pPr lvl="1"/>
            <a:r>
              <a:t>From lists and similar data structures</a:t>
            </a:r>
          </a:p>
          <a:p>
            <a:pPr lvl="1"/>
            <a:r>
              <a:t>Generate them natively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Array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Array Creation</a:t>
            </a:r>
          </a:p>
        </p:txBody>
      </p:sp>
      <p:sp>
        <p:nvSpPr>
          <p:cNvPr id="142" name="Numpy has a number of ways to create an arra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Numpy has a number of ways to create an array</a:t>
            </a:r>
          </a:p>
          <a:p>
            <a:pPr lvl="1"/>
            <a:r>
              <a:t>Import numpy as np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np.zeroes((2,3))</a:t>
            </a:r>
          </a:p>
          <a:p>
            <a:pPr lvl="2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array([[ 0., 0., 0.], [ 0., 0., 0.]])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np.ones(5)</a:t>
            </a:r>
          </a:p>
          <a:p>
            <a:pPr lvl="2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array([1., 1., 1., 1. , 1.])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np.eye(3) 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generates the identity matrix</a:t>
            </a:r>
          </a:p>
          <a:p>
            <a:pPr lvl="2">
              <a:defRPr sz="23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array([[1., 0., 0.], [0., 1., 0.],[0., 0., 1.]])])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Array Cre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Array Creation</a:t>
            </a:r>
          </a:p>
        </p:txBody>
      </p:sp>
      <p:sp>
        <p:nvSpPr>
          <p:cNvPr id="145" name="Numpy has a number of ways to create array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2275" indent="-422275" defTabSz="554990">
              <a:spcBef>
                <a:spcPts val="2000"/>
              </a:spcBef>
              <a:defRPr sz="3040"/>
            </a:pPr>
            <a:r>
              <a:t>Numpy has a number of ways to create arrays</a:t>
            </a:r>
          </a:p>
          <a:p>
            <a:pPr lvl="1" marL="844550" indent="-422275" defTabSz="554990">
              <a:spcBef>
                <a:spcPts val="2000"/>
              </a:spcBef>
              <a:defRPr sz="304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np.linspace(1., 4., 6) 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creates an array of 6 elements between 1.0 and 4.0  evenly spaced out</a:t>
            </a:r>
          </a:p>
          <a:p>
            <a:pPr lvl="2" marL="1266825" indent="-422275" defTabSz="554990">
              <a:spcBef>
                <a:spcPts val="2000"/>
              </a:spcBef>
              <a:defRPr sz="2755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array([ 1. ,  1.6,  2.2,  2.8,  3.4,  4. ])</a:t>
            </a:r>
          </a:p>
          <a:p>
            <a:pPr lvl="1" marL="844550" indent="-422275" defTabSz="554990">
              <a:spcBef>
                <a:spcPts val="2000"/>
              </a:spcBef>
              <a:defRPr sz="304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np.arange(2, 3, 0.1) 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a more generalized version of Python's range function (with float step)</a:t>
            </a:r>
          </a:p>
          <a:p>
            <a:pPr lvl="2" marL="1266825" indent="-422275" defTabSz="554990">
              <a:spcBef>
                <a:spcPts val="2000"/>
              </a:spcBef>
              <a:defRPr sz="304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array([ 2. , 2.1, 2.2, 2.3, 2.4, 2.5, 2.6, 2.7, 2.8, 2.9])</a:t>
            </a:r>
          </a:p>
          <a:p>
            <a:pPr lvl="1" marL="844550" indent="-422275" defTabSz="554990">
              <a:spcBef>
                <a:spcPts val="2000"/>
              </a:spcBef>
              <a:defRPr sz="304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np.arange(2,5)</a:t>
            </a:r>
          </a:p>
          <a:p>
            <a:pPr lvl="2" marL="1266825" indent="-422275" defTabSz="554990">
              <a:spcBef>
                <a:spcPts val="2000"/>
              </a:spcBef>
              <a:defRPr sz="304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array([2, 3, 4])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