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</a:lvl1pPr>
            <a:lvl2pPr>
              <a:spcBef>
                <a:spcPts val="2000"/>
              </a:spcBef>
            </a:lvl2pPr>
            <a:lvl3pPr>
              <a:spcBef>
                <a:spcPts val="2000"/>
              </a:spcBef>
            </a:lvl3pPr>
            <a:lvl4pPr>
              <a:spcBef>
                <a:spcPts val="2000"/>
              </a:spcBef>
            </a:lvl4pPr>
            <a:lvl5pPr>
              <a:spcBef>
                <a:spcPts val="2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spcBef>
                <a:spcPts val="2000"/>
              </a:spcBef>
              <a:buSzPct val="75000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image" Target="../media/image1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trings in Pyth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Strings in Python</a:t>
            </a:r>
          </a:p>
        </p:txBody>
      </p:sp>
      <p:sp>
        <p:nvSpPr>
          <p:cNvPr id="138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trings and Charac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Strings and Characters</a:t>
            </a:r>
          </a:p>
        </p:txBody>
      </p:sp>
      <p:sp>
        <p:nvSpPr>
          <p:cNvPr id="171" name="Python does not have a special type for charac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does not have a special type for characters</a:t>
            </a:r>
          </a:p>
          <a:p>
            <a:pPr lvl="1"/>
            <a:r>
              <a:t>Characters are just strings of length 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ccessing Elements of 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Accessing Elements of Strings</a:t>
            </a:r>
          </a:p>
        </p:txBody>
      </p:sp>
      <p:sp>
        <p:nvSpPr>
          <p:cNvPr id="174" name="We use the bracket notation to gain access to the characters in a st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use the bracket notation to gain access to the characters in a string</a:t>
            </a:r>
          </a:p>
          <a:p>
            <a:pPr lvl="1"/>
            <a:r>
              <a:t>a_string[3]  is character number 3, i.e. the </a:t>
            </a:r>
            <a:r>
              <a:rPr u="sng"/>
              <a:t>fourth</a:t>
            </a:r>
            <a:r>
              <a:t> character in the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Processing</a:t>
            </a:r>
          </a:p>
        </p:txBody>
      </p:sp>
      <p:sp>
        <p:nvSpPr>
          <p:cNvPr id="177" name="Since strings are immutable, we process strings by turning them into lists, then processing the list, then making the list into a str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Since strings are immutable, we process strings by turning them into lists, then processing the list, then making the list into a string. </a:t>
            </a:r>
          </a:p>
          <a:p>
            <a:pPr lvl="1"/>
            <a:r>
              <a:t>String to list:  Just use the list-command</a:t>
            </a:r>
          </a:p>
        </p:txBody>
      </p:sp>
      <p:pic>
        <p:nvPicPr>
          <p:cNvPr id="178" name="Screen Shot 2018-08-23 at 8.59.32 PM.png" descr="Screen Shot 2018-08-23 at 8.59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822" y="5373175"/>
            <a:ext cx="7593156" cy="1242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Processing</a:t>
            </a:r>
          </a:p>
        </p:txBody>
      </p:sp>
      <p:sp>
        <p:nvSpPr>
          <p:cNvPr id="181" name="Turn lists into strings with the join-method…"/>
          <p:cNvSpPr txBox="1"/>
          <p:nvPr>
            <p:ph type="body" idx="1"/>
          </p:nvPr>
        </p:nvSpPr>
        <p:spPr>
          <a:xfrm>
            <a:off x="952500" y="2590800"/>
            <a:ext cx="11099800" cy="4863852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Turn lists into strings with the join-method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 join-method has weird syntax</a:t>
            </a:r>
          </a:p>
          <a:p>
            <a:pPr lvl="2" marL="1240155" indent="-413384" defTabSz="543305">
              <a:spcBef>
                <a:spcPts val="2000"/>
              </a:spcBef>
              <a:defRPr sz="297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a_string = "".join(a_list) 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The method is called on the empty string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""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The sole parameter is a list of characters or strings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You can use another string on which to call join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This string then becomes the glue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2350" y="7570737"/>
            <a:ext cx="9898700" cy="137006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Processing</a:t>
            </a:r>
          </a:p>
        </p:txBody>
      </p:sp>
      <p:sp>
        <p:nvSpPr>
          <p:cNvPr id="185" name="Examp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Examples</a:t>
            </a:r>
          </a:p>
        </p:txBody>
      </p:sp>
      <p:pic>
        <p:nvPicPr>
          <p:cNvPr id="186" name="Screen Shot 2018-08-23 at 10.09.04 PM.png" descr="Screen Shot 2018-08-23 at 10.09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136" y="3564532"/>
            <a:ext cx="10971756" cy="306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89" name="Procedu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Procedure: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Take a string and convert to a list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Change the list or create a new list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Use join to recreate a new string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</a:p>
          <a:p>
            <a:pPr marL="408940" indent="-408940" defTabSz="537463">
              <a:spcBef>
                <a:spcPts val="2000"/>
              </a:spcBef>
              <a:defRPr sz="2944"/>
            </a:pPr>
            <a:r>
              <a:t>Alternative Procedure: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Build a string one by one, using concatenation ( + -operator)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Creates lots of temporary strings cluttering up memory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Which is bad if you are dealing with large strings.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92" name="Example:  Given a string, change all vowels to increasing digi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Given a string, change all vowels to increasing digits.</a:t>
            </a:r>
          </a:p>
          <a:p>
            <a:pPr lvl="1"/>
            <a:r>
              <a:t>This is used as a (not very secure) password generator</a:t>
            </a:r>
          </a:p>
          <a:p>
            <a:pPr lvl="2"/>
            <a:r>
              <a:t>Examples: 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Wisconsin —&gt; W1sc2ns3n</a:t>
            </a:r>
          </a:p>
          <a:p>
            <a:pPr lvl="3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AhmedabadGujaratIndia —&gt; 1hm2d3b4dG5j6r7t8nd90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95" name="Implement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Implementation:</a:t>
            </a:r>
          </a:p>
          <a:p>
            <a:pPr lvl="1"/>
            <a:r>
              <a:t>Define an empty list for the result</a:t>
            </a:r>
          </a:p>
          <a:p>
            <a:pPr lvl="1"/>
            <a:r>
              <a:t>We return the result by changing from list to string</a:t>
            </a:r>
          </a:p>
        </p:txBody>
      </p:sp>
      <p:sp>
        <p:nvSpPr>
          <p:cNvPr id="196" name="def pwd1(string):…"/>
          <p:cNvSpPr txBox="1"/>
          <p:nvPr/>
        </p:nvSpPr>
        <p:spPr>
          <a:xfrm>
            <a:off x="1963960" y="5069416"/>
            <a:ext cx="6058868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000"/>
            </a:pPr>
            <a:r>
              <a:t>def pwd1(string):</a:t>
            </a:r>
          </a:p>
          <a:p>
            <a:pPr>
              <a:defRPr sz="3000"/>
            </a:pPr>
            <a:r>
              <a:t>    result = [ ]</a:t>
            </a:r>
          </a:p>
          <a:p>
            <a:pPr>
              <a:defRPr sz="3000"/>
            </a:pPr>
            <a:r>
              <a:t>   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199" name="Need to keep a counter for the digi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keep a counter for the digits</a:t>
            </a:r>
          </a:p>
        </p:txBody>
      </p:sp>
      <p:sp>
        <p:nvSpPr>
          <p:cNvPr id="200" name="def pwd1(string):…"/>
          <p:cNvSpPr txBox="1"/>
          <p:nvPr/>
        </p:nvSpPr>
        <p:spPr>
          <a:xfrm>
            <a:off x="4387515" y="3712633"/>
            <a:ext cx="4001133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def pwd1(string):</a:t>
            </a:r>
          </a:p>
          <a:p>
            <a:pPr>
              <a:defRPr sz="3000"/>
            </a:pPr>
            <a:r>
              <a:t>    result = [ ]</a:t>
            </a:r>
          </a:p>
          <a:p>
            <a:pPr>
              <a:defRPr sz="3000"/>
            </a:pPr>
            <a:r>
              <a:t>    number =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03" name="Now go through the string with a for stat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go through the string with a for statement</a:t>
            </a:r>
          </a:p>
          <a:p>
            <a:pPr/>
            <a:r>
              <a:t>Create the list that will be returned converted into a string</a:t>
            </a:r>
          </a:p>
        </p:txBody>
      </p:sp>
      <p:sp>
        <p:nvSpPr>
          <p:cNvPr id="204" name="def pwd1(string):…"/>
          <p:cNvSpPr txBox="1"/>
          <p:nvPr/>
        </p:nvSpPr>
        <p:spPr>
          <a:xfrm>
            <a:off x="3351026" y="4400549"/>
            <a:ext cx="6516143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def pwd1(string):</a:t>
            </a:r>
          </a:p>
          <a:p>
            <a:pPr>
              <a:defRPr sz="3000"/>
            </a:pPr>
            <a:r>
              <a:t>    result = [ ]</a:t>
            </a:r>
          </a:p>
          <a:p>
            <a:pPr>
              <a:defRPr sz="3000"/>
            </a:pPr>
            <a:r>
              <a:t>    number = 1</a:t>
            </a:r>
          </a:p>
          <a:p>
            <a:pPr>
              <a:defRPr sz="3000"/>
            </a:pPr>
            <a:r>
              <a:t>    for character in string:</a:t>
            </a:r>
          </a:p>
          <a:p>
            <a:pPr>
              <a:defRPr sz="3000"/>
            </a:pPr>
            <a:r>
              <a:t>       </a:t>
            </a:r>
          </a:p>
          <a:p>
            <a:pPr lvl="4">
              <a:defRPr sz="3000"/>
            </a:pPr>
            <a:r>
              <a:t>#append to result here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           </a:t>
            </a:r>
          </a:p>
          <a:p>
            <a:pPr>
              <a:defRPr sz="3000"/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Strings</a:t>
            </a:r>
          </a:p>
        </p:txBody>
      </p:sp>
      <p:sp>
        <p:nvSpPr>
          <p:cNvPr id="141" name="Basic data type in Pyth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Basic data type in Python</a:t>
            </a:r>
          </a:p>
          <a:p>
            <a:pPr lvl="1"/>
            <a:r>
              <a:t>Strings are </a:t>
            </a:r>
            <a:r>
              <a:rPr u="sng"/>
              <a:t>immutable</a:t>
            </a:r>
            <a:r>
              <a:t>, meaning they cannot be shared</a:t>
            </a:r>
          </a:p>
          <a:p>
            <a:pPr lvl="2"/>
            <a:r>
              <a:t>Why?</a:t>
            </a:r>
          </a:p>
          <a:p>
            <a:pPr lvl="3"/>
            <a:r>
              <a:t>It’s complicated, but string literals are very frequent. If strings cannot be changed, then multiple occurrences of the same string in a program can be placed in a single memory location.</a:t>
            </a:r>
          </a:p>
          <a:p>
            <a:pPr lvl="3"/>
            <a:r>
              <a:t>More importantly, strings can serve keys in key-value pairs.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07" name="We either append the letter from the string or we append the current integer, of course cast into a str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either append the letter from the string or we append the current integer, of course cast into a string</a:t>
            </a:r>
          </a:p>
        </p:txBody>
      </p:sp>
      <p:sp>
        <p:nvSpPr>
          <p:cNvPr id="208" name="def pwd1(string):…"/>
          <p:cNvSpPr txBox="1"/>
          <p:nvPr/>
        </p:nvSpPr>
        <p:spPr>
          <a:xfrm>
            <a:off x="1643868" y="4080933"/>
            <a:ext cx="9488427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def pwd1(string):</a:t>
            </a:r>
          </a:p>
          <a:p>
            <a:pPr>
              <a:defRPr sz="3000"/>
            </a:pPr>
            <a:r>
              <a:t>    result = [ ]</a:t>
            </a:r>
          </a:p>
          <a:p>
            <a:pPr>
              <a:defRPr sz="3000"/>
            </a:pPr>
            <a:r>
              <a:t>    number = 1</a:t>
            </a:r>
          </a:p>
          <a:p>
            <a:pPr>
              <a:defRPr sz="3000"/>
            </a:pPr>
            <a:r>
              <a:t>    for character in string:</a:t>
            </a:r>
          </a:p>
          <a:p>
            <a:pPr>
              <a:defRPr sz="3000"/>
            </a:pPr>
            <a:r>
              <a:t>        if character not in "aeiouAEIOU":</a:t>
            </a:r>
          </a:p>
          <a:p>
            <a:pPr>
              <a:defRPr sz="3000"/>
            </a:pPr>
            <a:r>
              <a:t>            result.append(character)</a:t>
            </a:r>
          </a:p>
          <a:p>
            <a:pPr>
              <a:defRPr sz="3000"/>
            </a:pPr>
            <a:r>
              <a:t>        else:</a:t>
            </a:r>
          </a:p>
          <a:p>
            <a:pPr>
              <a:defRPr sz="3000"/>
            </a:pPr>
            <a:r>
              <a:t>            result.append(str(number))</a:t>
            </a:r>
          </a:p>
          <a:p>
            <a:pPr>
              <a:defRPr sz="3000"/>
            </a:pPr>
            <a:r>
              <a:t>            number = (number+1)%10</a:t>
            </a:r>
          </a:p>
          <a:p>
            <a:pPr>
              <a:defRPr sz="3000"/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11" name="Arg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Argot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A variation of a language that is not understandable to others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E.g. Lufardo — an argot from Buenos Aires that uses words from Italian dialects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Invented originally to prevent guards from understanding the inmates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Some words are just based on changing words</a:t>
            </a:r>
          </a:p>
          <a:p>
            <a:pPr lvl="4" marL="2066925" indent="-413384" defTabSz="543305">
              <a:spcBef>
                <a:spcPts val="500"/>
              </a:spcBef>
              <a:defRPr sz="2883"/>
            </a:pPr>
            <a:r>
              <a:t>vesre -  al reves (backwards)</a:t>
            </a:r>
          </a:p>
          <a:p>
            <a:pPr lvl="4" marL="2066925" indent="-413384" defTabSz="543305">
              <a:spcBef>
                <a:spcPts val="500"/>
              </a:spcBef>
              <a:defRPr sz="2883"/>
            </a:pPr>
            <a:r>
              <a:t>chochamu - vesre for muchacho (chap)</a:t>
            </a:r>
          </a:p>
          <a:p>
            <a:pPr lvl="4" marL="2066925" indent="-413384" defTabSz="543305">
              <a:spcBef>
                <a:spcPts val="500"/>
              </a:spcBef>
              <a:defRPr sz="2883"/>
            </a:pPr>
            <a:r>
              <a:t>lorca - vesre for calor (heat)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14" name="Arg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Argot</a:t>
            </a:r>
          </a:p>
          <a:p>
            <a:pPr lvl="1"/>
            <a:r>
              <a:t>Pig Latin</a:t>
            </a:r>
          </a:p>
          <a:p>
            <a:pPr lvl="2"/>
            <a:r>
              <a:t>Children’s language that uses a scheme to change English words</a:t>
            </a:r>
          </a:p>
          <a:p>
            <a:pPr lvl="2"/>
            <a:r>
              <a:t>Understandable to practitioners, but not to those untrained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17" name="Argo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Argot:</a:t>
            </a:r>
          </a:p>
          <a:p>
            <a:pPr lvl="1"/>
            <a:r>
              <a:t>Efe-speech</a:t>
            </a:r>
          </a:p>
          <a:p>
            <a:pPr lvl="2"/>
            <a:r>
              <a:t>A simple argot from Northern Argentina no longer in use</a:t>
            </a:r>
          </a:p>
          <a:p>
            <a:pPr lvl="2"/>
            <a:r>
              <a:t>Take a word:  “muchacho”</a:t>
            </a:r>
          </a:p>
          <a:p>
            <a:pPr lvl="2"/>
            <a:r>
              <a:t>Replace each vowel with a vowel-f-vowel combination</a:t>
            </a:r>
          </a:p>
          <a:p>
            <a:pPr lvl="2"/>
            <a:r>
              <a:t>“Muchacho” becomes Mufuchafachofo</a:t>
            </a:r>
          </a:p>
          <a:p>
            <a:pPr lvl="2"/>
            <a:r>
              <a:t>“Aires” becomes “Afaifirefes”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20" name="Implementing efe-spee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efe-speech</a:t>
            </a:r>
          </a:p>
          <a:p>
            <a:pPr lvl="1"/>
            <a:r>
              <a:t>Walk through the string, modifying the result list</a:t>
            </a:r>
          </a:p>
        </p:txBody>
      </p:sp>
      <p:sp>
        <p:nvSpPr>
          <p:cNvPr id="221" name="def efe(string):…"/>
          <p:cNvSpPr txBox="1"/>
          <p:nvPr/>
        </p:nvSpPr>
        <p:spPr>
          <a:xfrm>
            <a:off x="2444098" y="4603750"/>
            <a:ext cx="788796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def efe(string):</a:t>
            </a:r>
          </a:p>
          <a:p>
            <a:pPr>
              <a:defRPr sz="3000"/>
            </a:pPr>
            <a:r>
              <a:t>    result = [ ]</a:t>
            </a:r>
          </a:p>
          <a:p>
            <a:pPr>
              <a:defRPr sz="3000"/>
            </a:pPr>
            <a:r>
              <a:t>    for character in string:</a:t>
            </a:r>
          </a:p>
          <a:p>
            <a:pPr>
              <a:defRPr sz="3000"/>
            </a:pPr>
            <a:r>
              <a:t>          result.append(SOMETHING)</a:t>
            </a:r>
          </a:p>
          <a:p>
            <a:pPr>
              <a:defRPr sz="3000"/>
            </a:pPr>
            <a:r>
              <a:t>    return "".join(result)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24" name="We need to be careful about capital let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be careful about capital letters</a:t>
            </a:r>
          </a:p>
          <a:p>
            <a:pPr lvl="1"/>
            <a:r>
              <a:t>We can use the string method lower</a:t>
            </a:r>
          </a:p>
          <a:p>
            <a:pPr lvl="2"/>
            <a:r>
              <a:t>Which you find with a www-search</a:t>
            </a:r>
          </a:p>
        </p:txBody>
      </p:sp>
      <p:sp>
        <p:nvSpPr>
          <p:cNvPr id="225" name="def efe(string):…"/>
          <p:cNvSpPr txBox="1"/>
          <p:nvPr/>
        </p:nvSpPr>
        <p:spPr>
          <a:xfrm>
            <a:off x="369190" y="5465233"/>
            <a:ext cx="12266420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def efe(string):</a:t>
            </a:r>
          </a:p>
          <a:p>
            <a:pPr>
              <a:defRPr sz="2500"/>
            </a:pPr>
            <a:r>
              <a:t>    result = [ ]</a:t>
            </a:r>
          </a:p>
          <a:p>
            <a:pPr>
              <a:defRPr sz="2500"/>
            </a:pPr>
            <a:r>
              <a:t>    for character in string:</a:t>
            </a:r>
          </a:p>
          <a:p>
            <a:pPr>
              <a:defRPr sz="2500"/>
            </a:pPr>
            <a:r>
              <a:t>       </a:t>
            </a:r>
          </a:p>
          <a:p>
            <a:pPr>
              <a:defRPr sz="2500"/>
            </a:pPr>
            <a:r>
              <a:t>        elif character in "AEIOU":</a:t>
            </a:r>
          </a:p>
          <a:p>
            <a:pPr>
              <a:defRPr sz="2500"/>
            </a:pPr>
            <a:r>
              <a:t>            result.append(character+'f'+character.lower())</a:t>
            </a:r>
          </a:p>
          <a:p>
            <a:pPr>
              <a:defRPr sz="2500"/>
            </a:pPr>
            <a:r>
              <a:t>       </a:t>
            </a:r>
          </a:p>
          <a:p>
            <a:pPr>
              <a:defRPr sz="2500"/>
            </a:pPr>
            <a:r>
              <a:t>    return "".join(result)</a:t>
            </a:r>
          </a:p>
          <a:p>
            <a:pPr>
              <a:defRPr sz="3000"/>
            </a:pPr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sp>
        <p:nvSpPr>
          <p:cNvPr id="228" name="def efe(string):…"/>
          <p:cNvSpPr txBox="1"/>
          <p:nvPr/>
        </p:nvSpPr>
        <p:spPr>
          <a:xfrm>
            <a:off x="599758" y="2730499"/>
            <a:ext cx="11607132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def efe(string):</a:t>
            </a:r>
          </a:p>
          <a:p>
            <a:pPr>
              <a:defRPr sz="2600"/>
            </a:pPr>
            <a:r>
              <a:t>    result = [ ]</a:t>
            </a:r>
          </a:p>
          <a:p>
            <a:pPr>
              <a:defRPr sz="2600"/>
            </a:pPr>
            <a:r>
              <a:t>    for character in string:</a:t>
            </a:r>
          </a:p>
          <a:p>
            <a:pPr>
              <a:defRPr sz="2600"/>
            </a:pPr>
            <a:r>
              <a:t>        if character in "aeiou":</a:t>
            </a:r>
          </a:p>
          <a:p>
            <a:pPr>
              <a:defRPr sz="2600"/>
            </a:pPr>
            <a:r>
              <a:t>            result.append(character+'f'+character)</a:t>
            </a:r>
          </a:p>
          <a:p>
            <a:pPr>
              <a:defRPr sz="2600"/>
            </a:pPr>
            <a:r>
              <a:t>        elif character in "AEIOU":</a:t>
            </a:r>
          </a:p>
          <a:p>
            <a:pPr>
              <a:defRPr sz="2600"/>
            </a:pPr>
            <a:r>
              <a:t>            result.append(character+'f'+character.lower())</a:t>
            </a:r>
          </a:p>
          <a:p>
            <a:pPr>
              <a:defRPr sz="2600"/>
            </a:pPr>
            <a:r>
              <a:t>        else:</a:t>
            </a:r>
          </a:p>
          <a:p>
            <a:pPr>
              <a:defRPr sz="2600"/>
            </a:pPr>
            <a:r>
              <a:t>            result.append(character)</a:t>
            </a:r>
          </a:p>
          <a:p>
            <a:pPr>
              <a:defRPr sz="2600"/>
            </a:pPr>
            <a:r>
              <a:t>    return "".join(result)</a:t>
            </a:r>
          </a:p>
          <a:p>
            <a:pPr>
              <a:defRPr sz="2600"/>
            </a:pPr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tring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Processing</a:t>
            </a:r>
          </a:p>
        </p:txBody>
      </p:sp>
      <p:pic>
        <p:nvPicPr>
          <p:cNvPr id="231" name="Screen Shot 2018-08-25 at 3.17.25 PM.png" descr="Screen Shot 2018-08-25 at 3.17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2453" y="3840128"/>
            <a:ext cx="7719894" cy="2073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ry it out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out:</a:t>
            </a:r>
          </a:p>
        </p:txBody>
      </p:sp>
      <p:sp>
        <p:nvSpPr>
          <p:cNvPr id="234" name="Implement pig lat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 pig latin</a:t>
            </a:r>
          </a:p>
          <a:p>
            <a:pPr lvl="1"/>
            <a:r>
              <a:t>Use wikipedia</a:t>
            </a:r>
          </a:p>
          <a:p>
            <a:pPr lvl="1"/>
            <a:r>
              <a:t>Use testing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37" name="We already know two sequence types: lists and 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already know two sequence types: lists and strings</a:t>
            </a:r>
          </a:p>
          <a:p>
            <a:pPr lvl="1"/>
            <a:r>
              <a:t>Sequences can be sliced: A slice is a new object of the same type, consisting of a subsequence</a:t>
            </a:r>
          </a:p>
          <a:p>
            <a:pPr lvl="1"/>
            <a:r>
              <a:t>Use a bracket cum colon notation to define slices.</a:t>
            </a:r>
          </a:p>
          <a:p>
            <a:pPr lvl="1"/>
            <a:r>
              <a:t>sequence[a:b] are all elements starting with index a and stoping before index b.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ing Liter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Literals</a:t>
            </a:r>
          </a:p>
        </p:txBody>
      </p:sp>
      <p:sp>
        <p:nvSpPr>
          <p:cNvPr id="144" name="String literals are defined by using quotation ma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 literals are defined by using quotation marks</a:t>
            </a:r>
          </a:p>
          <a:p>
            <a:pPr lvl="1"/>
            <a:r>
              <a:t>Example:</a:t>
            </a:r>
          </a:p>
          <a:p>
            <a:pPr lvl="1"/>
          </a:p>
          <a:p>
            <a:pPr lvl="1"/>
          </a:p>
          <a:p>
            <a:pPr lvl="1"/>
            <a:r>
              <a:t>To create strings that span newlines, use the triple quotation mark  </a:t>
            </a:r>
          </a:p>
        </p:txBody>
      </p:sp>
      <p:pic>
        <p:nvPicPr>
          <p:cNvPr id="145" name="Screen Shot 2018-08-20 at 11.40.55 PM.png" descr="Screen Shot 2018-08-20 at 11.40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3007" y="3466405"/>
            <a:ext cx="4964700" cy="153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reen Shot 2018-08-20 at 11.42.33 PM.png" descr="Screen Shot 2018-08-20 at 11.42.3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479" y="7004000"/>
            <a:ext cx="10437756" cy="1662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40" name="String slices…"/>
          <p:cNvSpPr txBox="1"/>
          <p:nvPr>
            <p:ph type="body" sz="half" idx="1"/>
          </p:nvPr>
        </p:nvSpPr>
        <p:spPr>
          <a:xfrm>
            <a:off x="952500" y="2590800"/>
            <a:ext cx="5664647" cy="6286500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1900"/>
              </a:spcBef>
              <a:defRPr sz="3072"/>
            </a:pPr>
            <a:r>
              <a:t>String slices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Number before colon: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Start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Number after colon: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Stop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Default value before colon: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Start with first character</a:t>
            </a:r>
          </a:p>
          <a:p>
            <a:pPr lvl="1" marL="853439" indent="-426719" defTabSz="560831">
              <a:spcBef>
                <a:spcPts val="1900"/>
              </a:spcBef>
              <a:defRPr sz="3072"/>
            </a:pPr>
            <a:r>
              <a:t>Default value after colon</a:t>
            </a:r>
          </a:p>
          <a:p>
            <a:pPr lvl="2" marL="1280159" indent="-426719" defTabSz="560831">
              <a:spcBef>
                <a:spcPts val="1900"/>
              </a:spcBef>
              <a:defRPr sz="3072"/>
            </a:pPr>
            <a:r>
              <a:t>End with the string</a:t>
            </a:r>
          </a:p>
        </p:txBody>
      </p:sp>
      <p:pic>
        <p:nvPicPr>
          <p:cNvPr id="241" name="Screen Shot 2018-08-23 at 8.59.32 PM.png" descr="Screen Shot 2018-08-23 at 8.59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8706" y="5302051"/>
            <a:ext cx="41910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Screen Shot 2018-08-23 at 9.43.12 PM.png" descr="Screen Shot 2018-08-23 at 9.43.1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2106" y="2926464"/>
            <a:ext cx="5760846" cy="4064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45" name="String slices:…"/>
          <p:cNvSpPr txBox="1"/>
          <p:nvPr>
            <p:ph type="body" sz="half" idx="1"/>
          </p:nvPr>
        </p:nvSpPr>
        <p:spPr>
          <a:xfrm>
            <a:off x="952500" y="2590800"/>
            <a:ext cx="5520829" cy="6286500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700"/>
              </a:spcBef>
              <a:defRPr sz="2752"/>
            </a:pPr>
            <a:r>
              <a:t>String slices:</a:t>
            </a:r>
          </a:p>
          <a:p>
            <a:pPr lvl="1" marL="764540" indent="-382270" defTabSz="502412">
              <a:spcBef>
                <a:spcPts val="1700"/>
              </a:spcBef>
              <a:defRPr sz="2752"/>
            </a:pPr>
            <a:r>
              <a:t>Optional third parameter is </a:t>
            </a:r>
            <a:r>
              <a:rPr u="sng"/>
              <a:t>Stride</a:t>
            </a:r>
            <a:endParaRPr u="sng"/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First character is character 1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Next one is character 1+2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Next one is character 1+2+2</a:t>
            </a:r>
          </a:p>
          <a:p>
            <a:pPr lvl="2" marL="1146810" indent="-382270" defTabSz="502412">
              <a:spcBef>
                <a:spcPts val="1700"/>
              </a:spcBef>
              <a:defRPr sz="2752"/>
            </a:pPr>
            <a:r>
              <a:t>Next one would be character 1+2+2+2, but that one is &gt;= the stop value.</a:t>
            </a:r>
          </a:p>
        </p:txBody>
      </p:sp>
      <p:pic>
        <p:nvPicPr>
          <p:cNvPr id="246" name="Screen Shot 2018-08-23 at 9.46.45 PM.png" descr="Screen Shot 2018-08-23 at 9.46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509" y="3003550"/>
            <a:ext cx="3962408" cy="943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0075" y="4537530"/>
            <a:ext cx="5933275" cy="3209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50" name="Negative strides are allowe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Negative strides are allowed.</a:t>
            </a:r>
          </a:p>
          <a:p>
            <a:pPr lvl="1"/>
            <a:r>
              <a:t>Create a new string that is reversed using default values</a:t>
            </a:r>
          </a:p>
        </p:txBody>
      </p:sp>
      <p:pic>
        <p:nvPicPr>
          <p:cNvPr id="251" name="Screen Shot 2018-08-23 at 9.57.10 PM.png" descr="Screen Shot 2018-08-23 at 9.57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798" y="4852392"/>
            <a:ext cx="7741436" cy="2446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l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Slices</a:t>
            </a:r>
          </a:p>
        </p:txBody>
      </p:sp>
      <p:sp>
        <p:nvSpPr>
          <p:cNvPr id="254" name="Negative strides are allow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Negative strides are allowed</a:t>
            </a:r>
          </a:p>
          <a:p>
            <a:pPr/>
          </a:p>
          <a:p>
            <a:pPr/>
          </a:p>
          <a:p>
            <a:pPr/>
          </a:p>
          <a:p>
            <a:pPr/>
            <a:r>
              <a:t>Character 20 is “I” of India</a:t>
            </a:r>
          </a:p>
          <a:p>
            <a:pPr/>
            <a:r>
              <a:t>Next character is 17, the “t” in Gujarat</a:t>
            </a:r>
          </a:p>
          <a:p>
            <a:pPr/>
            <a:r>
              <a:t>Stop before character 3 (the fourth character)</a:t>
            </a:r>
          </a:p>
        </p:txBody>
      </p:sp>
      <p:pic>
        <p:nvPicPr>
          <p:cNvPr id="255" name="Screen Shot 2018-08-23 at 10.00.34 PM.png" descr="Screen Shot 2018-08-23 at 10.00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047" y="3478063"/>
            <a:ext cx="8577263" cy="1429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7696200"/>
            <a:ext cx="33401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ists and 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Lists and Strings</a:t>
            </a:r>
          </a:p>
        </p:txBody>
      </p:sp>
      <p:sp>
        <p:nvSpPr>
          <p:cNvPr id="259" name="Both lists and strings are sequen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Both lists and strings are sequences</a:t>
            </a:r>
          </a:p>
          <a:p>
            <a:pPr lvl="1"/>
            <a:r>
              <a:t>Length: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len(a_string), len(a_list)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Concatenation: 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a_string + b_string, a_list + b_list</a:t>
            </a:r>
            <a:endParaRPr sz="2400"/>
          </a:p>
          <a:p>
            <a:pPr lvl="1"/>
            <a:r>
              <a:t>Repetition: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3*a_string, 3*a_list</a:t>
            </a:r>
          </a:p>
          <a:p>
            <a:pPr lvl="1"/>
            <a:r>
              <a:t>Membership:  </a:t>
            </a:r>
            <a:r>
              <a:rPr sz="2800">
                <a:latin typeface="Courier New"/>
                <a:ea typeface="Courier New"/>
                <a:cs typeface="Courier New"/>
                <a:sym typeface="Courier New"/>
              </a:rPr>
              <a:t>if ‘x’ in a_string, if a in a_list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Iteration:  </a:t>
            </a:r>
            <a:r>
              <a:rPr sz="2800">
                <a:latin typeface="Courier New"/>
                <a:ea typeface="Courier New"/>
                <a:cs typeface="Courier New"/>
                <a:sym typeface="Courier New"/>
              </a:rPr>
              <a:t>for ele in a_string, for ele in a_list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sts and 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Lists and Strings</a:t>
            </a:r>
          </a:p>
        </p:txBody>
      </p:sp>
      <p:sp>
        <p:nvSpPr>
          <p:cNvPr id="262" name="Strings are immut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Strings are immutable</a:t>
            </a:r>
          </a:p>
          <a:p>
            <a:pPr/>
          </a:p>
          <a:p>
            <a:pPr/>
          </a:p>
          <a:p>
            <a:pPr/>
          </a:p>
          <a:p>
            <a:pPr/>
            <a:r>
              <a:t>Lists are mutable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5481" y="2419350"/>
            <a:ext cx="3401914" cy="340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7850" y="5845274"/>
            <a:ext cx="3597176" cy="359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ry it 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 it out</a:t>
            </a:r>
          </a:p>
        </p:txBody>
      </p:sp>
      <p:sp>
        <p:nvSpPr>
          <p:cNvPr id="267" name="Write a function that determines whether a word is a palindrome (spelled forward the same as backward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Write a function that determines whether a word is a palindrome (spelled forward the same as backward)</a:t>
            </a:r>
          </a:p>
          <a:p>
            <a:pPr/>
            <a:r>
              <a:t>Write a function that checks whether two words are anagrams (have exactly the same letters).</a:t>
            </a:r>
          </a:p>
          <a:p>
            <a:pPr lvl="1"/>
            <a:r>
              <a:t>Hint: Without counting letters, you just create an ordered list of the letters in each word</a:t>
            </a:r>
          </a:p>
          <a:p>
            <a:pPr lvl="2"/>
            <a:r>
              <a:t>For extra credit: remove all non-letters</a:t>
            </a:r>
          </a:p>
          <a:p>
            <a:pPr lvl="3"/>
            <a:r>
              <a:t>Use string.ascii_letters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We really need to learn how to format 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1900"/>
              </a:spcBef>
              <a:defRPr sz="3420"/>
            </a:pPr>
            <a:r>
              <a:t>We really need to learn how to format strings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Python has made several attempts before settling on an efficient syntax.</a:t>
            </a: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You can find information on the previous solutions on the net. 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Use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format </a:t>
            </a:r>
            <a:r>
              <a:t>function</a:t>
            </a: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Distinguish between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blueprint</a:t>
            </a:r>
            <a:r>
              <a:t> </a:t>
            </a: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and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string to be formatted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lvl="2" marL="1266825" indent="-422275" defTabSz="554990">
              <a:spcBef>
                <a:spcPts val="1900"/>
              </a:spcBef>
              <a:defRPr sz="3420"/>
            </a:pPr>
            <a:r>
              <a:t>Result is the formatted string.</a:t>
            </a:r>
          </a:p>
        </p:txBody>
      </p:sp>
      <p:sp>
        <p:nvSpPr>
          <p:cNvPr id="270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lueprint string…"/>
          <p:cNvSpPr txBox="1"/>
          <p:nvPr>
            <p:ph type="body" idx="1"/>
          </p:nvPr>
        </p:nvSpPr>
        <p:spPr>
          <a:xfrm>
            <a:off x="952500" y="28257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Blueprint string</a:t>
            </a:r>
          </a:p>
          <a:p>
            <a:pPr lvl="1"/>
            <a:r>
              <a:t>Uses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{} </a:t>
            </a:r>
            <a:r>
              <a:t>to denote places for variables</a:t>
            </a:r>
          </a:p>
          <a:p>
            <a:pPr lvl="1"/>
            <a:r>
              <a:t>Simple example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"{} {}".format('one', ‘two')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lvl="2"/>
            <a:r>
              <a:t>Result</a:t>
            </a:r>
          </a:p>
        </p:txBody>
      </p:sp>
      <p:sp>
        <p:nvSpPr>
          <p:cNvPr id="274" name="Quote Bubble"/>
          <p:cNvSpPr/>
          <p:nvPr/>
        </p:nvSpPr>
        <p:spPr>
          <a:xfrm>
            <a:off x="749300" y="6832600"/>
            <a:ext cx="2823220" cy="812800"/>
          </a:xfrm>
          <a:prstGeom prst="wedgeEllipseCallout">
            <a:avLst>
              <a:gd name="adj1" fmla="val 41017"/>
              <a:gd name="adj2" fmla="val -176643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5" name="Blueprint"/>
          <p:cNvSpPr txBox="1"/>
          <p:nvPr/>
        </p:nvSpPr>
        <p:spPr>
          <a:xfrm>
            <a:off x="2286000" y="6940550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Blueprint</a:t>
            </a:r>
          </a:p>
        </p:txBody>
      </p:sp>
      <p:sp>
        <p:nvSpPr>
          <p:cNvPr id="276" name="Rounded Rectangle"/>
          <p:cNvSpPr/>
          <p:nvPr/>
        </p:nvSpPr>
        <p:spPr>
          <a:xfrm>
            <a:off x="2311400" y="5102423"/>
            <a:ext cx="1918158" cy="839392"/>
          </a:xfrm>
          <a:prstGeom prst="roundRect">
            <a:avLst>
              <a:gd name="adj" fmla="val 22695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7" name="Rounded Rectangle"/>
          <p:cNvSpPr/>
          <p:nvPr/>
        </p:nvSpPr>
        <p:spPr>
          <a:xfrm>
            <a:off x="4318000" y="5118100"/>
            <a:ext cx="1918158" cy="808038"/>
          </a:xfrm>
          <a:prstGeom prst="roundRect">
            <a:avLst>
              <a:gd name="adj" fmla="val 23576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8" name="Callout"/>
          <p:cNvSpPr/>
          <p:nvPr/>
        </p:nvSpPr>
        <p:spPr>
          <a:xfrm>
            <a:off x="4224477" y="5778103"/>
            <a:ext cx="1822451" cy="1994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80" y="0"/>
                </a:moveTo>
                <a:lnTo>
                  <a:pt x="4379" y="7845"/>
                </a:lnTo>
                <a:lnTo>
                  <a:pt x="753" y="7845"/>
                </a:lnTo>
                <a:cubicBezTo>
                  <a:pt x="337" y="7845"/>
                  <a:pt x="0" y="8153"/>
                  <a:pt x="0" y="8533"/>
                </a:cubicBezTo>
                <a:lnTo>
                  <a:pt x="0" y="20912"/>
                </a:lnTo>
                <a:cubicBezTo>
                  <a:pt x="0" y="21292"/>
                  <a:pt x="337" y="21600"/>
                  <a:pt x="753" y="21600"/>
                </a:cubicBezTo>
                <a:lnTo>
                  <a:pt x="20847" y="21600"/>
                </a:lnTo>
                <a:cubicBezTo>
                  <a:pt x="21263" y="21600"/>
                  <a:pt x="21600" y="21292"/>
                  <a:pt x="21600" y="20912"/>
                </a:cubicBezTo>
                <a:lnTo>
                  <a:pt x="21600" y="8533"/>
                </a:lnTo>
                <a:cubicBezTo>
                  <a:pt x="21600" y="8153"/>
                  <a:pt x="21263" y="7845"/>
                  <a:pt x="20847" y="7845"/>
                </a:cubicBezTo>
                <a:lnTo>
                  <a:pt x="7385" y="7845"/>
                </a:lnTo>
                <a:lnTo>
                  <a:pt x="588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79" name="Calling…"/>
          <p:cNvSpPr txBox="1"/>
          <p:nvPr/>
        </p:nvSpPr>
        <p:spPr>
          <a:xfrm>
            <a:off x="5135702" y="6527800"/>
            <a:ext cx="166375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Calling </a:t>
            </a:r>
          </a:p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format</a:t>
            </a:r>
          </a:p>
        </p:txBody>
      </p:sp>
      <p:sp>
        <p:nvSpPr>
          <p:cNvPr id="280" name="Quote Bubble"/>
          <p:cNvSpPr/>
          <p:nvPr/>
        </p:nvSpPr>
        <p:spPr>
          <a:xfrm>
            <a:off x="6794500" y="6121630"/>
            <a:ext cx="3914329" cy="1559571"/>
          </a:xfrm>
          <a:prstGeom prst="wedgeEllipseCallout">
            <a:avLst>
              <a:gd name="adj1" fmla="val -17048"/>
              <a:gd name="adj2" fmla="val -72713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81" name="String to be…"/>
          <p:cNvSpPr txBox="1"/>
          <p:nvPr/>
        </p:nvSpPr>
        <p:spPr>
          <a:xfrm>
            <a:off x="8935045" y="6299200"/>
            <a:ext cx="260421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String to be </a:t>
            </a:r>
          </a:p>
          <a:p>
            <a: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formatted</a:t>
            </a:r>
          </a:p>
        </p:txBody>
      </p:sp>
      <p:sp>
        <p:nvSpPr>
          <p:cNvPr id="282" name="‘one two’"/>
          <p:cNvSpPr txBox="1"/>
          <p:nvPr/>
        </p:nvSpPr>
        <p:spPr>
          <a:xfrm>
            <a:off x="5473700" y="8310562"/>
            <a:ext cx="25835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‘one two’</a:t>
            </a:r>
          </a:p>
        </p:txBody>
      </p:sp>
      <p:sp>
        <p:nvSpPr>
          <p:cNvPr id="283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Inside the brackets, we can put indices to select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Inside the brackets, we can put indices to select variables</a:t>
            </a:r>
          </a:p>
          <a:p>
            <a:pPr lvl="1"/>
            <a:r>
              <a:t>0 means first variable, 1 second, …</a:t>
            </a:r>
          </a:p>
          <a:p>
            <a:pPr lvl="1"/>
            <a:r>
              <a:t>Can reuse variables </a:t>
            </a:r>
          </a:p>
        </p:txBody>
      </p:sp>
      <p:pic>
        <p:nvPicPr>
          <p:cNvPr id="287" name="Screen Shot 2017-02-12 at 21.45.39.png" descr="Screen Shot 2017-02-12 at 21.45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206" y="6049863"/>
            <a:ext cx="114300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scap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Escapes</a:t>
            </a:r>
          </a:p>
        </p:txBody>
      </p:sp>
      <p:sp>
        <p:nvSpPr>
          <p:cNvPr id="149" name="Python is very good at detecting your intentions when processing string literals…"/>
          <p:cNvSpPr txBox="1"/>
          <p:nvPr>
            <p:ph type="body" idx="1"/>
          </p:nvPr>
        </p:nvSpPr>
        <p:spPr>
          <a:xfrm>
            <a:off x="952500" y="2590800"/>
            <a:ext cx="11393781" cy="6286500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Python is very good at detecting your intentions when processing string literals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E.g.:            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"It's mine"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Still sometimes need to use the escape character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\t, \n, \", \', \\, \r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\xhh    —&gt; character with hex value 0xhh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Python 3 uses machine conventions for endings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Python 3 uses utf-8 natively</a:t>
            </a:r>
          </a:p>
          <a:p>
            <a:pPr lvl="1" marL="844550" indent="-422275" defTabSz="554990">
              <a:spcBef>
                <a:spcPts val="2000"/>
              </a:spcBef>
              <a:defRPr sz="304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greetings = ("शुभ प्रभात", "સુપ્રભાત", "शुभ प्रभात")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dditional formatting inside the bracket after a col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Additional formatting inside the bracket after a colon</a:t>
            </a:r>
          </a:p>
          <a:p>
            <a:pPr/>
            <a:r>
              <a:t>Can assign the number of characters to print out</a:t>
            </a:r>
          </a:p>
          <a:p>
            <a:pPr/>
          </a:p>
          <a:p>
            <a:pPr/>
          </a:p>
          <a:p>
            <a:pPr lvl="1"/>
            <a:r>
              <a:t>Default alignment is to the left</a:t>
            </a:r>
          </a:p>
        </p:txBody>
      </p:sp>
      <p:pic>
        <p:nvPicPr>
          <p:cNvPr id="292" name="Screen Shot 2017-02-12 at 21.49.21.png" descr="Screen Shot 2017-02-12 at 21.49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5148212"/>
            <a:ext cx="9652000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Use ^ to cen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^ to center</a:t>
            </a:r>
          </a:p>
          <a:p>
            <a:pPr/>
            <a:r>
              <a:t>Use &lt; to left-align</a:t>
            </a:r>
          </a:p>
          <a:p>
            <a:pPr/>
            <a:r>
              <a:t>Use &gt; to right-align</a:t>
            </a:r>
          </a:p>
        </p:txBody>
      </p:sp>
      <p:sp>
        <p:nvSpPr>
          <p:cNvPr id="297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Screen Shot 2017-02-12 at 21.54.06.png" descr="Screen Shot 2017-02-12 at 21.54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688" y="5924550"/>
            <a:ext cx="11357424" cy="775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Numbers are handled without specifying format instruction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Numbers are handled without specifying format instructions.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/>
            <a:r>
              <a:t>Or we can insist on special types</a:t>
            </a:r>
          </a:p>
          <a:p>
            <a:pPr lvl="1"/>
            <a:r>
              <a:t>Use s for string</a:t>
            </a:r>
          </a:p>
          <a:p>
            <a:pPr lvl="1"/>
            <a:r>
              <a:t>Use d for decimal </a:t>
            </a:r>
          </a:p>
          <a:p>
            <a:pPr lvl="1"/>
            <a:r>
              <a:t>Use f for floating point</a:t>
            </a:r>
          </a:p>
          <a:p>
            <a:pPr lvl="1"/>
            <a:r>
              <a:t>Use e for floating point in exponential notation</a:t>
            </a:r>
          </a:p>
        </p:txBody>
      </p:sp>
      <p:sp>
        <p:nvSpPr>
          <p:cNvPr id="302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Screen Shot 2018-08-29 at 10.25.52 AM.png" descr="Screen Shot 2018-08-29 at 10.25.5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0174" y="3784748"/>
            <a:ext cx="11755460" cy="791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creen Shot 2017-02-12 at 22.00.45.png" descr="Screen Shot 2017-02-12 at 22.00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938" y="4491732"/>
            <a:ext cx="9690844" cy="116611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By specifying “f” we ask for floating point format…"/>
          <p:cNvSpPr txBox="1"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395111" indent="-395111">
              <a:spcBef>
                <a:spcPts val="4200"/>
              </a:spcBef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By specifying “f” we ask for floating point format</a:t>
            </a:r>
          </a:p>
          <a:p>
            <a:pPr marL="395111" indent="-395111">
              <a:spcBef>
                <a:spcPts val="4200"/>
              </a:spcBef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By specifying “e” we ask for scientific format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ad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Padding</a:t>
            </a:r>
          </a:p>
          <a:p>
            <a:pPr lvl="1"/>
            <a:r>
              <a:t>If the variable needs more space to print out, it will be provided automatically</a:t>
            </a:r>
          </a:p>
          <a:p>
            <a:pPr lvl="1"/>
          </a:p>
          <a:p>
            <a:pPr lvl="1"/>
          </a:p>
          <a:p>
            <a:pPr lvl="1"/>
            <a:r>
              <a:t>This is actually the longest officially recognized word in English</a:t>
            </a:r>
          </a:p>
        </p:txBody>
      </p:sp>
      <p:sp>
        <p:nvSpPr>
          <p:cNvPr id="312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creen Shot 2017-02-12 at 22.05.51.png" descr="Screen Shot 2017-02-12 at 22.05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557" y="5258643"/>
            <a:ext cx="12700001" cy="68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add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1900"/>
              </a:spcBef>
              <a:defRPr sz="3420"/>
            </a:pPr>
            <a:r>
              <a:t>Padding: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On the reverse, we can give the number of significant digits after a period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</a:p>
          <a:p>
            <a:pPr lvl="1" marL="844550" indent="-422275" defTabSz="554990">
              <a:spcBef>
                <a:spcPts val="1900"/>
              </a:spcBef>
              <a:defRPr sz="3420"/>
            </a:pPr>
          </a:p>
          <a:p>
            <a:pPr lvl="1" marL="844550" indent="-422275" defTabSz="554990">
              <a:spcBef>
                <a:spcPts val="1900"/>
              </a:spcBef>
              <a:defRPr sz="3420"/>
            </a:pP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We only want to keep two decimal digits after the period</a:t>
            </a:r>
          </a:p>
          <a:p>
            <a:pPr lvl="1" marL="844550" indent="-422275" defTabSz="554990">
              <a:spcBef>
                <a:spcPts val="1900"/>
              </a:spcBef>
              <a:defRPr sz="3420"/>
            </a:pPr>
            <a:r>
              <a:t>But use a total of 8 spaces for the number.</a:t>
            </a:r>
          </a:p>
        </p:txBody>
      </p:sp>
      <p:sp>
        <p:nvSpPr>
          <p:cNvPr id="317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Screen Shot 2017-02-12 at 22.10.06.png" descr="Screen Shot 2017-02-12 at 22.10.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692" y="5107572"/>
            <a:ext cx="13004801" cy="1278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Escaping curly bracke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1900"/>
              </a:spcBef>
              <a:defRPr sz="3528"/>
            </a:pPr>
            <a:r>
              <a:t>Escaping curly brackets:</a:t>
            </a:r>
          </a:p>
          <a:p>
            <a:pPr lvl="1" marL="871219" indent="-435609" defTabSz="572516">
              <a:spcBef>
                <a:spcPts val="1900"/>
              </a:spcBef>
              <a:defRPr sz="3528"/>
            </a:pPr>
            <a:r>
              <a:t>If we want to write strings with format containing the curly brackets “{“  and “}”, we just have to write “{{“ and “}}”</a:t>
            </a:r>
          </a:p>
          <a:p>
            <a:pPr lvl="1" marL="871219" indent="-435609" defTabSz="572516">
              <a:spcBef>
                <a:spcPts val="1900"/>
              </a:spcBef>
              <a:defRPr sz="3528"/>
            </a:pPr>
          </a:p>
          <a:p>
            <a:pPr lvl="2" marL="1306830" indent="-435609" defTabSz="572516">
              <a:spcBef>
                <a:spcPts val="1900"/>
              </a:spcBef>
              <a:defRPr sz="3528"/>
            </a:pPr>
          </a:p>
          <a:p>
            <a:pPr lvl="2" marL="1306830" indent="-435609" defTabSz="572516">
              <a:spcBef>
                <a:spcPts val="1900"/>
              </a:spcBef>
              <a:defRPr sz="3528"/>
            </a:pPr>
          </a:p>
          <a:p>
            <a:pPr lvl="2" marL="1306830" indent="-435609" defTabSz="572516">
              <a:spcBef>
                <a:spcPts val="1900"/>
              </a:spcBef>
              <a:defRPr sz="3528"/>
            </a:pPr>
            <a:r>
              <a:t>A single bracket is a placeholder, a double curly bracket is a single one in the resulting string.</a:t>
            </a:r>
          </a:p>
        </p:txBody>
      </p:sp>
      <p:sp>
        <p:nvSpPr>
          <p:cNvPr id="322" name="Formatting String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/>
          <a:p>
            <a:pPr/>
            <a:r>
              <a:t>Formatting Strings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5715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creen Shot 2018-08-30 at 7.24.51 PM.png" descr="Screen Shot 2018-08-30 at 7.24.5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71694" y="5805437"/>
            <a:ext cx="8061412" cy="1074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Application: Pretty Printing"/>
          <p:cNvSpPr txBox="1"/>
          <p:nvPr>
            <p:ph type="title"/>
          </p:nvPr>
        </p:nvSpPr>
        <p:spPr>
          <a:xfrm>
            <a:off x="3231108" y="444500"/>
            <a:ext cx="8821192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Application: Pretty Printing</a:t>
            </a:r>
          </a:p>
        </p:txBody>
      </p:sp>
      <p:sp>
        <p:nvSpPr>
          <p:cNvPr id="327" name="Develop a mortgage payment pl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800"/>
              </a:spcBef>
              <a:defRPr sz="3239"/>
            </a:pPr>
            <a:r>
              <a:t>Develop a mortgage payment plan</a:t>
            </a:r>
          </a:p>
          <a:p>
            <a:pPr lvl="1" marL="800100" indent="-400050" defTabSz="525779">
              <a:spcBef>
                <a:spcPts val="1800"/>
              </a:spcBef>
              <a:defRPr sz="3239"/>
            </a:pPr>
            <a:r>
              <a:t>Accountants have formulae for that, but it is fun to do it directly</a:t>
            </a:r>
          </a:p>
          <a:p>
            <a:pPr lvl="1" marL="800100" indent="-400050" defTabSz="525779">
              <a:spcBef>
                <a:spcPts val="1800"/>
              </a:spcBef>
              <a:defRPr sz="3239"/>
            </a:pPr>
            <a:r>
              <a:t>Assume you take out a loan of L$ dollars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The loan is financed at a rate of r% annually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Interest is paid monthly, i.e. at a rate of r/12%</a:t>
            </a:r>
          </a:p>
          <a:p>
            <a:pPr lvl="1" marL="800100" indent="-400050" defTabSz="525779">
              <a:spcBef>
                <a:spcPts val="1800"/>
              </a:spcBef>
              <a:buSzPct val="76000"/>
              <a:defRPr sz="3239"/>
            </a:pPr>
            <a:r>
              <a:t>Each month you make a repayment</a:t>
            </a:r>
          </a:p>
          <a:p>
            <a:pPr lvl="2" marL="1200150" indent="-400050" defTabSz="525779">
              <a:spcBef>
                <a:spcPts val="1800"/>
              </a:spcBef>
              <a:buSzPct val="76000"/>
              <a:defRPr sz="3239"/>
            </a:pPr>
            <a:r>
              <a:t>Part of the repayment is to pay the interest</a:t>
            </a:r>
          </a:p>
          <a:p>
            <a:pPr lvl="2" marL="1200150" indent="-400050" defTabSz="525779">
              <a:spcBef>
                <a:spcPts val="1800"/>
              </a:spcBef>
              <a:buSzPct val="76000"/>
              <a:defRPr sz="3239"/>
            </a:pPr>
            <a:r>
              <a:t>The remainder pays down the debt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7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Use a while-l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while-loop </a:t>
            </a:r>
          </a:p>
          <a:p>
            <a:pPr lvl="1"/>
            <a:r>
              <a:t>Condition is that there is still an outstanding debt</a:t>
            </a:r>
          </a:p>
          <a:p>
            <a:pPr lvl="1"/>
            <a:r>
              <a:t>Adjust outstanding debt</a:t>
            </a:r>
          </a:p>
          <a:p>
            <a:pPr lvl="1"/>
            <a:r>
              <a:t>Count the number of payments</a:t>
            </a:r>
          </a:p>
          <a:p>
            <a:pPr/>
            <a:r>
              <a:t>Need to initialize values</a:t>
            </a:r>
          </a:p>
        </p:txBody>
      </p:sp>
      <p:sp>
        <p:nvSpPr>
          <p:cNvPr id="331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We need values fo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values for:</a:t>
            </a:r>
          </a:p>
          <a:p>
            <a:pPr lvl="1"/>
            <a:r>
              <a:t>Monthly Rate (interest in percent)/1200</a:t>
            </a:r>
          </a:p>
          <a:p>
            <a:pPr lvl="1"/>
            <a:r>
              <a:t>Principal</a:t>
            </a:r>
          </a:p>
          <a:p>
            <a:pPr lvl="1"/>
            <a:r>
              <a:t>Repayment</a:t>
            </a:r>
          </a:p>
          <a:p>
            <a:pPr/>
            <a:r>
              <a:t>Get those from the user</a:t>
            </a:r>
          </a:p>
          <a:p>
            <a:pPr lvl="1"/>
            <a:r>
              <a:t>A true application would contain code that checks whether these numbers make sense.</a:t>
            </a:r>
          </a:p>
        </p:txBody>
      </p:sp>
      <p:sp>
        <p:nvSpPr>
          <p:cNvPr id="335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c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Docstrings</a:t>
            </a:r>
          </a:p>
        </p:txBody>
      </p:sp>
      <p:sp>
        <p:nvSpPr>
          <p:cNvPr id="152" name="Doc 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 strings </a:t>
            </a:r>
          </a:p>
          <a:p>
            <a:pPr lvl="1"/>
            <a:r>
              <a:t>String literals that appear as the first line of a module, function, class, method definition</a:t>
            </a:r>
          </a:p>
          <a:p>
            <a:pPr lvl="1"/>
            <a:r>
              <a:t>All these items should have a docstring</a:t>
            </a:r>
          </a:p>
          <a:p>
            <a:pPr lvl="1"/>
            <a:r>
              <a:t>The docstring replaces the help string in Idle and IPython/Jupyter</a:t>
            </a:r>
          </a:p>
          <a:p>
            <a:pPr lvl="1"/>
            <a:r>
              <a:t>Indent them under the indentation of the object they describe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Initializ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Initialization</a:t>
            </a:r>
          </a:p>
        </p:txBody>
      </p:sp>
      <p:sp>
        <p:nvSpPr>
          <p:cNvPr id="339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princ = float(input(&quot;What is the prinipal “))…"/>
          <p:cNvSpPr txBox="1"/>
          <p:nvPr/>
        </p:nvSpPr>
        <p:spPr>
          <a:xfrm>
            <a:off x="241560" y="3663949"/>
            <a:ext cx="11683344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princ = float(input("What is the prinipal “))</a:t>
            </a:r>
          </a:p>
          <a:p>
            <a:pPr>
              <a:defRPr sz="2200"/>
            </a:pPr>
            <a:r>
              <a:t>rate = float(input("What is the interest rate (in percents)? "))/1200</a:t>
            </a:r>
          </a:p>
          <a:p>
            <a:pPr>
              <a:defRPr sz="2200"/>
            </a:pPr>
            <a:r>
              <a:t>print("Your minimum rate is ", rate*princ)</a:t>
            </a:r>
          </a:p>
          <a:p>
            <a:pPr>
              <a:defRPr sz="2200"/>
            </a:pPr>
            <a:r>
              <a:t>paym = float(input("What is the monthly payment? “))</a:t>
            </a:r>
          </a:p>
          <a:p>
            <a:pPr>
              <a:defRPr sz="2200"/>
            </a:pPr>
            <a:r>
              <a:t>month =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We continue until we paid down the principal to zer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continue until we paid down the principal to zero</a:t>
            </a:r>
          </a:p>
        </p:txBody>
      </p:sp>
      <p:sp>
        <p:nvSpPr>
          <p:cNvPr id="344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while princ &gt; 0:"/>
          <p:cNvSpPr txBox="1"/>
          <p:nvPr/>
        </p:nvSpPr>
        <p:spPr>
          <a:xfrm>
            <a:off x="5880100" y="4210049"/>
            <a:ext cx="316279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while princ &gt; 0: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Update the situation in the while loo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Update the situation in the while loop</a:t>
            </a:r>
          </a:p>
          <a:p>
            <a:pPr/>
            <a:r>
              <a:t>Last payment does not need to be full, so we calculate it</a:t>
            </a:r>
          </a:p>
        </p:txBody>
      </p:sp>
      <p:sp>
        <p:nvSpPr>
          <p:cNvPr id="349" name="Mortgage Payments"/>
          <p:cNvSpPr txBox="1"/>
          <p:nvPr>
            <p:ph type="title"/>
          </p:nvPr>
        </p:nvSpPr>
        <p:spPr>
          <a:xfrm>
            <a:off x="3231108" y="330200"/>
            <a:ext cx="8821192" cy="2159000"/>
          </a:xfrm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Mortgage Payments</a:t>
            </a:r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987" y="380140"/>
            <a:ext cx="2745492" cy="205912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intpaid = princ*rate…"/>
          <p:cNvSpPr txBox="1"/>
          <p:nvPr/>
        </p:nvSpPr>
        <p:spPr>
          <a:xfrm>
            <a:off x="1781050" y="5365750"/>
            <a:ext cx="9168335" cy="322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/>
            </a:pPr>
            <a:r>
              <a:t>intpaid = princ*rate</a:t>
            </a:r>
          </a:p>
          <a:p>
            <a:pPr>
              <a:defRPr sz="3600"/>
            </a:pPr>
            <a:r>
              <a:t>princ = princ + princ*rate - paym</a:t>
            </a:r>
          </a:p>
          <a:p>
            <a:pPr>
              <a:defRPr sz="3600"/>
            </a:pPr>
            <a:r>
              <a:t>if princ &lt; 0:</a:t>
            </a:r>
          </a:p>
          <a:p>
            <a:pPr>
              <a:defRPr sz="3600"/>
            </a:pPr>
            <a:r>
              <a:t>      lastpayment = paym + princ</a:t>
            </a:r>
          </a:p>
          <a:p>
            <a:pPr>
              <a:defRPr sz="3600"/>
            </a:pPr>
            <a:r>
              <a:t>      princ = 0</a:t>
            </a:r>
          </a:p>
          <a:p>
            <a:pPr>
              <a:defRPr sz="3600"/>
            </a:pPr>
            <a:r>
              <a:t>month +=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ut things toge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Put things together</a:t>
            </a:r>
          </a:p>
        </p:txBody>
      </p:sp>
      <p:pic>
        <p:nvPicPr>
          <p:cNvPr id="354" name="Screen Shot 2017-02-12 at 22.32.13.png" descr="Screen Shot 2017-02-12 at 22.3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7158" y="163289"/>
            <a:ext cx="11660357" cy="9427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57" name="Format Strings revisit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Format Strings revisited:</a:t>
            </a:r>
          </a:p>
          <a:p>
            <a:pPr lvl="1"/>
            <a:r>
              <a:t>Format string — blueprint</a:t>
            </a:r>
          </a:p>
          <a:p>
            <a:pPr lvl="1"/>
            <a:r>
              <a:t>Uses { } to denote spots where variables get inserted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60" name="Synta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800"/>
              </a:spcBef>
              <a:defRPr sz="3239"/>
            </a:pPr>
            <a:r>
              <a:t>Syntax</a:t>
            </a:r>
          </a:p>
          <a:p>
            <a:pPr lvl="1" marL="800100" indent="-400050" defTabSz="525779">
              <a:spcBef>
                <a:spcPts val="1800"/>
              </a:spcBef>
              <a:defRPr sz="3239"/>
            </a:pPr>
            <a:r>
              <a:t>{a:^10.3f}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a — the number of the variable</a:t>
            </a:r>
          </a:p>
          <a:p>
            <a:pPr lvl="3" marL="1600200" indent="-400050" defTabSz="525779">
              <a:spcBef>
                <a:spcPts val="1800"/>
              </a:spcBef>
              <a:defRPr sz="3239"/>
            </a:pPr>
            <a:r>
              <a:t>Can be left out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: — what follows is the formatting instruction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10  — number of spaces for the variable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. — what follows is the precision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3 — precision</a:t>
            </a:r>
          </a:p>
          <a:p>
            <a:pPr lvl="2" marL="1200150" indent="-400050" defTabSz="525779">
              <a:spcBef>
                <a:spcPts val="1800"/>
              </a:spcBef>
              <a:defRPr sz="3239"/>
            </a:pPr>
            <a:r>
              <a:t>f — print in floating point format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63" name="If the variable is larger than the space giv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variable is larger than the space given:</a:t>
            </a:r>
          </a:p>
          <a:p>
            <a:pPr lvl="1"/>
            <a:r>
              <a:t>Full value is printed out</a:t>
            </a:r>
          </a:p>
          <a:p>
            <a:pPr lvl="1"/>
            <a:r>
              <a:t>Alignment by default is </a:t>
            </a:r>
          </a:p>
          <a:p>
            <a:pPr lvl="2"/>
            <a:r>
              <a:t>left (&lt;) for strings</a:t>
            </a:r>
          </a:p>
          <a:p>
            <a:pPr lvl="2"/>
            <a:r>
              <a:t>right (&gt;) for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retty-Print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Pretty-Printing Tables</a:t>
            </a:r>
          </a:p>
        </p:txBody>
      </p:sp>
      <p:sp>
        <p:nvSpPr>
          <p:cNvPr id="366" name="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Task:</a:t>
            </a:r>
          </a:p>
          <a:p>
            <a:pPr lvl="1"/>
            <a:r>
              <a:t>A program that gives a table for the log and the exponential function between 1 and 10</a:t>
            </a:r>
          </a:p>
          <a:p>
            <a:pPr lvl="1"/>
            <a:r>
              <a:t>Hint: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x=1+i/10</a:t>
            </a:r>
          </a:p>
        </p:txBody>
      </p:sp>
      <p:sp>
        <p:nvSpPr>
          <p:cNvPr id="367" name="x   |    exp(x)    |    log(x)…"/>
          <p:cNvSpPr/>
          <p:nvPr/>
        </p:nvSpPr>
        <p:spPr>
          <a:xfrm>
            <a:off x="5816600" y="4864100"/>
            <a:ext cx="6516142" cy="35306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  x   |    exp(x)    |    log(x)   </a:t>
            </a:r>
          </a:p>
          <a:p>
            <a:pPr>
              <a:defRPr sz="2400"/>
            </a:pPr>
            <a:r>
              <a:t>-------------------------------</a:t>
            </a:r>
          </a:p>
          <a:p>
            <a:pPr>
              <a:defRPr sz="2400"/>
            </a:pPr>
            <a:r>
              <a:t> 1.00 |      2.71828 |      0.00000</a:t>
            </a:r>
          </a:p>
          <a:p>
            <a:pPr>
              <a:defRPr sz="2400"/>
            </a:pPr>
            <a:r>
              <a:t> 1.10 |      3.00417 |      0.09531</a:t>
            </a:r>
          </a:p>
          <a:p>
            <a:pPr>
              <a:defRPr sz="2400"/>
            </a:pPr>
            <a:r>
              <a:t> 1.20 |      3.32012 |      0.18232</a:t>
            </a:r>
          </a:p>
          <a:p>
            <a:pPr>
              <a:defRPr sz="2400"/>
            </a:pPr>
            <a:r>
              <a:t> 1.30 |      3.66930 |      0.26236</a:t>
            </a:r>
          </a:p>
          <a:p>
            <a:pPr>
              <a:defRPr sz="2400"/>
            </a:pPr>
            <a:r>
              <a:t> 1.40 |      4.05520 |      0.33647</a:t>
            </a:r>
          </a:p>
          <a:p>
            <a:pPr>
              <a:defRPr sz="2400"/>
            </a:pPr>
            <a:r>
              <a:t> 1.50 |      4.48169 |      0.40547</a:t>
            </a:r>
          </a:p>
          <a:p>
            <a:pPr>
              <a:defRPr sz="2400"/>
            </a:pPr>
            <a:r>
              <a:t> 1.60 |      4.95303 |      0.47000</a:t>
            </a:r>
          </a:p>
          <a:p>
            <a:pPr>
              <a:defRPr sz="2400"/>
            </a:pPr>
            <a:r>
              <a:t> 1.70 |      5.47395 |      0.53063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Why another formatting meth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Why another formatting method</a:t>
            </a:r>
          </a:p>
        </p:txBody>
      </p:sp>
      <p:sp>
        <p:nvSpPr>
          <p:cNvPr id="370" name="The format method allows very fine-grained contr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format method allows very fine-grained control</a:t>
            </a:r>
          </a:p>
          <a:p>
            <a:pPr/>
            <a:r>
              <a:t>But it is verbose</a:t>
            </a:r>
          </a:p>
          <a:p>
            <a:pPr/>
            <a:r>
              <a:t>Python has two type of special strings:</a:t>
            </a:r>
          </a:p>
          <a:p>
            <a:pPr lvl="1"/>
            <a:r>
              <a:t>r-strings for raw strings: no escapes</a:t>
            </a:r>
          </a:p>
          <a:p>
            <a:pPr lvl="1"/>
            <a:r>
              <a:t>f-strings for formatting</a:t>
            </a:r>
          </a:p>
          <a:p>
            <a:pPr lvl="1"/>
            <a:r>
              <a:t>Using f-strings results in more compact and readable 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f-strings</a:t>
            </a:r>
          </a:p>
        </p:txBody>
      </p:sp>
      <p:sp>
        <p:nvSpPr>
          <p:cNvPr id="373" name="f-strings are defined with a pair of quotation marks preceded immediately by an “f” or “F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f-strings are defined with a pair of quotation marks preceded immediately by an “f” or “F”</a:t>
            </a:r>
          </a:p>
          <a:p>
            <a:pPr/>
          </a:p>
          <a:p>
            <a:pPr/>
          </a:p>
          <a:p>
            <a:pPr/>
            <a:r>
              <a:t>An f-string can contain a variable name surrounded by brackets in its definition</a:t>
            </a:r>
          </a:p>
          <a:p>
            <a:pPr/>
            <a:r>
              <a:t>The bracket is then replaced by the value of the variable</a:t>
            </a:r>
          </a:p>
        </p:txBody>
      </p:sp>
      <p:sp>
        <p:nvSpPr>
          <p:cNvPr id="374" name="fstring = f'hello world'"/>
          <p:cNvSpPr txBox="1"/>
          <p:nvPr/>
        </p:nvSpPr>
        <p:spPr>
          <a:xfrm>
            <a:off x="3884513" y="4019550"/>
            <a:ext cx="5235774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fstring = f'hello world'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oc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Docstrings</a:t>
            </a:r>
          </a:p>
        </p:txBody>
      </p:sp>
      <p:sp>
        <p:nvSpPr>
          <p:cNvPr id="155" name="Always use triple quotation ma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Always use triple quotation marks</a:t>
            </a:r>
          </a:p>
          <a:p>
            <a:pPr lvl="1"/>
            <a:r>
              <a:t>Even for one-liners</a:t>
            </a:r>
          </a:p>
        </p:txBody>
      </p:sp>
      <p:pic>
        <p:nvPicPr>
          <p:cNvPr id="156" name="Screen Shot 2020-05-19 at 2.44.19 PM.png" descr="Screen Shot 2020-05-19 at 2.44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4089400"/>
            <a:ext cx="98552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 Shot 2020-05-19 at 2.44.49 PM.png" descr="Screen Shot 2020-05-19 at 2.44.4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3629" y="5493220"/>
            <a:ext cx="9499601" cy="137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  <p:bldP build="whole" bldLvl="1" animBg="1" rev="0" advAuto="0" spid="157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f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f-strings</a:t>
            </a:r>
          </a:p>
        </p:txBody>
      </p:sp>
      <p:sp>
        <p:nvSpPr>
          <p:cNvPr id="37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  <a:r>
              <a:t>Variable fstring is then</a:t>
            </a:r>
          </a:p>
        </p:txBody>
      </p:sp>
      <p:sp>
        <p:nvSpPr>
          <p:cNvPr id="378" name="number = 6.35…"/>
          <p:cNvSpPr txBox="1"/>
          <p:nvPr/>
        </p:nvSpPr>
        <p:spPr>
          <a:xfrm>
            <a:off x="1675060" y="3460750"/>
            <a:ext cx="993045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number = 6.35</a:t>
            </a:r>
          </a:p>
          <a:p>
            <a:pPr/>
            <a:r>
              <a:t>astring = “hello"</a:t>
            </a:r>
          </a:p>
          <a:p>
            <a:pPr/>
            <a:r>
              <a:t>fstring = f"{astring}, the number is {number}"</a:t>
            </a:r>
          </a:p>
        </p:txBody>
      </p:sp>
      <p:sp>
        <p:nvSpPr>
          <p:cNvPr id="379" name="'hello, the number is 6.35'"/>
          <p:cNvSpPr txBox="1"/>
          <p:nvPr/>
        </p:nvSpPr>
        <p:spPr>
          <a:xfrm>
            <a:off x="2856160" y="5899150"/>
            <a:ext cx="587595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'hello, the number is 6.35'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f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f-strings</a:t>
            </a:r>
          </a:p>
        </p:txBody>
      </p:sp>
      <p:sp>
        <p:nvSpPr>
          <p:cNvPr id="382" name="The expression in brackets inside an f-string gets evaluated at run tim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expression in brackets inside an f-string gets evaluated at run time.</a:t>
            </a:r>
          </a:p>
          <a:p>
            <a:pPr/>
            <a:r>
              <a:t>For example, we can say</a:t>
            </a:r>
          </a:p>
          <a:p>
            <a:pPr lvl="1"/>
          </a:p>
          <a:p>
            <a:pPr/>
            <a:r>
              <a:t>or</a:t>
            </a:r>
          </a:p>
          <a:p>
            <a:pPr/>
          </a:p>
          <a:p>
            <a:pPr/>
          </a:p>
          <a:p>
            <a:pPr lvl="3" marL="0" indent="1333500">
              <a:buSzTx/>
              <a:buNone/>
            </a:pPr>
            <a:r>
              <a:t>which evaluates to </a:t>
            </a:r>
          </a:p>
        </p:txBody>
      </p:sp>
      <p:sp>
        <p:nvSpPr>
          <p:cNvPr id="383" name="f&quot;{2+3*4}&quot;"/>
          <p:cNvSpPr txBox="1"/>
          <p:nvPr/>
        </p:nvSpPr>
        <p:spPr>
          <a:xfrm>
            <a:off x="5378276" y="4743450"/>
            <a:ext cx="224824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f"{2+3*4}"</a:t>
            </a:r>
          </a:p>
        </p:txBody>
      </p:sp>
      <p:sp>
        <p:nvSpPr>
          <p:cNvPr id="384" name="astring = “hello&quot;…"/>
          <p:cNvSpPr txBox="1"/>
          <p:nvPr/>
        </p:nvSpPr>
        <p:spPr>
          <a:xfrm>
            <a:off x="2710842" y="6248400"/>
            <a:ext cx="758311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astring = “hello"</a:t>
            </a:r>
          </a:p>
          <a:p>
            <a:pPr/>
            <a:r>
              <a:t>string = f"{astring.upper()} World"</a:t>
            </a:r>
          </a:p>
        </p:txBody>
      </p:sp>
      <p:sp>
        <p:nvSpPr>
          <p:cNvPr id="385" name="'HELLO World'"/>
          <p:cNvSpPr txBox="1"/>
          <p:nvPr/>
        </p:nvSpPr>
        <p:spPr>
          <a:xfrm>
            <a:off x="5058184" y="8324850"/>
            <a:ext cx="288843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'HELLO World'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-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r-strings</a:t>
            </a:r>
          </a:p>
        </p:txBody>
      </p:sp>
      <p:sp>
        <p:nvSpPr>
          <p:cNvPr id="388" name="Because of their similarity with f-strings, we mention r-str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Because of their similarity with f-strings, we mention r-strings</a:t>
            </a:r>
          </a:p>
          <a:p>
            <a:pPr/>
            <a:r>
              <a:t>An r-string uses the escape character only as an escape character, so there is no escaping at all</a:t>
            </a:r>
          </a:p>
          <a:p>
            <a:pPr lvl="1"/>
            <a:r>
              <a:t>This is useful for strings containing the backslash such as Windows file names</a:t>
            </a:r>
          </a:p>
        </p:txBody>
      </p:sp>
      <p:sp>
        <p:nvSpPr>
          <p:cNvPr id="389" name="address = r&quot;c:\Windows\System32\system.ini&quot;"/>
          <p:cNvSpPr txBox="1"/>
          <p:nvPr/>
        </p:nvSpPr>
        <p:spPr>
          <a:xfrm>
            <a:off x="2703760" y="6572250"/>
            <a:ext cx="929027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address = r"c:\Windows\System32\system.ini"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Hangman -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- Ahorcado</a:t>
            </a:r>
          </a:p>
        </p:txBody>
      </p:sp>
      <p:sp>
        <p:nvSpPr>
          <p:cNvPr id="392" name="A slightly morbid childrens' g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slightly morbid childrens' game</a:t>
            </a:r>
          </a:p>
          <a:p>
            <a:pPr lvl="1"/>
            <a:r>
              <a:t>Guess a word letter by letter</a:t>
            </a:r>
          </a:p>
          <a:p>
            <a:pPr lvl="1"/>
            <a:r>
              <a:t>For each wrong letter, a part of a hanged man is drawn</a:t>
            </a:r>
          </a:p>
        </p:txBody>
      </p:sp>
      <p:sp>
        <p:nvSpPr>
          <p:cNvPr id="393" name="Enter a letter j…"/>
          <p:cNvSpPr txBox="1"/>
          <p:nvPr/>
        </p:nvSpPr>
        <p:spPr>
          <a:xfrm>
            <a:off x="5089622" y="5242482"/>
            <a:ext cx="3183069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/>
            </a:pPr>
            <a:r>
              <a:t>Enter a letter j</a:t>
            </a:r>
          </a:p>
          <a:p>
            <a:pPr>
              <a:defRPr sz="1700"/>
            </a:pPr>
            <a:r>
              <a:t>     +------+</a:t>
            </a:r>
          </a:p>
          <a:p>
            <a:pPr>
              <a:defRPr sz="1700"/>
            </a:pPr>
            <a:r>
              <a:t>     |      |</a:t>
            </a:r>
          </a:p>
          <a:p>
            <a:pPr>
              <a:defRPr sz="1700"/>
            </a:pPr>
            <a:r>
              <a:t>     |      o</a:t>
            </a:r>
          </a:p>
          <a:p>
            <a:pPr>
              <a:defRPr sz="1700"/>
            </a:pPr>
            <a:r>
              <a:t>     |     /|\ </a:t>
            </a:r>
          </a:p>
          <a:p>
            <a:pPr>
              <a:defRPr sz="1700"/>
            </a:pPr>
            <a:r>
              <a:t>     |     / \ </a:t>
            </a:r>
          </a:p>
          <a:p>
            <a:pPr>
              <a:defRPr sz="1700"/>
            </a:pPr>
            <a:r>
              <a:t>     |</a:t>
            </a:r>
          </a:p>
          <a:p>
            <a:pPr>
              <a:defRPr sz="1700"/>
            </a:pPr>
            <a:r>
              <a:t>     |</a:t>
            </a:r>
          </a:p>
          <a:p>
            <a:pPr>
              <a:defRPr sz="1700"/>
            </a:pPr>
            <a:r>
              <a:t>     |</a:t>
            </a:r>
          </a:p>
          <a:p>
            <a:pPr>
              <a:defRPr sz="1700"/>
            </a:pPr>
            <a:r>
              <a:t>     |</a:t>
            </a:r>
          </a:p>
          <a:p>
            <a:pPr>
              <a:defRPr sz="1700"/>
            </a:pPr>
            <a:r>
              <a:t>     |</a:t>
            </a:r>
          </a:p>
          <a:p>
            <a:pPr>
              <a:defRPr sz="1700"/>
            </a:pPr>
            <a:r>
              <a:t>     |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you looser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396" name="How to plan a software projec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plan a software project?</a:t>
            </a:r>
          </a:p>
          <a:p>
            <a:pPr lvl="1"/>
            <a:r>
              <a:t>Principal idea:  divide tasks into simpler components</a:t>
            </a:r>
          </a:p>
          <a:p>
            <a:pPr lvl="1"/>
            <a:r>
              <a:t>Make a diagram of program logic:</a:t>
            </a:r>
          </a:p>
          <a:p>
            <a:pPr lvl="2"/>
            <a:r>
              <a:t>This is apt to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6035" y="215900"/>
            <a:ext cx="10909301" cy="932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02" name="Observation:…"/>
          <p:cNvSpPr txBox="1"/>
          <p:nvPr>
            <p:ph type="body" sz="half" idx="1"/>
          </p:nvPr>
        </p:nvSpPr>
        <p:spPr>
          <a:xfrm>
            <a:off x="952499" y="2590800"/>
            <a:ext cx="4962040" cy="6286500"/>
          </a:xfrm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Observation: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We need a list of guessed letters to decide whether this is a letter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We need to do more input control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User enters digit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user enters capital letters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…</a:t>
            </a:r>
          </a:p>
        </p:txBody>
      </p:sp>
      <p:pic>
        <p:nvPicPr>
          <p:cNvPr id="4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5947" y="3069579"/>
            <a:ext cx="6472692" cy="553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06" name="All of the yellow boxes are candidates for functions…"/>
          <p:cNvSpPr txBox="1"/>
          <p:nvPr>
            <p:ph type="body" sz="half" idx="1"/>
          </p:nvPr>
        </p:nvSpPr>
        <p:spPr>
          <a:xfrm>
            <a:off x="952500" y="2590800"/>
            <a:ext cx="496203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All of the yellow boxes are candidates for functions</a:t>
            </a:r>
          </a:p>
          <a:p>
            <a:pPr/>
            <a:r>
              <a:t>We can see some common data:</a:t>
            </a:r>
          </a:p>
          <a:p>
            <a:pPr lvl="1"/>
            <a:r>
              <a:t>The secret word</a:t>
            </a:r>
          </a:p>
          <a:p>
            <a:pPr lvl="1"/>
            <a:r>
              <a:t>The list of guessed letters</a:t>
            </a:r>
          </a:p>
          <a:p>
            <a:pPr lvl="1"/>
            <a:r>
              <a:t>The number of bad guesses</a:t>
            </a:r>
          </a:p>
        </p:txBody>
      </p:sp>
      <p:pic>
        <p:nvPicPr>
          <p:cNvPr id="4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5948" y="3069579"/>
            <a:ext cx="6472691" cy="553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10" name="We can also see that at the heart is a giant loop…"/>
          <p:cNvSpPr txBox="1"/>
          <p:nvPr>
            <p:ph type="body" sz="half" idx="1"/>
          </p:nvPr>
        </p:nvSpPr>
        <p:spPr>
          <a:xfrm>
            <a:off x="952500" y="2590800"/>
            <a:ext cx="496203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We can also see that at the heart is a giant loop</a:t>
            </a:r>
          </a:p>
          <a:p>
            <a:pPr/>
            <a:r>
              <a:t>Python-style:</a:t>
            </a:r>
          </a:p>
          <a:p>
            <a:pPr lvl="1"/>
            <a:r>
              <a:t>Make the loop an infinite loop </a:t>
            </a:r>
          </a:p>
          <a:p>
            <a:pPr lvl="1"/>
            <a:r>
              <a:t>Break out </a:t>
            </a:r>
          </a:p>
        </p:txBody>
      </p:sp>
      <p:pic>
        <p:nvPicPr>
          <p:cNvPr id="4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5948" y="3069579"/>
            <a:ext cx="6472691" cy="553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14" name="A word about diagram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word about diagrams:</a:t>
            </a:r>
          </a:p>
          <a:p>
            <a:pPr lvl="1"/>
            <a:r>
              <a:t>Programming has become a lot easier over the years</a:t>
            </a:r>
          </a:p>
          <a:p>
            <a:pPr lvl="2"/>
            <a:r>
              <a:t>So we program more difficult things</a:t>
            </a:r>
          </a:p>
          <a:p>
            <a:pPr lvl="2"/>
            <a:r>
              <a:t>And focus has shifted</a:t>
            </a:r>
          </a:p>
          <a:p>
            <a:pPr lvl="1"/>
            <a:r>
              <a:t>Some methods are very data-centric</a:t>
            </a:r>
          </a:p>
          <a:p>
            <a:pPr lvl="2"/>
            <a:r>
              <a:t>Useful for big data implementation or graphics, e.g.</a:t>
            </a:r>
          </a:p>
          <a:p>
            <a:pPr lvl="1"/>
            <a:r>
              <a:t>Some methods focus on processing</a:t>
            </a:r>
          </a:p>
          <a:p>
            <a:pPr lvl="2"/>
            <a:r>
              <a:t>As we just did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cstr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Docstrings</a:t>
            </a:r>
          </a:p>
        </p:txBody>
      </p:sp>
      <p:sp>
        <p:nvSpPr>
          <p:cNvPr id="160" name="Exa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161" name="Screen Shot 2020-05-19 at 2.46.13 PM.png" descr="Screen Shot 2020-05-19 at 2.46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2608" y="3378123"/>
            <a:ext cx="9779001" cy="501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 Shot 2020-05-19 at 2.46.48 PM.png" descr="Screen Shot 2020-05-19 at 2.46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5861" y="6440002"/>
            <a:ext cx="102616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2" grpId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17" name="&quot;Enter a letter&quot; fun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"Enter a letter" function:</a:t>
            </a:r>
          </a:p>
          <a:p>
            <a:pPr lvl="1"/>
            <a:r>
              <a:t>Needs one parameter: list of guessed letters</a:t>
            </a:r>
          </a:p>
          <a:p>
            <a:pPr lvl="1"/>
            <a:r>
              <a:t>Should do error checking (homework / project)</a:t>
            </a:r>
          </a:p>
          <a:p>
            <a:pPr lvl="1"/>
            <a:r>
              <a:t>Returns a letter not previously seen</a:t>
            </a:r>
          </a:p>
        </p:txBody>
      </p:sp>
      <p:pic>
        <p:nvPicPr>
          <p:cNvPr id="4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1108" y="5094150"/>
            <a:ext cx="4000501" cy="400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21" name="def get_letter(lol):…"/>
          <p:cNvSpPr txBox="1"/>
          <p:nvPr/>
        </p:nvSpPr>
        <p:spPr>
          <a:xfrm>
            <a:off x="414684" y="2412999"/>
            <a:ext cx="11637616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def get_letter(lol):</a:t>
            </a:r>
          </a:p>
          <a:p>
            <a:pPr>
              <a:defRPr sz="2400"/>
            </a:pPr>
            <a:r>
              <a:t>    while True:</a:t>
            </a:r>
          </a:p>
          <a:p>
            <a:pPr>
              <a:defRPr sz="2400"/>
            </a:pPr>
            <a:r>
              <a:t>        x = input('Enter a letter ')</a:t>
            </a:r>
          </a:p>
          <a:p>
            <a:pPr>
              <a:defRPr sz="2400"/>
            </a:pPr>
            <a:r>
              <a:t>        x = x[0]</a:t>
            </a:r>
          </a:p>
          <a:p>
            <a:pPr>
              <a:defRPr sz="2400"/>
            </a:pPr>
            <a:r>
              <a:t>        if x in lol:</a:t>
            </a:r>
          </a:p>
          <a:p>
            <a:pPr>
              <a:defRPr sz="2400"/>
            </a:pPr>
            <a:r>
              <a:t>            print('This letter is already guessed. Try again.')</a:t>
            </a:r>
          </a:p>
          <a:p>
            <a:pPr>
              <a:defRPr sz="2400"/>
            </a:pPr>
            <a:r>
              <a:t>        else:</a:t>
            </a:r>
          </a:p>
          <a:p>
            <a:pPr>
              <a:defRPr sz="2400"/>
            </a:pPr>
            <a:r>
              <a:t>            return x</a:t>
            </a:r>
          </a:p>
        </p:txBody>
      </p:sp>
      <p:pic>
        <p:nvPicPr>
          <p:cNvPr id="4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1203" y="4876799"/>
            <a:ext cx="4229455" cy="4229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25" name="Check whether we are d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Check whether we are done</a:t>
            </a:r>
          </a:p>
          <a:p>
            <a:pPr lvl="1"/>
            <a:r>
              <a:t>All the letters in the secret are in the list of letters already guessed (lol)</a:t>
            </a:r>
          </a:p>
        </p:txBody>
      </p:sp>
      <p:sp>
        <p:nvSpPr>
          <p:cNvPr id="426" name="def done(lol, secret):…"/>
          <p:cNvSpPr txBox="1"/>
          <p:nvPr/>
        </p:nvSpPr>
        <p:spPr>
          <a:xfrm>
            <a:off x="4010749" y="5281537"/>
            <a:ext cx="674478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def done(lol, secret):</a:t>
            </a:r>
          </a:p>
          <a:p>
            <a:pPr>
              <a:defRPr sz="3000"/>
            </a:pPr>
            <a:r>
              <a:t>    for letter in secret:</a:t>
            </a:r>
          </a:p>
          <a:p>
            <a:pPr>
              <a:defRPr sz="3000"/>
            </a:pPr>
            <a:r>
              <a:t>        if letter not in lol:</a:t>
            </a:r>
          </a:p>
          <a:p>
            <a:pPr>
              <a:defRPr sz="3000"/>
            </a:pPr>
            <a:r>
              <a:t>            return False</a:t>
            </a:r>
          </a:p>
          <a:p>
            <a:pPr>
              <a:defRPr sz="3000"/>
            </a:pPr>
            <a:r>
              <a:t>    return True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29" name="Print out the hangman:  An exercise in ASCII ar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Print out the hangman:  An exercise in ASCII art</a:t>
            </a:r>
          </a:p>
        </p:txBody>
      </p:sp>
      <p:sp>
        <p:nvSpPr>
          <p:cNvPr id="430" name="Enter a letter a…"/>
          <p:cNvSpPr txBox="1"/>
          <p:nvPr/>
        </p:nvSpPr>
        <p:spPr>
          <a:xfrm>
            <a:off x="2812541" y="3657599"/>
            <a:ext cx="6516143" cy="521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a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Good job. The word is *******a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33" name="Enter a letter b…"/>
          <p:cNvSpPr txBox="1"/>
          <p:nvPr/>
        </p:nvSpPr>
        <p:spPr>
          <a:xfrm>
            <a:off x="2106153" y="2620144"/>
            <a:ext cx="6516142" cy="521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b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Good job. The word is *****b*a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36" name="Enter a letter d…"/>
          <p:cNvSpPr txBox="1"/>
          <p:nvPr/>
        </p:nvSpPr>
        <p:spPr>
          <a:xfrm>
            <a:off x="2337087" y="2620144"/>
            <a:ext cx="6729538" cy="521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d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      o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Not quite. The word is c****b*a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39" name="Enter a letter e…"/>
          <p:cNvSpPr txBox="1"/>
          <p:nvPr/>
        </p:nvSpPr>
        <p:spPr>
          <a:xfrm>
            <a:off x="2432178" y="2627060"/>
            <a:ext cx="6729538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e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      o</a:t>
            </a:r>
          </a:p>
          <a:p>
            <a:pPr/>
            <a:r>
              <a:t>     | 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Not quite. The word is c****b*a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42" name="Enter a letter f…"/>
          <p:cNvSpPr txBox="1"/>
          <p:nvPr/>
        </p:nvSpPr>
        <p:spPr>
          <a:xfrm>
            <a:off x="2146906" y="2413000"/>
            <a:ext cx="6729537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f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      o</a:t>
            </a:r>
          </a:p>
          <a:p>
            <a:pPr/>
            <a:r>
              <a:t>     |     /|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Not quite. The word is c****b*a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45" name="Enter a letter g…"/>
          <p:cNvSpPr txBox="1"/>
          <p:nvPr/>
        </p:nvSpPr>
        <p:spPr>
          <a:xfrm>
            <a:off x="1576361" y="2586307"/>
            <a:ext cx="6729537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g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      o</a:t>
            </a:r>
          </a:p>
          <a:p>
            <a:pPr/>
            <a:r>
              <a:t>     |     /|\ 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Not quite. The word is c****b*a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48" name="Enter a letter h…"/>
          <p:cNvSpPr txBox="1"/>
          <p:nvPr/>
        </p:nvSpPr>
        <p:spPr>
          <a:xfrm>
            <a:off x="1467686" y="2412999"/>
            <a:ext cx="6729537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h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      o</a:t>
            </a:r>
          </a:p>
          <a:p>
            <a:pPr/>
            <a:r>
              <a:t>     |     /|\ </a:t>
            </a:r>
          </a:p>
          <a:p>
            <a:pPr/>
            <a:r>
              <a:t>     |     /  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Not quite. The word is c****b*a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tring 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Methods</a:t>
            </a:r>
          </a:p>
        </p:txBody>
      </p:sp>
      <p:sp>
        <p:nvSpPr>
          <p:cNvPr id="165" name="Strings are classes and have many built in methods…"/>
          <p:cNvSpPr txBox="1"/>
          <p:nvPr>
            <p:ph type="body" idx="1"/>
          </p:nvPr>
        </p:nvSpPr>
        <p:spPr>
          <a:xfrm>
            <a:off x="634880" y="2590800"/>
            <a:ext cx="1155612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Strings are classes and have many built in methods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s.lower(), s.upper()</a:t>
            </a:r>
            <a:r>
              <a:t> : returns the lowercase or uppercase version of the string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s.strip()</a:t>
            </a:r>
            <a:r>
              <a:t>: returns a string with whitespace removed from the start and end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s.isalpha() / s.isdigit() / s.isspace() </a:t>
            </a:r>
            <a:r>
              <a:t> tests if all the string chars are in the various character classes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s.startswith('other'), s.endswith('other') </a:t>
            </a:r>
            <a:r>
              <a:t> tests if the string starts or ends with the given other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51" name="Enter a letter i…"/>
          <p:cNvSpPr txBox="1"/>
          <p:nvPr/>
        </p:nvSpPr>
        <p:spPr>
          <a:xfrm>
            <a:off x="2133321" y="2531969"/>
            <a:ext cx="6516143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i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      o</a:t>
            </a:r>
          </a:p>
          <a:p>
            <a:pPr/>
            <a:r>
              <a:t>     |     /|\ </a:t>
            </a:r>
          </a:p>
          <a:p>
            <a:pPr/>
            <a:r>
              <a:t>     |     /  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Good job. The word is c****bia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54" name="Enter a letter j…"/>
          <p:cNvSpPr txBox="1"/>
          <p:nvPr/>
        </p:nvSpPr>
        <p:spPr>
          <a:xfrm>
            <a:off x="2241997" y="2681397"/>
            <a:ext cx="352861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Enter a letter j</a:t>
            </a:r>
          </a:p>
          <a:p>
            <a:pPr/>
            <a:r>
              <a:t>     +------+</a:t>
            </a:r>
          </a:p>
          <a:p>
            <a:pPr/>
            <a:r>
              <a:t>     |      |</a:t>
            </a:r>
          </a:p>
          <a:p>
            <a:pPr/>
            <a:r>
              <a:t>     |      o</a:t>
            </a:r>
          </a:p>
          <a:p>
            <a:pPr/>
            <a:r>
              <a:t>     |     /|\ </a:t>
            </a:r>
          </a:p>
          <a:p>
            <a:pPr/>
            <a:r>
              <a:t>     |     / \ 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  <a:r>
              <a:t>     |</a:t>
            </a:r>
          </a:p>
          <a:p>
            <a:pPr/>
          </a:p>
          <a:p>
            <a:pPr/>
            <a:r>
              <a:t>you looser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57" name="&quot;printing the hangman&quot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"printing the hangman"</a:t>
            </a:r>
          </a:p>
          <a:p>
            <a:pPr lvl="1"/>
            <a:r>
              <a:t>Two possibilities:  </a:t>
            </a:r>
          </a:p>
          <a:p>
            <a:pPr lvl="2"/>
            <a:r>
              <a:t>Draw the same string with slight changes for different number of false guesses</a:t>
            </a:r>
          </a:p>
          <a:p>
            <a:pPr lvl="2"/>
            <a:r>
              <a:t>Draw different strings (using copy and paste)</a:t>
            </a:r>
          </a:p>
          <a:p>
            <a:pPr lvl="1"/>
            <a:r>
              <a:t>Can use multi-dimensional strings</a:t>
            </a:r>
          </a:p>
          <a:p>
            <a:pPr lvl="2"/>
            <a:r>
              <a:t>or use string arithmetic (which becomes unreadable)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def print_it(n):…"/>
          <p:cNvSpPr txBox="1"/>
          <p:nvPr/>
        </p:nvSpPr>
        <p:spPr>
          <a:xfrm>
            <a:off x="241560" y="381000"/>
            <a:ext cx="12521680" cy="899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def print_it(n):</a:t>
            </a:r>
          </a:p>
          <a:p>
            <a:pPr>
              <a:defRPr sz="2200"/>
            </a:pPr>
            <a:r>
              <a:t>    if n &lt;= 0:</a:t>
            </a:r>
          </a:p>
          <a:p>
            <a:pPr>
              <a:defRPr sz="2200"/>
            </a:pPr>
            <a:r>
              <a:t>        print(5*' ' +'+------+\n' + 5*' ' +'|      |\n' + 8*(5*' '+'|\n'))</a:t>
            </a:r>
          </a:p>
          <a:p>
            <a:pPr>
              <a:defRPr sz="2200"/>
            </a:pPr>
            <a:r>
              <a:t>    elif n == 1:</a:t>
            </a:r>
          </a:p>
          <a:p>
            <a:pPr>
              <a:defRPr sz="2200"/>
            </a:pPr>
            <a:r>
              <a:t>        print(5*' ' +'+------+\n' + 5*' ' +'|      |\n'</a:t>
            </a:r>
          </a:p>
          <a:p>
            <a:pPr>
              <a:defRPr sz="2200"/>
            </a:pPr>
            <a:r>
              <a:t>              +5*' '+'|      o\n' +7*(5*' '+'|\n'))</a:t>
            </a:r>
          </a:p>
          <a:p>
            <a:pPr>
              <a:defRPr sz="2200"/>
            </a:pPr>
            <a:r>
              <a:t>    elif n == 2:</a:t>
            </a:r>
          </a:p>
          <a:p>
            <a:pPr>
              <a:defRPr sz="2200"/>
            </a:pPr>
            <a:r>
              <a:t>        print(5*' ' +'+------+\n' +  5*' ' +'|      |\n'</a:t>
            </a:r>
          </a:p>
          <a:p>
            <a:pPr>
              <a:defRPr sz="2200"/>
            </a:pPr>
            <a:r>
              <a:t>              +5*' '+'|      o\n' ++5*' '+'|      |\n'</a:t>
            </a:r>
          </a:p>
          <a:p>
            <a:pPr>
              <a:defRPr sz="2200"/>
            </a:pPr>
            <a:r>
              <a:t>              +7*(5*' '+'|\n'))</a:t>
            </a:r>
          </a:p>
          <a:p>
            <a:pPr>
              <a:defRPr sz="2200"/>
            </a:pPr>
            <a:r>
              <a:t>    elif n == 3:</a:t>
            </a:r>
          </a:p>
          <a:p>
            <a:pPr>
              <a:defRPr sz="2200"/>
            </a:pPr>
            <a:r>
              <a:t>        print(5*' ' +'+------+\n' +  5*' ' +'|      |\n'</a:t>
            </a:r>
          </a:p>
          <a:p>
            <a:pPr>
              <a:defRPr sz="2200"/>
            </a:pPr>
            <a:r>
              <a:t>              +5*' '+'|      o\n' + 5*' '+'|     /|\n'</a:t>
            </a:r>
          </a:p>
          <a:p>
            <a:pPr>
              <a:defRPr sz="2200"/>
            </a:pPr>
            <a:r>
              <a:t>              +7*(5*' '+'|\n'))</a:t>
            </a:r>
          </a:p>
          <a:p>
            <a:pPr>
              <a:defRPr sz="2200"/>
            </a:pPr>
            <a:r>
              <a:t>    elif n == 4:</a:t>
            </a:r>
          </a:p>
          <a:p>
            <a:pPr>
              <a:defRPr sz="2200"/>
            </a:pPr>
            <a:r>
              <a:t>        print(5*' ' +'+------+\n' +  5*' ' +'|      |\n'</a:t>
            </a:r>
          </a:p>
          <a:p>
            <a:pPr>
              <a:defRPr sz="2200"/>
            </a:pPr>
            <a:r>
              <a:t>              +5*' '+'|      o\n' + 5*' '+'|     /|\\ \n'</a:t>
            </a:r>
          </a:p>
          <a:p>
            <a:pPr>
              <a:defRPr sz="2200"/>
            </a:pPr>
            <a:r>
              <a:t>              +7*(5*' '+'|\n'))</a:t>
            </a:r>
          </a:p>
          <a:p>
            <a:pPr>
              <a:defRPr sz="2200"/>
            </a:pPr>
            <a:r>
              <a:t>    elif n == 5:</a:t>
            </a:r>
          </a:p>
          <a:p>
            <a:pPr>
              <a:defRPr sz="2200"/>
            </a:pPr>
            <a:r>
              <a:t>        print(5*' ' +'+------+\n' +  5*' ' +'|      |\n'</a:t>
            </a:r>
          </a:p>
          <a:p>
            <a:pPr>
              <a:defRPr sz="2200"/>
            </a:pPr>
            <a:r>
              <a:t>              +5*' '+'|      o\n' + 5*' '+'|     /|\\ \n'</a:t>
            </a:r>
          </a:p>
          <a:p>
            <a:pPr>
              <a:defRPr sz="2200"/>
            </a:pPr>
            <a:r>
              <a:t>              +5*' '+'|     /  \n'</a:t>
            </a:r>
          </a:p>
          <a:p>
            <a:pPr>
              <a:defRPr sz="2200"/>
            </a:pPr>
            <a:r>
              <a:t>              +6*(5*' '+'|\n'))</a:t>
            </a:r>
          </a:p>
          <a:p>
            <a:pPr>
              <a:defRPr sz="2200"/>
            </a:pPr>
            <a:r>
              <a:t>    elif n == 6:</a:t>
            </a:r>
          </a:p>
          <a:p>
            <a:pPr>
              <a:defRPr sz="2200"/>
            </a:pPr>
            <a:r>
              <a:t>        print(5*' ' +'+------+\n' +  5*' ' +'|      |\n'</a:t>
            </a:r>
          </a:p>
          <a:p>
            <a:pPr>
              <a:defRPr sz="2200"/>
            </a:pPr>
            <a:r>
              <a:t>              +5*' '+'|      o\n' + 5*' '+'|     /|\\ \n'</a:t>
            </a:r>
          </a:p>
          <a:p>
            <a:pPr>
              <a:defRPr sz="2200"/>
            </a:pPr>
            <a:r>
              <a:t>              +5*' '+'|     / \ \n'</a:t>
            </a:r>
          </a:p>
          <a:p>
            <a:pPr>
              <a:defRPr sz="2200"/>
            </a:pPr>
            <a:r>
              <a:t>              +6*(5*' '+'|\n'))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62" name="Now we are ready for the ga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are ready for the game:</a:t>
            </a:r>
          </a:p>
          <a:p>
            <a:pPr lvl="1"/>
            <a:r>
              <a:t>First, define the data structures</a:t>
            </a:r>
          </a:p>
        </p:txBody>
      </p:sp>
      <p:sp>
        <p:nvSpPr>
          <p:cNvPr id="463" name="def game():…"/>
          <p:cNvSpPr txBox="1"/>
          <p:nvPr/>
        </p:nvSpPr>
        <p:spPr>
          <a:xfrm>
            <a:off x="3464593" y="4679950"/>
            <a:ext cx="5022379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game():</a:t>
            </a:r>
          </a:p>
          <a:p>
            <a:pPr/>
            <a:r>
              <a:t>    secret = 'colombia'</a:t>
            </a:r>
          </a:p>
          <a:p>
            <a:pPr/>
            <a:r>
              <a:t>    lol = []</a:t>
            </a:r>
          </a:p>
          <a:p>
            <a:pPr/>
            <a:r>
              <a:t>    false_guesses = 0</a:t>
            </a:r>
          </a:p>
          <a:p>
            <a:pPr/>
            <a:r>
              <a:t>       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66" name="Then start the while loop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start the while loop:</a:t>
            </a:r>
          </a:p>
        </p:txBody>
      </p:sp>
      <p:sp>
        <p:nvSpPr>
          <p:cNvPr id="467" name="def game():…"/>
          <p:cNvSpPr txBox="1"/>
          <p:nvPr/>
        </p:nvSpPr>
        <p:spPr>
          <a:xfrm>
            <a:off x="3709112" y="3835081"/>
            <a:ext cx="502238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game():</a:t>
            </a:r>
          </a:p>
          <a:p>
            <a:pPr/>
            <a:r>
              <a:t>    secret = 'colombia'</a:t>
            </a:r>
          </a:p>
          <a:p>
            <a:pPr/>
            <a:r>
              <a:t>    lol = []</a:t>
            </a:r>
          </a:p>
          <a:p>
            <a:pPr/>
            <a:r>
              <a:t>    false_guesses = 0</a:t>
            </a:r>
          </a:p>
          <a:p>
            <a:pPr/>
            <a:r>
              <a:t>    while True:</a:t>
            </a:r>
          </a:p>
          <a:p>
            <a:pPr/>
            <a:r>
              <a:t>      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70" name="First, get the letter and do not forget to update your list of guessed letters (lol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First, get the letter and do not forget to update your list of guessed letters (lol)</a:t>
            </a:r>
          </a:p>
          <a:p>
            <a:pPr/>
            <a:r>
              <a:t>We have hidden some logic in get_letter</a:t>
            </a:r>
          </a:p>
        </p:txBody>
      </p:sp>
      <p:sp>
        <p:nvSpPr>
          <p:cNvPr id="471" name="while True:…"/>
          <p:cNvSpPr txBox="1"/>
          <p:nvPr/>
        </p:nvSpPr>
        <p:spPr>
          <a:xfrm>
            <a:off x="3274411" y="6123681"/>
            <a:ext cx="5875959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while True:</a:t>
            </a:r>
          </a:p>
          <a:p>
            <a:pPr/>
            <a:r>
              <a:t>        x = get_letter(lol)</a:t>
            </a:r>
          </a:p>
          <a:p>
            <a:pPr/>
            <a:r>
              <a:t>        lol.append(x)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74" name="If the letter is a good gues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letter is a good guess:</a:t>
            </a:r>
          </a:p>
          <a:p>
            <a:pPr lvl="1"/>
            <a:r>
              <a:t>Print hangman and word, then check whether we are done</a:t>
            </a:r>
          </a:p>
        </p:txBody>
      </p:sp>
      <p:sp>
        <p:nvSpPr>
          <p:cNvPr id="475" name="if x in secret:…"/>
          <p:cNvSpPr txBox="1"/>
          <p:nvPr/>
        </p:nvSpPr>
        <p:spPr>
          <a:xfrm>
            <a:off x="485439" y="4810186"/>
            <a:ext cx="1200343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if x in secret:</a:t>
            </a:r>
          </a:p>
          <a:p>
            <a:pPr>
              <a:defRPr sz="2600"/>
            </a:pPr>
            <a:r>
              <a:t>    print_it(false_guesses)</a:t>
            </a:r>
          </a:p>
          <a:p>
            <a:pPr>
              <a:defRPr sz="2600"/>
            </a:pPr>
            <a:r>
              <a:t>    if done(lol, secret):</a:t>
            </a:r>
          </a:p>
          <a:p>
            <a:pPr>
              <a:defRPr sz="2600"/>
            </a:pPr>
            <a:r>
              <a:t>        print('You won')</a:t>
            </a:r>
          </a:p>
          <a:p>
            <a:pPr>
              <a:defRPr sz="2600"/>
            </a:pPr>
            <a:r>
              <a:t>        break</a:t>
            </a:r>
          </a:p>
          <a:p>
            <a:pPr>
              <a:defRPr sz="2600"/>
            </a:pPr>
            <a:r>
              <a:t>    else:</a:t>
            </a:r>
          </a:p>
          <a:p>
            <a:pPr>
              <a:defRPr sz="2600"/>
            </a:pPr>
            <a:r>
              <a:t>        print('Good job. The word is', display(secret, lol))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78" name="If the letter is ba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letter is bad:</a:t>
            </a:r>
          </a:p>
          <a:p>
            <a:pPr lvl="1"/>
            <a:r>
              <a:t>update false guesses</a:t>
            </a:r>
          </a:p>
          <a:p>
            <a:pPr lvl="1"/>
            <a:r>
              <a:t>print hangman</a:t>
            </a:r>
          </a:p>
          <a:p>
            <a:pPr lvl="1"/>
            <a:r>
              <a:t>decide on whether we lost</a:t>
            </a:r>
          </a:p>
        </p:txBody>
      </p:sp>
      <p:sp>
        <p:nvSpPr>
          <p:cNvPr id="479" name="if x not in secret:…"/>
          <p:cNvSpPr txBox="1"/>
          <p:nvPr/>
        </p:nvSpPr>
        <p:spPr>
          <a:xfrm>
            <a:off x="503193" y="5734050"/>
            <a:ext cx="1220158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if x not in secret:</a:t>
            </a:r>
          </a:p>
          <a:p>
            <a:pPr>
              <a:defRPr sz="2600"/>
            </a:pPr>
            <a:r>
              <a:t>    false_guesses += 1</a:t>
            </a:r>
          </a:p>
          <a:p>
            <a:pPr>
              <a:defRPr sz="2600"/>
            </a:pPr>
            <a:r>
              <a:t>    print_it(false_guesses)</a:t>
            </a:r>
          </a:p>
          <a:p>
            <a:pPr>
              <a:defRPr sz="2600"/>
            </a:pPr>
            <a:r>
              <a:t>    if false_guesses &gt;= 6:</a:t>
            </a:r>
          </a:p>
          <a:p>
            <a:pPr>
              <a:defRPr sz="2600"/>
            </a:pPr>
            <a:r>
              <a:t>        print("you looser you")</a:t>
            </a:r>
          </a:p>
          <a:p>
            <a:pPr>
              <a:defRPr sz="2600"/>
            </a:pPr>
            <a:r>
              <a:t>        break</a:t>
            </a:r>
          </a:p>
          <a:p>
            <a:pPr>
              <a:defRPr sz="2600"/>
            </a:pPr>
            <a:r>
              <a:t>    else:</a:t>
            </a:r>
          </a:p>
          <a:p>
            <a:pPr>
              <a:defRPr sz="2600"/>
            </a:pPr>
            <a:r>
              <a:t>        print('Not quite. The word is', display(secret, lol))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Hangman — Ahorca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Hangman — Ahorcado</a:t>
            </a:r>
          </a:p>
        </p:txBody>
      </p:sp>
      <p:sp>
        <p:nvSpPr>
          <p:cNvPr id="482" name="Notice: We could have used return in order to get out of the loo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Notice: We could have used return in order to get out of the loop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tring 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String Methods</a:t>
            </a:r>
          </a:p>
        </p:txBody>
      </p:sp>
      <p:sp>
        <p:nvSpPr>
          <p:cNvPr id="168" name="There are a number of methods for strings. Most of them are self-explain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are a number of methods for strings. Most of them are self-explaining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s.find('other') :</a:t>
            </a:r>
            <a:r>
              <a:t> searches for the given other string (not a regular expression) within s, and returns the first index where it begins or -1 if not found</a:t>
            </a:r>
          </a:p>
          <a:p>
            <a:pPr marL="774700" indent="-635000">
              <a:buClr>
                <a:srgbClr val="212121"/>
              </a:buClr>
              <a:buFont typeface="Helvetica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s.replace('old', ‘new'):</a:t>
            </a:r>
            <a:r>
              <a:t> returns a string where all occurrences of 'old' have been replaced by 'new'</a:t>
            </a:r>
          </a:p>
          <a:p>
            <a:pPr marL="774700" indent="-635000">
              <a:buClr>
                <a:srgbClr val="212121"/>
              </a:buClr>
              <a:buFont typeface="Helvetica"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len(s)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returns the length of a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def game():…"/>
          <p:cNvSpPr txBox="1"/>
          <p:nvPr/>
        </p:nvSpPr>
        <p:spPr>
          <a:xfrm>
            <a:off x="485439" y="495299"/>
            <a:ext cx="12033921" cy="876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game():</a:t>
            </a:r>
          </a:p>
          <a:p>
            <a:pPr/>
            <a:r>
              <a:t>   secret = 'colombia'</a:t>
            </a:r>
          </a:p>
          <a:p>
            <a:pPr/>
            <a:r>
              <a:t>   lol = []</a:t>
            </a:r>
          </a:p>
          <a:p>
            <a:pPr/>
            <a:r>
              <a:t>   false_guesses = 0</a:t>
            </a:r>
          </a:p>
          <a:p>
            <a:pPr/>
            <a:r>
              <a:t>   while True:</a:t>
            </a:r>
          </a:p>
          <a:p>
            <a:pPr/>
            <a:r>
              <a:t>      x = get_letter(lol)</a:t>
            </a:r>
          </a:p>
          <a:p>
            <a:pPr/>
            <a:r>
              <a:t>      lol.append(x)</a:t>
            </a:r>
          </a:p>
          <a:p>
            <a:pPr/>
            <a:r>
              <a:t>      if x in secret:</a:t>
            </a:r>
          </a:p>
          <a:p>
            <a:pPr/>
            <a:r>
              <a:t>         print_it(false_guesses)</a:t>
            </a:r>
          </a:p>
          <a:p>
            <a:pPr/>
            <a:r>
              <a:t>         if done(lol, secret):</a:t>
            </a:r>
          </a:p>
          <a:p>
            <a:pPr/>
            <a:r>
              <a:t>            print('You won')</a:t>
            </a:r>
          </a:p>
          <a:p>
            <a:pPr/>
            <a:r>
              <a:t>            break</a:t>
            </a:r>
          </a:p>
          <a:p>
            <a:pPr/>
            <a:r>
              <a:t>        else:</a:t>
            </a:r>
          </a:p>
          <a:p>
            <a:pPr/>
            <a:r>
              <a:t>            print(</a:t>
            </a:r>
            <a:r>
              <a:rPr sz="2200"/>
              <a:t>'Good job. The word is', display(secret, lol)</a:t>
            </a:r>
            <a:r>
              <a:t>)</a:t>
            </a:r>
          </a:p>
          <a:p>
            <a:pPr/>
            <a:r>
              <a:t>        if x not in secret:</a:t>
            </a:r>
          </a:p>
          <a:p>
            <a:pPr/>
            <a:r>
              <a:t>            false_guesses += 1</a:t>
            </a:r>
          </a:p>
          <a:p>
            <a:pPr/>
            <a:r>
              <a:t>            print_it(false_guesses)</a:t>
            </a:r>
          </a:p>
          <a:p>
            <a:pPr/>
            <a:r>
              <a:t>            if false_guesses &gt;= 6:</a:t>
            </a:r>
          </a:p>
          <a:p>
            <a:pPr/>
            <a:r>
              <a:t>                print("you looser you")</a:t>
            </a:r>
          </a:p>
          <a:p>
            <a:pPr/>
            <a:r>
              <a:t>                break</a:t>
            </a:r>
          </a:p>
          <a:p>
            <a:pPr/>
            <a:r>
              <a:t>            else:</a:t>
            </a:r>
          </a:p>
          <a:p>
            <a:pPr/>
            <a:r>
              <a:t>                print(</a:t>
            </a:r>
            <a:r>
              <a:rPr sz="2000"/>
              <a:t>'Not quite. The word is', display(secret, lol)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