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me Series Analysis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Analysis</a:t>
            </a:r>
          </a:p>
          <a:p>
            <a:pPr/>
            <a:r>
              <a:t>with Pandas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51" name="Seasonal variations:…"/>
          <p:cNvSpPr txBox="1"/>
          <p:nvPr>
            <p:ph type="body" sz="half" idx="1"/>
          </p:nvPr>
        </p:nvSpPr>
        <p:spPr>
          <a:xfrm>
            <a:off x="952500" y="2590800"/>
            <a:ext cx="499631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Seasonal variations:</a:t>
            </a:r>
          </a:p>
          <a:p>
            <a:pPr lvl="1"/>
            <a:r>
              <a:t>Three main models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</p:txBody>
      </p:sp>
      <p:sp>
        <p:nvSpPr>
          <p:cNvPr id="152" name="Where…"/>
          <p:cNvSpPr txBox="1"/>
          <p:nvPr/>
        </p:nvSpPr>
        <p:spPr>
          <a:xfrm>
            <a:off x="6426759" y="2590799"/>
            <a:ext cx="5625541" cy="414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Where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time-series value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long-time trend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seasonal component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random noise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-Corre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Auto-Correlation</a:t>
            </a:r>
          </a:p>
        </p:txBody>
      </p:sp>
      <p:sp>
        <p:nvSpPr>
          <p:cNvPr id="155" name="Covariance:…"/>
          <p:cNvSpPr txBox="1"/>
          <p:nvPr>
            <p:ph type="body" idx="1"/>
          </p:nvPr>
        </p:nvSpPr>
        <p:spPr>
          <a:xfrm>
            <a:off x="952500" y="2603500"/>
            <a:ext cx="11099800" cy="6273800"/>
          </a:xfrm>
          <a:prstGeom prst="rect">
            <a:avLst/>
          </a:prstGeom>
        </p:spPr>
        <p:txBody>
          <a:bodyPr anchor="t"/>
          <a:lstStyle/>
          <a:p>
            <a:pPr marL="377824" indent="-377824" defTabSz="496570">
              <a:spcBef>
                <a:spcPts val="1200"/>
              </a:spcBef>
              <a:defRPr sz="2890"/>
            </a:pPr>
            <a:r>
              <a:t>Covariance:  </a:t>
            </a:r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Two random variables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with means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Covariance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Cov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d>
                  <m:d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</m:d>
              </m:oMath>
            </a14:m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If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are independent: </a:t>
            </a:r>
          </a:p>
          <a:p>
            <a:pPr lvl="2" marL="1133475" indent="-377825" defTabSz="496570">
              <a:spcBef>
                <a:spcPts val="1200"/>
              </a:spcBef>
              <a:defRPr sz="289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Cov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If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Cov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: </a:t>
            </a:r>
          </a:p>
          <a:p>
            <a:pPr lvl="2" marL="1133475" indent="-377825" defTabSz="496570">
              <a:spcBef>
                <a:spcPts val="1200"/>
              </a:spcBef>
              <a:defRPr sz="2890"/>
            </a:pPr>
            <a:r>
              <a:t>High values for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go with high values for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If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Cov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: </a:t>
            </a:r>
          </a:p>
          <a:p>
            <a:pPr lvl="2" marL="1133475" indent="-377825" defTabSz="496570">
              <a:spcBef>
                <a:spcPts val="1200"/>
              </a:spcBef>
              <a:defRPr sz="2890"/>
            </a:pPr>
            <a:r>
              <a:t>High values for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go with low values for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uto-Corre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Auto-Correlation</a:t>
            </a:r>
          </a:p>
        </p:txBody>
      </p:sp>
      <p:sp>
        <p:nvSpPr>
          <p:cNvPr id="158" name="Covariance depends on the units in which   and   are giv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Covariance depends on the units in which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are given</a:t>
            </a:r>
          </a:p>
          <a:p>
            <a:pPr/>
            <a:r>
              <a:t>Therefore, we look at the correlation coefficient</a:t>
            </a:r>
          </a:p>
          <a:p>
            <a:pPr lvl="1"/>
            <a:r>
              <a:t>If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have standard deviations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</m:oMath>
            </a14:m>
            <a:r>
              <a:t> respectively:</a:t>
            </a:r>
          </a:p>
          <a:p>
            <a:pPr lvl="2"/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m:rPr>
                            <m:nor/>
                          </m:rP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Cov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num>
                  <m:den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den>
                </m:f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1,1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61" name="Auto-correlation:  Compare the correlation of a time series with itself moved by   posi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Auto-correlation:  Compare the correlation of a time series with itself moved by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positions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4421787"/>
            <a:ext cx="8509000" cy="416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65" name="Autocorrelation for Chenai temperatures…"/>
          <p:cNvSpPr txBox="1"/>
          <p:nvPr>
            <p:ph type="body" sz="half" idx="1"/>
          </p:nvPr>
        </p:nvSpPr>
        <p:spPr>
          <a:xfrm>
            <a:off x="952500" y="2590800"/>
            <a:ext cx="438932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Autocorrelation for Chenai temperatures</a:t>
            </a:r>
          </a:p>
          <a:p>
            <a:pPr lvl="1"/>
            <a:r>
              <a:t>High auto-correlation for the next day and for a year afterwards</a:t>
            </a:r>
          </a:p>
          <a:p>
            <a:pPr lvl="1"/>
            <a:r>
              <a:t>The light blue denotes significance</a:t>
            </a:r>
          </a:p>
        </p:txBody>
      </p:sp>
      <p:pic>
        <p:nvPicPr>
          <p:cNvPr id="166" name="Screen Shot 2020-05-15 at 7.15.09 PM.png" descr="Screen Shot 2020-05-15 at 7.15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7028" y="2035781"/>
            <a:ext cx="7517772" cy="5682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69" name="Go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Goal: </a:t>
            </a:r>
          </a:p>
          <a:p>
            <a:pPr lvl="1"/>
            <a:r>
              <a:t>Prediction of future value</a:t>
            </a:r>
          </a:p>
          <a:p>
            <a:pPr/>
            <a:r>
              <a:t>Testing:</a:t>
            </a:r>
          </a:p>
          <a:p>
            <a:pPr lvl="1"/>
            <a:r>
              <a:t>Use latest data and predict based on previous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me Series in Panda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Time Series in Pandas</a:t>
            </a:r>
          </a:p>
          <a:p>
            <a:pPr defTabSz="484886">
              <a:defRPr sz="6640"/>
            </a:pPr>
            <a:r>
              <a:t>Overview</a:t>
            </a:r>
          </a:p>
        </p:txBody>
      </p:sp>
      <p:sp>
        <p:nvSpPr>
          <p:cNvPr id="172" name="Time series can b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Time series can be</a:t>
            </a:r>
          </a:p>
          <a:p>
            <a:pPr lvl="1"/>
            <a:r>
              <a:t> </a:t>
            </a:r>
            <a:r>
              <a:rPr i="1"/>
              <a:t>fixed frequency</a:t>
            </a:r>
            <a:endParaRPr i="1"/>
          </a:p>
          <a:p>
            <a:pPr lvl="2"/>
            <a:r>
              <a:rPr i="1"/>
              <a:t> </a:t>
            </a:r>
            <a:r>
              <a:t>data points occur at regular intervals</a:t>
            </a:r>
          </a:p>
          <a:p>
            <a:pPr lvl="1"/>
            <a:r>
              <a:t> </a:t>
            </a:r>
            <a:r>
              <a:rPr i="1"/>
              <a:t>irregular</a:t>
            </a:r>
          </a:p>
          <a:p>
            <a:pPr lvl="2"/>
            <a:r>
              <a:t>no fixed unit of time / offset between data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me Series in Panda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Time Series in Pandas</a:t>
            </a:r>
          </a:p>
          <a:p>
            <a:pPr defTabSz="484886">
              <a:defRPr sz="6640"/>
            </a:pPr>
            <a:r>
              <a:t>Overview</a:t>
            </a:r>
          </a:p>
        </p:txBody>
      </p:sp>
      <p:sp>
        <p:nvSpPr>
          <p:cNvPr id="175" name="Time is given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Time is given in </a:t>
            </a:r>
          </a:p>
          <a:p>
            <a:pPr lvl="1"/>
            <a:r>
              <a:t>Timestamps</a:t>
            </a:r>
          </a:p>
          <a:p>
            <a:pPr lvl="1"/>
            <a:r>
              <a:t>Fixed periods (January 2007)</a:t>
            </a:r>
          </a:p>
          <a:p>
            <a:pPr lvl="1"/>
            <a:r>
              <a:t>Intervals of time such as periods</a:t>
            </a:r>
          </a:p>
          <a:p>
            <a:pPr lvl="1"/>
            <a:r>
              <a:t>Experiment or elapsed time</a:t>
            </a:r>
          </a:p>
          <a:p>
            <a:pPr lvl="2"/>
            <a:r>
              <a:t>Each timestamp measures the difference relative to a particular start time</a:t>
            </a:r>
          </a:p>
          <a:p>
            <a:pPr lvl="3"/>
            <a:r>
              <a:t>For this: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timedelta </a:t>
            </a:r>
            <a:r>
              <a:t>indices in Pandas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78" name="Python time in date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time in datetime</a:t>
            </a:r>
          </a:p>
          <a:p>
            <a:pPr/>
          </a:p>
          <a:p>
            <a:pPr/>
          </a:p>
          <a:p>
            <a:pPr lvl="1"/>
            <a:r>
              <a:t>Can take hours, minutes, seconds, microseconds as well</a:t>
            </a:r>
          </a:p>
          <a:p>
            <a:pPr lvl="1"/>
            <a:r>
              <a:t>Also timezone information</a:t>
            </a:r>
          </a:p>
          <a:p>
            <a:pPr/>
            <a:r>
              <a:t>Can be combined with timedelta in order to calculate with dates</a:t>
            </a:r>
          </a:p>
        </p:txBody>
      </p:sp>
      <p:sp>
        <p:nvSpPr>
          <p:cNvPr id="179" name="from datetime import datetime…"/>
          <p:cNvSpPr txBox="1"/>
          <p:nvPr/>
        </p:nvSpPr>
        <p:spPr>
          <a:xfrm>
            <a:off x="2513882" y="3505909"/>
            <a:ext cx="903115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from datetime import datetime</a:t>
            </a:r>
          </a:p>
          <a:p>
            <a:pPr/>
            <a:r>
              <a:t>my_date(year=2020, month = 2, day = 14)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82" name="datetime has a μsec re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datetime has a μsec resolution</a:t>
            </a:r>
          </a:p>
          <a:p>
            <a:pPr/>
            <a:r>
              <a:t>timedelta for the difference between two datetime objects</a:t>
            </a:r>
          </a:p>
        </p:txBody>
      </p:sp>
      <p:sp>
        <p:nvSpPr>
          <p:cNvPr id="183" name="&gt;&gt;&gt; from datetime import datetime…"/>
          <p:cNvSpPr txBox="1"/>
          <p:nvPr/>
        </p:nvSpPr>
        <p:spPr>
          <a:xfrm>
            <a:off x="952500" y="3809379"/>
            <a:ext cx="11317524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from datetime import datetime</a:t>
            </a:r>
          </a:p>
          <a:p>
            <a:pPr/>
            <a:r>
              <a:t>&gt;&gt;&gt; now = datetime.now()</a:t>
            </a:r>
          </a:p>
          <a:p>
            <a:pPr/>
            <a:r>
              <a:t>&gt;&gt;&gt; now</a:t>
            </a:r>
          </a:p>
          <a:p>
            <a:pPr/>
            <a:r>
              <a:t>datetime.datetime(2020, 6, 30, 14, 11, 29, 82191)</a:t>
            </a:r>
          </a:p>
          <a:p>
            <a:pPr/>
            <a:r>
              <a:t>&gt;&gt;&gt; now.year, now.month, now.day</a:t>
            </a:r>
          </a:p>
          <a:p>
            <a:pPr/>
            <a:r>
              <a:t>(2020, 6, 30)</a:t>
            </a:r>
          </a:p>
          <a:p>
            <a:pPr/>
          </a:p>
          <a:p>
            <a:pPr/>
            <a:r>
              <a:t>&gt;&gt;&gt; delta = now - datetime(2001,6,16,11)</a:t>
            </a:r>
          </a:p>
          <a:p>
            <a:pPr/>
            <a:r>
              <a:t>&gt;&gt;&gt; delta</a:t>
            </a:r>
          </a:p>
          <a:p>
            <a:pPr/>
            <a:r>
              <a:t>datetime.timedelta(days=6954, seconds=11489, microseconds=82191)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</a:t>
            </a:r>
          </a:p>
        </p:txBody>
      </p:sp>
      <p:sp>
        <p:nvSpPr>
          <p:cNvPr id="123" name="Study of statistical data that depends on the 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Study of statistical data that depends on the time</a:t>
            </a:r>
          </a:p>
          <a:p>
            <a:pPr lvl="1"/>
            <a:r>
              <a:t>Examples: </a:t>
            </a:r>
          </a:p>
          <a:p>
            <a:pPr lvl="2"/>
            <a:r>
              <a:t>births in the US on a given day</a:t>
            </a:r>
          </a:p>
          <a:p>
            <a:pPr lvl="2"/>
            <a:r>
              <a:t>names given to children in a certain year</a:t>
            </a:r>
          </a:p>
          <a:p>
            <a:pPr lvl="2"/>
            <a:r>
              <a:t>exchange rates </a:t>
            </a:r>
          </a:p>
          <a:p>
            <a:pPr lvl="2"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86" name="We can calculate with datetime and timedelta objec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calculate with datetime and timedelta objects</a:t>
            </a:r>
          </a:p>
        </p:txBody>
      </p:sp>
      <p:sp>
        <p:nvSpPr>
          <p:cNvPr id="187" name="&gt;&gt;&gt; from datetime import datetime, timedelta…"/>
          <p:cNvSpPr txBox="1"/>
          <p:nvPr/>
        </p:nvSpPr>
        <p:spPr>
          <a:xfrm>
            <a:off x="2055415" y="3472038"/>
            <a:ext cx="1108888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from datetime import datetime, timedelta</a:t>
            </a:r>
          </a:p>
          <a:p>
            <a:pPr/>
            <a:r>
              <a:t>&gt;&gt;&gt; timedelta(12)</a:t>
            </a:r>
          </a:p>
          <a:p>
            <a:pPr/>
            <a:r>
              <a:t>datetime.timedelta(days=12)</a:t>
            </a:r>
          </a:p>
          <a:p>
            <a:pPr/>
          </a:p>
          <a:p>
            <a:pPr/>
            <a:r>
              <a:t>&gt;&gt;&gt; now = datetime.now()</a:t>
            </a:r>
          </a:p>
          <a:p>
            <a:pPr/>
            <a:r>
              <a:t>&gt;&gt;&gt; now + 3.5*timedelta(10)</a:t>
            </a:r>
          </a:p>
          <a:p>
            <a:pPr/>
            <a:r>
              <a:t>datetime.datetime(2020, 8, 4, 14, 17, 1, 562436)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90" name="We can convert between string and datetime (or date or tim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convert between string and datetime (or date or time)</a:t>
            </a:r>
          </a:p>
          <a:p>
            <a:pPr lvl="1"/>
            <a:r>
              <a:rPr>
                <a:latin typeface="Courier New"/>
                <a:ea typeface="Courier New"/>
                <a:cs typeface="Courier New"/>
                <a:sym typeface="Courier New"/>
              </a:rPr>
              <a:t>strftime</a:t>
            </a:r>
            <a:r>
              <a:t> takes a format argument</a:t>
            </a:r>
          </a:p>
        </p:txBody>
      </p:sp>
      <p:sp>
        <p:nvSpPr>
          <p:cNvPr id="191" name="&gt;&gt;&gt; from datetime import date, time, datetime, timedelta…"/>
          <p:cNvSpPr txBox="1"/>
          <p:nvPr/>
        </p:nvSpPr>
        <p:spPr>
          <a:xfrm>
            <a:off x="1323776" y="5467350"/>
            <a:ext cx="1291798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from datetime import date, time, datetime, timedelta</a:t>
            </a:r>
          </a:p>
          <a:p>
            <a:pPr/>
            <a:r>
              <a:t>&gt;&gt;&gt; stamp = datetime(1776, 7, 4)</a:t>
            </a:r>
          </a:p>
          <a:p>
            <a:pPr/>
            <a:r>
              <a:t>&gt;&gt;&gt; str(stamp)</a:t>
            </a:r>
          </a:p>
          <a:p>
            <a:pPr/>
            <a:r>
              <a:t>'1776-07-04 00:00:00'</a:t>
            </a:r>
          </a:p>
          <a:p>
            <a:pPr/>
            <a:r>
              <a:t>&gt;&gt;&gt; stamp.strftime('%d-%m-%Y')</a:t>
            </a:r>
          </a:p>
          <a:p>
            <a:pPr/>
            <a:r>
              <a:t>'04-07-1776'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94" name="Format codes: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Format codes:</a:t>
            </a:r>
          </a:p>
          <a:p>
            <a:pPr lvl="1"/>
            <a:r>
              <a:t>Can also be used to convert from string to date</a:t>
            </a:r>
          </a:p>
        </p:txBody>
      </p:sp>
      <p:graphicFrame>
        <p:nvGraphicFramePr>
          <p:cNvPr id="195" name="Table"/>
          <p:cNvGraphicFramePr/>
          <p:nvPr/>
        </p:nvGraphicFramePr>
        <p:xfrm>
          <a:off x="6883703" y="2590800"/>
          <a:ext cx="5334001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473240"/>
                <a:gridCol w="3507905"/>
              </a:tblGrid>
              <a:tr h="419100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Type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Description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4-digit year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year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month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day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24 hour clock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12 hour clock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minute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seconds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weekday as integer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week number in year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week number (monday)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UTC time zone offset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Shortcut %Y-%m-%d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Shortcut %m/%d/%y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98" name="&gt;&gt;&gt; datetime.strptime('7/4/1776', '%m/%d/%Y')…"/>
          <p:cNvSpPr txBox="1"/>
          <p:nvPr/>
        </p:nvSpPr>
        <p:spPr>
          <a:xfrm>
            <a:off x="799803" y="2843548"/>
            <a:ext cx="1040297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datetime.strptime('7/4/1776', '%m/%d/%Y')</a:t>
            </a:r>
          </a:p>
          <a:p>
            <a:pPr/>
            <a:r>
              <a:t>datetime.datetime(1776, 7, 4, 0, 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01" name="Pandas makes this eas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makes this easier</a:t>
            </a:r>
          </a:p>
          <a:p>
            <a:pPr lvl="1"/>
            <a:r>
              <a:t>It comes with dateutil.parser</a:t>
            </a:r>
          </a:p>
          <a:p>
            <a:pPr lvl="1"/>
            <a:r>
              <a:t>Which can guess most formats</a:t>
            </a:r>
          </a:p>
        </p:txBody>
      </p:sp>
      <p:sp>
        <p:nvSpPr>
          <p:cNvPr id="202" name="&gt;&gt;&gt; from dateutil.parser import parse…"/>
          <p:cNvSpPr txBox="1"/>
          <p:nvPr/>
        </p:nvSpPr>
        <p:spPr>
          <a:xfrm>
            <a:off x="2018306" y="5115949"/>
            <a:ext cx="857387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from dateutil.parser import parse</a:t>
            </a:r>
          </a:p>
          <a:p>
            <a:pPr/>
            <a:r>
              <a:t>&gt;&gt;&gt; parse('2020-06-30')</a:t>
            </a:r>
          </a:p>
          <a:p>
            <a:pPr/>
            <a:r>
              <a:t>datetime.datetime(2020, 6, 30, 0, 0)</a:t>
            </a:r>
          </a:p>
          <a:p>
            <a:pPr/>
            <a:r>
              <a:t>&gt;&gt;&gt; parse('July 4, 2020')</a:t>
            </a:r>
          </a:p>
          <a:p>
            <a:pPr/>
            <a:r>
              <a:t>datetime.datetime(2020, 7, 4, 0, 0)</a:t>
            </a:r>
          </a:p>
          <a:p>
            <a:pPr/>
            <a:r>
              <a:t>&gt;&gt;&gt; parse('4th of July, 2020')</a:t>
            </a:r>
          </a:p>
          <a:p>
            <a:pPr/>
            <a:r>
              <a:t>datetime.datetime(2020, 7, 4, 0, 0)</a:t>
            </a:r>
          </a:p>
          <a:p>
            <a:pPr/>
            <a:r>
              <a:t>&gt;&gt;&gt; parse(1/2/2021, dayfirst=True)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05" name="For the non-us world, need to use dayfirst=Tru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the non-us world, need to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dayfirst=True</a:t>
            </a:r>
          </a:p>
        </p:txBody>
      </p:sp>
      <p:sp>
        <p:nvSpPr>
          <p:cNvPr id="206" name="&gt;&gt;&gt; parse('1/2/2021', dayfirst=True)…"/>
          <p:cNvSpPr txBox="1"/>
          <p:nvPr/>
        </p:nvSpPr>
        <p:spPr>
          <a:xfrm>
            <a:off x="2329780" y="4394200"/>
            <a:ext cx="83452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parse('1/2/2021', dayfirst=True)</a:t>
            </a:r>
          </a:p>
          <a:p>
            <a:pPr/>
            <a:r>
              <a:t>datetime.datetime(2021, 2, 1, 0, 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09" name="A better solution than Python's for us is numpy's date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better solution than Python's for us is numpy's datetime</a:t>
            </a:r>
          </a:p>
          <a:p>
            <a:pPr lvl="1"/>
            <a:r>
              <a:t>Called </a:t>
            </a:r>
            <a:r>
              <a:rPr b="1"/>
              <a:t>datetime64</a:t>
            </a:r>
            <a:r>
              <a:t> </a:t>
            </a:r>
          </a:p>
          <a:p>
            <a:pPr lvl="2"/>
            <a:r>
              <a:t>Example:</a:t>
            </a:r>
          </a:p>
          <a:p>
            <a:pPr lvl="2"/>
          </a:p>
          <a:p>
            <a:pPr lvl="2"/>
            <a:r>
              <a:t>For instance, we can create equidistant arrays of timestamps</a:t>
            </a:r>
          </a:p>
          <a:p>
            <a:pPr lvl="3"/>
            <a:r>
              <a:t>Notice the array notation " [Y] "</a:t>
            </a:r>
          </a:p>
        </p:txBody>
      </p:sp>
      <p:sp>
        <p:nvSpPr>
          <p:cNvPr id="210" name="np.array(['2020-01-01', '2020-01-02'], dtype='datetime64')"/>
          <p:cNvSpPr txBox="1"/>
          <p:nvPr/>
        </p:nvSpPr>
        <p:spPr>
          <a:xfrm>
            <a:off x="798018" y="4876800"/>
            <a:ext cx="12432695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/>
            </a:lvl1pPr>
          </a:lstStyle>
          <a:p>
            <a:pPr/>
            <a:r>
              <a:t>np.array(['2020-01-01', '2020-01-02'], dtype='datetime64')</a:t>
            </a:r>
          </a:p>
        </p:txBody>
      </p:sp>
      <p:sp>
        <p:nvSpPr>
          <p:cNvPr id="211" name="np.arange('2000', '2020', dtype = 'datetime64[Y]')"/>
          <p:cNvSpPr txBox="1"/>
          <p:nvPr/>
        </p:nvSpPr>
        <p:spPr>
          <a:xfrm>
            <a:off x="798018" y="7557183"/>
            <a:ext cx="117747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np.arange('2000', '2020', dtype = 'datetime64[Y]')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14" name="In Pandas, there is DatetimeInd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In Pandas, there is DatetimeIndex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Notice the 'ns' as the default for the precision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Pandas is good at inferring the format of the string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For reading in data, we can use pd.to_datetime with the format parameter</a:t>
            </a:r>
          </a:p>
        </p:txBody>
      </p:sp>
      <p:sp>
        <p:nvSpPr>
          <p:cNvPr id="215" name="pd.date_range('2020-01-01', periods=12, freq='M')…"/>
          <p:cNvSpPr txBox="1"/>
          <p:nvPr/>
        </p:nvSpPr>
        <p:spPr>
          <a:xfrm>
            <a:off x="1355782" y="3498849"/>
            <a:ext cx="10791820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pd.date_range('2020-01-01', periods=12, freq='M')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DatetimeIndex(['2020-01-31', '2020-02-29', '2020-03-31', '2020-04-30', '2020-05-31', '2020-06-30', '2020-07-31', '2020-08-31','2020-09-30', '2020-10-31', '2020-11-30', '2020-12-31'], dtype='datetime64[ns]', freq='M')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18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Let's generate some random data and then add a time index to it.</a:t>
            </a:r>
          </a:p>
          <a:p>
            <a:pPr lvl="1"/>
            <a:r>
              <a:t>Use this function to generate some values</a:t>
            </a:r>
          </a:p>
        </p:txBody>
      </p:sp>
      <p:sp>
        <p:nvSpPr>
          <p:cNvPr id="219" name="import numpy as np…"/>
          <p:cNvSpPr txBox="1"/>
          <p:nvPr/>
        </p:nvSpPr>
        <p:spPr>
          <a:xfrm>
            <a:off x="952500" y="5124868"/>
            <a:ext cx="12460710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pandas as pd</a:t>
            </a:r>
          </a:p>
          <a:p>
            <a:pPr/>
            <a:r>
              <a:t>import random</a:t>
            </a:r>
          </a:p>
          <a:p>
            <a:pPr/>
            <a:r>
              <a:t>import math</a:t>
            </a:r>
          </a:p>
          <a:p>
            <a:pPr/>
          </a:p>
          <a:p>
            <a:pPr/>
            <a:r>
              <a:t>def v(i,j):</a:t>
            </a:r>
          </a:p>
          <a:p>
            <a:pPr/>
            <a:r>
              <a:t>    return 10+math.floor(</a:t>
            </a:r>
          </a:p>
          <a:p>
            <a:pPr/>
            <a:r>
              <a:t>          0.3*i+0.1*i**0.4 + random.normalvariate(0,5)</a:t>
            </a:r>
          </a:p>
          <a:p>
            <a:pPr/>
            <a:r>
              <a:t>         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22" name="We create a value array from numpy with the confusing fromfunction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create a value array from numpy with the confusing fromfunction function</a:t>
            </a:r>
          </a:p>
          <a:p>
            <a:pPr/>
            <a:r>
              <a:t>Then we create a time index, the dates being May 1, 2020 to May 31, 2020</a:t>
            </a:r>
          </a:p>
          <a:p>
            <a:pPr/>
            <a:r>
              <a:t>And finally make it into a data-frame</a:t>
            </a:r>
          </a:p>
        </p:txBody>
      </p:sp>
      <p:sp>
        <p:nvSpPr>
          <p:cNvPr id="223" name="values = np.fromfunction(…"/>
          <p:cNvSpPr txBox="1"/>
          <p:nvPr/>
        </p:nvSpPr>
        <p:spPr>
          <a:xfrm>
            <a:off x="546308" y="5994400"/>
            <a:ext cx="11843390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values = np.fromfunction(</a:t>
            </a:r>
          </a:p>
          <a:p>
            <a:pPr>
              <a:defRPr sz="2700"/>
            </a:pPr>
            <a:r>
              <a:t>                   np.vectorize(v),</a:t>
            </a:r>
          </a:p>
          <a:p>
            <a:pPr>
              <a:defRPr sz="2700"/>
            </a:pPr>
            <a:r>
              <a:t>                  (31,1)</a:t>
            </a:r>
          </a:p>
          <a:p>
            <a:pPr>
              <a:defRPr sz="2700"/>
            </a:pPr>
            <a:r>
              <a:t>             )</a:t>
            </a:r>
          </a:p>
          <a:p>
            <a:pPr>
              <a:defRPr sz="2700"/>
            </a:pPr>
            <a:r>
              <a:t>idx = pd.date_range('2020-05-01', periods = 31, freq='D')</a:t>
            </a:r>
          </a:p>
          <a:p>
            <a:pPr>
              <a:defRPr sz="2700"/>
            </a:pPr>
            <a:r>
              <a:t>df = pd.DataFrame(values, index=idx, columns=['values'])</a:t>
            </a:r>
          </a:p>
          <a:p>
            <a:pPr>
              <a:defRPr sz="2700"/>
            </a:pPr>
          </a:p>
          <a:p>
            <a:pPr>
              <a:defRPr sz="2700"/>
            </a:pPr>
            <a:r>
              <a:t>print(df)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pic>
        <p:nvPicPr>
          <p:cNvPr id="126" name="Screen Shot 2020-05-15 at 3.44.05 PM.png" descr="Screen Shot 2020-05-15 at 3.44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10431"/>
            <a:ext cx="13004801" cy="3701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26" name="Resul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  <a:p>
            <a:pPr lvl="1"/>
            <a:r>
              <a:t>(your values will differ)</a:t>
            </a:r>
          </a:p>
        </p:txBody>
      </p:sp>
      <p:sp>
        <p:nvSpPr>
          <p:cNvPr id="227" name="values…"/>
          <p:cNvSpPr txBox="1"/>
          <p:nvPr/>
        </p:nvSpPr>
        <p:spPr>
          <a:xfrm>
            <a:off x="6502400" y="1896966"/>
            <a:ext cx="2309218" cy="7416801"/>
          </a:xfrm>
          <a:prstGeom prst="rect">
            <a:avLst/>
          </a:prstGeom>
          <a:solidFill>
            <a:srgbClr val="DEDAB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            values</a:t>
            </a:r>
          </a:p>
          <a:p>
            <a:pPr>
              <a:defRPr sz="1600"/>
            </a:pPr>
            <a:r>
              <a:t>2020-05-01      13</a:t>
            </a:r>
          </a:p>
          <a:p>
            <a:pPr>
              <a:defRPr sz="1600"/>
            </a:pPr>
            <a:r>
              <a:t>2020-05-02       8</a:t>
            </a:r>
          </a:p>
          <a:p>
            <a:pPr>
              <a:defRPr sz="1600"/>
            </a:pPr>
            <a:r>
              <a:t>2020-05-03      13</a:t>
            </a:r>
          </a:p>
          <a:p>
            <a:pPr>
              <a:defRPr sz="1600"/>
            </a:pPr>
            <a:r>
              <a:t>2020-05-04      14</a:t>
            </a:r>
          </a:p>
          <a:p>
            <a:pPr>
              <a:defRPr sz="1600"/>
            </a:pPr>
            <a:r>
              <a:t>2020-05-05      14</a:t>
            </a:r>
          </a:p>
          <a:p>
            <a:pPr>
              <a:defRPr sz="1600"/>
            </a:pPr>
            <a:r>
              <a:t>2020-05-06      11</a:t>
            </a:r>
          </a:p>
          <a:p>
            <a:pPr>
              <a:defRPr sz="1600"/>
            </a:pPr>
            <a:r>
              <a:t>2020-05-07      19</a:t>
            </a:r>
          </a:p>
          <a:p>
            <a:pPr>
              <a:defRPr sz="1600"/>
            </a:pPr>
            <a:r>
              <a:t>2020-05-08      11</a:t>
            </a:r>
          </a:p>
          <a:p>
            <a:pPr>
              <a:defRPr sz="1600"/>
            </a:pPr>
            <a:r>
              <a:t>2020-05-09      12</a:t>
            </a:r>
          </a:p>
          <a:p>
            <a:pPr>
              <a:defRPr sz="1600"/>
            </a:pPr>
            <a:r>
              <a:t>2020-05-10      24</a:t>
            </a:r>
          </a:p>
          <a:p>
            <a:pPr>
              <a:defRPr sz="1600"/>
            </a:pPr>
            <a:r>
              <a:t>2020-05-11      22</a:t>
            </a:r>
          </a:p>
          <a:p>
            <a:pPr>
              <a:defRPr sz="1600"/>
            </a:pPr>
            <a:r>
              <a:t>2020-05-12      12</a:t>
            </a:r>
          </a:p>
          <a:p>
            <a:pPr>
              <a:defRPr sz="1600"/>
            </a:pPr>
            <a:r>
              <a:t>2020-05-13       3</a:t>
            </a:r>
          </a:p>
          <a:p>
            <a:pPr>
              <a:defRPr sz="1600"/>
            </a:pPr>
            <a:r>
              <a:t>2020-05-14      13</a:t>
            </a:r>
          </a:p>
          <a:p>
            <a:pPr>
              <a:defRPr sz="1600"/>
            </a:pPr>
            <a:r>
              <a:t>2020-05-15      16</a:t>
            </a:r>
          </a:p>
          <a:p>
            <a:pPr>
              <a:defRPr sz="1600"/>
            </a:pPr>
            <a:r>
              <a:t>2020-05-16      12</a:t>
            </a:r>
          </a:p>
          <a:p>
            <a:pPr>
              <a:defRPr sz="1600"/>
            </a:pPr>
            <a:r>
              <a:t>2020-05-17      13</a:t>
            </a:r>
          </a:p>
          <a:p>
            <a:pPr>
              <a:defRPr sz="1600"/>
            </a:pPr>
            <a:r>
              <a:t>2020-05-18      16</a:t>
            </a:r>
          </a:p>
          <a:p>
            <a:pPr>
              <a:defRPr sz="1600"/>
            </a:pPr>
            <a:r>
              <a:t>2020-05-19      19</a:t>
            </a:r>
          </a:p>
          <a:p>
            <a:pPr>
              <a:defRPr sz="1600"/>
            </a:pPr>
            <a:r>
              <a:t>2020-05-20      16</a:t>
            </a:r>
          </a:p>
          <a:p>
            <a:pPr>
              <a:defRPr sz="1600"/>
            </a:pPr>
            <a:r>
              <a:t>2020-05-21       8</a:t>
            </a:r>
          </a:p>
          <a:p>
            <a:pPr>
              <a:defRPr sz="1600"/>
            </a:pPr>
            <a:r>
              <a:t>2020-05-22      16</a:t>
            </a:r>
          </a:p>
          <a:p>
            <a:pPr>
              <a:defRPr sz="1600"/>
            </a:pPr>
            <a:r>
              <a:t>2020-05-23      23</a:t>
            </a:r>
          </a:p>
          <a:p>
            <a:pPr>
              <a:defRPr sz="1600"/>
            </a:pPr>
            <a:r>
              <a:t>2020-05-24      20</a:t>
            </a:r>
          </a:p>
          <a:p>
            <a:pPr>
              <a:defRPr sz="1600"/>
            </a:pPr>
            <a:r>
              <a:t>2020-05-25      17</a:t>
            </a:r>
          </a:p>
          <a:p>
            <a:pPr>
              <a:defRPr sz="1600"/>
            </a:pPr>
            <a:r>
              <a:t>2020-05-26      18</a:t>
            </a:r>
          </a:p>
          <a:p>
            <a:pPr>
              <a:defRPr sz="1600"/>
            </a:pPr>
            <a:r>
              <a:t>2020-05-27      13</a:t>
            </a:r>
          </a:p>
          <a:p>
            <a:pPr>
              <a:defRPr sz="1600"/>
            </a:pPr>
            <a:r>
              <a:t>2020-05-28      19</a:t>
            </a:r>
          </a:p>
          <a:p>
            <a:pPr>
              <a:defRPr sz="1600"/>
            </a:pPr>
            <a:r>
              <a:t>2020-05-29      15</a:t>
            </a:r>
          </a:p>
          <a:p>
            <a:pPr>
              <a:defRPr sz="1600"/>
            </a:pPr>
            <a:r>
              <a:t>2020-05-30      16</a:t>
            </a:r>
          </a:p>
          <a:p>
            <a:pPr>
              <a:defRPr sz="1600"/>
            </a:pPr>
            <a:r>
              <a:t>2020-05-31      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884" y="2157869"/>
            <a:ext cx="9553416" cy="716506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me Series in Panda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Time Series in Pandas</a:t>
            </a:r>
          </a:p>
          <a:p>
            <a:pPr defTabSz="484886">
              <a:defRPr sz="6640"/>
            </a:pPr>
            <a:r>
              <a:t>Overview</a:t>
            </a:r>
          </a:p>
        </p:txBody>
      </p:sp>
      <p:sp>
        <p:nvSpPr>
          <p:cNvPr id="231" name="df.plot()…"/>
          <p:cNvSpPr txBox="1"/>
          <p:nvPr/>
        </p:nvSpPr>
        <p:spPr>
          <a:xfrm>
            <a:off x="952500" y="2412999"/>
            <a:ext cx="240067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df.plot()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7533" y="2229062"/>
            <a:ext cx="10032719" cy="752453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me Seri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 Pandas</a:t>
            </a:r>
          </a:p>
        </p:txBody>
      </p:sp>
      <p:sp>
        <p:nvSpPr>
          <p:cNvPr id="235" name="df.plot(style ='o')…"/>
          <p:cNvSpPr txBox="1"/>
          <p:nvPr/>
        </p:nvSpPr>
        <p:spPr>
          <a:xfrm>
            <a:off x="488330" y="2412999"/>
            <a:ext cx="445840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df.plot(style ='o')</a:t>
            </a:r>
          </a:p>
          <a:p>
            <a:pPr/>
            <a:r>
              <a:t>plt.show()</a:t>
            </a:r>
          </a:p>
          <a:p>
            <a:pPr/>
            <a:r>
              <a:t>print(df)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38" name="Usually a series or data frame object indexed by time-stam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Usually a series or data frame object indexed by time-stamps</a:t>
            </a:r>
          </a:p>
          <a:p>
            <a:pPr lvl="1"/>
            <a:r>
              <a:t>Often, the time stamps are hidden in the raw data as strings </a:t>
            </a:r>
          </a:p>
          <a:p>
            <a:pPr/>
            <a:r>
              <a:t>Arithmetic operations between differently indexed time-series automatically align on the 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4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Take previous times series and do average over three points</a:t>
            </a:r>
          </a:p>
          <a:p>
            <a:pPr lvl="1"/>
            <a:r>
              <a:t>For this, need to create a dataframe with the indices shifted by one day</a:t>
            </a:r>
          </a:p>
          <a:p>
            <a:pPr lvl="2"/>
            <a:r>
              <a:t>For this we use the timedelta </a:t>
            </a:r>
          </a:p>
        </p:txBody>
      </p:sp>
      <p:sp>
        <p:nvSpPr>
          <p:cNvPr id="242" name="from datetime import timedelta…"/>
          <p:cNvSpPr txBox="1"/>
          <p:nvPr/>
        </p:nvSpPr>
        <p:spPr>
          <a:xfrm>
            <a:off x="1894254" y="6597316"/>
            <a:ext cx="8345241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from datetime import timedelta</a:t>
            </a:r>
          </a:p>
          <a:p>
            <a:pPr/>
          </a:p>
          <a:p>
            <a:pPr/>
            <a:r>
              <a:t>dfpre = pd.DataFrame(values, </a:t>
            </a:r>
          </a:p>
          <a:p>
            <a:pPr/>
            <a:r>
              <a:t>          index=(idx-timedelta(1)), </a:t>
            </a:r>
          </a:p>
          <a:p>
            <a:pPr/>
            <a:r>
              <a:t>          columns=['values']</a:t>
            </a:r>
          </a:p>
          <a:p>
            <a:pPr/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45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46" name="dfpre = pd.DataFrame(values,…"/>
          <p:cNvSpPr txBox="1"/>
          <p:nvPr/>
        </p:nvSpPr>
        <p:spPr>
          <a:xfrm>
            <a:off x="2215461" y="3680092"/>
            <a:ext cx="8573878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dfpre = pd.DataFrame(values, </a:t>
            </a:r>
          </a:p>
          <a:p>
            <a:pPr/>
            <a:r>
              <a:t>           index=(idx-timedelta(1)), </a:t>
            </a:r>
          </a:p>
          <a:p>
            <a:pPr/>
            <a:r>
              <a:t>           columns=['values'])</a:t>
            </a:r>
          </a:p>
          <a:p>
            <a:pPr/>
            <a:r>
              <a:t>dfpost = pd.DataFrame(values, </a:t>
            </a:r>
          </a:p>
          <a:p>
            <a:pPr/>
            <a:r>
              <a:t>           index=(idx+timedelta(1)), </a:t>
            </a:r>
          </a:p>
          <a:p>
            <a:pPr/>
            <a:r>
              <a:t>           columns=['values'])</a:t>
            </a:r>
          </a:p>
          <a:p>
            <a:pPr>
              <a:defRPr b="1"/>
            </a:pPr>
            <a:r>
              <a:t>dfr = 0.5*df+0.25*dfpre+0.25*dfpost</a:t>
            </a:r>
          </a:p>
          <a:p>
            <a:pPr/>
          </a:p>
          <a:p>
            <a:pPr/>
            <a:r>
              <a:t>ax = dfr.plot(style ='r-')</a:t>
            </a:r>
          </a:p>
          <a:p>
            <a:pPr/>
            <a:r>
              <a:t>df.plot(style = 'b:', ax 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49" name="Also: two display to graphs in the same figu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Also: two display to graphs in the same figure:</a:t>
            </a:r>
          </a:p>
          <a:p>
            <a:pPr lvl="1"/>
            <a:r>
              <a:t>df.plot returns an axes object</a:t>
            </a:r>
          </a:p>
          <a:p>
            <a:pPr lvl="1"/>
            <a:r>
              <a:t>Which we can specify in the second plot:</a:t>
            </a:r>
          </a:p>
        </p:txBody>
      </p:sp>
      <p:sp>
        <p:nvSpPr>
          <p:cNvPr id="250" name="dfpre = pd.DataFrame(values,…"/>
          <p:cNvSpPr txBox="1"/>
          <p:nvPr/>
        </p:nvSpPr>
        <p:spPr>
          <a:xfrm>
            <a:off x="2215461" y="4876799"/>
            <a:ext cx="8573878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dfpre = pd.DataFrame(values, </a:t>
            </a:r>
          </a:p>
          <a:p>
            <a:pPr/>
            <a:r>
              <a:t>           index=(idx-timedelta(1)), </a:t>
            </a:r>
          </a:p>
          <a:p>
            <a:pPr/>
            <a:r>
              <a:t>           columns=['values'])</a:t>
            </a:r>
          </a:p>
          <a:p>
            <a:pPr/>
            <a:r>
              <a:t>dfpost = pd.DataFrame(values, </a:t>
            </a:r>
          </a:p>
          <a:p>
            <a:pPr/>
            <a:r>
              <a:t>           index=(idx+timedelta(1)), </a:t>
            </a:r>
          </a:p>
          <a:p>
            <a:pPr/>
            <a:r>
              <a:t>           columns=['values'])</a:t>
            </a:r>
          </a:p>
          <a:p>
            <a:pPr/>
            <a:r>
              <a:t>dfr = 0.5*df+0.25*dfpre+0.25*dfpost</a:t>
            </a:r>
          </a:p>
          <a:p>
            <a:pPr/>
          </a:p>
          <a:p>
            <a:pPr>
              <a:defRPr b="1"/>
            </a:pPr>
            <a:r>
              <a:t>ax = dfr.plot(style ='r-')</a:t>
            </a:r>
          </a:p>
          <a:p>
            <a:pPr>
              <a:defRPr b="1"/>
            </a:pPr>
            <a:r>
              <a:t>df.plot(style = 'b:', ax 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7918" y="1616877"/>
            <a:ext cx="10848964" cy="813672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56" name="Notice that the &quot;smoothed&quot; value has no values for the first and last of the mon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Notice that the "smoothed" value has no values for the first and last of the month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59" name="Indexing and selection works as befo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Indexing and selection works as before</a:t>
            </a:r>
          </a:p>
          <a:p>
            <a:pPr lvl="1"/>
            <a:r>
              <a:t>Create a </a:t>
            </a:r>
            <a:r>
              <a:rPr b="1"/>
              <a:t>time series </a:t>
            </a:r>
            <a:r>
              <a:t>with random component and a trend as sqrt.</a:t>
            </a:r>
          </a:p>
        </p:txBody>
      </p:sp>
      <p:sp>
        <p:nvSpPr>
          <p:cNvPr id="260" name="import numpy as np…"/>
          <p:cNvSpPr txBox="1"/>
          <p:nvPr/>
        </p:nvSpPr>
        <p:spPr>
          <a:xfrm>
            <a:off x="734777" y="4480758"/>
            <a:ext cx="11317524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pandas as pd</a:t>
            </a:r>
          </a:p>
          <a:p>
            <a:pPr/>
            <a:r>
              <a:t>import matplotlib.pyplot as plt</a:t>
            </a:r>
          </a:p>
          <a:p>
            <a:pPr/>
          </a:p>
          <a:p>
            <a:pPr/>
            <a:r>
              <a:t>ts = pd.Series(</a:t>
            </a:r>
          </a:p>
          <a:p>
            <a:pPr/>
            <a:r>
              <a:t>    3*np.random.randn(1000)</a:t>
            </a:r>
          </a:p>
          <a:p>
            <a:pPr/>
            <a:r>
              <a:t>    +np.sqrt(np.linspace(100, 1100, 1000)),</a:t>
            </a:r>
          </a:p>
          <a:p>
            <a:pPr/>
            <a:r>
              <a:t> index = pd.date_range('1/1/2013', periods=1000))</a:t>
            </a:r>
          </a:p>
          <a:p>
            <a:pPr/>
          </a:p>
          <a:p>
            <a:pPr/>
            <a:r>
              <a:t>ts.plot()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29" name="Time Series Data is highly correlated with itself…"/>
          <p:cNvSpPr txBox="1"/>
          <p:nvPr>
            <p:ph type="body" sz="half" idx="1"/>
          </p:nvPr>
        </p:nvSpPr>
        <p:spPr>
          <a:xfrm>
            <a:off x="952500" y="2590800"/>
            <a:ext cx="656272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Time Series Data is highly correlated with itself</a:t>
            </a:r>
          </a:p>
          <a:p>
            <a:pPr lvl="1"/>
            <a:r>
              <a:t>Normal statistical descriptions such as mean are not very useful</a:t>
            </a:r>
          </a:p>
          <a:p>
            <a:pPr lvl="1"/>
            <a:r>
              <a:t>Temperature, stock market, gas prices have long-term trends</a:t>
            </a:r>
          </a:p>
          <a:p>
            <a:pPr lvl="1"/>
            <a:r>
              <a:t>Temperature and gas prices have seasonal trends</a:t>
            </a:r>
          </a:p>
        </p:txBody>
      </p:sp>
      <p:pic>
        <p:nvPicPr>
          <p:cNvPr id="130" name="Screen Shot 2020-05-15 at 3.56.21 PM.png" descr="Screen Shot 2020-05-15 at 3.56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5220" y="1990483"/>
            <a:ext cx="5489580" cy="3892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creen Shot 2020-05-15 at 4.04.42 PM.png" descr="Screen Shot 2020-05-15 at 4.04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5220" y="5463359"/>
            <a:ext cx="5489580" cy="2669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766" y="1427649"/>
            <a:ext cx="11101268" cy="832595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66" name="We can access the value of the timeseries using a str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access the value of the timeseries using a string</a:t>
            </a:r>
          </a:p>
        </p:txBody>
      </p:sp>
      <p:sp>
        <p:nvSpPr>
          <p:cNvPr id="267" name="&gt;&gt;&gt; ts['07-01-2014']…"/>
          <p:cNvSpPr txBox="1"/>
          <p:nvPr/>
        </p:nvSpPr>
        <p:spPr>
          <a:xfrm>
            <a:off x="4158877" y="4603750"/>
            <a:ext cx="468704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ts['07-01-2014']</a:t>
            </a:r>
          </a:p>
          <a:p>
            <a:pPr/>
            <a:r>
              <a:t>30.29958531626109</a:t>
            </a:r>
          </a:p>
          <a:p>
            <a:pPr/>
          </a:p>
          <a:p>
            <a:pPr/>
            <a:r>
              <a:t>&gt;&gt;&gt; ts['2014/07/01']</a:t>
            </a:r>
          </a:p>
          <a:p>
            <a:pPr/>
            <a:r>
              <a:t>30.29958531626109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70" name="We can even slice with a partial dat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even slice with a partial date:</a:t>
            </a:r>
          </a:p>
        </p:txBody>
      </p:sp>
      <p:sp>
        <p:nvSpPr>
          <p:cNvPr id="271" name="&gt;&gt;&gt; ts['2015/01']…"/>
          <p:cNvSpPr txBox="1"/>
          <p:nvPr/>
        </p:nvSpPr>
        <p:spPr>
          <a:xfrm>
            <a:off x="3815922" y="3631977"/>
            <a:ext cx="5372956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ts['2015/01']</a:t>
            </a:r>
          </a:p>
          <a:p>
            <a:pPr/>
            <a:r>
              <a:t>2015-01-01    29.018824</a:t>
            </a:r>
          </a:p>
          <a:p>
            <a:pPr/>
            <a:r>
              <a:t>2015-01-02    26.018584</a:t>
            </a:r>
          </a:p>
          <a:p>
            <a:pPr/>
            <a:r>
              <a:t>2015-01-03    26.322633</a:t>
            </a:r>
          </a:p>
          <a:p>
            <a:pPr/>
            <a:r>
              <a:t>2015-01-04    29.884471</a:t>
            </a:r>
          </a:p>
          <a:p>
            <a:pPr/>
            <a:r>
              <a:t>2015-01-05    30.861241</a:t>
            </a:r>
          </a:p>
          <a:p>
            <a:pPr/>
            <a:r>
              <a:t>2015-01-06    27.578311</a:t>
            </a:r>
          </a:p>
          <a:p>
            <a:pPr/>
            <a:r>
              <a:t>          …</a:t>
            </a:r>
          </a:p>
          <a:p>
            <a:pPr/>
            <a:r>
              <a:t>2015-01-28    31.386897</a:t>
            </a:r>
          </a:p>
          <a:p>
            <a:pPr/>
            <a:r>
              <a:t>2015-01-29    34.393147</a:t>
            </a:r>
          </a:p>
          <a:p>
            <a:pPr/>
            <a:r>
              <a:t>2015-01-30    24.519918</a:t>
            </a:r>
          </a:p>
          <a:p>
            <a:pPr/>
            <a:r>
              <a:t>2015-01-31    28.588378</a:t>
            </a:r>
          </a:p>
          <a:p>
            <a:pPr/>
            <a:r>
              <a:t>Freq: D, dtype: float64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74" name="We can even slice with a partial d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even slice with a partial date</a:t>
            </a:r>
          </a:p>
        </p:txBody>
      </p:sp>
      <p:sp>
        <p:nvSpPr>
          <p:cNvPr id="275" name="&gt;&gt;&gt; ts['2013']…"/>
          <p:cNvSpPr txBox="1"/>
          <p:nvPr/>
        </p:nvSpPr>
        <p:spPr>
          <a:xfrm>
            <a:off x="2329780" y="3590627"/>
            <a:ext cx="8345240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ts['2013']</a:t>
            </a:r>
          </a:p>
          <a:p>
            <a:pPr/>
            <a:r>
              <a:t>2013-01-01     6.579922</a:t>
            </a:r>
          </a:p>
          <a:p>
            <a:pPr/>
            <a:r>
              <a:t>2013-01-02     3.886306</a:t>
            </a:r>
          </a:p>
          <a:p>
            <a:pPr/>
            <a:r>
              <a:t>2013-01-03     8.624116</a:t>
            </a:r>
          </a:p>
          <a:p>
            <a:pPr/>
            <a:r>
              <a:t>2013-01-04    10.406576</a:t>
            </a:r>
          </a:p>
          <a:p>
            <a:pPr/>
            <a:r>
              <a:t>2013-01-05     6.078220</a:t>
            </a:r>
          </a:p>
          <a:p>
            <a:pPr/>
            <a:r>
              <a:t>                ...    </a:t>
            </a:r>
          </a:p>
          <a:p>
            <a:pPr/>
            <a:r>
              <a:t>2013-12-27    21.622836</a:t>
            </a:r>
          </a:p>
          <a:p>
            <a:pPr/>
            <a:r>
              <a:t>2013-12-28    19.501775</a:t>
            </a:r>
          </a:p>
          <a:p>
            <a:pPr/>
            <a:r>
              <a:t>2013-12-29    23.271005</a:t>
            </a:r>
          </a:p>
          <a:p>
            <a:pPr/>
            <a:r>
              <a:t>2013-12-30    19.694463</a:t>
            </a:r>
          </a:p>
          <a:p>
            <a:pPr/>
            <a:r>
              <a:t>2013-12-31    25.848146</a:t>
            </a:r>
          </a:p>
          <a:p>
            <a:pPr/>
            <a:r>
              <a:t>Freq: D, Length: 365, dtype: float64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Or can do range queries"/>
          <p:cNvSpPr txBox="1"/>
          <p:nvPr>
            <p:ph type="body" idx="1"/>
          </p:nvPr>
        </p:nvSpPr>
        <p:spPr>
          <a:xfrm>
            <a:off x="332239" y="507999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Or can do range queries</a:t>
            </a:r>
          </a:p>
        </p:txBody>
      </p:sp>
      <p:sp>
        <p:nvSpPr>
          <p:cNvPr id="278" name="&gt;&gt;&gt; ts['2013/12/12' : '2014/1/3']…"/>
          <p:cNvSpPr txBox="1"/>
          <p:nvPr/>
        </p:nvSpPr>
        <p:spPr>
          <a:xfrm>
            <a:off x="6099974" y="507999"/>
            <a:ext cx="6904826" cy="92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&gt;&gt;&gt; ts['2013/12/12' : '2014/1/3']</a:t>
            </a:r>
          </a:p>
          <a:p>
            <a:pPr>
              <a:defRPr sz="2700"/>
            </a:pPr>
            <a:r>
              <a:t>2013-12-12    22.549265</a:t>
            </a:r>
          </a:p>
          <a:p>
            <a:pPr>
              <a:defRPr sz="2700"/>
            </a:pPr>
            <a:r>
              <a:t>2013-12-13    25.545776</a:t>
            </a:r>
          </a:p>
          <a:p>
            <a:pPr>
              <a:defRPr sz="2700"/>
            </a:pPr>
            <a:r>
              <a:t>2013-12-14    17.717606</a:t>
            </a:r>
          </a:p>
          <a:p>
            <a:pPr>
              <a:defRPr sz="2700"/>
            </a:pPr>
            <a:r>
              <a:t>2013-12-15    17.886024</a:t>
            </a:r>
          </a:p>
          <a:p>
            <a:pPr>
              <a:defRPr sz="2700"/>
            </a:pPr>
            <a:r>
              <a:t>2013-12-16    23.793512</a:t>
            </a:r>
          </a:p>
          <a:p>
            <a:pPr>
              <a:defRPr sz="2700"/>
            </a:pPr>
            <a:r>
              <a:t>2013-12-17    17.883687</a:t>
            </a:r>
          </a:p>
          <a:p>
            <a:pPr>
              <a:defRPr sz="2700"/>
            </a:pPr>
            <a:r>
              <a:t>2013-12-18    14.392229</a:t>
            </a:r>
          </a:p>
          <a:p>
            <a:pPr>
              <a:defRPr sz="2700"/>
            </a:pPr>
            <a:r>
              <a:t>2013-12-19    21.520931</a:t>
            </a:r>
          </a:p>
          <a:p>
            <a:pPr>
              <a:defRPr sz="2700"/>
            </a:pPr>
            <a:r>
              <a:t>2013-12-20    16.309788</a:t>
            </a:r>
          </a:p>
          <a:p>
            <a:pPr>
              <a:defRPr sz="2700"/>
            </a:pPr>
            <a:r>
              <a:t>2013-12-21    20.269989</a:t>
            </a:r>
          </a:p>
          <a:p>
            <a:pPr>
              <a:defRPr sz="2700"/>
            </a:pPr>
            <a:r>
              <a:t>2013-12-22    20.047367</a:t>
            </a:r>
          </a:p>
          <a:p>
            <a:pPr>
              <a:defRPr sz="2700"/>
            </a:pPr>
            <a:r>
              <a:t>2013-12-23    20.333124</a:t>
            </a:r>
          </a:p>
          <a:p>
            <a:pPr>
              <a:defRPr sz="2700"/>
            </a:pPr>
            <a:r>
              <a:t>2013-12-24    21.111016</a:t>
            </a:r>
          </a:p>
          <a:p>
            <a:pPr>
              <a:defRPr sz="2700"/>
            </a:pPr>
            <a:r>
              <a:t>2013-12-25    13.164632</a:t>
            </a:r>
          </a:p>
          <a:p>
            <a:pPr>
              <a:defRPr sz="2700"/>
            </a:pPr>
            <a:r>
              <a:t>2013-12-26    19.161525</a:t>
            </a:r>
          </a:p>
          <a:p>
            <a:pPr>
              <a:defRPr sz="2700"/>
            </a:pPr>
            <a:r>
              <a:t>2013-12-27    21.622836</a:t>
            </a:r>
          </a:p>
          <a:p>
            <a:pPr>
              <a:defRPr sz="2700"/>
            </a:pPr>
            <a:r>
              <a:t>2013-12-28    19.501775</a:t>
            </a:r>
          </a:p>
          <a:p>
            <a:pPr>
              <a:defRPr sz="2700"/>
            </a:pPr>
            <a:r>
              <a:t>2013-12-29    23.271005</a:t>
            </a:r>
          </a:p>
          <a:p>
            <a:pPr>
              <a:defRPr sz="2700"/>
            </a:pPr>
            <a:r>
              <a:t>2013-12-30    19.694463</a:t>
            </a:r>
          </a:p>
          <a:p>
            <a:pPr>
              <a:defRPr sz="2700"/>
            </a:pPr>
            <a:r>
              <a:t>2013-12-31    25.848146</a:t>
            </a:r>
          </a:p>
          <a:p>
            <a:pPr>
              <a:defRPr sz="2700"/>
            </a:pPr>
            <a:r>
              <a:t>2014-01-01    23.794902</a:t>
            </a:r>
          </a:p>
          <a:p>
            <a:pPr>
              <a:defRPr sz="2700"/>
            </a:pPr>
            <a:r>
              <a:t>2014-01-02    23.508325</a:t>
            </a:r>
          </a:p>
          <a:p>
            <a:pPr>
              <a:defRPr sz="2700"/>
            </a:pPr>
            <a:r>
              <a:t>2014-01-03    18.175757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81" name="Works for data frames as well, but remember to use loc or ilo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Works for data frames as well, but remember to use loc or iloc</a:t>
            </a:r>
          </a:p>
        </p:txBody>
      </p:sp>
      <p:sp>
        <p:nvSpPr>
          <p:cNvPr id="282" name="&gt;&gt;&gt; dfr.loc['05-05-2020' : '05-08-2020']…"/>
          <p:cNvSpPr txBox="1"/>
          <p:nvPr/>
        </p:nvSpPr>
        <p:spPr>
          <a:xfrm>
            <a:off x="2349112" y="4387850"/>
            <a:ext cx="925978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dfr.loc['05-05-2020' : '05-08-2020']</a:t>
            </a:r>
          </a:p>
          <a:p>
            <a:pPr/>
            <a:r>
              <a:t>            values</a:t>
            </a:r>
          </a:p>
          <a:p>
            <a:pPr/>
            <a:r>
              <a:t>2020-05-05   12.75</a:t>
            </a:r>
          </a:p>
          <a:p>
            <a:pPr/>
            <a:r>
              <a:t>2020-05-06   12.25</a:t>
            </a:r>
          </a:p>
          <a:p>
            <a:pPr/>
            <a:r>
              <a:t>2020-05-07   13.00</a:t>
            </a:r>
          </a:p>
          <a:p>
            <a:pPr/>
            <a:r>
              <a:t>2020-05-08   10.50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85" name="Duplicate ind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Duplicate indices</a:t>
            </a:r>
          </a:p>
          <a:p>
            <a:pPr lvl="1"/>
            <a:r>
              <a:t>Time series can have multiple observations per time-stamp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index.is_unique</a:t>
            </a:r>
            <a:r>
              <a:t> method on data frame to find out</a:t>
            </a:r>
          </a:p>
          <a:p>
            <a:pPr lvl="1"/>
            <a:r>
              <a:t>We would get slices for non-unique indices</a:t>
            </a:r>
          </a:p>
          <a:p>
            <a:pPr lvl="1"/>
            <a:r>
              <a:t>We can aggregate them using groupby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me Series Date R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Time Series Date Ranges</a:t>
            </a:r>
          </a:p>
        </p:txBody>
      </p:sp>
      <p:sp>
        <p:nvSpPr>
          <p:cNvPr id="288" name="Can easily generate data ranges with pd.date_ran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easily generate data ranges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pd.date_range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Can specify the frequency and number</a:t>
            </a:r>
          </a:p>
        </p:txBody>
      </p:sp>
      <p:sp>
        <p:nvSpPr>
          <p:cNvPr id="289" name="&gt;&gt;&gt; pd.date_range('2020-06-01', periods = 30, freq = 'W')…"/>
          <p:cNvSpPr txBox="1"/>
          <p:nvPr/>
        </p:nvSpPr>
        <p:spPr>
          <a:xfrm>
            <a:off x="-1" y="5139159"/>
            <a:ext cx="12384498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&gt;&gt;&gt; pd.date_range('2020-06-01', periods = 30, freq = 'W')</a:t>
            </a:r>
          </a:p>
          <a:p>
            <a:pPr>
              <a:defRPr sz="2300"/>
            </a:pPr>
            <a:r>
              <a:t>DatetimeIndex(['2020-06-07', '2020-06-14', '2020-06-21', '2020-06-28',</a:t>
            </a:r>
          </a:p>
          <a:p>
            <a:pPr>
              <a:defRPr sz="2300"/>
            </a:pPr>
            <a:r>
              <a:t>               '2020-07-05', '2020-07-12', '2020-07-19', '2020-07-26',</a:t>
            </a:r>
          </a:p>
          <a:p>
            <a:pPr>
              <a:defRPr sz="2300"/>
            </a:pPr>
            <a:r>
              <a:t>               '2020-08-02', '2020-08-09', '2020-08-16', '2020-08-23',</a:t>
            </a:r>
          </a:p>
          <a:p>
            <a:pPr>
              <a:defRPr sz="2300"/>
            </a:pPr>
            <a:r>
              <a:t>               '2020-08-30', '2020-09-06', '2020-09-13', '2020-09-20',</a:t>
            </a:r>
          </a:p>
          <a:p>
            <a:pPr>
              <a:defRPr sz="2300"/>
            </a:pPr>
            <a:r>
              <a:t>               '2020-09-27', '2020-10-04', '2020-10-11', '2020-10-18',</a:t>
            </a:r>
          </a:p>
          <a:p>
            <a:pPr>
              <a:defRPr sz="2300"/>
            </a:pPr>
            <a:r>
              <a:t>               '2020-10-25', '2020-11-01', '2020-11-08', '2020-11-15',</a:t>
            </a:r>
          </a:p>
          <a:p>
            <a:pPr>
              <a:defRPr sz="2300"/>
            </a:pPr>
            <a:r>
              <a:t>               '2020-11-22', '2020-11-29', '2020-12-06', '2020-12-13',</a:t>
            </a:r>
          </a:p>
          <a:p>
            <a:pPr>
              <a:defRPr sz="2300"/>
            </a:pPr>
            <a:r>
              <a:t>               '2020-12-20', '2020-12-27'],</a:t>
            </a:r>
          </a:p>
          <a:p>
            <a:pPr>
              <a:defRPr sz="2300"/>
            </a:pPr>
            <a:r>
              <a:t>              dtype='datetime64[ns]', freq='W-SUN')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me Series R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Ranges</a:t>
            </a:r>
          </a:p>
        </p:txBody>
      </p:sp>
      <p:sp>
        <p:nvSpPr>
          <p:cNvPr id="292" name="Frequenc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Frequencies:</a:t>
            </a:r>
          </a:p>
          <a:p>
            <a:pPr lvl="1"/>
            <a:r>
              <a:t>D — day</a:t>
            </a:r>
          </a:p>
          <a:p>
            <a:pPr lvl="1"/>
            <a:r>
              <a:t>B — business day</a:t>
            </a:r>
          </a:p>
          <a:p>
            <a:pPr lvl="1"/>
            <a:r>
              <a:t>H — hourly</a:t>
            </a:r>
          </a:p>
          <a:p>
            <a:pPr lvl="1"/>
            <a:r>
              <a:t>min  T  — minute</a:t>
            </a:r>
          </a:p>
          <a:p>
            <a:pPr lvl="1"/>
            <a:r>
              <a:t>M  — month end</a:t>
            </a:r>
          </a:p>
          <a:p>
            <a:pPr lvl="1"/>
            <a:r>
              <a:t>MS — month beginning</a:t>
            </a:r>
          </a:p>
          <a:p>
            <a:pPr lvl="1"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me Series R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Ranges</a:t>
            </a:r>
          </a:p>
        </p:txBody>
      </p:sp>
      <p:sp>
        <p:nvSpPr>
          <p:cNvPr id="295" name="Can even get third Friday of each mon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even get third Friday of each month</a:t>
            </a:r>
          </a:p>
        </p:txBody>
      </p:sp>
      <p:sp>
        <p:nvSpPr>
          <p:cNvPr id="296" name="&gt;&gt;&gt; pd.date_range('2020-06-28', freq = 'WOM-3FRI', periods = 20)…"/>
          <p:cNvSpPr txBox="1"/>
          <p:nvPr/>
        </p:nvSpPr>
        <p:spPr>
          <a:xfrm>
            <a:off x="0" y="4053985"/>
            <a:ext cx="12917984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&gt;&gt;&gt; pd.date_range('2020-06-28', freq = '</a:t>
            </a:r>
            <a:r>
              <a:rPr b="1"/>
              <a:t>WOM-3FRI</a:t>
            </a:r>
            <a:r>
              <a:t>', periods = 20)</a:t>
            </a:r>
          </a:p>
          <a:p>
            <a:pPr>
              <a:defRPr sz="2400"/>
            </a:pPr>
            <a:r>
              <a:t>DatetimeIndex(['2020-07-17', '2020-08-21', '2020-09-18', '2020-10-16',</a:t>
            </a:r>
          </a:p>
          <a:p>
            <a:pPr>
              <a:defRPr sz="2400"/>
            </a:pPr>
            <a:r>
              <a:t>               '2020-11-20', '2020-12-18', '2021-01-15', '2021-02-19',</a:t>
            </a:r>
          </a:p>
          <a:p>
            <a:pPr>
              <a:defRPr sz="2400"/>
            </a:pPr>
            <a:r>
              <a:t>               '2021-03-19', '2021-04-16', '2021-05-21', '2021-06-18',</a:t>
            </a:r>
          </a:p>
          <a:p>
            <a:pPr>
              <a:defRPr sz="2400"/>
            </a:pPr>
            <a:r>
              <a:t>               '2021-07-16', '2021-08-20', '2021-09-17', '2021-10-15',</a:t>
            </a:r>
          </a:p>
          <a:p>
            <a:pPr>
              <a:defRPr sz="2400"/>
            </a:pPr>
            <a:r>
              <a:t>               '2021-11-19', '2021-12-17', '2022-01-21', '2022-02-18'],</a:t>
            </a:r>
          </a:p>
          <a:p>
            <a:pPr>
              <a:defRPr sz="2400"/>
            </a:pPr>
            <a:r>
              <a:t>              dtype='datetime64[ns]', freq='WOM-3FRI')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34" name="Dealing with time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Dealing with time data:</a:t>
            </a:r>
          </a:p>
          <a:p>
            <a:pPr lvl="1"/>
            <a:r>
              <a:t>Generate time plot to see what is happening</a:t>
            </a:r>
          </a:p>
          <a:p>
            <a:pPr lvl="2"/>
            <a:r>
              <a:t>Usually import from csv and transform data</a:t>
            </a:r>
          </a:p>
          <a:p>
            <a:pPr lvl="1"/>
            <a:r>
              <a:t>Determine optically trends, cycles, outliers, undefined or obviously wrong values</a:t>
            </a:r>
          </a:p>
          <a:p>
            <a:pPr lvl="1"/>
            <a:r>
              <a:t>Determine whether there is a need for transformation </a:t>
            </a:r>
          </a:p>
          <a:p>
            <a:pPr lvl="2"/>
            <a:r>
              <a:t>e.g. our stock exchange data is normalized to make DOW and DAX comparable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sp>
        <p:nvSpPr>
          <p:cNvPr id="299" name="Shifting data — move data backward or forwa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Shifting data — move data backward or forward</a:t>
            </a:r>
          </a:p>
          <a:p>
            <a:pPr lvl="1"/>
            <a:r>
              <a:t>Can do so be ourselves</a:t>
            </a:r>
          </a:p>
          <a:p>
            <a:pPr lvl="1"/>
            <a:r>
              <a:t>Or use shift</a:t>
            </a:r>
          </a:p>
        </p:txBody>
      </p:sp>
      <p:sp>
        <p:nvSpPr>
          <p:cNvPr id="300" name="&gt;&gt;&gt; smoother = 0.1*ts.shift(-2) + 0.2*ts.shift(-1) + 0.4*ts + 0.2*ts.shift(1)+0.1*ts.shift(2)…"/>
          <p:cNvSpPr txBox="1"/>
          <p:nvPr/>
        </p:nvSpPr>
        <p:spPr>
          <a:xfrm>
            <a:off x="715759" y="5467350"/>
            <a:ext cx="12872257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700"/>
            </a:pPr>
            <a:r>
              <a:t>&gt;&gt;&gt; smoother = 0.1*ts.shift(-2) + 0.2*ts.shift(-1) + 0.4*ts + 0.2*ts.shift(1)+0.1*ts.shift(2)</a:t>
            </a:r>
          </a:p>
          <a:p>
            <a:pPr>
              <a:defRPr sz="2700"/>
            </a:pPr>
            <a:r>
              <a:t>&gt;&gt;&gt; smoother.plot()</a:t>
            </a:r>
          </a:p>
          <a:p>
            <a:pPr>
              <a:defRPr sz="2700"/>
            </a:pPr>
            <a:r>
              <a:t>&lt;matplotlib.axes._subplots.AxesSubplot object at 0x7f9c72f47ee0&gt;</a:t>
            </a:r>
          </a:p>
          <a:p>
            <a:pPr>
              <a:defRPr sz="2700"/>
            </a:pPr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pic>
        <p:nvPicPr>
          <p:cNvPr id="30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934" y="2053402"/>
            <a:ext cx="10266932" cy="7700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sp>
        <p:nvSpPr>
          <p:cNvPr id="306" name="Using percentage chang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percentage changes</a:t>
            </a:r>
          </a:p>
        </p:txBody>
      </p:sp>
      <p:sp>
        <p:nvSpPr>
          <p:cNvPr id="307" name="&gt;&gt;&gt; plt.show()…"/>
          <p:cNvSpPr txBox="1"/>
          <p:nvPr/>
        </p:nvSpPr>
        <p:spPr>
          <a:xfrm>
            <a:off x="1232643" y="3530600"/>
            <a:ext cx="1131752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plt.show()</a:t>
            </a:r>
          </a:p>
          <a:p>
            <a:pPr/>
            <a:r>
              <a:t>&gt;&gt;&gt; </a:t>
            </a:r>
            <a:r>
              <a:rPr b="1"/>
              <a:t>pct = (ts/ts.shift(-1)-1)*100</a:t>
            </a:r>
            <a:endParaRPr b="1"/>
          </a:p>
          <a:p>
            <a:pPr/>
            <a:r>
              <a:t>&gt;&gt;&gt; pct.plot()</a:t>
            </a:r>
          </a:p>
          <a:p>
            <a:pPr/>
            <a:r>
              <a:t>&lt;matplotlib.axes._subplots.AxesSubplot object at 0x7f9c72f28760&gt;</a:t>
            </a:r>
          </a:p>
          <a:p>
            <a:pPr/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sp>
        <p:nvSpPr>
          <p:cNvPr id="313" name="We can use offsets with shif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offsets with shifting</a:t>
            </a:r>
          </a:p>
          <a:p>
            <a:pPr lvl="1"/>
            <a:r>
              <a:t>Need to import the timestamp objects:</a:t>
            </a:r>
          </a:p>
          <a:p>
            <a:pPr lvl="2"/>
            <a:r>
              <a:t> </a:t>
            </a:r>
          </a:p>
          <a:p>
            <a:pPr lvl="2"/>
            <a:r>
              <a:t>Can use arithmetic:</a:t>
            </a:r>
          </a:p>
        </p:txBody>
      </p:sp>
      <p:sp>
        <p:nvSpPr>
          <p:cNvPr id="314" name="from pandas.tseries.offsets import Day"/>
          <p:cNvSpPr txBox="1"/>
          <p:nvPr/>
        </p:nvSpPr>
        <p:spPr>
          <a:xfrm>
            <a:off x="2269358" y="4093216"/>
            <a:ext cx="88025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pandas.tseries.offsets import Day</a:t>
            </a:r>
          </a:p>
        </p:txBody>
      </p:sp>
      <p:sp>
        <p:nvSpPr>
          <p:cNvPr id="315" name="&gt;&gt;&gt; pd.Timestamp.now()…"/>
          <p:cNvSpPr txBox="1"/>
          <p:nvPr/>
        </p:nvSpPr>
        <p:spPr>
          <a:xfrm>
            <a:off x="1986824" y="6094041"/>
            <a:ext cx="903115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pd.Timestamp.now()</a:t>
            </a:r>
          </a:p>
          <a:p>
            <a:pPr/>
            <a:r>
              <a:t>Timestamp('2020-06-30 16:30:49.660811')</a:t>
            </a:r>
          </a:p>
          <a:p>
            <a:pPr/>
            <a:r>
              <a:t>&gt;&gt;&gt; pd.Timestamp.now()+3*Day()</a:t>
            </a:r>
          </a:p>
          <a:p>
            <a:pPr/>
            <a:r>
              <a:t>Timestamp('2020-07-03 16:30:51.640833')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18" name="Very unpleasant to deal with different time zo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Very unpleasant to deal with different time zones</a:t>
            </a:r>
          </a:p>
          <a:p>
            <a:pPr lvl="1"/>
            <a:r>
              <a:t>Easier to use Coordinated Universal Time (UTC)</a:t>
            </a:r>
          </a:p>
          <a:p>
            <a:pPr lvl="2"/>
            <a:r>
              <a:t>Successor to Greenwich Mean Time</a:t>
            </a:r>
          </a:p>
          <a:p>
            <a:pPr lvl="1"/>
            <a:r>
              <a:t>Python: Use Olson database</a:t>
            </a:r>
          </a:p>
          <a:p>
            <a:pPr lvl="2"/>
            <a:r>
              <a:t>Need to install pytz with pip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21" name="&gt;&gt;&gt; kol = pd.date_range('3/9/2020 9:30', periods = 10, freq = 'H', tz=pytz.timezone('Asia/Kolkata'))…"/>
          <p:cNvSpPr txBox="1"/>
          <p:nvPr/>
        </p:nvSpPr>
        <p:spPr>
          <a:xfrm>
            <a:off x="86816" y="4229099"/>
            <a:ext cx="11241312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&gt;&gt;&gt; kol = pd.date_range('3/9/2020 9:30', periods = 10, freq = 'H', tz=pytz.timezone('Asia/Kolkata'))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&gt;&gt;&gt; kol.tz_convert('America/Chicago')</a:t>
            </a:r>
          </a:p>
          <a:p>
            <a:pPr>
              <a:defRPr sz="2000"/>
            </a:pPr>
            <a:r>
              <a:t>DatetimeIndex(['2020-03-08 23:00:00-05:00', '2020-03-09 00:00:00-05:00',</a:t>
            </a:r>
          </a:p>
          <a:p>
            <a:pPr>
              <a:defRPr sz="2000"/>
            </a:pPr>
            <a:r>
              <a:t>               '2020-03-09 01:00:00-05:00', '2020-03-09 02:00:00-05:00',</a:t>
            </a:r>
          </a:p>
          <a:p>
            <a:pPr>
              <a:defRPr sz="2000"/>
            </a:pPr>
            <a:r>
              <a:t>               '2020-03-09 03:00:00-05:00', '2020-03-09 04:00:00-05:00',</a:t>
            </a:r>
          </a:p>
          <a:p>
            <a:pPr>
              <a:defRPr sz="2000"/>
            </a:pPr>
            <a:r>
              <a:t>               '2020-03-09 05:00:00-05:00', '2020-03-09 06:00:00-05:00',</a:t>
            </a:r>
          </a:p>
          <a:p>
            <a:pPr>
              <a:defRPr sz="2000"/>
            </a:pPr>
            <a:r>
              <a:t>               '2020-03-09 07:00:00-05:00', '2020-03-09 08:00:00-05:00'],</a:t>
            </a:r>
          </a:p>
          <a:p>
            <a:pPr>
              <a:defRPr sz="2000"/>
            </a:pPr>
            <a:r>
              <a:t>              dtype='datetime64[ns, America/Chicago]', freq='H')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24" name="Many countries outside the tropics have daylight savings or summer ti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countries outside the tropics have daylight savings or summer times</a:t>
            </a:r>
          </a:p>
          <a:p>
            <a:pPr lvl="1"/>
            <a:r>
              <a:t>This year: change on November 1, 2020</a:t>
            </a:r>
          </a:p>
        </p:txBody>
      </p:sp>
      <p:sp>
        <p:nvSpPr>
          <p:cNvPr id="325" name="pd.date_range('10/31/2020 20:00', periods = 10, freq = 'H', tz=pytz.timezone('America/Chicago'))…"/>
          <p:cNvSpPr txBox="1"/>
          <p:nvPr/>
        </p:nvSpPr>
        <p:spPr>
          <a:xfrm>
            <a:off x="94437" y="4876799"/>
            <a:ext cx="12910363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pd.date_range('10/31/2020 20:00', periods = 10, freq = 'H', tz=pytz.timezone('America/Chicago'))</a:t>
            </a:r>
          </a:p>
          <a:p>
            <a:pPr>
              <a:defRPr sz="2300"/>
            </a:pPr>
            <a:r>
              <a:t>DatetimeIndex(['2020-10-31 20:00:00-05:00', '2020-10-31 21:00:00-05:00',</a:t>
            </a:r>
          </a:p>
          <a:p>
            <a:pPr>
              <a:defRPr sz="2300"/>
            </a:pPr>
            <a:r>
              <a:t>               '2020-10-31 22:00:00-05:00', '2020-10-31 23:00:00-05:00',</a:t>
            </a:r>
          </a:p>
          <a:p>
            <a:pPr>
              <a:defRPr sz="2300"/>
            </a:pPr>
            <a:r>
              <a:t>               '2020-11-01 00:00:00-05:00', </a:t>
            </a:r>
            <a:r>
              <a:rPr b="1"/>
              <a:t>'2020-11-01 01:00:00-05:00'</a:t>
            </a:r>
            <a:r>
              <a:t>,</a:t>
            </a:r>
          </a:p>
          <a:p>
            <a:pPr>
              <a:defRPr sz="2300"/>
            </a:pPr>
            <a:r>
              <a:t>               </a:t>
            </a:r>
            <a:r>
              <a:rPr b="1"/>
              <a:t>'2020-11-01 01:00:00-06:00'</a:t>
            </a:r>
            <a:r>
              <a:t>, '2020-11-01 02:00:00-06:00',</a:t>
            </a:r>
          </a:p>
          <a:p>
            <a:pPr>
              <a:defRPr sz="2300"/>
            </a:pPr>
            <a:r>
              <a:t>               '2020-11-01 03:00:00-06:00', '2020-11-01 04:00:00-06:00'],</a:t>
            </a:r>
          </a:p>
          <a:p>
            <a:pPr>
              <a:defRPr sz="2300"/>
            </a:pPr>
            <a:r>
              <a:t>              dtype='datetime64[ns, America/Chicago]', freq='H')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28" name="Many countries outside the tropics have daylight savings or summer ti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countries outside the tropics have daylight savings or summer times</a:t>
            </a:r>
          </a:p>
          <a:p>
            <a:pPr lvl="1"/>
            <a:r>
              <a:t>This year: change on November 1, 2020</a:t>
            </a:r>
          </a:p>
        </p:txBody>
      </p:sp>
      <p:sp>
        <p:nvSpPr>
          <p:cNvPr id="329" name="&gt;&gt;&gt; from pandas.tseries.offsets import Hour…"/>
          <p:cNvSpPr txBox="1"/>
          <p:nvPr/>
        </p:nvSpPr>
        <p:spPr>
          <a:xfrm>
            <a:off x="1072275" y="5428381"/>
            <a:ext cx="1086025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from pandas.tseries.offsets import Hour</a:t>
            </a:r>
          </a:p>
          <a:p>
            <a:pPr/>
            <a:r>
              <a:t>&gt;&gt;&gt; pd.Timestamp('10/31/2020 20:00') + 5*Hour()</a:t>
            </a:r>
          </a:p>
          <a:p>
            <a:pPr/>
            <a:r>
              <a:t>Timestamp('2020-11-01 01:00:00')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eri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Periods</a:t>
            </a:r>
          </a:p>
        </p:txBody>
      </p:sp>
      <p:sp>
        <p:nvSpPr>
          <p:cNvPr id="332" name="Periods represents time spa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Periods represents time spans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Days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Months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Quarters (with variously defined business quarters)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Q-Jan, Q-Feb, Q-MAR, … —&gt; last calendar day of each month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BQ-Jan, BQ-Feb, …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QS-Jan, QS-Feb, … —&gt; beginning quarter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BQS-Jan, BQS-Feb, …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years: A - calendar year end, BA business year end,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37" name="Typical transform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Typical transformations:</a:t>
            </a:r>
          </a:p>
          <a:p>
            <a:pPr lvl="1"/>
            <a:r>
              <a:t>Linear normalizations </a:t>
            </a:r>
          </a:p>
          <a:p>
            <a:pPr lvl="1"/>
            <a:r>
              <a:t>Logarithmic, exponential</a:t>
            </a:r>
          </a:p>
          <a:p>
            <a:pPr lvl="2"/>
            <a:r>
              <a:t>E.g. variance grows with mean —&gt; Logarithmic transform</a:t>
            </a:r>
          </a:p>
          <a:p>
            <a:pPr lvl="2"/>
            <a:r>
              <a:t>Make a multiplicative dependence additive</a:t>
            </a:r>
          </a:p>
          <a:p>
            <a:pPr lvl="3"/>
            <a:r>
              <a:t>timevalue = trend * seasonal * random —&gt; Logarithmic: timevalue = trend+seasonal+random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eri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Periods</a:t>
            </a:r>
          </a:p>
        </p:txBody>
      </p:sp>
      <p:sp>
        <p:nvSpPr>
          <p:cNvPr id="335" name="Exampl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Examples:</a:t>
            </a:r>
          </a:p>
        </p:txBody>
      </p:sp>
      <p:sp>
        <p:nvSpPr>
          <p:cNvPr id="336" name="&gt;&gt;&gt; pd.date_range('2020', periods = 5, freq = 'QS')…"/>
          <p:cNvSpPr txBox="1"/>
          <p:nvPr/>
        </p:nvSpPr>
        <p:spPr>
          <a:xfrm>
            <a:off x="952500" y="3962399"/>
            <a:ext cx="1177479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pd.date_range('2020', periods = 5, freq = 'QS')</a:t>
            </a:r>
          </a:p>
          <a:p>
            <a:pPr/>
            <a:r>
              <a:t>DatetimeIndex(['2020-01-01', '2020-04-01', </a:t>
            </a:r>
          </a:p>
          <a:p>
            <a:pPr/>
            <a:r>
              <a:t>'2020-07-01', '2020-10-01', '2021-01-01'],</a:t>
            </a:r>
          </a:p>
          <a:p>
            <a:pPr/>
            <a:r>
              <a:t>          dtype='datetime64[ns]', freq='QS-JAN')</a:t>
            </a:r>
          </a:p>
        </p:txBody>
      </p:sp>
      <p:sp>
        <p:nvSpPr>
          <p:cNvPr id="337" name="&gt;&gt;&gt; pd.date_range('2020', periods = 5,…"/>
          <p:cNvSpPr txBox="1"/>
          <p:nvPr/>
        </p:nvSpPr>
        <p:spPr>
          <a:xfrm>
            <a:off x="729319" y="6445825"/>
            <a:ext cx="11546162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pd.date_range('2020', periods = 5, </a:t>
            </a:r>
          </a:p>
          <a:p>
            <a:pPr/>
            <a:r>
              <a:t>                  freq = 'BQS-MAR')</a:t>
            </a:r>
          </a:p>
          <a:p>
            <a:pPr/>
          </a:p>
          <a:p>
            <a:pPr/>
            <a:r>
              <a:t>DatetimeIndex(['2020-03-02', '2020-06-01', </a:t>
            </a:r>
          </a:p>
          <a:p>
            <a:pPr/>
            <a:r>
              <a:t>  '2020-09-01', '2020-12-01', '2021-03-01'],</a:t>
            </a:r>
          </a:p>
          <a:p>
            <a:pPr/>
            <a:r>
              <a:t>           dtype='datetime64[ns]', freq='BQS-MAR')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40" name="Resampling: convert a time series from one frequency to anot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Resampling: convert a time series from one frequency to another</a:t>
            </a:r>
          </a:p>
          <a:p>
            <a:pPr lvl="1"/>
            <a:r>
              <a:t>Down-sampling: Aggregating higher frequency data to lower frequency</a:t>
            </a:r>
          </a:p>
          <a:p>
            <a:pPr lvl="1"/>
            <a:r>
              <a:t>Up-sampling: Converting lower frequency to higher frequency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43" name="Pandas has res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has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resample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Need an aggregation function</a:t>
            </a:r>
          </a:p>
          <a:p>
            <a:pPr lvl="1"/>
            <a:r>
              <a:t>Example: </a:t>
            </a:r>
          </a:p>
          <a:p>
            <a:pPr lvl="2"/>
            <a:r>
              <a:t>Create time series with hourly data</a:t>
            </a:r>
          </a:p>
          <a:p>
            <a:pPr lvl="2"/>
            <a:r>
              <a:t>Down-sample to hours and days</a:t>
            </a:r>
          </a:p>
          <a:p>
            <a:pPr lvl="3"/>
            <a:r>
              <a:t>Down-samples go to the beginning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46" name="ts = pd.Series(0.5*np.random.randn(5000)+…"/>
          <p:cNvSpPr txBox="1"/>
          <p:nvPr/>
        </p:nvSpPr>
        <p:spPr>
          <a:xfrm>
            <a:off x="550356" y="2666999"/>
            <a:ext cx="11088887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 = pd.Series(0.5*np.random.randn(5000)+</a:t>
            </a:r>
          </a:p>
          <a:p>
            <a:pPr/>
            <a:r>
              <a:t>          np.sqrt(np.linspace(100, 1100, 5000)),</a:t>
            </a:r>
          </a:p>
          <a:p>
            <a:pPr/>
            <a:r>
              <a:t>               index = pd.date_range('1/1/2013',</a:t>
            </a:r>
          </a:p>
          <a:p>
            <a:pPr/>
            <a:r>
              <a:t>               periods=5000, freq='H'))</a:t>
            </a:r>
          </a:p>
          <a:p>
            <a:pPr/>
            <a:r>
              <a:t>ax = ts.plot(style = 'b-')</a:t>
            </a:r>
          </a:p>
          <a:p>
            <a:pPr>
              <a:defRPr b="1"/>
            </a:pPr>
            <a:r>
              <a:t>ts = ts.resample('D').mean()</a:t>
            </a:r>
          </a:p>
          <a:p>
            <a:pPr/>
            <a:r>
              <a:t>ts.plot( style='r-', ax=ax)</a:t>
            </a:r>
          </a:p>
          <a:p>
            <a:pPr>
              <a:defRPr b="1"/>
            </a:pPr>
            <a:r>
              <a:t>ts = ts.resample('M').mean()</a:t>
            </a:r>
          </a:p>
          <a:p>
            <a:pPr/>
            <a:r>
              <a:t>ts.plot(style = 'g-.', ax= ax)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926" y="2519889"/>
            <a:ext cx="9644948" cy="723371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50" name="The monthly sampling starts January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monthly sampling starts January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53" name="We can use scalars for the resample argume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scalars for the resample arguments</a:t>
            </a:r>
          </a:p>
        </p:txBody>
      </p:sp>
      <p:sp>
        <p:nvSpPr>
          <p:cNvPr id="354" name="ts = ts.resample('5D').mean()…"/>
          <p:cNvSpPr txBox="1"/>
          <p:nvPr/>
        </p:nvSpPr>
        <p:spPr>
          <a:xfrm>
            <a:off x="3217477" y="3711913"/>
            <a:ext cx="697341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 = ts.resample('5D').mean()</a:t>
            </a:r>
          </a:p>
          <a:p>
            <a:pPr/>
            <a:r>
              <a:t>ts.plot(style = 'w-.', ax=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972" y="1606459"/>
            <a:ext cx="10862856" cy="814714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005" y="4907954"/>
            <a:ext cx="6338343" cy="475375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61" name="Can use loffset to shift the sample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Can use loffset to shift the sample</a:t>
            </a:r>
          </a:p>
        </p:txBody>
      </p:sp>
      <p:sp>
        <p:nvSpPr>
          <p:cNvPr id="362" name="ts = ts.resample('20D', loffset='10D').mean()…"/>
          <p:cNvSpPr txBox="1"/>
          <p:nvPr/>
        </p:nvSpPr>
        <p:spPr>
          <a:xfrm>
            <a:off x="1300912" y="3622145"/>
            <a:ext cx="1040297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 = ts.resample('20D', loffset='10D').mean()</a:t>
            </a:r>
          </a:p>
          <a:p>
            <a:pPr/>
            <a:r>
              <a:t>ts.plot(style = 'w-.', ax= ax)</a:t>
            </a:r>
          </a:p>
        </p:txBody>
      </p:sp>
      <p:pic>
        <p:nvPicPr>
          <p:cNvPr id="363" name="Figure_1.png" descr="Figur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320" y="5022254"/>
            <a:ext cx="6033545" cy="4525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66" name="When up sampling, we do not aggregate but need to interpol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up sampling, we do not aggregate but need to interpolate</a:t>
            </a:r>
          </a:p>
          <a:p>
            <a:pPr lvl="1"/>
            <a:r>
              <a:t>ffill - forward fill</a:t>
            </a:r>
          </a:p>
          <a:p>
            <a:pPr lvl="1"/>
            <a:r>
              <a:t>bfill -backward fill</a:t>
            </a:r>
          </a:p>
          <a:p>
            <a:pPr lvl="1"/>
            <a:r>
              <a:t>interpolate</a:t>
            </a:r>
          </a:p>
          <a:p>
            <a:pPr lvl="2"/>
            <a:r>
              <a:t>needs method and sometimes degree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69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70" name="tshourly = ts.resample('H').interpolate(method='linear')…"/>
          <p:cNvSpPr txBox="1"/>
          <p:nvPr/>
        </p:nvSpPr>
        <p:spPr>
          <a:xfrm>
            <a:off x="240226" y="3978693"/>
            <a:ext cx="12917984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tshourly = ts.resample('H').interpolate(method='linear')</a:t>
            </a:r>
          </a:p>
          <a:p>
            <a:pPr/>
            <a:r>
              <a:t>tshourly2 = ts.resample('H').interpolate(method='polynomial',</a:t>
            </a:r>
          </a:p>
          <a:p>
            <a:pPr/>
            <a:r>
              <a:t>                             order=3)</a:t>
            </a:r>
          </a:p>
          <a:p>
            <a:pPr/>
            <a:r>
              <a:t>tshourly3 = ts.resample('H').ffill()</a:t>
            </a:r>
          </a:p>
          <a:p>
            <a:pPr/>
            <a:r>
              <a:t>ax = tshourly[:5*24].plot()</a:t>
            </a:r>
          </a:p>
          <a:p>
            <a:pPr/>
            <a:r>
              <a:t>tshourly2[:5*24].plot(style='k.', ax = ax)</a:t>
            </a:r>
          </a:p>
          <a:p>
            <a:pPr/>
            <a:r>
              <a:t>tshourly3[:5*24].plot(style='y:', ax = ax)</a:t>
            </a:r>
          </a:p>
          <a:p>
            <a:pPr/>
            <a:r>
              <a:t>ts[:5].plot(style = 'rx', ax 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40" name="Filtering: Transform time series   into other time s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Filtering: Transform time series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into other time series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Smoothing out local variations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E.g. Linear smoothing with weights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sub>
                </m:sSub>
              </m:oMath>
            </a14:m>
          </a:p>
          <a:p>
            <a:pPr lvl="3" marL="170687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lim>
                  </m:limUpp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</m:sub>
                  </m:sSub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</m:sub>
                  </m:sSub>
                </m:oMath>
              </m:oMathPara>
            </a14:m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Eg. Moving average: 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ν</m:t>
                    </m:r>
                  </m:sub>
                </m:sSub>
              </m:oMath>
            </a14:m>
            <a:r>
              <a:t> 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74" name="y  forward fill…"/>
          <p:cNvSpPr txBox="1"/>
          <p:nvPr/>
        </p:nvSpPr>
        <p:spPr>
          <a:xfrm>
            <a:off x="8089118" y="2182057"/>
            <a:ext cx="491568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  forward fill</a:t>
            </a:r>
          </a:p>
          <a:p>
            <a:pPr/>
            <a:r>
              <a:t>b  linear</a:t>
            </a:r>
          </a:p>
          <a:p>
            <a:pPr/>
            <a:r>
              <a:t>r  original data</a:t>
            </a:r>
          </a:p>
          <a:p>
            <a:pPr/>
            <a:r>
              <a:t>k  third degree polyn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77" name="An important type of resampling is using moving window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 important type of resampling is using moving windows</a:t>
            </a:r>
          </a:p>
          <a:p>
            <a:pPr/>
            <a:r>
              <a:rPr>
                <a:latin typeface="Courier New"/>
                <a:ea typeface="Courier New"/>
                <a:cs typeface="Courier New"/>
                <a:sym typeface="Courier New"/>
              </a:rPr>
              <a:t>rolling </a:t>
            </a:r>
            <a:r>
              <a:t>uses a sliding window</a:t>
            </a:r>
          </a:p>
          <a:p>
            <a:pPr/>
            <a:r>
              <a:t>Together with mean, this provides a way to see a trend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8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min_periods=10: start calculating whenever you have 10 values</a:t>
            </a:r>
          </a:p>
          <a:p>
            <a:pPr lvl="1"/>
            <a:r>
              <a:t>center=True: place value in the center of sliding window</a:t>
            </a:r>
          </a:p>
        </p:txBody>
      </p:sp>
      <p:sp>
        <p:nvSpPr>
          <p:cNvPr id="381" name="rol = ts.rolling(250, min_periods=10).mean()…"/>
          <p:cNvSpPr txBox="1"/>
          <p:nvPr/>
        </p:nvSpPr>
        <p:spPr>
          <a:xfrm>
            <a:off x="1415231" y="6011643"/>
            <a:ext cx="10174338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rol = ts.rolling(250, min_periods=10).mean()</a:t>
            </a:r>
          </a:p>
          <a:p>
            <a:pPr/>
            <a:r>
              <a:t>rol2 = ts.rolling(250, min_periods=10, center=True).mean()</a:t>
            </a:r>
          </a:p>
          <a:p>
            <a:pPr/>
            <a:r>
              <a:t>myax = ts.plot(style = 'b-')</a:t>
            </a:r>
          </a:p>
          <a:p>
            <a:pPr/>
            <a:r>
              <a:t>rol.plot(style = 'r-', ax = myax)</a:t>
            </a:r>
          </a:p>
          <a:p>
            <a:pPr/>
            <a:r>
              <a:t>rol2.plot(style = 'k-.', ax = myax)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84" name="rolling window can also accept a fixed-size time off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</a:lstStyle>
          <a:p>
            <a:pPr/>
            <a:r>
              <a:t>rolling window can also accept a fixed-size time offset</a:t>
            </a:r>
          </a:p>
          <a:p>
            <a:pPr lvl="1"/>
            <a:r>
              <a:t>rolling('20D')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87" name="All data points in a sliding window contribute equally to the aggreg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All data points in a sliding window contribute equally to the aggregator</a:t>
            </a:r>
          </a:p>
          <a:p>
            <a:pPr/>
            <a:r>
              <a:t>Can also use exponential decay</a:t>
            </a:r>
          </a:p>
          <a:p>
            <a:pPr/>
            <a:r>
              <a:t>Pandas has ewm </a:t>
            </a:r>
          </a:p>
          <a:p>
            <a:pPr lvl="1"/>
            <a:r>
              <a:t>With span parameter for half the 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90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sp>
        <p:nvSpPr>
          <p:cNvPr id="391" name="rol = ts.ewm(span=250//2, min_periods=10).mean()…"/>
          <p:cNvSpPr txBox="1"/>
          <p:nvPr/>
        </p:nvSpPr>
        <p:spPr>
          <a:xfrm>
            <a:off x="963414" y="3785468"/>
            <a:ext cx="1108888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rol = ts.ewm(span=250//2, min_periods=10).mean()</a:t>
            </a:r>
          </a:p>
          <a:p>
            <a:pPr/>
            <a:r>
              <a:t>myax = ts.plot(style = 'b-')</a:t>
            </a:r>
          </a:p>
          <a:p>
            <a:pPr/>
            <a:r>
              <a:t>rol.plot(style = 'r-', ax = myax)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andas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Pandas Time Series</a:t>
            </a:r>
          </a:p>
        </p:txBody>
      </p:sp>
      <p:sp>
        <p:nvSpPr>
          <p:cNvPr id="397" name="Time series need and have their own transformation to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Time series need and have their own transformation tools</a:t>
            </a:r>
          </a:p>
          <a:p>
            <a:pPr/>
            <a:r>
              <a:t>Next steps</a:t>
            </a:r>
          </a:p>
          <a:p>
            <a:pPr lvl="1"/>
            <a:r>
              <a:t>theory of time series</a:t>
            </a:r>
          </a:p>
          <a:p>
            <a:pPr lvl="1"/>
            <a:r>
              <a:t>recognize static time series</a:t>
            </a:r>
          </a:p>
          <a:p>
            <a:pPr lvl="1"/>
            <a:r>
              <a:t>learn how to use auto-correlations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00" name="Pandas can use parse_dates in order to extract date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can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parse_dates</a:t>
            </a:r>
            <a:r>
              <a:t> in order to extract date information</a:t>
            </a:r>
          </a:p>
          <a:p>
            <a:pPr lvl="1"/>
            <a:r>
              <a:t>Example: Airline data</a:t>
            </a:r>
          </a:p>
          <a:p>
            <a:pPr lvl="2"/>
            <a:r>
              <a:t>Has a column called 'date' with month and year</a:t>
            </a:r>
          </a:p>
        </p:txBody>
      </p:sp>
      <p:sp>
        <p:nvSpPr>
          <p:cNvPr id="401" name="Passengers…"/>
          <p:cNvSpPr txBox="1"/>
          <p:nvPr/>
        </p:nvSpPr>
        <p:spPr>
          <a:xfrm>
            <a:off x="3930240" y="5734050"/>
            <a:ext cx="514432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Passengers</a:t>
            </a:r>
          </a:p>
          <a:p>
            <a:pPr/>
            <a:r>
              <a:t>date                  </a:t>
            </a:r>
          </a:p>
          <a:p>
            <a:pPr/>
            <a:r>
              <a:t>1949-01-01         112</a:t>
            </a:r>
          </a:p>
          <a:p>
            <a:pPr/>
            <a:r>
              <a:t>1949-02-01         118</a:t>
            </a:r>
          </a:p>
          <a:p>
            <a:pPr/>
            <a:r>
              <a:t>1949-03-01         132</a:t>
            </a:r>
          </a:p>
          <a:p>
            <a:pPr/>
            <a:r>
              <a:t>1949-04-01         129</a:t>
            </a:r>
          </a:p>
          <a:p>
            <a:pPr/>
            <a:r>
              <a:t>1949-05-01         121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04" name="def get_data_1():…"/>
          <p:cNvSpPr txBox="1"/>
          <p:nvPr/>
        </p:nvSpPr>
        <p:spPr>
          <a:xfrm>
            <a:off x="615001" y="2616200"/>
            <a:ext cx="1177479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get_data_1():</a:t>
            </a:r>
          </a:p>
          <a:p>
            <a:pPr/>
            <a:r>
              <a:t>    df = pd.read_csv('airline-passengers.csv',</a:t>
            </a:r>
          </a:p>
          <a:p>
            <a:pPr/>
            <a:r>
              <a:t>                 parse_dates= {'date' : ["Month"]})</a:t>
            </a:r>
          </a:p>
          <a:p>
            <a:pPr/>
            <a:r>
              <a:t>    df.set_index('date', inplace=True)</a:t>
            </a:r>
          </a:p>
          <a:p>
            <a:pPr/>
            <a:r>
              <a:t>    return 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pic>
        <p:nvPicPr>
          <p:cNvPr id="143" name="Screen Shot 2020-05-15 at 5.28.02 PM.png" descr="Screen Shot 2020-05-15 at 5.28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1274" y="2675075"/>
            <a:ext cx="13004801" cy="370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Median Smoothing with a Window of 10 of the Chenai Temperature Data"/>
          <p:cNvSpPr txBox="1"/>
          <p:nvPr/>
        </p:nvSpPr>
        <p:spPr>
          <a:xfrm>
            <a:off x="317772" y="6380802"/>
            <a:ext cx="1177479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Median Smoothing with a Window of 10 of the Chenai Temperature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331" y="1212496"/>
            <a:ext cx="11388138" cy="8541104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10" name="The date information can also be split over several colum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date information can also be split over several columns</a:t>
            </a:r>
          </a:p>
        </p:txBody>
      </p:sp>
      <p:sp>
        <p:nvSpPr>
          <p:cNvPr id="411" name="YEAR,LOCATION,STATE ANSI,ASD CODE,COUNTY ANSI,REFERENCE PERIOD,COMMODITY,&quot;DRY, NONFAT, HUMAN in LB&quot;,&quot;SKIM, UNSWEETENED, CONDENSED in LB&quot;…"/>
          <p:cNvSpPr txBox="1"/>
          <p:nvPr/>
        </p:nvSpPr>
        <p:spPr>
          <a:xfrm>
            <a:off x="878728" y="3941410"/>
            <a:ext cx="11247345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YEAR,LOCATION,STATE ANSI,ASD CODE,COUNTY ANSI,REFERENCE PERIOD,COMMODITY,"DRY, NONFAT, HUMAN in LB","SKIM, UNSWEETENED, CONDENSED in LB"</a:t>
            </a:r>
          </a:p>
          <a:p>
            <a:pPr/>
            <a:r>
              <a:t>2016,CENTRAL,  ,  ,   ,JAN,MILK,"25,815,000", </a:t>
            </a:r>
          </a:p>
          <a:p>
            <a:pPr/>
            <a:r>
              <a:t>2016,CENTRAL,  ,  ,   ,FEB,MILK,"23,976,000", </a:t>
            </a:r>
          </a:p>
          <a:p>
            <a:pPr/>
            <a:r>
              <a:t>2016,CENTRAL,  ,  ,   ,MAR,MILK,"30,956,000", </a:t>
            </a:r>
          </a:p>
          <a:p>
            <a:pPr/>
            <a:r>
              <a:t>2016,CENTRAL,  ,  ,   ,APR,MILK,"30,393,000", </a:t>
            </a:r>
          </a:p>
          <a:p>
            <a:pPr/>
            <a:r>
              <a:t>2016,CENTRAL,  ,  ,   ,MAY,MILK,"37,183,000", </a:t>
            </a:r>
          </a:p>
          <a:p>
            <a:pPr/>
            <a:r>
              <a:t>2016,CENTRAL,  ,  ,   ,JUN,MILK,"29,760,000", </a:t>
            </a:r>
          </a:p>
          <a:p>
            <a:pPr/>
            <a:r>
              <a:t>2016,CENTRAL,  ,  ,   ,JUL,MILK,"26,698,000",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14" name="def get_data_2():…"/>
          <p:cNvSpPr txBox="1"/>
          <p:nvPr/>
        </p:nvSpPr>
        <p:spPr>
          <a:xfrm>
            <a:off x="634054" y="2565399"/>
            <a:ext cx="11736692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def get_data_2():</a:t>
            </a:r>
          </a:p>
          <a:p>
            <a:pPr>
              <a:defRPr sz="2500"/>
            </a:pPr>
            <a:r>
              <a:t>    df = pd.read_csv('MILK.csv',</a:t>
            </a:r>
          </a:p>
          <a:p>
            <a:pPr>
              <a:defRPr sz="2500"/>
            </a:pPr>
            <a:r>
              <a:t>        parse_dates= {'date' : ["YEAR", "REFERENCE PERIOD"]})</a:t>
            </a:r>
          </a:p>
          <a:p>
            <a:pPr>
              <a:defRPr sz="2500"/>
            </a:pPr>
            <a:r>
              <a:t>    df.set_index('date', inplace=True)</a:t>
            </a:r>
          </a:p>
          <a:p>
            <a:pPr>
              <a:defRPr sz="2500"/>
            </a:pPr>
            <a:r>
              <a:t>    return 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17" name="df = get_data_2()…"/>
          <p:cNvSpPr txBox="1"/>
          <p:nvPr/>
        </p:nvSpPr>
        <p:spPr>
          <a:xfrm>
            <a:off x="86816" y="3179118"/>
            <a:ext cx="1291798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get_data_2()</a:t>
            </a:r>
          </a:p>
          <a:p>
            <a:pPr/>
          </a:p>
          <a:p>
            <a:pPr/>
            <a:r>
              <a:t>df['DRY, NONFAT, HUMAN in LB'] = df['DRY, NONFAT, HUMAN in LB'].str.replace(',','').astype(float)</a:t>
            </a:r>
          </a:p>
          <a:p>
            <a:pPr/>
          </a:p>
          <a:p>
            <a:pPr/>
            <a:r>
              <a:t>df['DRY, NONFAT, HUMAN in LB'].plot()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7424" y="1333499"/>
            <a:ext cx="11009952" cy="8257465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pic>
        <p:nvPicPr>
          <p:cNvPr id="147" name="Screen Shot 2020-05-15 at 5.36.39 PM.png" descr="Screen Shot 2020-05-15 at 5.36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11979"/>
            <a:ext cx="13004800" cy="352964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moothing over 2 years with mean"/>
          <p:cNvSpPr txBox="1"/>
          <p:nvPr/>
        </p:nvSpPr>
        <p:spPr>
          <a:xfrm>
            <a:off x="6502400" y="6903108"/>
            <a:ext cx="74306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Smoothing over 2 years with mean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