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isualization 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Visualization 3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150" name="ax.plot(x, np.sqrt(2*x)+3, 'r-')…"/>
          <p:cNvSpPr txBox="1"/>
          <p:nvPr/>
        </p:nvSpPr>
        <p:spPr>
          <a:xfrm>
            <a:off x="86816" y="2793795"/>
            <a:ext cx="12917985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ax.plot(x, np.sqrt(2*x)+3, 'r-')</a:t>
            </a:r>
          </a:p>
          <a:p>
            <a:pPr/>
            <a:r>
              <a:t>ax.fill_between(x,</a:t>
            </a:r>
          </a:p>
          <a:p>
            <a:pPr/>
            <a:r>
              <a:t>                np.sqrt(2*x)+3+(0.5+.2*x)/np.sqrt(30),</a:t>
            </a:r>
          </a:p>
          <a:p>
            <a:pPr/>
            <a:r>
              <a:t>                np.sqrt(2*x)+3-(0.5+.2*x)/np.sqrt(30),</a:t>
            </a:r>
          </a:p>
          <a:p>
            <a:pPr/>
            <a:r>
              <a:t>                color = 'green',</a:t>
            </a:r>
          </a:p>
          <a:p>
            <a:pPr/>
            <a:r>
              <a:t>                alpha= 0.2)</a:t>
            </a:r>
          </a:p>
          <a:p>
            <a:pPr/>
            <a:r>
              <a:t>ax.fill_between(x,</a:t>
            </a:r>
          </a:p>
          <a:p>
            <a:pPr/>
            <a:r>
              <a:t>                np.sqrt(2*x)+3+2*(0.5+.2*x)/np.sqrt(30),</a:t>
            </a:r>
          </a:p>
          <a:p>
            <a:pPr/>
            <a:r>
              <a:t>                np.sqrt(2*x)+3-2*(0.5+.2*x)/np.sqrt(30),</a:t>
            </a:r>
          </a:p>
          <a:p>
            <a:pPr/>
            <a:r>
              <a:t>                color = 'green',</a:t>
            </a:r>
          </a:p>
          <a:p>
            <a:pPr/>
            <a:r>
              <a:t>                alpha= 0.1)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pic>
        <p:nvPicPr>
          <p:cNvPr id="15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683" y="266700"/>
            <a:ext cx="11435434" cy="914834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56" name="Can use fig.add_axes( ) to manually create subplo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Can use fig.add_axes( ) to manually create subplots.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Create a figure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  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Add axes: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First argument is a list with x-offset, y-offset, x-height, y-height out of 0 … 1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 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Remember to leave space for ticks</a:t>
            </a:r>
          </a:p>
        </p:txBody>
      </p:sp>
      <p:sp>
        <p:nvSpPr>
          <p:cNvPr id="157" name="fig = plt.figure()"/>
          <p:cNvSpPr txBox="1"/>
          <p:nvPr/>
        </p:nvSpPr>
        <p:spPr>
          <a:xfrm>
            <a:off x="2758595" y="4138784"/>
            <a:ext cx="42297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fig = plt.figure()</a:t>
            </a:r>
          </a:p>
        </p:txBody>
      </p:sp>
      <p:sp>
        <p:nvSpPr>
          <p:cNvPr id="158" name="ax1 = fig.add_axes([0.1,0.1,0.88,0.88],…"/>
          <p:cNvSpPr txBox="1"/>
          <p:nvPr/>
        </p:nvSpPr>
        <p:spPr>
          <a:xfrm>
            <a:off x="2792511" y="6872967"/>
            <a:ext cx="925978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ax1 = fig.add_axes([0.1,0.1,0.88,0.88],</a:t>
            </a:r>
          </a:p>
          <a:p>
            <a:pPr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61" name="We can then add limits, ticks and lab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then add limits, ticks and labels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 lvl="2"/>
            <a:r>
              <a:t>This is an axes with origin at 0.1, 0.1  going to 0.98, 0.98</a:t>
            </a:r>
          </a:p>
        </p:txBody>
      </p:sp>
      <p:sp>
        <p:nvSpPr>
          <p:cNvPr id="162" name="ax1 = fig.add_axes([0.1,0.1,0.88,0.88],…"/>
          <p:cNvSpPr txBox="1"/>
          <p:nvPr/>
        </p:nvSpPr>
        <p:spPr>
          <a:xfrm>
            <a:off x="952500" y="3473450"/>
            <a:ext cx="1177479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ax1 = fig.add_axes([0.1,0.1,0.88,0.88],</a:t>
            </a:r>
          </a:p>
          <a:p>
            <a:pPr/>
            <a:r>
              <a:t>                   xlim = (0, np.pi),</a:t>
            </a:r>
          </a:p>
          <a:p>
            <a:pPr/>
            <a:r>
              <a:t>                   ylim = (-1.1, 1.1),</a:t>
            </a:r>
          </a:p>
          <a:p>
            <a:pPr/>
            <a:r>
              <a:t>                   xticks=[0, np.pi/2, np.pi],</a:t>
            </a:r>
          </a:p>
          <a:p>
            <a:pPr/>
            <a:r>
              <a:t>                   xticklabels=['0', 'pi/2', 'pi'])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65" name="Can add another axes in the right upper corn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add another axes in the right upper corner</a:t>
            </a:r>
          </a:p>
        </p:txBody>
      </p:sp>
      <p:sp>
        <p:nvSpPr>
          <p:cNvPr id="166" name="ax2 = fig.add_axes([0.7, 0.7, 0.25, 0.2],…"/>
          <p:cNvSpPr txBox="1"/>
          <p:nvPr/>
        </p:nvSpPr>
        <p:spPr>
          <a:xfrm>
            <a:off x="952500" y="3746500"/>
            <a:ext cx="11774798" cy="226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ax2 = fig.add_axes([0.7, 0.7, 0.25, 0.2],</a:t>
            </a:r>
          </a:p>
          <a:p>
            <a:pPr/>
            <a:r>
              <a:t>                   xlim = (0, np.pi),</a:t>
            </a:r>
          </a:p>
          <a:p>
            <a:pPr/>
            <a:r>
              <a:t>                   ylim = (-1.1, 1.1),</a:t>
            </a:r>
          </a:p>
          <a:p>
            <a:pPr/>
            <a:r>
              <a:t>                   xticks=[0, np.pi/2, np.pi],</a:t>
            </a:r>
          </a:p>
          <a:p>
            <a:pPr/>
            <a:r>
              <a:t>                   xticklabels=['0', 'pi/2', 'pi'])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69" name="Finally, plot random (trig) func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Finally, plot random (trig) functions</a:t>
            </a:r>
          </a:p>
        </p:txBody>
      </p:sp>
      <p:sp>
        <p:nvSpPr>
          <p:cNvPr id="170" name="x = np.linspace(0, np.pi, 30)…"/>
          <p:cNvSpPr txBox="1"/>
          <p:nvPr/>
        </p:nvSpPr>
        <p:spPr>
          <a:xfrm>
            <a:off x="2331836" y="3293152"/>
            <a:ext cx="674478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 np.pi, 30)</a:t>
            </a:r>
          </a:p>
          <a:p>
            <a:pPr/>
            <a:r>
              <a:t>ax1.plot(x, np.sin(x))</a:t>
            </a:r>
          </a:p>
          <a:p>
            <a:pPr/>
            <a:r>
              <a:t>ax2.plot(x, np.cos(x))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pic>
        <p:nvPicPr>
          <p:cNvPr id="17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7793" y="2181945"/>
            <a:ext cx="9489214" cy="7116910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76" name="Can create figure with a subpl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create figure with a subplot </a:t>
            </a:r>
          </a:p>
          <a:p>
            <a:pPr lvl="1"/>
            <a:r>
              <a:t>  </a:t>
            </a:r>
          </a:p>
          <a:p>
            <a:pPr/>
            <a:r>
              <a:t>Adjust layout </a:t>
            </a:r>
          </a:p>
          <a:p>
            <a:pPr lvl="1"/>
            <a:r>
              <a:t>hspace - space between rows of subplots (height)</a:t>
            </a:r>
          </a:p>
          <a:p>
            <a:pPr lvl="1"/>
            <a:r>
              <a:t>wspace - space between columns of subplots (width)</a:t>
            </a:r>
          </a:p>
          <a:p>
            <a:pPr lvl="2"/>
            <a:r>
              <a:t> </a:t>
            </a:r>
          </a:p>
        </p:txBody>
      </p:sp>
      <p:sp>
        <p:nvSpPr>
          <p:cNvPr id="177" name="fig = plt.figure()"/>
          <p:cNvSpPr txBox="1"/>
          <p:nvPr/>
        </p:nvSpPr>
        <p:spPr>
          <a:xfrm>
            <a:off x="2130175" y="3429843"/>
            <a:ext cx="42297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 = plt.figure()</a:t>
            </a:r>
          </a:p>
        </p:txBody>
      </p:sp>
      <p:sp>
        <p:nvSpPr>
          <p:cNvPr id="178" name="fig.subplots_adjust(hspace=0.4,…"/>
          <p:cNvSpPr txBox="1"/>
          <p:nvPr/>
        </p:nvSpPr>
        <p:spPr>
          <a:xfrm>
            <a:off x="2357105" y="6506388"/>
            <a:ext cx="765932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fig.subplots_adjust(hspace=0.4, </a:t>
            </a:r>
          </a:p>
          <a:p>
            <a:pPr/>
            <a:r>
              <a:t>                    wspace = 0.6)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81" name="Create 6 axes in two rows and three columns…"/>
          <p:cNvSpPr txBox="1"/>
          <p:nvPr>
            <p:ph type="body" idx="1"/>
          </p:nvPr>
        </p:nvSpPr>
        <p:spPr>
          <a:xfrm>
            <a:off x="952500" y="2205333"/>
            <a:ext cx="11099800" cy="6671967"/>
          </a:xfrm>
          <a:prstGeom prst="rect">
            <a:avLst/>
          </a:prstGeom>
        </p:spPr>
        <p:txBody>
          <a:bodyPr anchor="t"/>
          <a:lstStyle/>
          <a:p>
            <a:pPr/>
            <a:r>
              <a:t>Create 6 axes in two rows and three columns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Write an interior text</a:t>
            </a:r>
          </a:p>
          <a:p>
            <a:pPr lvl="1"/>
            <a:r>
              <a:t>The position is relative to the grid in the subplot</a:t>
            </a:r>
          </a:p>
          <a:p>
            <a:pPr lvl="2"/>
            <a:r>
              <a:t> </a:t>
            </a:r>
          </a:p>
          <a:p>
            <a:pPr lvl="2"/>
          </a:p>
          <a:p>
            <a:pPr lvl="1"/>
            <a:r>
              <a:t>Then plot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x**i </a:t>
            </a:r>
          </a:p>
        </p:txBody>
      </p:sp>
      <p:sp>
        <p:nvSpPr>
          <p:cNvPr id="182" name="for i in range(1, 7):…"/>
          <p:cNvSpPr txBox="1"/>
          <p:nvPr/>
        </p:nvSpPr>
        <p:spPr>
          <a:xfrm>
            <a:off x="1990526" y="3039050"/>
            <a:ext cx="1063161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for i in range(1, 7):</a:t>
            </a:r>
          </a:p>
          <a:p>
            <a:pPr/>
            <a:r>
              <a:t>    ax = fig.add_subplot(2,3,i, ylim = (-1,1))</a:t>
            </a:r>
          </a:p>
        </p:txBody>
      </p:sp>
      <p:sp>
        <p:nvSpPr>
          <p:cNvPr id="183" name="ax.text(0, 0.5, str(i),…"/>
          <p:cNvSpPr txBox="1"/>
          <p:nvPr/>
        </p:nvSpPr>
        <p:spPr>
          <a:xfrm>
            <a:off x="2496754" y="5993735"/>
            <a:ext cx="560159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ax.text(0, 0.5, str(i), </a:t>
            </a:r>
          </a:p>
          <a:p>
            <a:pPr/>
            <a:r>
              <a:t>        fontsize = 15, </a:t>
            </a:r>
          </a:p>
          <a:p>
            <a:pPr/>
            <a:r>
              <a:t>        ha='center')</a:t>
            </a:r>
          </a:p>
        </p:txBody>
      </p:sp>
      <p:sp>
        <p:nvSpPr>
          <p:cNvPr id="184" name="x = np.linspace(-1,1,21)…"/>
          <p:cNvSpPr txBox="1"/>
          <p:nvPr/>
        </p:nvSpPr>
        <p:spPr>
          <a:xfrm>
            <a:off x="6097519" y="7480299"/>
            <a:ext cx="583023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np.linspace(-1,1,21)</a:t>
            </a:r>
          </a:p>
          <a:p>
            <a:pPr/>
            <a:r>
              <a:t>ax.plot(x, np.power(x,i))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pic>
        <p:nvPicPr>
          <p:cNvPr id="18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584" y="2091476"/>
            <a:ext cx="10097632" cy="7573224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23" name="Create figures in matplotlib.pyplot imported as pl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figures in matplotlib.pyplot imported as plt</a:t>
            </a:r>
          </a:p>
          <a:p>
            <a:pPr lvl="1"/>
            <a:r>
              <a:t>Use pandas, i.e.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df.column.plot(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Limited functionality, but easiest to use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plt.plot </a:t>
            </a:r>
          </a:p>
          <a:p>
            <a:pPr lvl="2"/>
            <a:r>
              <a:t>Matplotlib style</a:t>
            </a:r>
          </a:p>
          <a:p>
            <a:pPr lvl="1"/>
            <a:r>
              <a:t>Use the OO interface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fig, ax = plt.subplots(8,8, figsize=(6,6)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90" name="Can use subplots (with a plural-s) to create a number of plo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subplots (with a plural-s) to create a number of plots</a:t>
            </a:r>
          </a:p>
          <a:p>
            <a:pPr lvl="1"/>
            <a:r>
              <a:t>Can make share coordinate layout</a:t>
            </a:r>
          </a:p>
          <a:p>
            <a:pPr lvl="2"/>
            <a:r>
              <a:t> </a:t>
            </a:r>
          </a:p>
        </p:txBody>
      </p:sp>
      <p:sp>
        <p:nvSpPr>
          <p:cNvPr id="191" name="fig, axes = plt.subplots(3,4,…"/>
          <p:cNvSpPr txBox="1"/>
          <p:nvPr/>
        </p:nvSpPr>
        <p:spPr>
          <a:xfrm>
            <a:off x="2551165" y="4675142"/>
            <a:ext cx="903115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axes = plt.subplots(3,4, </a:t>
            </a:r>
          </a:p>
          <a:p>
            <a:pPr/>
            <a:r>
              <a:t>                         sharex='col', </a:t>
            </a:r>
          </a:p>
          <a:p>
            <a:pPr/>
            <a:r>
              <a:t>                         sharey='row')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194" name="The axes is a 3 by 4 matri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axes is a 3 by 4 matrix</a:t>
            </a:r>
          </a:p>
          <a:p>
            <a:pPr lvl="1"/>
            <a:r>
              <a:t>Notice the way we are accessing them by a single bracket</a:t>
            </a:r>
          </a:p>
        </p:txBody>
      </p:sp>
      <p:sp>
        <p:nvSpPr>
          <p:cNvPr id="195" name="for i in range(3):…"/>
          <p:cNvSpPr txBox="1"/>
          <p:nvPr/>
        </p:nvSpPr>
        <p:spPr>
          <a:xfrm>
            <a:off x="43408" y="4603750"/>
            <a:ext cx="1291798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i in range(3):</a:t>
            </a:r>
          </a:p>
          <a:p>
            <a:pPr/>
            <a:r>
              <a:t>    for j in range(4):</a:t>
            </a:r>
          </a:p>
          <a:p>
            <a:pPr/>
            <a:r>
              <a:t>        degree = 4*i+j+2</a:t>
            </a:r>
          </a:p>
          <a:p>
            <a:pPr/>
            <a:r>
              <a:t>        axes[i,j].text(0, 0.5, str(degree), ha='center')</a:t>
            </a:r>
          </a:p>
          <a:p>
            <a:pPr/>
            <a:r>
              <a:t>        axes[i,j].plot(x, np.power(x,degree))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pic>
        <p:nvPicPr>
          <p:cNvPr id="19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272" y="2003054"/>
            <a:ext cx="9966256" cy="7474692"/>
          </a:xfrm>
          <a:prstGeom prst="rect">
            <a:avLst/>
          </a:prstGeom>
          <a:ln w="25400">
            <a:solidFill>
              <a:schemeClr val="accent5">
                <a:lumOff val="-29866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Multiple Sub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Subplots</a:t>
            </a:r>
          </a:p>
        </p:txBody>
      </p:sp>
      <p:sp>
        <p:nvSpPr>
          <p:cNvPr id="201" name="For more complicates arrangements, look at plt.GridSpe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more complicates arrangements, look at plt.GridSpec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04" name="Figure: bounding box, contai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Figure: bounding box, contains</a:t>
            </a:r>
          </a:p>
          <a:p>
            <a:pPr lvl="1"/>
            <a:r>
              <a:t>Axes objects, which contain</a:t>
            </a:r>
          </a:p>
          <a:p>
            <a:pPr lvl="2"/>
            <a:r>
              <a:t>A variety of other objects representing plot contents</a:t>
            </a:r>
          </a:p>
          <a:p>
            <a:pPr lvl="2"/>
            <a:r>
              <a:t>Such as xaxis, yaxis</a:t>
            </a:r>
          </a:p>
          <a:p>
            <a:pPr lvl="3"/>
            <a:r>
              <a:t>contains properties of lines, ticks, and labels</a:t>
            </a:r>
          </a:p>
          <a:p>
            <a:pPr lvl="3"/>
            <a:r>
              <a:t>Has major and minor locator object</a:t>
            </a:r>
          </a:p>
          <a:p>
            <a:pPr lvl="3"/>
            <a:r>
              <a:t>Has major and minor formatter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07" name="No ticks at all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 ticks at all:</a:t>
            </a:r>
          </a:p>
        </p:txBody>
      </p:sp>
      <p:sp>
        <p:nvSpPr>
          <p:cNvPr id="208" name="ax = plt.axes(yscale='log')…"/>
          <p:cNvSpPr txBox="1"/>
          <p:nvPr/>
        </p:nvSpPr>
        <p:spPr>
          <a:xfrm>
            <a:off x="1885790" y="3329377"/>
            <a:ext cx="1040297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 = plt.axes(yscale='log')</a:t>
            </a:r>
          </a:p>
          <a:p>
            <a:pPr/>
            <a:r>
              <a:t>ax.xaxis.set_major_locator(plt.NullLocator())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11" name="Example: Handwriting recognition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Handwriting recognition set</a:t>
            </a:r>
          </a:p>
          <a:p>
            <a:pPr lvl="1"/>
            <a:r>
              <a:t>In sklear.datasets</a:t>
            </a:r>
          </a:p>
          <a:p>
            <a:pPr lvl="1"/>
          </a:p>
          <a:p>
            <a:pPr lvl="1"/>
            <a:r>
              <a:t>Create a figure and pack it densely</a:t>
            </a:r>
          </a:p>
        </p:txBody>
      </p:sp>
      <p:sp>
        <p:nvSpPr>
          <p:cNvPr id="212" name="from sklearn.datasets import load_digits"/>
          <p:cNvSpPr txBox="1"/>
          <p:nvPr/>
        </p:nvSpPr>
        <p:spPr>
          <a:xfrm>
            <a:off x="2374561" y="4086416"/>
            <a:ext cx="92597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sklearn.datasets import load_digits</a:t>
            </a:r>
          </a:p>
        </p:txBody>
      </p:sp>
      <p:sp>
        <p:nvSpPr>
          <p:cNvPr id="213" name="fig = plt.figure(figsize=(6,6)) #in inches…"/>
          <p:cNvSpPr txBox="1"/>
          <p:nvPr/>
        </p:nvSpPr>
        <p:spPr>
          <a:xfrm>
            <a:off x="772728" y="5889331"/>
            <a:ext cx="10860249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 = plt.figure(figsize=(6,6)) #in inches</a:t>
            </a:r>
          </a:p>
          <a:p>
            <a:pPr/>
            <a:r>
              <a:t>fig.subplots_adjust(left=0, right=1, bottom=0, </a:t>
            </a:r>
          </a:p>
          <a:p>
            <a:pPr/>
            <a:r>
              <a:t>                    top=1, hspace=0.05, </a:t>
            </a:r>
          </a:p>
          <a:p>
            <a:pPr/>
            <a:r>
              <a:t>                    wspace = 0.05)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16" name="Create 64 ax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64 axes </a:t>
            </a:r>
          </a:p>
          <a:p>
            <a:pPr/>
          </a:p>
          <a:p>
            <a:pPr/>
            <a:r>
              <a:t>No ticks</a:t>
            </a:r>
          </a:p>
          <a:p>
            <a:pPr/>
          </a:p>
          <a:p>
            <a:pPr/>
            <a:r>
              <a:t>Show images</a:t>
            </a:r>
          </a:p>
          <a:p>
            <a:pPr/>
          </a:p>
          <a:p>
            <a:pPr/>
          </a:p>
          <a:p>
            <a:pPr/>
            <a:r>
              <a:t>Show target text</a:t>
            </a:r>
          </a:p>
        </p:txBody>
      </p:sp>
      <p:sp>
        <p:nvSpPr>
          <p:cNvPr id="217" name="for i in range(64):…"/>
          <p:cNvSpPr txBox="1"/>
          <p:nvPr/>
        </p:nvSpPr>
        <p:spPr>
          <a:xfrm>
            <a:off x="1484299" y="3162300"/>
            <a:ext cx="788796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i in range(64):</a:t>
            </a:r>
          </a:p>
          <a:p>
            <a:pPr/>
            <a:r>
              <a:t>    ax = fig.add_subplot(8,8, i+1)</a:t>
            </a:r>
          </a:p>
        </p:txBody>
      </p:sp>
      <p:sp>
        <p:nvSpPr>
          <p:cNvPr id="218" name="ax.xaxis.set_major_locator(plt.NullLocator())…"/>
          <p:cNvSpPr txBox="1"/>
          <p:nvPr/>
        </p:nvSpPr>
        <p:spPr>
          <a:xfrm>
            <a:off x="1484299" y="4629201"/>
            <a:ext cx="1131752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ax.xaxis.set_major_locator(plt.NullLocator())</a:t>
            </a:r>
          </a:p>
          <a:p>
            <a:pPr/>
            <a:r>
              <a:t>    ax.yaxis.set_major_locator(plt.NullLocator())</a:t>
            </a:r>
          </a:p>
        </p:txBody>
      </p:sp>
      <p:sp>
        <p:nvSpPr>
          <p:cNvPr id="219" name="ax.imshow(digits.images[i],…"/>
          <p:cNvSpPr txBox="1"/>
          <p:nvPr/>
        </p:nvSpPr>
        <p:spPr>
          <a:xfrm>
            <a:off x="1484299" y="6096102"/>
            <a:ext cx="948842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ax.imshow(digits.images[i], </a:t>
            </a:r>
          </a:p>
          <a:p>
            <a:pPr/>
            <a:r>
              <a:t>        cmap=plt.cm.binary, </a:t>
            </a:r>
          </a:p>
          <a:p>
            <a:pPr/>
            <a:r>
              <a:t>        interpolation='nearest')         </a:t>
            </a:r>
          </a:p>
        </p:txBody>
      </p:sp>
      <p:sp>
        <p:nvSpPr>
          <p:cNvPr id="220" name="ax.text(0,7, str(digits.target[i]))"/>
          <p:cNvSpPr txBox="1"/>
          <p:nvPr/>
        </p:nvSpPr>
        <p:spPr>
          <a:xfrm>
            <a:off x="2329780" y="8610600"/>
            <a:ext cx="83452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ax.text(0,7, str(digits.target[i]))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pic>
        <p:nvPicPr>
          <p:cNvPr id="22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1377" y="2413000"/>
            <a:ext cx="6842046" cy="6842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26" name="Without suppressing tick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Without suppressing ticks</a:t>
            </a:r>
          </a:p>
        </p:txBody>
      </p:sp>
      <p:pic>
        <p:nvPicPr>
          <p:cNvPr id="22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972" y="3226311"/>
            <a:ext cx="6160711" cy="6160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26" name="Scripts:…"/>
          <p:cNvSpPr txBox="1"/>
          <p:nvPr>
            <p:ph type="body" idx="1"/>
          </p:nvPr>
        </p:nvSpPr>
        <p:spPr>
          <a:xfrm>
            <a:off x="952500" y="2217880"/>
            <a:ext cx="11099800" cy="7146896"/>
          </a:xfrm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Scripts: 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Need to call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plt.show( )</a:t>
            </a:r>
            <a:r>
              <a:t> but only once</a:t>
            </a: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IPython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Use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%matplotlib</a:t>
            </a:r>
            <a:r>
              <a:t> magic command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</a:t>
            </a:r>
            <a:r>
              <a:t> commands now run in place to update a plot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Might need to force updates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plt.draw(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377825" indent="-377825" defTabSz="496570">
              <a:spcBef>
                <a:spcPts val="1800"/>
              </a:spcBef>
              <a:defRPr sz="2720"/>
            </a:pPr>
            <a:r>
              <a:t>IPython notebook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%matplotlib notebook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Interactive plots embedded in notebook</a:t>
            </a:r>
          </a:p>
          <a:p>
            <a:pPr lvl="1" marL="755650" indent="-377825" defTabSz="496570">
              <a:spcBef>
                <a:spcPts val="1800"/>
              </a:spcBef>
              <a:defRPr sz="272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% matplotlib inline</a:t>
            </a:r>
          </a:p>
          <a:p>
            <a:pPr lvl="2" marL="1133475" indent="-377825" defTabSz="496570">
              <a:spcBef>
                <a:spcPts val="1800"/>
              </a:spcBef>
              <a:defRPr sz="2720"/>
            </a:pPr>
            <a:r>
              <a:t>Static images embedded in notebook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813" y="3240170"/>
            <a:ext cx="8357174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31" name="Sometimes, ticks can be too close together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Sometimes, ticks can be too close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34" name="Use the locator to determine the number of tick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locator to determine the number of ticks</a:t>
            </a:r>
          </a:p>
        </p:txBody>
      </p:sp>
      <p:sp>
        <p:nvSpPr>
          <p:cNvPr id="235" name="fig, axes = plt.subplots(4,4, sharex=True, sharey=True)…"/>
          <p:cNvSpPr txBox="1"/>
          <p:nvPr/>
        </p:nvSpPr>
        <p:spPr>
          <a:xfrm>
            <a:off x="315453" y="3543453"/>
            <a:ext cx="1268934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fig, axes = plt.subplots(4,4, sharex=True, sharey=True)</a:t>
            </a:r>
          </a:p>
          <a:p>
            <a:pPr/>
            <a:r>
              <a:t>for ax in axes.flat:</a:t>
            </a:r>
          </a:p>
          <a:p>
            <a:pPr/>
            <a:r>
              <a:t>    ax.xaxis.set_major_locator(plt.MaxNLocator(4))</a:t>
            </a:r>
          </a:p>
          <a:p>
            <a:pPr/>
            <a:r>
              <a:t>    ax.yaxis.set_major_locator(plt.MaxNLocator(4))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38" name="Sometimes, need more contro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Sometimes, need more control</a:t>
            </a:r>
          </a:p>
        </p:txBody>
      </p:sp>
      <p:sp>
        <p:nvSpPr>
          <p:cNvPr id="239" name="x= np.linspace(-np.pi, np.pi, 51)…"/>
          <p:cNvSpPr txBox="1"/>
          <p:nvPr/>
        </p:nvSpPr>
        <p:spPr>
          <a:xfrm>
            <a:off x="436933" y="3524249"/>
            <a:ext cx="12689347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x= np.linspace(-np.pi, np.pi, 51)</a:t>
            </a:r>
          </a:p>
          <a:p>
            <a:pPr/>
            <a:r>
              <a:t>fig, axes = plt.subplots(2,2, sharex=True, sharey=True)</a:t>
            </a:r>
          </a:p>
          <a:p>
            <a:pPr/>
            <a:r>
              <a:t>axes[0,0].plot(x, np.sin(x))</a:t>
            </a:r>
          </a:p>
          <a:p>
            <a:pPr/>
            <a:r>
              <a:t>axes[0,1].plot(x, np.cos(x))</a:t>
            </a:r>
          </a:p>
          <a:p>
            <a:pPr/>
            <a:r>
              <a:t>axes[1,0].plot(x, np.sinh(x))</a:t>
            </a:r>
          </a:p>
          <a:p>
            <a:pPr/>
            <a:r>
              <a:t>axes[1,1].plot(x, np.cosh(x))</a:t>
            </a:r>
          </a:p>
          <a:p>
            <a:pPr/>
            <a:r>
              <a:t>axes[0,0].text(0,2, 'sin', ha='center')</a:t>
            </a:r>
          </a:p>
          <a:p>
            <a:pPr/>
            <a:r>
              <a:t>axes[0,1].text(0,2, 'cos', ha='center')</a:t>
            </a:r>
          </a:p>
          <a:p>
            <a:pPr/>
            <a:r>
              <a:t>axes[1,0].text(0,2, 'sinh', ha='center')</a:t>
            </a:r>
          </a:p>
          <a:p>
            <a:pPr/>
            <a:r>
              <a:t>axes[1,1].text(0,2, 'cosh', ha='center')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4545" y="3051818"/>
            <a:ext cx="8935710" cy="6701782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43" name="More natural to have the x-axis use multiple of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More natural to have the x-axis use multiple of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46" name="Set the multiplelocator objec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the multiplelocator object</a:t>
            </a:r>
          </a:p>
        </p:txBody>
      </p:sp>
      <p:sp>
        <p:nvSpPr>
          <p:cNvPr id="247" name="axes[0,0].xaxis.set_major_locator(…"/>
          <p:cNvSpPr txBox="1"/>
          <p:nvPr/>
        </p:nvSpPr>
        <p:spPr>
          <a:xfrm>
            <a:off x="1152633" y="3416658"/>
            <a:ext cx="971706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axes[0,0].xaxis.set_major_locator(</a:t>
            </a:r>
          </a:p>
          <a:p>
            <a:pPr/>
            <a:r>
              <a:t>             plt.MultipleLocator(np.pi/2))</a:t>
            </a:r>
          </a:p>
        </p:txBody>
      </p:sp>
      <p:pic>
        <p:nvPicPr>
          <p:cNvPr id="24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238" y="4381858"/>
            <a:ext cx="7162324" cy="5371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51" name="The ticks are fine, but need to write in terms of  multiples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ticks are fine, but need to write in terms of  multiples of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π</m:t>
                </m:r>
              </m:oMath>
            </a14:m>
          </a:p>
          <a:p>
            <a:pPr/>
            <a:r>
              <a:t>Create our own format function using TeX</a:t>
            </a:r>
          </a:p>
        </p:txBody>
      </p:sp>
      <p:sp>
        <p:nvSpPr>
          <p:cNvPr id="252" name="def my_format_func(value, tick_number):…"/>
          <p:cNvSpPr txBox="1"/>
          <p:nvPr/>
        </p:nvSpPr>
        <p:spPr>
          <a:xfrm>
            <a:off x="952500" y="4876799"/>
            <a:ext cx="925978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my_format_func(value, tick_number):</a:t>
            </a:r>
          </a:p>
          <a:p>
            <a:pPr/>
            <a:r>
              <a:t>    nn = int(np.round(2*value / np.pi))</a:t>
            </a:r>
          </a:p>
          <a:p>
            <a:pPr/>
            <a:r>
              <a:t>    if nn == 0:</a:t>
            </a:r>
          </a:p>
          <a:p>
            <a:pPr/>
            <a:r>
              <a:t>        return '0'</a:t>
            </a:r>
          </a:p>
          <a:p>
            <a:pPr/>
            <a:r>
              <a:t>    elif nn == 1:</a:t>
            </a:r>
          </a:p>
          <a:p>
            <a:pPr/>
            <a:r>
              <a:t>        return r'$\pi/2$'</a:t>
            </a:r>
          </a:p>
          <a:p>
            <a:pPr/>
            <a:r>
              <a:t>    elif nn%2:</a:t>
            </a:r>
          </a:p>
          <a:p>
            <a:pPr/>
            <a:r>
              <a:t>        return r'${0}\pi/2$'.format(nn)</a:t>
            </a:r>
          </a:p>
          <a:p>
            <a:pPr/>
            <a:r>
              <a:t>    else:</a:t>
            </a:r>
          </a:p>
          <a:p>
            <a:pPr/>
            <a:r>
              <a:t>        return r'${0}\pi$'.format(nn//2)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ontrolling Ti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Controlling Ticks</a:t>
            </a:r>
          </a:p>
        </p:txBody>
      </p:sp>
      <p:sp>
        <p:nvSpPr>
          <p:cNvPr id="255" name="Now it work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it works:</a:t>
            </a:r>
          </a:p>
        </p:txBody>
      </p:sp>
      <p:sp>
        <p:nvSpPr>
          <p:cNvPr id="256" name="x= np.linspace(-2*np.pi, 2*np.pi, 51)…"/>
          <p:cNvSpPr txBox="1"/>
          <p:nvPr/>
        </p:nvSpPr>
        <p:spPr>
          <a:xfrm>
            <a:off x="315453" y="3594100"/>
            <a:ext cx="12689347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x= np.linspace(-2*np.pi, 2*np.pi, 51)</a:t>
            </a:r>
          </a:p>
          <a:p>
            <a:pPr/>
            <a:r>
              <a:t>fig, axes = plt.subplots(2,1, sharex=True, sharey=True)</a:t>
            </a:r>
          </a:p>
          <a:p>
            <a:pPr/>
            <a:r>
              <a:t>axes[0].plot(x, np.sin(x))</a:t>
            </a:r>
          </a:p>
          <a:p>
            <a:pPr/>
            <a:r>
              <a:t>axes[1].plot(x, np.cos(x))</a:t>
            </a:r>
          </a:p>
          <a:p>
            <a:pPr/>
          </a:p>
          <a:p>
            <a:pPr/>
            <a:r>
              <a:t>axes[0].text(0,0.6, 'sin', ha='center')</a:t>
            </a:r>
          </a:p>
          <a:p>
            <a:pPr/>
            <a:r>
              <a:t>axes[1].text(0,0.6, 'cos', ha='center')</a:t>
            </a:r>
          </a:p>
          <a:p>
            <a:pPr/>
          </a:p>
          <a:p>
            <a:pPr/>
            <a:r>
              <a:t>axes[0].xaxis.set_major_locator(plt.MultipleLocator</a:t>
            </a:r>
          </a:p>
          <a:p>
            <a:pPr/>
            <a:r>
              <a:t>     (np.pi/2))</a:t>
            </a:r>
          </a:p>
          <a:p>
            <a:pPr/>
            <a:r>
              <a:t>axes[0].xaxis.set_major_formatter(plt.FuncFormatter</a:t>
            </a:r>
          </a:p>
          <a:p>
            <a:pPr/>
            <a:r>
              <a:t>    (my_format_func))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61" name="Matplotlib is based on an old version of matla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Matplotlib is based on an old version of matlab</a:t>
            </a:r>
          </a:p>
          <a:p>
            <a:pPr lvl="1"/>
            <a:r>
              <a:t>Defaults are not all that pretty</a:t>
            </a:r>
          </a:p>
          <a:p>
            <a:pPr lvl="2"/>
            <a:r>
              <a:t>Calculate random walk</a:t>
            </a:r>
          </a:p>
        </p:txBody>
      </p:sp>
      <p:sp>
        <p:nvSpPr>
          <p:cNvPr id="262" name="x = np.linspace(0,20,51)…"/>
          <p:cNvSpPr txBox="1"/>
          <p:nvPr/>
        </p:nvSpPr>
        <p:spPr>
          <a:xfrm>
            <a:off x="2374561" y="5422618"/>
            <a:ext cx="925978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np.linspace(0,20,51)</a:t>
            </a:r>
          </a:p>
          <a:p>
            <a:pPr/>
            <a:r>
              <a:t>y = np.cumsum(np.random.normal(0, 5,51))</a:t>
            </a:r>
          </a:p>
          <a:p>
            <a:pPr/>
          </a:p>
          <a:p>
            <a:pPr/>
            <a:r>
              <a:t>plt.plot(x,y)</a:t>
            </a:r>
          </a:p>
          <a:p>
            <a:pPr/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66" name="Without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Without 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29" name="plot  for line plots: give x- and y-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  for line plots: give x- and y-values</a:t>
            </a:r>
          </a:p>
          <a:p>
            <a:pPr/>
            <a:r>
              <a:t>scatter plot with setting marker as third argument</a:t>
            </a:r>
          </a:p>
          <a:p>
            <a:pPr lvl="1"/>
            <a:r>
              <a:t>color codes and line codes </a:t>
            </a:r>
          </a:p>
          <a:p>
            <a:pPr lvl="2"/>
            <a:r>
              <a:rPr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t>,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linestyle</a:t>
            </a:r>
            <a:r>
              <a:t>, or abbreviation</a:t>
            </a:r>
          </a:p>
          <a:p>
            <a:pPr/>
            <a:r>
              <a:t>control with</a:t>
            </a:r>
          </a:p>
        </p:txBody>
      </p:sp>
      <p:graphicFrame>
        <p:nvGraphicFramePr>
          <p:cNvPr id="130" name="Table"/>
          <p:cNvGraphicFramePr/>
          <p:nvPr/>
        </p:nvGraphicFramePr>
        <p:xfrm>
          <a:off x="2581202" y="6396231"/>
          <a:ext cx="5368896" cy="20066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497160"/>
                <a:gridCol w="2871734"/>
              </a:tblGrid>
              <a:tr h="425450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429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plt.xlabel( 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ax.set_xlabel( 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plt.xlim( 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ax.set_xlim( 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plt.title( 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ax.set_title( 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000" y="2295001"/>
            <a:ext cx="9944800" cy="745859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70" name="With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Seaborn</a:t>
            </a:r>
          </a:p>
        </p:txBody>
      </p:sp>
      <p:sp>
        <p:nvSpPr>
          <p:cNvPr id="271" name="import seaborn as sns…"/>
          <p:cNvSpPr txBox="1"/>
          <p:nvPr/>
        </p:nvSpPr>
        <p:spPr>
          <a:xfrm>
            <a:off x="5935607" y="2590800"/>
            <a:ext cx="491568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seaborn as sns</a:t>
            </a:r>
          </a:p>
          <a:p>
            <a:pPr/>
            <a:r>
              <a:t>sns.set()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74" name="The difference extends to label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difference extends to labeling</a:t>
            </a:r>
          </a:p>
        </p:txBody>
      </p:sp>
      <p:sp>
        <p:nvSpPr>
          <p:cNvPr id="275" name="sns.set()…"/>
          <p:cNvSpPr txBox="1"/>
          <p:nvPr/>
        </p:nvSpPr>
        <p:spPr>
          <a:xfrm>
            <a:off x="1589036" y="4012944"/>
            <a:ext cx="10174338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sns.set()</a:t>
            </a:r>
          </a:p>
          <a:p>
            <a:pPr/>
            <a:r>
              <a:t>x = np.linspace(0,20,51)</a:t>
            </a:r>
          </a:p>
          <a:p>
            <a:pPr/>
            <a:r>
              <a:t>label = 'ABCDEF'</a:t>
            </a:r>
          </a:p>
          <a:p>
            <a:pPr/>
            <a:r>
              <a:t>for letter in label:</a:t>
            </a:r>
          </a:p>
          <a:p>
            <a:pPr/>
            <a:r>
              <a:t>    y = np.cumsum(np.random.normal(0, 5,51))</a:t>
            </a:r>
          </a:p>
          <a:p>
            <a:pPr/>
            <a:r>
              <a:t>    plt.plot(x,y, label=letter)</a:t>
            </a:r>
          </a:p>
          <a:p>
            <a:pPr/>
            <a:r>
              <a:t>plt.legend()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79" name="without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without 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83" name="With Seabo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86" name="Seaborn provides many statistical visualization to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Seaborn provides many statistical visualization tools</a:t>
            </a:r>
          </a:p>
          <a:p>
            <a:pPr lvl="1"/>
            <a:r>
              <a:t>Example: Generate a multinomial distribution with covariance matrix </a:t>
            </a:r>
            <a14:m>
              <m:oMath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xmlns:a="http://schemas.openxmlformats.org/drawingml/2006/main" sz="3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e>
                </m:d>
              </m:oMath>
            </a14:m>
            <a:r>
              <a:t> around the origin</a:t>
            </a:r>
          </a:p>
        </p:txBody>
      </p:sp>
      <p:sp>
        <p:nvSpPr>
          <p:cNvPr id="287" name="data=np.random.multivariate_normal(…"/>
          <p:cNvSpPr txBox="1"/>
          <p:nvPr/>
        </p:nvSpPr>
        <p:spPr>
          <a:xfrm>
            <a:off x="1920702" y="5393800"/>
            <a:ext cx="811660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data=np.random.multivariate_normal(</a:t>
            </a:r>
          </a:p>
          <a:p>
            <a:pPr/>
            <a:r>
              <a:t> [0,0], </a:t>
            </a:r>
          </a:p>
          <a:p>
            <a:pPr/>
            <a:r>
              <a:t> [[5,2],[2,2]],</a:t>
            </a:r>
          </a:p>
          <a:p>
            <a:pPr/>
            <a:r>
              <a:t> size = 5000)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90" name="With plt, easy to generate histogra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plt, easy to generate histogram</a:t>
            </a:r>
          </a:p>
        </p:txBody>
      </p:sp>
      <p:sp>
        <p:nvSpPr>
          <p:cNvPr id="291" name="df = pd.DataFrame(data, columns=['x', 'y'])…"/>
          <p:cNvSpPr txBox="1"/>
          <p:nvPr/>
        </p:nvSpPr>
        <p:spPr>
          <a:xfrm>
            <a:off x="952500" y="3479799"/>
            <a:ext cx="1086024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pd.DataFrame(data, columns=['x', 'y'])</a:t>
            </a:r>
          </a:p>
          <a:p>
            <a:pPr/>
            <a:r>
              <a:t>for col in ['x', 'y']:</a:t>
            </a:r>
          </a:p>
          <a:p>
            <a:pPr/>
            <a:r>
              <a:t>    plt.hist(df[col], normed=True, alpha = 0.5)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880" y="1814821"/>
            <a:ext cx="10585040" cy="793877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297" name="With Seaborn, we can use a &quot;kernel density estimation&quot;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Seaborn, we can use a "kernel density estimation"</a:t>
            </a:r>
          </a:p>
        </p:txBody>
      </p:sp>
      <p:sp>
        <p:nvSpPr>
          <p:cNvPr id="298" name="for col in ['x', 'y']:…"/>
          <p:cNvSpPr txBox="1"/>
          <p:nvPr/>
        </p:nvSpPr>
        <p:spPr>
          <a:xfrm>
            <a:off x="2329780" y="3730868"/>
            <a:ext cx="83452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col in ['x', 'y']:</a:t>
            </a:r>
          </a:p>
          <a:p>
            <a:pPr/>
            <a:r>
              <a:t>    sns.kdeplot(df[col], shade=True)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0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05" name="Can combine with distpl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combine with distplot</a:t>
            </a:r>
          </a:p>
        </p:txBody>
      </p:sp>
      <p:sp>
        <p:nvSpPr>
          <p:cNvPr id="306" name="for col in ['x', 'y']:…"/>
          <p:cNvSpPr txBox="1"/>
          <p:nvPr/>
        </p:nvSpPr>
        <p:spPr>
          <a:xfrm>
            <a:off x="1903246" y="3364289"/>
            <a:ext cx="58302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col in ['x', 'y']:</a:t>
            </a:r>
          </a:p>
          <a:p>
            <a:pPr/>
            <a:r>
              <a:t>    sns.distplot(df[col])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133" name="errorbar:  Add a third numpy array to create error ba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rPr>
                <a:latin typeface="Courier New"/>
                <a:ea typeface="Courier New"/>
                <a:cs typeface="Courier New"/>
                <a:sym typeface="Courier New"/>
              </a:rPr>
              <a:t>errorbar</a:t>
            </a:r>
            <a:r>
              <a:t>:  Add a third numpy array to create error bars</a:t>
            </a:r>
          </a:p>
          <a:p>
            <a:pPr lvl="1"/>
            <a:r>
              <a:t>Can use ecolor, elinewidth, …</a:t>
            </a:r>
          </a:p>
          <a:p>
            <a:pPr/>
            <a:r>
              <a:rPr>
                <a:latin typeface="Courier New"/>
                <a:ea typeface="Courier New"/>
                <a:cs typeface="Courier New"/>
                <a:sym typeface="Courier New"/>
              </a:rPr>
              <a:t>fill_between</a:t>
            </a:r>
            <a:r>
              <a:t>: Give two different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1183" y="1546774"/>
            <a:ext cx="10942434" cy="820682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3467100"/>
            <a:ext cx="8382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13" name="Can also use a two dimensional kernel density estimation pl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use a two dimensional kernel density estimation plot</a:t>
            </a:r>
          </a:p>
        </p:txBody>
      </p:sp>
      <p:sp>
        <p:nvSpPr>
          <p:cNvPr id="314" name="sns.kdeplot(df.x, df.y)"/>
          <p:cNvSpPr txBox="1"/>
          <p:nvPr/>
        </p:nvSpPr>
        <p:spPr>
          <a:xfrm>
            <a:off x="2618946" y="3754750"/>
            <a:ext cx="537295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sns.kdeplot(df.x, df.y)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3948" y="2956696"/>
            <a:ext cx="6796904" cy="6796904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18" name="Or use sns.jointpl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use sns.jointplot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297" y="3149395"/>
            <a:ext cx="6604206" cy="660420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22" name="sns.jointplot(df.x, df.y, kind='kde'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sns.jointplot(df.x, df.y, kind='kde')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25" name="Seaborn's jointplot even works for higher dimens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Seaborn's jointplot even works for higher dimensions</a:t>
            </a:r>
          </a:p>
          <a:p>
            <a:pPr lvl="1"/>
            <a:r>
              <a:t>When it is called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pairplot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iris = sns.load_dataset('iris')…"/>
          <p:cNvSpPr txBox="1"/>
          <p:nvPr/>
        </p:nvSpPr>
        <p:spPr>
          <a:xfrm>
            <a:off x="2287280" y="4178299"/>
            <a:ext cx="1017433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iris = sns.load_dataset('iris')</a:t>
            </a:r>
          </a:p>
          <a:p>
            <a:pPr/>
          </a:p>
          <a:p>
            <a:pPr/>
            <a:r>
              <a:t>sns.pairplot(iris, hue='species',height=2.5)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</p:txBody>
      </p:sp>
      <p:pic>
        <p:nvPicPr>
          <p:cNvPr id="32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575" y="0"/>
            <a:ext cx="10899649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32" name="Seaborn allows us to show various facto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Seaborn allows us to show various factors</a:t>
            </a:r>
          </a:p>
        </p:txBody>
      </p:sp>
      <p:sp>
        <p:nvSpPr>
          <p:cNvPr id="333" name="tips = sns.load_dataset('tips')…"/>
          <p:cNvSpPr txBox="1"/>
          <p:nvPr/>
        </p:nvSpPr>
        <p:spPr>
          <a:xfrm>
            <a:off x="952500" y="3692307"/>
            <a:ext cx="11546161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tips = sns.load_dataset('tips')</a:t>
            </a:r>
          </a:p>
          <a:p>
            <a:pPr/>
            <a:r>
              <a:t>tips['tip_percent'] = 100*tips.tip/tips.total_bill</a:t>
            </a:r>
          </a:p>
          <a:p>
            <a:pPr/>
            <a:r>
              <a:t>grid = sns.FacetGrid(tips, </a:t>
            </a:r>
          </a:p>
          <a:p>
            <a:pPr/>
            <a:r>
              <a:t>                     row='sex', </a:t>
            </a:r>
          </a:p>
          <a:p>
            <a:pPr/>
            <a:r>
              <a:t>                     col='time', </a:t>
            </a:r>
          </a:p>
          <a:p>
            <a:pPr/>
            <a:r>
              <a:t>                     margin_titles=True)</a:t>
            </a:r>
          </a:p>
          <a:p>
            <a:pPr/>
            <a:r>
              <a:t>grid.map(plt.hist, 'tip_percent', bins=np.linspace(0,40,15))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pic>
        <p:nvPicPr>
          <p:cNvPr id="33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8974" y="2026749"/>
            <a:ext cx="7726852" cy="7726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sp>
        <p:nvSpPr>
          <p:cNvPr id="339" name="Can use category plot to show dependenc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category plot to show dependencies</a:t>
            </a:r>
          </a:p>
        </p:txBody>
      </p:sp>
      <p:sp>
        <p:nvSpPr>
          <p:cNvPr id="340" name="tips['tip_percent'] = 100*tips.tip/tips.total_bill…"/>
          <p:cNvSpPr txBox="1"/>
          <p:nvPr/>
        </p:nvSpPr>
        <p:spPr>
          <a:xfrm>
            <a:off x="157726" y="3578365"/>
            <a:ext cx="1268934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tips['tip_percent'] = 100*tips.tip/tips.total_bill</a:t>
            </a:r>
          </a:p>
          <a:p>
            <a:pPr/>
            <a:r>
              <a:t>g = sns.catplot('day', 'total_bill', 'sex', data=tips, kind='box')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eabo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Seaborn</a:t>
            </a:r>
          </a:p>
        </p:txBody>
      </p:sp>
      <p:pic>
        <p:nvPicPr>
          <p:cNvPr id="34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865" y="2033909"/>
            <a:ext cx="9279070" cy="7719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13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Generate some fake experimental data for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30</m:t>
                </m:r>
              </m:oMath>
            </a14:m>
          </a:p>
          <a:p>
            <a:pPr lvl="2"/>
            <a:r>
              <a:t>Normally distributed with mean </a:t>
            </a:r>
            <a14:m>
              <m:oMath>
                <m:rad>
                  <m:ra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e>
                </m:rad>
              </m:oMath>
            </a14:m>
          </a:p>
          <a:p>
            <a:pPr lvl="2"/>
            <a:r>
              <a:t>Std. Dev. of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0.5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  <a:p>
            <a:pPr lvl="2"/>
            <a:r>
              <a:t>Then calculate sample mean and sample standard deviation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139" name="def create_numbers():…"/>
          <p:cNvSpPr txBox="1"/>
          <p:nvPr/>
        </p:nvSpPr>
        <p:spPr>
          <a:xfrm>
            <a:off x="500682" y="2184399"/>
            <a:ext cx="10402975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create_numbers():</a:t>
            </a:r>
          </a:p>
          <a:p>
            <a:pPr/>
            <a:r>
              <a:t>    lista = [np.random.normal(</a:t>
            </a:r>
          </a:p>
          <a:p>
            <a:pPr/>
            <a:r>
              <a:t>         loc = np.sqrt(2*i)+3, </a:t>
            </a:r>
          </a:p>
          <a:p>
            <a:pPr/>
            <a:r>
              <a:t>         scale= 0.5+.2*i, </a:t>
            </a:r>
          </a:p>
          <a:p>
            <a:pPr/>
            <a:r>
              <a:t>         size = 50)</a:t>
            </a:r>
          </a:p>
          <a:p>
            <a:pPr/>
            <a:r>
              <a:t>                          for i in range(30)]</a:t>
            </a:r>
          </a:p>
          <a:p>
            <a:pPr/>
            <a:r>
              <a:t>    means = np.mean(lista, axis=1)</a:t>
            </a:r>
          </a:p>
          <a:p>
            <a:pPr/>
            <a:r>
              <a:t>    conf = np.std(lista, axis=1)/np.sqrt(29)</a:t>
            </a:r>
          </a:p>
          <a:p>
            <a:pPr/>
            <a:r>
              <a:t>    return means, conf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142" name="Display resul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Display results</a:t>
            </a:r>
          </a:p>
        </p:txBody>
      </p:sp>
      <p:sp>
        <p:nvSpPr>
          <p:cNvPr id="143" name="a, b = create_numbers()…"/>
          <p:cNvSpPr txBox="1"/>
          <p:nvPr/>
        </p:nvSpPr>
        <p:spPr>
          <a:xfrm>
            <a:off x="952500" y="3598600"/>
            <a:ext cx="9945700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a, b = create_numbers()</a:t>
            </a:r>
          </a:p>
          <a:p>
            <a:pPr/>
            <a:r>
              <a:t>x = np.linspace(0,29,30)</a:t>
            </a:r>
          </a:p>
          <a:p>
            <a:pPr/>
          </a:p>
          <a:p>
            <a:pPr/>
            <a:r>
              <a:t>fig, ax = plt.subplots(1, figsize = (5,4) )</a:t>
            </a:r>
          </a:p>
          <a:p>
            <a:pPr/>
          </a:p>
          <a:p>
            <a:pPr/>
          </a:p>
          <a:p>
            <a:pPr/>
            <a:r>
              <a:t>ax.errorbar(x, a, yerr= b, </a:t>
            </a:r>
          </a:p>
          <a:p>
            <a:pPr/>
            <a:r>
              <a:t>            color='black', fmt='.k', </a:t>
            </a:r>
          </a:p>
          <a:p>
            <a:pPr/>
            <a:r>
              <a:t>            ecolor = 'green')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146" name="About 2/3 of all values should be within the true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About 2/3 of all values should be within the true value</a:t>
            </a:r>
          </a:p>
          <a:p>
            <a:pPr lvl="1"/>
            <a:r>
              <a:t>Display the sample mean and the true population mean</a:t>
            </a:r>
          </a:p>
          <a:p>
            <a:pPr lvl="1"/>
            <a:r>
              <a:t>Draw upper and lower limits at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 in green</a:t>
            </a:r>
          </a:p>
        </p:txBody>
      </p:sp>
      <p:sp>
        <p:nvSpPr>
          <p:cNvPr id="147" name="Text"/>
          <p:cNvSpPr txBox="1"/>
          <p:nvPr/>
        </p:nvSpPr>
        <p:spPr>
          <a:xfrm>
            <a:off x="1414475" y="5343256"/>
            <a:ext cx="102885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