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 Visualization with Panda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Visualization with Pandas</a:t>
            </a:r>
          </a:p>
        </p:txBody>
      </p:sp>
      <p:sp>
        <p:nvSpPr>
          <p:cNvPr id="1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55" name="We can look at the columns of the data fr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look at the columns of the data frame</a:t>
            </a:r>
          </a:p>
          <a:p>
            <a:pPr/>
          </a:p>
          <a:p>
            <a:pPr/>
          </a:p>
          <a:p>
            <a:pPr lvl="1"/>
            <a:r>
              <a:t>And now we see the problem (cost me about an hour of my life)</a:t>
            </a:r>
          </a:p>
          <a:p>
            <a:pPr lvl="1"/>
          </a:p>
          <a:p>
            <a:pPr lvl="1"/>
          </a:p>
          <a:p>
            <a:pPr lvl="2"/>
            <a:r>
              <a:t>The csv file has an additional white space after the comma</a:t>
            </a:r>
          </a:p>
        </p:txBody>
      </p:sp>
      <p:sp>
        <p:nvSpPr>
          <p:cNvPr id="156" name="&gt;&gt;&gt; ts1.columns…"/>
          <p:cNvSpPr txBox="1"/>
          <p:nvPr/>
        </p:nvSpPr>
        <p:spPr>
          <a:xfrm>
            <a:off x="3015691" y="3408988"/>
            <a:ext cx="69734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ts1.columns</a:t>
            </a:r>
          </a:p>
          <a:p>
            <a:pPr/>
            <a:r>
              <a:t>Index([' TS'], dtype='object')</a:t>
            </a:r>
          </a:p>
        </p:txBody>
      </p:sp>
      <p:sp>
        <p:nvSpPr>
          <p:cNvPr id="157" name="&gt;&gt;&gt; ts1.columns…"/>
          <p:cNvSpPr txBox="1"/>
          <p:nvPr/>
        </p:nvSpPr>
        <p:spPr>
          <a:xfrm>
            <a:off x="2905669" y="6223879"/>
            <a:ext cx="69734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ts1.columns</a:t>
            </a:r>
          </a:p>
          <a:p>
            <a:pPr/>
            <a:r>
              <a:t>Index([' TS'], dtype='object')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0" name="We better rename that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better rename that column</a:t>
            </a:r>
          </a:p>
        </p:txBody>
      </p:sp>
      <p:sp>
        <p:nvSpPr>
          <p:cNvPr id="161" name="&gt;&gt;&gt; ts1.rename(columns={' TS': 'TS'}, inplace = True)…"/>
          <p:cNvSpPr txBox="1"/>
          <p:nvPr/>
        </p:nvSpPr>
        <p:spPr>
          <a:xfrm>
            <a:off x="772728" y="3356099"/>
            <a:ext cx="12232073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ts1.rename(columns={' TS': 'TS'}, inplace = True)</a:t>
            </a:r>
          </a:p>
          <a:p>
            <a:pPr/>
            <a:r>
              <a:t>&gt;&gt;&gt; ts1.TS</a:t>
            </a:r>
          </a:p>
          <a:p>
            <a:pPr/>
            <a:r>
              <a:t>time</a:t>
            </a:r>
          </a:p>
          <a:p>
            <a:pPr/>
            <a:r>
              <a:t>2001-01-01    1027.096129</a:t>
            </a:r>
          </a:p>
          <a:p>
            <a:pPr/>
            <a:r>
              <a:t>2001-01-02    1041.701344</a:t>
            </a:r>
          </a:p>
          <a:p>
            <a:pPr/>
            <a:r>
              <a:t>2001-01-03    1046.905793</a:t>
            </a:r>
          </a:p>
          <a:p>
            <a:pPr/>
            <a:r>
              <a:t>2001-01-04    1038.360279</a:t>
            </a:r>
          </a:p>
          <a:p>
            <a:pPr/>
            <a:r>
              <a:t>2001-01-05    1033.118933</a:t>
            </a:r>
          </a:p>
          <a:p>
            <a:pPr/>
            <a:r>
              <a:t>                 ...     </a:t>
            </a:r>
          </a:p>
          <a:p>
            <a:pPr/>
            <a:r>
              <a:t>2014-09-05    1019.451193</a:t>
            </a:r>
          </a:p>
          <a:p>
            <a:pPr/>
            <a:r>
              <a:t>2014-09-06    1017.043391</a:t>
            </a:r>
          </a:p>
          <a:p>
            <a:pPr/>
            <a:r>
              <a:t>2014-09-07    1046.658204</a:t>
            </a:r>
          </a:p>
          <a:p>
            <a:pPr/>
            <a:r>
              <a:t>2014-09-08    1030.316278</a:t>
            </a:r>
          </a:p>
          <a:p>
            <a:pPr/>
            <a:r>
              <a:t>2014-09-09    1044.078304</a:t>
            </a:r>
          </a:p>
          <a:p>
            <a:pPr/>
            <a:r>
              <a:t>Name: TS, Length: 5000, dtype: float64</a:t>
            </a:r>
          </a:p>
          <a:p>
            <a:pPr/>
            <a:r>
              <a:t>[5000 rows x 1 columns]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48" y="1721716"/>
            <a:ext cx="10440280" cy="783021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5" name="We can now use the plotting component of Pandas"/>
          <p:cNvSpPr txBox="1"/>
          <p:nvPr>
            <p:ph type="body" idx="1"/>
          </p:nvPr>
        </p:nvSpPr>
        <p:spPr>
          <a:xfrm>
            <a:off x="952500" y="1985598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now use the plotting component of Pandas</a:t>
            </a:r>
          </a:p>
        </p:txBody>
      </p:sp>
      <p:sp>
        <p:nvSpPr>
          <p:cNvPr id="166" name="ts1.plot()…"/>
          <p:cNvSpPr txBox="1"/>
          <p:nvPr/>
        </p:nvSpPr>
        <p:spPr>
          <a:xfrm>
            <a:off x="10055224" y="4263461"/>
            <a:ext cx="240067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ts1.plot()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9" name="We can also do a scatter grap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do a scatter graph</a:t>
            </a:r>
          </a:p>
          <a:p>
            <a:pPr lvl="1"/>
            <a:r>
              <a:t>But this needs to be specialized because scatter graphs usually need two numeric values</a:t>
            </a:r>
          </a:p>
        </p:txBody>
      </p:sp>
      <p:sp>
        <p:nvSpPr>
          <p:cNvPr id="170" name="plt.plot_date(ts1.index, ts1.TS)"/>
          <p:cNvSpPr txBox="1"/>
          <p:nvPr/>
        </p:nvSpPr>
        <p:spPr>
          <a:xfrm>
            <a:off x="2666403" y="5200650"/>
            <a:ext cx="74306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plt.plot_date(ts1.index, ts1.TS)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73" name="Let's see whether we can make the line plot clear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see whether we can make the line plot clearer</a:t>
            </a:r>
          </a:p>
          <a:p>
            <a:pPr lvl="1"/>
            <a:r>
              <a:t>Use curve smoothing</a:t>
            </a:r>
          </a:p>
          <a:p>
            <a:pPr lvl="2"/>
            <a:r>
              <a:t>Can use rolling, then mean, then plot</a:t>
            </a:r>
          </a:p>
        </p:txBody>
      </p:sp>
      <p:sp>
        <p:nvSpPr>
          <p:cNvPr id="174" name="&gt;&gt;&gt; ts1.rolling(10).mean().plot()…"/>
          <p:cNvSpPr txBox="1"/>
          <p:nvPr/>
        </p:nvSpPr>
        <p:spPr>
          <a:xfrm>
            <a:off x="952500" y="5480924"/>
            <a:ext cx="113175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ts1.rolling(10).mean().plot()</a:t>
            </a:r>
          </a:p>
          <a:p>
            <a:pPr/>
            <a:r>
              <a:t>&lt;matplotlib.axes._subplots.AxesSubplot object at 0x7fbb221e1be0&gt;</a:t>
            </a:r>
          </a:p>
          <a:p>
            <a:pPr/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075" y="1144608"/>
            <a:ext cx="11250650" cy="8437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78" name="rolling window 10"/>
          <p:cNvSpPr txBox="1"/>
          <p:nvPr/>
        </p:nvSpPr>
        <p:spPr>
          <a:xfrm>
            <a:off x="6688832" y="7690953"/>
            <a:ext cx="40011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rolling window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511" y="801081"/>
            <a:ext cx="11359778" cy="851983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82" name="rolling window 50"/>
          <p:cNvSpPr txBox="1"/>
          <p:nvPr/>
        </p:nvSpPr>
        <p:spPr>
          <a:xfrm>
            <a:off x="6834844" y="7574143"/>
            <a:ext cx="40011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rolling window 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85" name="While rolling takes all observations in the window at the same value, we can also use exponential weighted window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While rolling takes all observations in the window at the same value, we can also use exponential weighted windows</a:t>
            </a:r>
          </a:p>
        </p:txBody>
      </p:sp>
      <p:sp>
        <p:nvSpPr>
          <p:cNvPr id="186" name="ts1.ewm(span=10).mean().plot()"/>
          <p:cNvSpPr txBox="1"/>
          <p:nvPr/>
        </p:nvSpPr>
        <p:spPr>
          <a:xfrm>
            <a:off x="3015691" y="4876800"/>
            <a:ext cx="69734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ts1.ewm(span=10).mean().plot()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77" y="871748"/>
            <a:ext cx="11714846" cy="8786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90" name="window size 10"/>
          <p:cNvSpPr txBox="1"/>
          <p:nvPr/>
        </p:nvSpPr>
        <p:spPr>
          <a:xfrm>
            <a:off x="6805642" y="7778560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window size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002" y="818077"/>
            <a:ext cx="11812796" cy="8859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94" name="window size 50"/>
          <p:cNvSpPr txBox="1"/>
          <p:nvPr/>
        </p:nvSpPr>
        <p:spPr>
          <a:xfrm>
            <a:off x="7229077" y="8070584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window size 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123" name="Use mat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matplotlib</a:t>
            </a:r>
          </a:p>
          <a:p>
            <a:pPr lvl="1"/>
            <a:r>
              <a:t>Based on matlab</a:t>
            </a:r>
          </a:p>
          <a:p>
            <a:pPr lvl="2"/>
            <a:r>
              <a:t>Allows</a:t>
            </a:r>
          </a:p>
          <a:p>
            <a:pPr lvl="3"/>
            <a:r>
              <a:t>histograms</a:t>
            </a:r>
          </a:p>
          <a:p>
            <a:pPr lvl="3"/>
            <a:r>
              <a:t>line plots</a:t>
            </a:r>
          </a:p>
          <a:p>
            <a:pPr lvl="3"/>
            <a:r>
              <a:t>box-plots</a:t>
            </a:r>
          </a:p>
          <a:p>
            <a:pPr lvl="3"/>
            <a:r>
              <a:t>scatter plots</a:t>
            </a:r>
          </a:p>
          <a:p>
            <a:pPr lvl="3"/>
            <a:r>
              <a:t>hex-density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197" name="The basic plotting tool is still mat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basic plotting tool is still matplotlib</a:t>
            </a:r>
          </a:p>
          <a:p>
            <a:pPr lvl="1"/>
            <a:r>
              <a:t>It can be wrapped by</a:t>
            </a:r>
          </a:p>
          <a:p>
            <a:pPr lvl="2"/>
            <a:r>
              <a:t>Pandas</a:t>
            </a:r>
          </a:p>
          <a:p>
            <a:pPr lvl="2"/>
            <a:r>
              <a:t>Seaborn (future lecture)</a:t>
            </a:r>
          </a:p>
          <a:p>
            <a:pPr lvl="2"/>
            <a:r>
              <a:t>ggplot</a:t>
            </a:r>
          </a:p>
          <a:p>
            <a:pPr lvl="2"/>
            <a:r>
              <a:t>Holoview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00" name="Impor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Importing</a:t>
            </a:r>
          </a:p>
          <a:p>
            <a:pPr lvl="1"/>
            <a:r>
              <a:t>Just as np from numpy and pd for pandas, we use traditional shortcuts</a:t>
            </a:r>
          </a:p>
          <a:p>
            <a:pPr lvl="1"/>
          </a:p>
          <a:p>
            <a:pPr lvl="1"/>
          </a:p>
          <a:p>
            <a:pPr lvl="1"/>
            <a:r>
              <a:t>Usually only need the latter</a:t>
            </a:r>
          </a:p>
        </p:txBody>
      </p:sp>
      <p:sp>
        <p:nvSpPr>
          <p:cNvPr id="201" name="import matplotlib as mpl…"/>
          <p:cNvSpPr txBox="1"/>
          <p:nvPr/>
        </p:nvSpPr>
        <p:spPr>
          <a:xfrm>
            <a:off x="2901373" y="4768850"/>
            <a:ext cx="720205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matplotlib as mpl</a:t>
            </a:r>
          </a:p>
          <a:p>
            <a:pPr/>
            <a:r>
              <a:t>import matplotlib.pyplot as plt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04" name="We can pick sty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pick style</a:t>
            </a:r>
          </a:p>
          <a:p>
            <a:pPr lvl="1"/>
          </a:p>
          <a:p>
            <a:pPr lvl="1"/>
          </a:p>
          <a:p>
            <a:pPr/>
            <a:r>
              <a:t>We can find styles with </a:t>
            </a:r>
          </a:p>
        </p:txBody>
      </p:sp>
      <p:sp>
        <p:nvSpPr>
          <p:cNvPr id="205" name="plt.style.use('classic')"/>
          <p:cNvSpPr txBox="1"/>
          <p:nvPr/>
        </p:nvSpPr>
        <p:spPr>
          <a:xfrm>
            <a:off x="2299405" y="3381419"/>
            <a:ext cx="56015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plt.style.use('classic')</a:t>
            </a:r>
          </a:p>
        </p:txBody>
      </p:sp>
      <p:sp>
        <p:nvSpPr>
          <p:cNvPr id="206" name="plt.style.available"/>
          <p:cNvSpPr txBox="1"/>
          <p:nvPr/>
        </p:nvSpPr>
        <p:spPr>
          <a:xfrm>
            <a:off x="3442591" y="5734050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plt.style.available</a:t>
            </a:r>
          </a:p>
        </p:txBody>
      </p:sp>
      <p:sp>
        <p:nvSpPr>
          <p:cNvPr id="207" name="['seaborn-dark', 'seaborn-darkgrid', 'seaborn-ticks', 'fivethirtyeight', 'seaborn-whitegrid', 'classic', '_classic_test', 'fast', 'seaborn-talk', 'seaborn-dark-palette', 'seaborn-bright', 'seaborn-pastel', 'grayscale', 'seaborn-notebook', 'ggplot', 'seab"/>
          <p:cNvSpPr txBox="1"/>
          <p:nvPr/>
        </p:nvSpPr>
        <p:spPr>
          <a:xfrm>
            <a:off x="563137" y="6929963"/>
            <a:ext cx="1133982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['seaborn-dark', 'seaborn-darkgrid', 'seaborn-ticks', 'fivethirtyeight', 'seaborn-whitegrid', 'classic', '_classic_test', 'fast', 'seaborn-talk', 'seaborn-dark-palette', 'seaborn-bright', 'seaborn-pastel', 'grayscale', 'seaborn-notebook', 'ggplot', 'seaborn-colorblind', 'seaborn-muted', 'seaborn', 'Solarize_Light2', 'seaborn-paper', 'bmh', 'tableau-colorblind10', 'seaborn-white', 'dark_background', 'seaborn-poster', 'seaborn-deep']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0" name="Plotting from a scrip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from a script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plt.show(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Interacts with the system</a:t>
            </a:r>
          </a:p>
          <a:p>
            <a:pPr lvl="3"/>
            <a:r>
              <a:t>Results are system dependent</a:t>
            </a:r>
          </a:p>
          <a:p>
            <a:pPr lvl="3"/>
            <a:r>
              <a:t>plt.show( ) does a lot in the background</a:t>
            </a:r>
          </a:p>
          <a:p>
            <a:pPr lvl="3"/>
            <a:r>
              <a:t>should only be run once in a script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3" name="Plotting from a noteboo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from a notebook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matplotlib inline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Creates a new cell to embed any png created with plt.plot()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6" name="Saving figures to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Saving figures to files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fig.savefig(</a:t>
            </a:r>
            <a:r>
              <a:t>address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File format is inferred from file extension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9" name="Two interfac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interfaces:</a:t>
            </a:r>
          </a:p>
          <a:p>
            <a:pPr lvl="1"/>
            <a:r>
              <a:t>MATLAB style interface</a:t>
            </a:r>
          </a:p>
          <a:p>
            <a:pPr lvl="2"/>
            <a:r>
              <a:t>Best for relatively simple plots</a:t>
            </a:r>
          </a:p>
          <a:p>
            <a:pPr lvl="2"/>
            <a:r>
              <a:t>Keeps track of all figure elements</a:t>
            </a:r>
          </a:p>
          <a:p>
            <a:pPr lvl="1"/>
            <a:r>
              <a:t>Object oriented interface</a:t>
            </a:r>
          </a:p>
          <a:p>
            <a:pPr lvl="2"/>
            <a:r>
              <a:t>Create figures and "axes"</a:t>
            </a:r>
          </a:p>
          <a:p>
            <a:pPr lvl="2"/>
            <a:r>
              <a:t>Use method calls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22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MATLAB interface</a:t>
            </a:r>
          </a:p>
        </p:txBody>
      </p:sp>
      <p:sp>
        <p:nvSpPr>
          <p:cNvPr id="223" name="x = np.linspace(-1,10)…"/>
          <p:cNvSpPr txBox="1"/>
          <p:nvPr/>
        </p:nvSpPr>
        <p:spPr>
          <a:xfrm>
            <a:off x="1420688" y="3956050"/>
            <a:ext cx="1063161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np.linspace(-1,10)</a:t>
            </a:r>
          </a:p>
          <a:p>
            <a:pPr/>
            <a:r>
              <a:t>plt.figure( ) #create figure</a:t>
            </a:r>
          </a:p>
          <a:p>
            <a:pPr/>
            <a:r>
              <a:t>plt.subplot(1,2,1)  #rows columns panel number</a:t>
            </a:r>
          </a:p>
          <a:p>
            <a:pPr/>
            <a:r>
              <a:t>plt.plot(x, np.sin(x))</a:t>
            </a:r>
          </a:p>
          <a:p>
            <a:pPr/>
          </a:p>
          <a:p>
            <a:pPr/>
            <a:r>
              <a:t>plt.subplot(1,2,2)</a:t>
            </a:r>
          </a:p>
          <a:p>
            <a:pPr/>
            <a:r>
              <a:t>plt.plot(x, np.cos(x))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pic>
        <p:nvPicPr>
          <p:cNvPr id="22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947" y="2133599"/>
            <a:ext cx="10387850" cy="7790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29" name="OO interf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OO interface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Figure : single container with potentially many axes</a:t>
            </a:r>
          </a:p>
          <a:p>
            <a:pPr lvl="1"/>
            <a:r>
              <a:t>Axes : bounding box with many elements</a:t>
            </a:r>
          </a:p>
          <a:p>
            <a:pPr lvl="2"/>
            <a:r>
              <a:t>Axis, Tick, Line2D, Text, Polygon</a:t>
            </a:r>
          </a:p>
        </p:txBody>
      </p:sp>
      <p:sp>
        <p:nvSpPr>
          <p:cNvPr id="230" name="fig, ax = plt.subplots(ncols=2)…"/>
          <p:cNvSpPr txBox="1"/>
          <p:nvPr/>
        </p:nvSpPr>
        <p:spPr>
          <a:xfrm>
            <a:off x="2375250" y="3479799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 = plt.subplots(ncols=2)</a:t>
            </a:r>
          </a:p>
          <a:p>
            <a:pPr/>
            <a:r>
              <a:t>ax[0].plot(x, np.sin(x))</a:t>
            </a:r>
          </a:p>
          <a:p>
            <a:pPr/>
            <a:r>
              <a:t>ax[1].plot(x, np.cos(x))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126" name="Import numpy as n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33" name="Define a Figure and an Axes obj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a Figure and an Axes object</a:t>
            </a:r>
          </a:p>
          <a:p>
            <a:pPr/>
            <a:r>
              <a:t>Create an array of x values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[0., 0.01, 0.02, 0.03, 0.04, … ]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Create an array of y values </a:t>
            </a:r>
          </a:p>
        </p:txBody>
      </p:sp>
      <p:sp>
        <p:nvSpPr>
          <p:cNvPr id="234" name="plt.style.use('seaborn-whitegrid')…"/>
          <p:cNvSpPr txBox="1"/>
          <p:nvPr/>
        </p:nvSpPr>
        <p:spPr>
          <a:xfrm>
            <a:off x="2558417" y="5476475"/>
            <a:ext cx="7887966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plt.style.use('seaborn-whitegrid')</a:t>
            </a:r>
          </a:p>
          <a:p>
            <a:pPr/>
          </a:p>
          <a:p>
            <a:pPr/>
            <a:r>
              <a:t>fig = plt.figure</a:t>
            </a:r>
          </a:p>
          <a:p>
            <a:pPr/>
            <a:r>
              <a:t>ax = plt.axes()</a:t>
            </a:r>
          </a:p>
          <a:p>
            <a:pPr/>
            <a:r>
              <a:t>x = np.linspace(0,10, 1000)</a:t>
            </a:r>
          </a:p>
          <a:p>
            <a:pPr/>
            <a:r>
              <a:t>ax.plot(x, (x**2+1)/(x**2+x+1))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37" name="Line col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 colors</a:t>
            </a:r>
          </a:p>
          <a:p>
            <a:pPr lvl="1"/>
            <a:r>
              <a:t>colors have </a:t>
            </a:r>
          </a:p>
          <a:p>
            <a:pPr lvl="2"/>
            <a:r>
              <a:t>names, </a:t>
            </a:r>
          </a:p>
          <a:p>
            <a:pPr lvl="2"/>
            <a:r>
              <a:t>abbreviations (rgbcmyk),</a:t>
            </a:r>
          </a:p>
          <a:p>
            <a:pPr lvl="2"/>
            <a:r>
              <a:t>Grayscales between 0 and 1</a:t>
            </a:r>
          </a:p>
          <a:p>
            <a:pPr lvl="2"/>
            <a:r>
              <a:t>Hexcodes  (RRGGBB) between 00 and FF</a:t>
            </a:r>
          </a:p>
          <a:p>
            <a:pPr lvl="2"/>
            <a:r>
              <a:t>RGB tuples with values between 0 and 1</a:t>
            </a:r>
          </a:p>
          <a:p>
            <a:pPr lvl="2"/>
            <a:r>
              <a:t>HTML color names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091" y="3237137"/>
            <a:ext cx="8688618" cy="651646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1" name="x = np.linspace(0,10, 1001)…"/>
          <p:cNvSpPr txBox="1"/>
          <p:nvPr/>
        </p:nvSpPr>
        <p:spPr>
          <a:xfrm>
            <a:off x="952500" y="2680114"/>
            <a:ext cx="115461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np.linspace(0,10, 1001)</a:t>
            </a:r>
          </a:p>
          <a:p>
            <a:pPr/>
            <a:r>
              <a:t>ax.plot(x, (x**2+1)/(x**2+x+1), color = '#FFEE11')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521" y="3038281"/>
            <a:ext cx="8953758" cy="671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5" name="x = np.linspace(0,10, 1001)…"/>
          <p:cNvSpPr txBox="1"/>
          <p:nvPr/>
        </p:nvSpPr>
        <p:spPr>
          <a:xfrm>
            <a:off x="0" y="2155128"/>
            <a:ext cx="1291798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np.linspace(0,10, 1001)</a:t>
            </a:r>
          </a:p>
          <a:p>
            <a:pPr/>
            <a:r>
              <a:t>ax.plot(x, (x**2+1)/(x**2+x+1), color = '#FFEE11')</a:t>
            </a:r>
          </a:p>
          <a:p>
            <a:pPr/>
            <a:r>
              <a:t>ax.plot(x, (x**3+1)/(x**3+x**2+1), color = 'chartreuse')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8" name="Line Sty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 Styles</a:t>
            </a:r>
          </a:p>
          <a:p>
            <a:pPr lvl="1"/>
            <a:r>
              <a:t>'solid', 'dashed', 'dashdot' 'dotted'</a:t>
            </a:r>
          </a:p>
          <a:p>
            <a:pPr/>
            <a:r>
              <a:t>Abbreviated as </a:t>
            </a:r>
          </a:p>
          <a:p>
            <a:pPr lvl="1"/>
            <a:r>
              <a:t>'-', '- -', '-.', ':'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4888" y="3442332"/>
            <a:ext cx="8415024" cy="631126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52" name="ax.plot(x, (x**2+1)/(x**2+x+1), color = '#FF1111', linestyle='dashdot')…"/>
          <p:cNvSpPr txBox="1"/>
          <p:nvPr/>
        </p:nvSpPr>
        <p:spPr>
          <a:xfrm>
            <a:off x="386364" y="2229610"/>
            <a:ext cx="1223207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ax.plot(x, (x**2+1)/(x**2+x+1), color = '#FF1111', linestyle='dashdot')</a:t>
            </a:r>
          </a:p>
          <a:p>
            <a:pPr/>
            <a:r>
              <a:t>ax.plot(x, (x**3+1)/(x**3+x**2+1), color = 'indigo', linestyle = ':')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543" y="3845314"/>
            <a:ext cx="7877714" cy="590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56" name="These can also be combin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These can also be combined</a:t>
            </a:r>
          </a:p>
        </p:txBody>
      </p:sp>
      <p:sp>
        <p:nvSpPr>
          <p:cNvPr id="257" name="ax.plot(x, (x**2+1)/(x**2+x+1), 'r--')…"/>
          <p:cNvSpPr txBox="1"/>
          <p:nvPr/>
        </p:nvSpPr>
        <p:spPr>
          <a:xfrm>
            <a:off x="1758187" y="3362715"/>
            <a:ext cx="9488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ax.plot(x, (x**2+1)/(x**2+x+1), 'r--')</a:t>
            </a:r>
          </a:p>
          <a:p>
            <a:pPr/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1520" y="5267280"/>
            <a:ext cx="5981760" cy="448632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61" name="Axes Limits for finer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Axes Limits for finer control</a:t>
            </a:r>
          </a:p>
          <a:p>
            <a:pPr lvl="1"/>
            <a:r>
              <a:t>set xlim, ylim</a:t>
            </a:r>
          </a:p>
        </p:txBody>
      </p:sp>
      <p:sp>
        <p:nvSpPr>
          <p:cNvPr id="262" name="plt.ylim(0,1)…"/>
          <p:cNvSpPr txBox="1"/>
          <p:nvPr/>
        </p:nvSpPr>
        <p:spPr>
          <a:xfrm>
            <a:off x="1758187" y="4178299"/>
            <a:ext cx="948842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plt.ylim(0,1)</a:t>
            </a:r>
          </a:p>
          <a:p>
            <a:pPr/>
            <a:r>
              <a:t>ax.plot(x, (x**2+1)/(x**2+x+1), 'r--')</a:t>
            </a:r>
          </a:p>
          <a:p>
            <a:pPr/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3855" y="3755783"/>
            <a:ext cx="7997090" cy="599781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66" name="You can even revert an ax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 can even revert an axis</a:t>
            </a:r>
          </a:p>
        </p:txBody>
      </p:sp>
      <p:sp>
        <p:nvSpPr>
          <p:cNvPr id="267" name="plt.ylim(1,0)…"/>
          <p:cNvSpPr txBox="1"/>
          <p:nvPr/>
        </p:nvSpPr>
        <p:spPr>
          <a:xfrm>
            <a:off x="2056703" y="3479799"/>
            <a:ext cx="948842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plt.ylim(1,0)</a:t>
            </a:r>
          </a:p>
          <a:p>
            <a:pPr/>
            <a:r>
              <a:t>ax.plot(x, (x**2+1)/(x**2+x+1), 'r--')</a:t>
            </a:r>
          </a:p>
          <a:p>
            <a:pPr/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992" y="3877489"/>
            <a:ext cx="7834816" cy="587611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1" name="You can set all axes with the confusingly named axis method"/>
          <p:cNvSpPr txBox="1"/>
          <p:nvPr>
            <p:ph type="body" idx="1"/>
          </p:nvPr>
        </p:nvSpPr>
        <p:spPr>
          <a:xfrm>
            <a:off x="952499" y="2742488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You can set all axes with the confusingly named axis method</a:t>
            </a:r>
          </a:p>
        </p:txBody>
      </p:sp>
      <p:sp>
        <p:nvSpPr>
          <p:cNvPr id="272" name="plt.axis([0,3,1,0])"/>
          <p:cNvSpPr txBox="1"/>
          <p:nvPr/>
        </p:nvSpPr>
        <p:spPr>
          <a:xfrm>
            <a:off x="4273196" y="3790979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plt.axis([0,3,1,0])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29" name="Import an artificial time s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an artificial time series</a:t>
            </a:r>
          </a:p>
          <a:p>
            <a:pPr/>
          </a:p>
          <a:p>
            <a:pPr/>
          </a:p>
          <a:p>
            <a:pPr/>
            <a:r>
              <a:t>Show it: </a:t>
            </a:r>
          </a:p>
        </p:txBody>
      </p:sp>
      <p:sp>
        <p:nvSpPr>
          <p:cNvPr id="130" name="&gt;&gt;&gt; ts1 = pd.read_csv('../Data/ts1.csv')"/>
          <p:cNvSpPr txBox="1"/>
          <p:nvPr/>
        </p:nvSpPr>
        <p:spPr>
          <a:xfrm>
            <a:off x="2329780" y="3681185"/>
            <a:ext cx="92597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&gt;&gt;&gt; ts1 = pd.read_csv('../Data/ts1.csv')</a:t>
            </a:r>
          </a:p>
        </p:txBody>
      </p:sp>
      <p:sp>
        <p:nvSpPr>
          <p:cNvPr id="131" name="&gt;&gt;&gt; ts1.info()…"/>
          <p:cNvSpPr txBox="1"/>
          <p:nvPr/>
        </p:nvSpPr>
        <p:spPr>
          <a:xfrm>
            <a:off x="2441212" y="5632202"/>
            <a:ext cx="857387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ts1.info()</a:t>
            </a:r>
          </a:p>
          <a:p>
            <a:pPr/>
            <a:r>
              <a:t>&lt;class 'pandas.core.frame.DataFrame'&gt;</a:t>
            </a:r>
          </a:p>
          <a:p>
            <a:pPr/>
            <a:r>
              <a:t>RangeIndex: 5000 entries, 0 to 4999</a:t>
            </a:r>
          </a:p>
          <a:p>
            <a:pPr/>
            <a:r>
              <a:t>Data columns (total 2 columns):</a:t>
            </a:r>
          </a:p>
          <a:p>
            <a:pPr/>
            <a:r>
              <a:t>time    5000 non-null int64</a:t>
            </a:r>
          </a:p>
          <a:p>
            <a:pPr/>
            <a:r>
              <a:t> TS     5000 non-null float64</a:t>
            </a:r>
          </a:p>
          <a:p>
            <a:pPr/>
            <a:r>
              <a:t>dtypes: float64(1), int64(1)</a:t>
            </a:r>
          </a:p>
          <a:p>
            <a:pPr/>
            <a:r>
              <a:t>memory usage: 78.2 KB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5" name="plt.axis actually allow even more plot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plt.axis actually allow even more plot control</a:t>
            </a:r>
          </a:p>
          <a:p>
            <a:pPr lvl="1"/>
            <a:r>
              <a:t>'tight' to tighten bounds around current plot</a:t>
            </a:r>
          </a:p>
          <a:p>
            <a:pPr lvl="1"/>
            <a:r>
              <a:t>''equal' for equal aspect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8" name="Plot axes can be label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 axes can be labeled </a:t>
            </a:r>
          </a:p>
        </p:txBody>
      </p:sp>
      <p:sp>
        <p:nvSpPr>
          <p:cNvPr id="279" name="fig = plt.figure…"/>
          <p:cNvSpPr txBox="1"/>
          <p:nvPr/>
        </p:nvSpPr>
        <p:spPr>
          <a:xfrm>
            <a:off x="2563874" y="3462853"/>
            <a:ext cx="948842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 = plt.figure</a:t>
            </a:r>
          </a:p>
          <a:p>
            <a:pPr/>
            <a:r>
              <a:t>ax = plt.axes()</a:t>
            </a:r>
          </a:p>
          <a:p>
            <a:pPr/>
            <a:r>
              <a:t>x = np.linspace(0,10, 1001)</a:t>
            </a:r>
          </a:p>
          <a:p>
            <a:pPr/>
            <a:r>
              <a:t>plt.axis([0,3,0.5,1], 'tight')</a:t>
            </a:r>
          </a:p>
          <a:p>
            <a:pPr>
              <a:defRPr b="1"/>
            </a:pPr>
            <a:r>
              <a:t>plt.xlabel('t')</a:t>
            </a:r>
          </a:p>
          <a:p>
            <a:pPr>
              <a:defRPr b="1"/>
            </a:pPr>
            <a:r>
              <a:t>plt.ylabel('f(t)')</a:t>
            </a:r>
          </a:p>
          <a:p>
            <a:pPr/>
            <a:r>
              <a:t>ax.plot(x, (x**2+1)/(x**2+x+1), 'r--')</a:t>
            </a:r>
          </a:p>
          <a:p>
            <a:pPr/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pic>
        <p:nvPicPr>
          <p:cNvPr id="28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8909" y="1963364"/>
            <a:ext cx="10386982" cy="7790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440" y="2952661"/>
            <a:ext cx="9067920" cy="680094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86" name="We label a plot with plt.tit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label a plot with plt.title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782" y="4012172"/>
            <a:ext cx="7655236" cy="574142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0" name="And we can provide a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we can provide a legend</a:t>
            </a:r>
          </a:p>
        </p:txBody>
      </p:sp>
      <p:sp>
        <p:nvSpPr>
          <p:cNvPr id="291" name="ax.plot(x, (x**2+1)/(x**2+x+1), 'r--', label='(x^2+1)/(x^2+x+1)')…"/>
          <p:cNvSpPr txBox="1"/>
          <p:nvPr/>
        </p:nvSpPr>
        <p:spPr>
          <a:xfrm>
            <a:off x="310151" y="3466072"/>
            <a:ext cx="1238449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ax.plot(x, (x**2+1)/(x**2+x+1), 'r--', label='(x^2+1)/(x^2+x+1)')</a:t>
            </a:r>
          </a:p>
          <a:p>
            <a:pPr>
              <a:defRPr sz="2300"/>
            </a:pPr>
            <a:r>
              <a:t>ax.plot(x, (x**3+1)/(x**3+x**2+1), 'b-.', label='(x^3+1)/(x^3+x^2+1)')</a:t>
            </a:r>
          </a:p>
          <a:p>
            <a:pPr>
              <a:defRPr sz="2300"/>
            </a:pPr>
            <a:r>
              <a:t>plt.legend()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4" name="OO transl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OO translation: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plt.xlabel( )  —&gt;  ax.set_xlabel(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plt.ylabel( ) —&gt; ax.set_ylabel(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plt.xlim( ) —&gt; ax.set_xlim(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plt.ylim( ) —&gt; ax.set_ylim(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plt.title( ) —&gt; ax.set_title( )</a:t>
            </a:r>
          </a:p>
          <a:p>
            <a:pPr/>
            <a:r>
              <a:t>or just use ax.set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7" name="ax.plot(x, (x**2+1)/(x**2+x+1), 'r--', label='(x^2+1)/(x^2+x+1)')…"/>
          <p:cNvSpPr txBox="1"/>
          <p:nvPr/>
        </p:nvSpPr>
        <p:spPr>
          <a:xfrm>
            <a:off x="272045" y="2579522"/>
            <a:ext cx="12460710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ax.plot(x, (x**2+1)/(x**2+x+1), 'r--', label='(x^2+1)/(x^2+x+1)')</a:t>
            </a:r>
          </a:p>
          <a:p>
            <a:pPr/>
            <a:r>
              <a:t>ax.plot(x, (x**3+1)/(x**3+x**2+1), 'b-.', label='(x^3+1)/(x^3+x^2+1)')</a:t>
            </a:r>
          </a:p>
          <a:p>
            <a:pPr/>
            <a:r>
              <a:t>ax.set(xlim=(0,1.5), ylim=(0.6, 1), xlabel='x', ylabel='f(y)',</a:t>
            </a:r>
          </a:p>
          <a:p>
            <a:pPr/>
            <a:r>
              <a:t>       title = 'Two functions')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176" y="1588764"/>
            <a:ext cx="10886448" cy="816483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03" name="plt.plot / ax.plot can also produce scatter plo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plt.plot / ax.plot can also produce scatter plots</a:t>
            </a:r>
          </a:p>
          <a:p>
            <a:pPr/>
            <a:r>
              <a:t>Just give it a marker</a:t>
            </a:r>
          </a:p>
        </p:txBody>
      </p:sp>
      <p:sp>
        <p:nvSpPr>
          <p:cNvPr id="304" name="ax.plot(x, (x**2+1)/(x**2+x+1), 'o', color = 'black', label='(x^2+1)/(x^2+x+1)')…"/>
          <p:cNvSpPr txBox="1"/>
          <p:nvPr/>
        </p:nvSpPr>
        <p:spPr>
          <a:xfrm>
            <a:off x="315453" y="5092699"/>
            <a:ext cx="1268934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ax.plot(x, (x**2+1)/(x**2+x+1), </a:t>
            </a:r>
            <a:r>
              <a:rPr b="1"/>
              <a:t>'o',</a:t>
            </a:r>
            <a:r>
              <a:t> color = 'black', label='(x^2+1)/(x^2+x+1)')</a:t>
            </a:r>
          </a:p>
          <a:p>
            <a:pPr/>
            <a:r>
              <a:t>ax.plot(x, (x**3+1)/(x**3+x**2+1), </a:t>
            </a:r>
            <a:r>
              <a:rPr b="1"/>
              <a:t>'x',</a:t>
            </a:r>
            <a:r>
              <a:t> color = 'red', label='(x^3+1)/(x^3+x^2+1)')</a:t>
            </a:r>
          </a:p>
          <a:p>
            <a:pPr/>
            <a:r>
              <a:t>ax.set(xlim=(0,1.5), ylim=(0.6, 1), xlabel='x', ylabel='f(y)', title = 'Two functions')</a:t>
            </a:r>
          </a:p>
          <a:p>
            <a:pPr/>
            <a:r>
              <a:t>ax.legend()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pic>
        <p:nvPicPr>
          <p:cNvPr id="30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100" y="2112150"/>
            <a:ext cx="10188600" cy="764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34" name="Use head and tai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head and tail</a:t>
            </a:r>
          </a:p>
          <a:p>
            <a:pPr/>
          </a:p>
          <a:p>
            <a:pPr/>
            <a:r>
              <a:t>To make it more realistic, we need to make the index into one with actual dates</a:t>
            </a:r>
          </a:p>
          <a:p>
            <a:pPr/>
            <a:r>
              <a:t>Drop the column 'time'</a:t>
            </a:r>
          </a:p>
          <a:p>
            <a:pPr lvl="1"/>
            <a:r>
              <a:t>We want to change the data frame, so we need to set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inplace </a:t>
            </a:r>
            <a:r>
              <a:t>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True</a:t>
            </a:r>
          </a:p>
        </p:txBody>
      </p:sp>
      <p:sp>
        <p:nvSpPr>
          <p:cNvPr id="135" name="ts1.head()…"/>
          <p:cNvSpPr txBox="1"/>
          <p:nvPr/>
        </p:nvSpPr>
        <p:spPr>
          <a:xfrm>
            <a:off x="5302063" y="3213981"/>
            <a:ext cx="240067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ts1.head()</a:t>
            </a:r>
          </a:p>
          <a:p>
            <a:pPr/>
            <a:r>
              <a:t>ts1.tail()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0" name="Additional argument represent the symb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Additional argument represent the symbol</a:t>
            </a:r>
          </a:p>
          <a:p>
            <a:pPr lvl="1"/>
            <a:r>
              <a:t>'o', '.', 'x', '+', 'v', '^', '&lt;', '&gt;', </a:t>
            </a:r>
          </a:p>
          <a:p>
            <a:pPr lvl="2"/>
            <a:r>
              <a:t>'s' square </a:t>
            </a:r>
          </a:p>
          <a:p>
            <a:pPr lvl="2"/>
            <a:r>
              <a:t>'d' diamond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3" name="More powerful:  Use plt.scat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More powerful: 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plt.scatter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Can control many more aspects</a:t>
            </a:r>
          </a:p>
          <a:p>
            <a:pPr lvl="1"/>
          </a:p>
          <a:p>
            <a:pPr/>
            <a:r>
              <a:t>Example:</a:t>
            </a:r>
          </a:p>
          <a:p>
            <a:pPr lvl="1"/>
            <a:r>
              <a:t>Create 100 random pairs of x, y</a:t>
            </a:r>
          </a:p>
          <a:p>
            <a:pPr lvl="1"/>
            <a:r>
              <a:t>Create random colors (between 0 and 1)</a:t>
            </a:r>
          </a:p>
          <a:p>
            <a:pPr lvl="1"/>
            <a:r>
              <a:t>Create random sizes (between 0 and 1000)</a:t>
            </a:r>
          </a:p>
          <a:p>
            <a:pPr lvl="1"/>
            <a:r>
              <a:t>Set alpha = 0.3 in order to make things transparent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6" name="np.random.seed(250620)…"/>
          <p:cNvSpPr txBox="1"/>
          <p:nvPr/>
        </p:nvSpPr>
        <p:spPr>
          <a:xfrm>
            <a:off x="812853" y="2451100"/>
            <a:ext cx="11546162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np.random.seed(250620)</a:t>
            </a:r>
          </a:p>
          <a:p>
            <a:pPr/>
            <a:r>
              <a:t>x = np.random.randn(100)</a:t>
            </a:r>
          </a:p>
          <a:p>
            <a:pPr/>
            <a:r>
              <a:t>y = np.random.randn(100)</a:t>
            </a:r>
          </a:p>
          <a:p>
            <a:pPr/>
            <a:r>
              <a:t>colors = np.random.rand(100)</a:t>
            </a:r>
          </a:p>
          <a:p>
            <a:pPr/>
            <a:r>
              <a:t>sizes = 1000 * np.random.rand(100)</a:t>
            </a:r>
          </a:p>
          <a:p>
            <a:pPr/>
          </a:p>
          <a:p>
            <a:pPr/>
            <a:r>
              <a:t>plt.scatter(x, y, c=colors, s=sizes, alpha = 0.3, </a:t>
            </a:r>
          </a:p>
          <a:p>
            <a:pPr/>
            <a:r>
              <a:t>            cmap = 'viridis')</a:t>
            </a:r>
          </a:p>
          <a:p>
            <a:pPr/>
            <a:r>
              <a:t>plt.colorbar()  # show color scale</a:t>
            </a:r>
          </a:p>
          <a:p>
            <a:pPr/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22" name="Example: Iris data set (from sklearn.dataset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Iris data set (from sklearn.datasets)</a:t>
            </a:r>
          </a:p>
        </p:txBody>
      </p:sp>
      <p:sp>
        <p:nvSpPr>
          <p:cNvPr id="323" name="from sklearn.datasets import load_iris…"/>
          <p:cNvSpPr txBox="1"/>
          <p:nvPr/>
        </p:nvSpPr>
        <p:spPr>
          <a:xfrm>
            <a:off x="277502" y="3497753"/>
            <a:ext cx="11546162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sklearn.datasets import load_iris</a:t>
            </a:r>
          </a:p>
          <a:p>
            <a:pPr/>
          </a:p>
          <a:p>
            <a:pPr/>
            <a:r>
              <a:t>iris = load_iris()</a:t>
            </a:r>
          </a:p>
          <a:p>
            <a:pPr/>
            <a:r>
              <a:t>features = iris.data.T  #need to transpose </a:t>
            </a:r>
          </a:p>
          <a:p>
            <a:pPr/>
          </a:p>
          <a:p>
            <a:pPr/>
            <a:r>
              <a:t>plt.scatter(features[2], features[3], alpha = 0.6,</a:t>
            </a:r>
          </a:p>
          <a:p>
            <a:pPr/>
            <a:r>
              <a:t>            c=iris.target, cmap = 'prism')</a:t>
            </a:r>
          </a:p>
          <a:p>
            <a:pPr/>
            <a:r>
              <a:t>plt.xlabel(iris.feature_names[2])</a:t>
            </a:r>
          </a:p>
          <a:p>
            <a:pPr/>
            <a:r>
              <a:t>plt.ylabel(iris.feature_names[3])</a:t>
            </a:r>
          </a:p>
          <a:p>
            <a:pPr/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pic>
        <p:nvPicPr>
          <p:cNvPr id="32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829" y="2015744"/>
            <a:ext cx="10317142" cy="7737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29" name="As datasets get larger, plot becomes more efficient than scat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datasets get larger, plot becomes more efficient than scatter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2" name="it's not science if there is no statis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3379" indent="-373379" defTabSz="490727">
              <a:spcBef>
                <a:spcPts val="1800"/>
              </a:spcBef>
              <a:defRPr sz="2688"/>
            </a:pPr>
            <a:r>
              <a:t>it's not science if there is no statistics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it's not statistics if there are no errorbars</a:t>
            </a:r>
          </a:p>
          <a:p>
            <a:pPr marL="373379" indent="-373379" defTabSz="490727">
              <a:spcBef>
                <a:spcPts val="1800"/>
              </a:spcBef>
              <a:defRPr sz="2688"/>
            </a:pPr>
            <a:r>
              <a:t>When you have a data set, you should also have a confidence interval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This is displayed by an error bar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plt.errorbar </a:t>
            </a:r>
            <a:r>
              <a:t>with 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x-values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y-values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confidence interval size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format code to control appearances (same as for lines and colors)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Use a simple function</a:t>
            </a:r>
          </a:p>
          <a:p>
            <a:pPr lvl="1"/>
            <a:r>
              <a:t>Use random.normal in order to generate y-values centered around the random function </a:t>
            </a:r>
          </a:p>
          <a:p>
            <a:pPr lvl="1"/>
            <a:r>
              <a:t>Then draw error bars with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±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8" name="x = np.linspace(0,10,51)…"/>
          <p:cNvSpPr txBox="1"/>
          <p:nvPr/>
        </p:nvSpPr>
        <p:spPr>
          <a:xfrm>
            <a:off x="86816" y="3479800"/>
            <a:ext cx="1291798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np.linspace(0,10,51)</a:t>
            </a:r>
          </a:p>
          <a:p>
            <a:pPr/>
            <a:r>
              <a:t>y = np.random.normal(loc = x**2/10+x-1 , scale = 2+x/10)</a:t>
            </a:r>
          </a:p>
          <a:p>
            <a:pPr/>
            <a:r>
              <a:t>plt.errorbar(x,y, yerr=2*(2+x/10), fmt='.k')</a:t>
            </a:r>
          </a:p>
          <a:p>
            <a:pPr/>
            <a:r>
              <a:t>plt.plot(x, x**2/10+x-1, 'r-')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38" name="Create a new column with dates starting at January 1, 2001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Create a </a:t>
            </a:r>
            <a:r>
              <a:rPr b="1"/>
              <a:t>new</a:t>
            </a:r>
            <a:r>
              <a:t> column with dates starting at January 1, 2001.</a:t>
            </a:r>
          </a:p>
          <a:p>
            <a:pPr lvl="1"/>
            <a:r>
              <a:t>Use Bing to Google the name of the function:</a:t>
            </a:r>
          </a:p>
        </p:txBody>
      </p:sp>
      <p:sp>
        <p:nvSpPr>
          <p:cNvPr id="139" name="&gt;&gt;&gt; ts1.drop(columns=['time'], inplace=True)…"/>
          <p:cNvSpPr txBox="1"/>
          <p:nvPr/>
        </p:nvSpPr>
        <p:spPr>
          <a:xfrm>
            <a:off x="1536710" y="2029141"/>
            <a:ext cx="1017433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ts1.drop(columns=['time'], inplace=True)</a:t>
            </a:r>
          </a:p>
          <a:p>
            <a:pPr/>
            <a:r>
              <a:t>&gt;&gt;&gt; ts1.head()</a:t>
            </a:r>
          </a:p>
          <a:p>
            <a:pPr/>
            <a:r>
              <a:t>            TS</a:t>
            </a:r>
          </a:p>
          <a:p>
            <a:pPr/>
            <a:r>
              <a:t>0  1027.096129</a:t>
            </a:r>
          </a:p>
          <a:p>
            <a:pPr/>
            <a:r>
              <a:t>1  1041.701344</a:t>
            </a:r>
          </a:p>
          <a:p>
            <a:pPr/>
            <a:r>
              <a:t>2  1046.905793</a:t>
            </a:r>
          </a:p>
          <a:p>
            <a:pPr/>
            <a:r>
              <a:t>3  1038.360279</a:t>
            </a:r>
          </a:p>
          <a:p>
            <a:pPr/>
            <a:r>
              <a:t>4  1033.118933</a:t>
            </a:r>
          </a:p>
        </p:txBody>
      </p:sp>
      <p:sp>
        <p:nvSpPr>
          <p:cNvPr id="140" name="&gt;&gt;&gt; ts1['time'] = pd.date_range(start='1/1/2001', periods = 5000)"/>
          <p:cNvSpPr txBox="1"/>
          <p:nvPr/>
        </p:nvSpPr>
        <p:spPr>
          <a:xfrm>
            <a:off x="850798" y="7617250"/>
            <a:ext cx="115461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ts1['time'] = pd.date_range(start='1/1/2001', periods = 5000)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556" y="1586334"/>
            <a:ext cx="10889688" cy="816726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44" name="Continuous err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Continuous errors</a:t>
            </a:r>
          </a:p>
          <a:p>
            <a:pPr lvl="1"/>
            <a:r>
              <a:t>No real support in matplotlib</a:t>
            </a:r>
          </a:p>
          <a:p>
            <a:pPr lvl="1"/>
            <a:r>
              <a:t>Can make it ourselves with filling between curves</a:t>
            </a:r>
          </a:p>
        </p:txBody>
      </p:sp>
      <p:sp>
        <p:nvSpPr>
          <p:cNvPr id="345" name="x = np.linspace(0,10,101)…"/>
          <p:cNvSpPr txBox="1"/>
          <p:nvPr/>
        </p:nvSpPr>
        <p:spPr>
          <a:xfrm>
            <a:off x="86816" y="5480316"/>
            <a:ext cx="12917985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np.linspace(0,10,101)</a:t>
            </a:r>
          </a:p>
          <a:p>
            <a:pPr/>
            <a:r>
              <a:t>y = np.random.normal(loc = x**2/10+x-1 , scale = 2+x/10)</a:t>
            </a:r>
          </a:p>
          <a:p>
            <a:pPr/>
            <a:r>
              <a:t>plt.plot(x,y, 'x')</a:t>
            </a:r>
          </a:p>
          <a:p>
            <a:pPr/>
            <a:r>
              <a:t>plt.plot(x, x**2/10+x-1, 'r-')</a:t>
            </a:r>
          </a:p>
          <a:p>
            <a:pPr/>
            <a:r>
              <a:t>plt.fill_between(x, x**2/10+x-1-2*(2+x/10), x**2/10+2*(x-1+2+x/10), color = 'gray', alpha=0.2)</a:t>
            </a:r>
          </a:p>
          <a:p>
            <a:pPr/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183" y="1140274"/>
            <a:ext cx="11484434" cy="861332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1" name="As an example, use the following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an example, use the following function</a:t>
            </a:r>
          </a:p>
        </p:txBody>
      </p:sp>
      <p:sp>
        <p:nvSpPr>
          <p:cNvPr id="352" name="def f(x,y):…"/>
          <p:cNvSpPr txBox="1"/>
          <p:nvPr/>
        </p:nvSpPr>
        <p:spPr>
          <a:xfrm>
            <a:off x="734777" y="3757106"/>
            <a:ext cx="113175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f(x,y):</a:t>
            </a:r>
          </a:p>
          <a:p>
            <a:pPr/>
            <a:r>
              <a:t>    return np.sin(x)**10+np.cos(10+y*x)*np.cos(x)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5" name="Contour pl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Contour plot</a:t>
            </a:r>
          </a:p>
          <a:p>
            <a:pPr lvl="1"/>
            <a:r>
              <a:t>Need to create a grid</a:t>
            </a:r>
          </a:p>
          <a:p>
            <a:pPr lvl="2"/>
            <a:r>
              <a:t>Easiest with meshgrid</a:t>
            </a:r>
          </a:p>
        </p:txBody>
      </p:sp>
      <p:sp>
        <p:nvSpPr>
          <p:cNvPr id="356" name="x = np.linspace(-5,5,101)…"/>
          <p:cNvSpPr txBox="1"/>
          <p:nvPr/>
        </p:nvSpPr>
        <p:spPr>
          <a:xfrm>
            <a:off x="3770788" y="5021111"/>
            <a:ext cx="583023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np.linspace(-5,5,101)</a:t>
            </a:r>
          </a:p>
          <a:p>
            <a:pPr/>
            <a:r>
              <a:t>y = np.linspace(-5,5,101)</a:t>
            </a:r>
          </a:p>
          <a:p>
            <a:pPr/>
            <a:r>
              <a:t>X,Y = np.meshgrid(x,y)</a:t>
            </a:r>
          </a:p>
          <a:p>
            <a:pPr/>
            <a:r>
              <a:t>Z = f(X,Y)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9" name="&gt;&gt;&gt; X…"/>
          <p:cNvSpPr txBox="1"/>
          <p:nvPr/>
        </p:nvSpPr>
        <p:spPr>
          <a:xfrm>
            <a:off x="729319" y="2084538"/>
            <a:ext cx="11546162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</a:t>
            </a:r>
          </a:p>
          <a:p>
            <a:pPr/>
            <a:r>
              <a:t>array([[-5. , -4.9, -4.8, ...,  4.8,  4.9,  5. ],</a:t>
            </a:r>
          </a:p>
          <a:p>
            <a:pPr/>
            <a:r>
              <a:t>       [-5. , -4.9, -4.8, ...,  4.8,  4.9,  5. ],</a:t>
            </a:r>
          </a:p>
          <a:p>
            <a:pPr/>
            <a:r>
              <a:t>       [-5. , -4.9, -4.8, ...,  4.8,  4.9,  5. ],</a:t>
            </a:r>
          </a:p>
          <a:p>
            <a:pPr/>
            <a:r>
              <a:t>       ...,</a:t>
            </a:r>
          </a:p>
          <a:p>
            <a:pPr/>
            <a:r>
              <a:t>       [-5. , -4.9, -4.8, ...,  4.8,  4.9,  5. ],</a:t>
            </a:r>
          </a:p>
          <a:p>
            <a:pPr/>
            <a:r>
              <a:t>       [-5. , -4.9, -4.8, ...,  4.8,  4.9,  5. ],</a:t>
            </a:r>
          </a:p>
          <a:p>
            <a:pPr/>
            <a:r>
              <a:t>       [-5. , -4.9, -4.8, ...,  4.8,  4.9,  5. ]])</a:t>
            </a:r>
          </a:p>
          <a:p>
            <a:pPr/>
            <a:r>
              <a:t>&gt;&gt;&gt; Y</a:t>
            </a:r>
          </a:p>
          <a:p>
            <a:pPr/>
            <a:r>
              <a:t>array([[-5. , -5. , -5. , ..., -5. , -5. , -5. ],</a:t>
            </a:r>
          </a:p>
          <a:p>
            <a:pPr/>
            <a:r>
              <a:t>       [-4.9, -4.9, -4.9, ..., -4.9, -4.9, -4.9],</a:t>
            </a:r>
          </a:p>
          <a:p>
            <a:pPr/>
            <a:r>
              <a:t>       [-4.8, -4.8, -4.8, ..., -4.8, -4.8, -4.8],</a:t>
            </a:r>
          </a:p>
          <a:p>
            <a:pPr/>
            <a:r>
              <a:t>       ...,</a:t>
            </a:r>
          </a:p>
          <a:p>
            <a:pPr/>
            <a:r>
              <a:t>       [ 4.8,  4.8,  4.8, ...,  4.8,  4.8,  4.8],</a:t>
            </a:r>
          </a:p>
          <a:p>
            <a:pPr/>
            <a:r>
              <a:t>       [ 4.9,  4.9,  4.9, ...,  4.9,  4.9,  4.9],</a:t>
            </a:r>
          </a:p>
          <a:p>
            <a:pPr/>
            <a:r>
              <a:t>       [ 5. ,  5. ,  5. , ...,  5. ,  5. ,  5. 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618" y="3593428"/>
            <a:ext cx="8213564" cy="6160172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63" name="Simple contour plot: dashed lines stand for neg. 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Simple contour plot: dashed lines stand for neg. values</a:t>
            </a:r>
          </a:p>
        </p:txBody>
      </p:sp>
      <p:sp>
        <p:nvSpPr>
          <p:cNvPr id="364" name="plt.contour(X,Y,Z, colors='black')"/>
          <p:cNvSpPr txBox="1"/>
          <p:nvPr/>
        </p:nvSpPr>
        <p:spPr>
          <a:xfrm>
            <a:off x="2558417" y="3426926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plt.contour(X,Y,Z, colors='black')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399" y="3467100"/>
            <a:ext cx="8382002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68" name="Can specify the number of contour lin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the number of contour lines</a:t>
            </a:r>
          </a:p>
        </p:txBody>
      </p:sp>
      <p:sp>
        <p:nvSpPr>
          <p:cNvPr id="369" name="plt.contour(X,Y,Z, 20, colors='black')"/>
          <p:cNvSpPr txBox="1"/>
          <p:nvPr/>
        </p:nvSpPr>
        <p:spPr>
          <a:xfrm>
            <a:off x="2362609" y="3335912"/>
            <a:ext cx="8802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plt.contour(X,Y,Z, 20, colors='black')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3467100"/>
            <a:ext cx="8382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73" name="Can use a color m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color map</a:t>
            </a:r>
          </a:p>
        </p:txBody>
      </p:sp>
      <p:sp>
        <p:nvSpPr>
          <p:cNvPr id="374" name="plt.contour(X,Y,Z, 20,  cmap = 'RdGy')…"/>
          <p:cNvSpPr txBox="1"/>
          <p:nvPr/>
        </p:nvSpPr>
        <p:spPr>
          <a:xfrm>
            <a:off x="2451094" y="3180688"/>
            <a:ext cx="880251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plt.contour(X,Y,Z, 20,  cmap = 'RdGy')</a:t>
            </a:r>
          </a:p>
          <a:p>
            <a:pPr/>
            <a:r>
              <a:t>plt.colorbar()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43" name="We still have an index, but now a new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still have an index, but now a new column</a:t>
            </a:r>
          </a:p>
        </p:txBody>
      </p:sp>
      <p:sp>
        <p:nvSpPr>
          <p:cNvPr id="144" name="&gt;&gt;&gt; ts1['time'] = pd.date_range(start='1/1/2001', periods=5000)…"/>
          <p:cNvSpPr txBox="1"/>
          <p:nvPr/>
        </p:nvSpPr>
        <p:spPr>
          <a:xfrm>
            <a:off x="729319" y="3740149"/>
            <a:ext cx="11546162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ts1['time'] = pd.date_range(start='1/1/2001', periods=5000)</a:t>
            </a:r>
          </a:p>
          <a:p>
            <a:pPr/>
            <a:r>
              <a:t>&gt;&gt;&gt; ts1.head()</a:t>
            </a:r>
          </a:p>
          <a:p>
            <a:pPr/>
            <a:r>
              <a:t>            TS       time</a:t>
            </a:r>
          </a:p>
          <a:p>
            <a:pPr/>
            <a:r>
              <a:t>0  1027.096129 2001-01-01</a:t>
            </a:r>
          </a:p>
          <a:p>
            <a:pPr/>
            <a:r>
              <a:t>1  1041.701344 2001-01-02</a:t>
            </a:r>
          </a:p>
          <a:p>
            <a:pPr/>
            <a:r>
              <a:t>2  1046.905793 2001-01-03</a:t>
            </a:r>
          </a:p>
          <a:p>
            <a:pPr/>
            <a:r>
              <a:t>3  1038.360279 2001-01-04</a:t>
            </a:r>
          </a:p>
          <a:p>
            <a:pPr/>
            <a:r>
              <a:t>4  1033.118933 2001-01-05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47" name="Now we can re-index by setting the index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Now we can re-index by setting the index</a:t>
            </a:r>
          </a:p>
        </p:txBody>
      </p:sp>
      <p:sp>
        <p:nvSpPr>
          <p:cNvPr id="148" name="&gt;&gt;&gt; ts1.set_index('time', inplace = True)…"/>
          <p:cNvSpPr txBox="1"/>
          <p:nvPr/>
        </p:nvSpPr>
        <p:spPr>
          <a:xfrm>
            <a:off x="386364" y="2966796"/>
            <a:ext cx="12232073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ts1.set_index('time', inplace = True)</a:t>
            </a:r>
          </a:p>
          <a:p>
            <a:pPr/>
          </a:p>
          <a:p>
            <a:pPr/>
            <a:r>
              <a:t>&gt;&gt;&gt; ts1.info()</a:t>
            </a:r>
          </a:p>
          <a:p>
            <a:pPr/>
            <a:r>
              <a:t>&lt;class 'pandas.core.frame.DataFrame'&gt;</a:t>
            </a:r>
          </a:p>
          <a:p>
            <a:pPr/>
            <a:r>
              <a:t>DatetimeIndex: 5000 entries, 2001-01-01 to 2014-09-09</a:t>
            </a:r>
          </a:p>
          <a:p>
            <a:pPr/>
            <a:r>
              <a:t>Data columns (total 1 columns):</a:t>
            </a:r>
          </a:p>
          <a:p>
            <a:pPr/>
            <a:r>
              <a:t> TS    5000 non-null float64</a:t>
            </a:r>
          </a:p>
          <a:p>
            <a:pPr/>
            <a:r>
              <a:t>dtypes: float64(1)</a:t>
            </a:r>
          </a:p>
          <a:p>
            <a:pPr/>
            <a:r>
              <a:t>memory usage: 78.1 KB</a:t>
            </a:r>
          </a:p>
          <a:p>
            <a:pPr/>
          </a:p>
          <a:p>
            <a:pPr/>
            <a:r>
              <a:t>&gt;&gt;&gt; ts1.head()</a:t>
            </a:r>
          </a:p>
          <a:p>
            <a:pPr/>
            <a:r>
              <a:t>                     TS</a:t>
            </a:r>
          </a:p>
          <a:p>
            <a:pPr/>
            <a:r>
              <a:t>time                   </a:t>
            </a:r>
          </a:p>
          <a:p>
            <a:pPr/>
            <a:r>
              <a:t>2001-01-01  1027.096129</a:t>
            </a:r>
          </a:p>
          <a:p>
            <a:pPr/>
            <a:r>
              <a:t>2001-01-02  1041.701344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51" name="If we try to only access the TS data, we run into a proble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try to only access the TS data, we run into a problem</a:t>
            </a:r>
          </a:p>
        </p:txBody>
      </p:sp>
      <p:sp>
        <p:nvSpPr>
          <p:cNvPr id="152" name="&gt;&gt;&gt; ts1.TS…"/>
          <p:cNvSpPr txBox="1"/>
          <p:nvPr/>
        </p:nvSpPr>
        <p:spPr>
          <a:xfrm>
            <a:off x="585354" y="4327786"/>
            <a:ext cx="1183409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&gt;&gt;&gt; ts1.TS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Traceback (most recent call last):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File "&lt;pyshell#73&gt;", line 1, in &lt;module&gt;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  ts1.TS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File "/Library/Frameworks/Python.framework/Versions/3.8/lib/python3.8/site-packages/pandas/core/generic.py", line 5179, in __getattr__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    return object.__getattribute__(self, name)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AttributeError: 'DataFrame' object has no attribute 'TS'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