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7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udoku Problem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Sudoku Problem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hecking for Equa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Checking for Equality</a:t>
            </a:r>
          </a:p>
        </p:txBody>
      </p:sp>
      <p:sp>
        <p:nvSpPr>
          <p:cNvPr id="149" name="We now can test whether an array of nine numbers is a permutation of {1,2,3,4,5,6,7,8,9}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now can test whether an array of nine numbers is a permutation of {1,2,3,4,5,6,7,8,9}</a:t>
            </a:r>
          </a:p>
          <a:p>
            <a:pPr lvl="1"/>
            <a:r>
              <a:t>Assume that we know beforehand that the array has nine members</a:t>
            </a:r>
          </a:p>
          <a:p>
            <a:pPr lvl="1"/>
            <a:r>
              <a:t>Then if all of 1, 2, 3, …, 9 are in the array, the array is a permuation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hecking for Equa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Checking for Equality</a:t>
            </a:r>
          </a:p>
        </p:txBody>
      </p:sp>
      <p:sp>
        <p:nvSpPr>
          <p:cNvPr id="152" name="We need to combi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need to combine </a:t>
            </a:r>
          </a:p>
          <a:p>
            <a:pPr lvl="1"/>
            <a:r>
              <a:t>Cardinality</a:t>
            </a:r>
          </a:p>
          <a:p>
            <a:pPr lvl="1"/>
            <a:r>
              <a:t>IsIn</a:t>
            </a:r>
          </a:p>
          <a:p>
            <a:pPr lvl="1"/>
            <a:r>
              <a:t>All</a:t>
            </a:r>
          </a:p>
        </p:txBody>
      </p:sp>
      <p:sp>
        <p:nvSpPr>
          <p:cNvPr id="153" name="def check_perm(array):…"/>
          <p:cNvSpPr txBox="1"/>
          <p:nvPr/>
        </p:nvSpPr>
        <p:spPr>
          <a:xfrm>
            <a:off x="1322003" y="6362699"/>
            <a:ext cx="11431842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check_perm(array):</a:t>
            </a:r>
          </a:p>
          <a:p>
            <a:pPr/>
            <a:r>
              <a:t>    return np.all(np.isin(np.arange(1,10), array)) and len(array)==9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Numpy Array Indexing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Numpy Array Indexing</a:t>
            </a:r>
          </a:p>
          <a:p>
            <a:pPr defTabSz="484886">
              <a:defRPr sz="6640"/>
            </a:pPr>
            <a:r>
              <a:t>Repetition</a:t>
            </a:r>
          </a:p>
        </p:txBody>
      </p:sp>
      <p:sp>
        <p:nvSpPr>
          <p:cNvPr id="156" name="Array indexing is vital, but the many possibilities in numpy are confus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Array indexing is vital, but the many possibilities in numpy are confusing</a:t>
            </a:r>
          </a:p>
          <a:p>
            <a:pPr/>
            <a:r>
              <a:t>So, let's look at them again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Numpy Index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Indexing</a:t>
            </a:r>
          </a:p>
        </p:txBody>
      </p:sp>
      <p:sp>
        <p:nvSpPr>
          <p:cNvPr id="159" name="First, generate a simple array made into a   matrix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First, generate a simple array made into a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</m:oMath>
            </a14:m>
            <a:r>
              <a:t> matrix</a:t>
            </a:r>
          </a:p>
        </p:txBody>
      </p:sp>
      <p:sp>
        <p:nvSpPr>
          <p:cNvPr id="160" name="&gt;&gt;&gt; mat = np.arange(1,10)…"/>
          <p:cNvSpPr txBox="1"/>
          <p:nvPr/>
        </p:nvSpPr>
        <p:spPr>
          <a:xfrm>
            <a:off x="3111500" y="4070350"/>
            <a:ext cx="7202054" cy="269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3000"/>
            </a:pPr>
            <a:r>
              <a:t>&gt;&gt;&gt; mat = np.arange(1,10)</a:t>
            </a:r>
          </a:p>
          <a:p>
            <a:pPr>
              <a:defRPr sz="3000"/>
            </a:pPr>
            <a:r>
              <a:t>&gt;&gt;&gt; mat = np.reshape(mat,(3,3))</a:t>
            </a:r>
          </a:p>
          <a:p>
            <a:pPr>
              <a:defRPr sz="3000"/>
            </a:pPr>
            <a:r>
              <a:t>&gt;&gt;&gt; print(mat)</a:t>
            </a:r>
          </a:p>
          <a:p>
            <a:pPr>
              <a:defRPr sz="3000">
                <a:solidFill>
                  <a:srgbClr val="0433FF"/>
                </a:solidFill>
              </a:defRPr>
            </a:pPr>
            <a:r>
              <a:t>array([[1, 2, 3],</a:t>
            </a:r>
          </a:p>
          <a:p>
            <a:pPr>
              <a:defRPr sz="3000">
                <a:solidFill>
                  <a:srgbClr val="0433FF"/>
                </a:solidFill>
              </a:defRPr>
            </a:pPr>
            <a:r>
              <a:t>       [4, 5, 6],</a:t>
            </a:r>
          </a:p>
          <a:p>
            <a:pPr>
              <a:defRPr sz="3000">
                <a:solidFill>
                  <a:srgbClr val="0433FF"/>
                </a:solidFill>
              </a:defRPr>
            </a:pPr>
            <a:r>
              <a:t>       [7, 8, 9]])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umpy Index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Indexing</a:t>
            </a:r>
          </a:p>
        </p:txBody>
      </p:sp>
      <p:sp>
        <p:nvSpPr>
          <p:cNvPr id="163" name="The simplest indexing is direct, python-sty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simplest indexing is direct, python-style</a:t>
            </a:r>
          </a:p>
          <a:p>
            <a:pPr/>
          </a:p>
          <a:p>
            <a:pPr/>
          </a:p>
          <a:p>
            <a:pPr/>
            <a:r>
              <a:t>We can also address with tuples</a:t>
            </a:r>
          </a:p>
          <a:p>
            <a:pPr lvl="1"/>
            <a:r>
              <a:t>In fact,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mat[0,2] </a:t>
            </a:r>
            <a:r>
              <a:t>is internally converted into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mat.__getitem__((0,2))</a:t>
            </a:r>
          </a:p>
        </p:txBody>
      </p:sp>
      <p:sp>
        <p:nvSpPr>
          <p:cNvPr id="164" name="&gt;&gt;&gt; mat[0,2]…"/>
          <p:cNvSpPr txBox="1"/>
          <p:nvPr/>
        </p:nvSpPr>
        <p:spPr>
          <a:xfrm>
            <a:off x="3073400" y="3530600"/>
            <a:ext cx="2583582" cy="86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&gt;&gt;&gt; mat[0,2]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3</a:t>
            </a:r>
          </a:p>
        </p:txBody>
      </p:sp>
      <p:sp>
        <p:nvSpPr>
          <p:cNvPr id="165" name="&gt;&gt;&gt; mat[(0,2)]…"/>
          <p:cNvSpPr txBox="1"/>
          <p:nvPr/>
        </p:nvSpPr>
        <p:spPr>
          <a:xfrm>
            <a:off x="3073400" y="7175499"/>
            <a:ext cx="2995129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mat[(0,2)]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Numpy Index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Indexing</a:t>
            </a:r>
          </a:p>
        </p:txBody>
      </p:sp>
      <p:sp>
        <p:nvSpPr>
          <p:cNvPr id="168" name="Tuple addressing is in fact more &quot;natural&quot;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Tuple addressing is in fact more "natural"</a:t>
            </a:r>
          </a:p>
        </p:txBody>
      </p:sp>
      <p:sp>
        <p:nvSpPr>
          <p:cNvPr id="169" name="&gt;&gt;&gt; for i in np.ndindex(mat.shape):…"/>
          <p:cNvSpPr txBox="1"/>
          <p:nvPr/>
        </p:nvSpPr>
        <p:spPr>
          <a:xfrm>
            <a:off x="2426903" y="3479799"/>
            <a:ext cx="7316373" cy="505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for i in np.ndindex(mat.shape):</a:t>
            </a:r>
          </a:p>
          <a:p>
            <a:pPr/>
            <a:r>
              <a:t>	print (i, mat[i])</a:t>
            </a:r>
          </a:p>
          <a:p>
            <a:pPr/>
          </a:p>
          <a:p>
            <a:pPr/>
            <a:r>
              <a:t>	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(0, 0) 1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(0, 1) 2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(0, 2) 3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(1, 0) 4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(1, 1) 5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(1, 2) 6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(2, 0) 7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(2, 1) 8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(2, 2) 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Numpy Index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Indexing</a:t>
            </a:r>
          </a:p>
        </p:txBody>
      </p:sp>
      <p:sp>
        <p:nvSpPr>
          <p:cNvPr id="172" name="Remember zip(*iterable) to aggregate a tuple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Remember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zip(*iterable)</a:t>
            </a:r>
            <a:r>
              <a:t> to aggregate a tuple?</a:t>
            </a:r>
          </a:p>
          <a:p>
            <a:pPr/>
            <a:r>
              <a:t>We can use np.where with a single argument, a condition, to find the elements in an array that satisfy the condition</a:t>
            </a:r>
          </a:p>
          <a:p>
            <a:pPr/>
          </a:p>
          <a:p>
            <a:pPr/>
          </a:p>
          <a:p>
            <a:pPr/>
          </a:p>
          <a:p>
            <a:pPr lvl="1"/>
            <a:r>
              <a:t>np.where returns a list of indices where the condition is true</a:t>
            </a:r>
          </a:p>
          <a:p>
            <a:pPr lvl="1"/>
            <a:r>
              <a:t>We then convert the list into tuples</a:t>
            </a:r>
          </a:p>
        </p:txBody>
      </p:sp>
      <p:sp>
        <p:nvSpPr>
          <p:cNvPr id="173" name="&gt;&gt;&gt; list(zip(*np.where(mat%2==0)))…"/>
          <p:cNvSpPr txBox="1"/>
          <p:nvPr/>
        </p:nvSpPr>
        <p:spPr>
          <a:xfrm>
            <a:off x="2947100" y="4876799"/>
            <a:ext cx="7110600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list(zip(*np.where(mat%2==0)))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[(0, 1), (1, 0), (1, 2), (2, 1)]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Numpy Slic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Slicing</a:t>
            </a:r>
          </a:p>
        </p:txBody>
      </p:sp>
      <p:sp>
        <p:nvSpPr>
          <p:cNvPr id="176" name="Normal slicing works as in Pyth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Normal slicing works as in Python</a:t>
            </a:r>
          </a:p>
          <a:p>
            <a:pPr lvl="1"/>
            <a:r>
              <a:t>With the important difference</a:t>
            </a:r>
          </a:p>
          <a:p>
            <a:pPr lvl="2"/>
            <a:r>
              <a:t>Slices are not copies</a:t>
            </a:r>
          </a:p>
          <a:p>
            <a:pPr lvl="2"/>
            <a:r>
              <a:t>If you need copies, then use the copy( ) method </a:t>
            </a:r>
          </a:p>
        </p:txBody>
      </p:sp>
      <p:sp>
        <p:nvSpPr>
          <p:cNvPr id="177" name="&gt;&gt;&gt; A = mat.copy()…"/>
          <p:cNvSpPr txBox="1"/>
          <p:nvPr/>
        </p:nvSpPr>
        <p:spPr>
          <a:xfrm>
            <a:off x="4593288" y="6521449"/>
            <a:ext cx="3818224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A = mat.copy()</a:t>
            </a:r>
          </a:p>
          <a:p>
            <a:pPr/>
            <a:r>
              <a:t>&gt;&gt;&gt; print(A)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[[1 2 3]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[4 5 6]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[7 8 9]]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Numpy Slic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Slicing</a:t>
            </a:r>
          </a:p>
        </p:txBody>
      </p:sp>
      <p:sp>
        <p:nvSpPr>
          <p:cNvPr id="180" name="Slice actually constructs slice objec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Slice actually constructs slice objects</a:t>
            </a:r>
          </a:p>
          <a:p>
            <a:pPr lvl="1"/>
            <a:r>
              <a:t>You can apply them to all arrays (of the correct shape)</a:t>
            </a:r>
          </a:p>
        </p:txBody>
      </p:sp>
      <p:sp>
        <p:nvSpPr>
          <p:cNvPr id="181" name="&gt;&gt;&gt; s = slice(1,None, 2)…"/>
          <p:cNvSpPr txBox="1"/>
          <p:nvPr/>
        </p:nvSpPr>
        <p:spPr>
          <a:xfrm>
            <a:off x="2947100" y="4425949"/>
            <a:ext cx="7110600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s = slice(1,None, 2)</a:t>
            </a:r>
          </a:p>
          <a:p>
            <a:pPr/>
            <a:r>
              <a:t>&gt;&gt;&gt; print(s)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slice(1, None, 2)</a:t>
            </a:r>
          </a:p>
          <a:p>
            <a:pPr/>
            <a:r>
              <a:t>&gt;&gt;&gt; arr = np.arange(1,10)</a:t>
            </a:r>
          </a:p>
          <a:p>
            <a:pPr/>
            <a:r>
              <a:t>&gt;&gt;&gt; arr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array([1, 2, 3, 4, 5, 6, 7, 8, 9])</a:t>
            </a:r>
          </a:p>
          <a:p>
            <a:pPr/>
            <a:r>
              <a:t>&gt;&gt;&gt; arr[s]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array([2, 4, 6, 8])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Numpy Slic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Slicing</a:t>
            </a:r>
          </a:p>
        </p:txBody>
      </p:sp>
      <p:sp>
        <p:nvSpPr>
          <p:cNvPr id="184" name="Slices have up to three componen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Slices have up to three components:</a:t>
            </a:r>
          </a:p>
          <a:p>
            <a:pPr lvl="1"/>
            <a:r>
              <a:t>Start (default 0 or -1)</a:t>
            </a:r>
          </a:p>
          <a:p>
            <a:pPr lvl="1"/>
            <a:r>
              <a:t>Stop (default 0 or -1)</a:t>
            </a:r>
          </a:p>
          <a:p>
            <a:pPr lvl="1"/>
            <a:r>
              <a:t>Step (default 1)</a:t>
            </a:r>
          </a:p>
          <a:p>
            <a:pPr/>
            <a:r>
              <a:t>For multidimensional arrays, can slice in each dimension</a:t>
            </a:r>
          </a:p>
          <a:p>
            <a:pPr lvl="1"/>
            <a:r>
              <a:t>First part is rows</a:t>
            </a:r>
          </a:p>
          <a:p>
            <a:pPr lvl="1"/>
            <a:r>
              <a:t>Second part is columns</a:t>
            </a:r>
          </a:p>
          <a:p>
            <a:pPr lvl="1"/>
            <a:r>
              <a:t>etc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udok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Sudoku</a:t>
            </a:r>
          </a:p>
        </p:txBody>
      </p:sp>
      <p:sp>
        <p:nvSpPr>
          <p:cNvPr id="123" name="squar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81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9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9</m:t>
                </m:r>
              </m:oMath>
            </a14:m>
            <a:r>
              <a:t> squares</a:t>
            </a:r>
          </a:p>
          <a:p>
            <a:pPr lvl="1"/>
            <a:r>
              <a:t>Filled with numbers from 1 to 9</a:t>
            </a:r>
          </a:p>
          <a:p>
            <a:pPr lvl="1"/>
            <a:r>
              <a:t>All numbers from 1 to 9 need to make up:</a:t>
            </a:r>
          </a:p>
          <a:p>
            <a:pPr lvl="2"/>
            <a:r>
              <a:t>Each of nine rows</a:t>
            </a:r>
          </a:p>
          <a:p>
            <a:pPr lvl="2"/>
            <a:r>
              <a:t>Each of nine columns</a:t>
            </a:r>
          </a:p>
          <a:p>
            <a:pPr lvl="2"/>
            <a:r>
              <a:t>Each of nine "houses"</a:t>
            </a:r>
          </a:p>
          <a:p>
            <a:pPr lvl="3"/>
            <a:r>
              <a:t>A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</m:oMath>
            </a14:m>
            <a:r>
              <a:t> sub-block</a:t>
            </a:r>
          </a:p>
        </p:txBody>
      </p:sp>
      <p:pic>
        <p:nvPicPr>
          <p:cNvPr id="12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65057" y="4876800"/>
            <a:ext cx="3245843" cy="324584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Numpy Slic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Slicing</a:t>
            </a:r>
          </a:p>
        </p:txBody>
      </p:sp>
      <p:sp>
        <p:nvSpPr>
          <p:cNvPr id="187" name="Exampl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Examples:</a:t>
            </a:r>
          </a:p>
          <a:p>
            <a:pPr lvl="1"/>
            <a:r>
              <a:t>Inverting rows: use first dimension</a:t>
            </a:r>
          </a:p>
        </p:txBody>
      </p:sp>
      <p:sp>
        <p:nvSpPr>
          <p:cNvPr id="188" name="&gt;&gt;&gt; A…"/>
          <p:cNvSpPr txBox="1"/>
          <p:nvPr/>
        </p:nvSpPr>
        <p:spPr>
          <a:xfrm>
            <a:off x="4014403" y="4514849"/>
            <a:ext cx="3818223" cy="314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A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array([[1, 2, 3],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[4, 5, 6],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[7, 8, 9]])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&gt;&gt;&gt; </a:t>
            </a:r>
            <a:r>
              <a:rPr b="0">
                <a:solidFill>
                  <a:srgbClr val="000000"/>
                </a:solidFill>
              </a:rPr>
              <a:t>A[::-1,:]</a:t>
            </a:r>
            <a:endParaRPr b="0">
              <a:solidFill>
                <a:srgbClr val="000000"/>
              </a:solidFill>
            </a:endParaRP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array([[7, 8, 9],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[4, 5, 6],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[1, 2, 3]])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Numpy Slic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Slicing</a:t>
            </a:r>
          </a:p>
        </p:txBody>
      </p:sp>
      <p:sp>
        <p:nvSpPr>
          <p:cNvPr id="191" name="Exampl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Examples:</a:t>
            </a:r>
          </a:p>
          <a:p>
            <a:pPr lvl="1"/>
            <a:r>
              <a:t>Invert columns: Use second dimension</a:t>
            </a:r>
          </a:p>
        </p:txBody>
      </p:sp>
      <p:sp>
        <p:nvSpPr>
          <p:cNvPr id="192" name="&gt;&gt;&gt; A[:,::-1]…"/>
          <p:cNvSpPr txBox="1"/>
          <p:nvPr/>
        </p:nvSpPr>
        <p:spPr>
          <a:xfrm>
            <a:off x="4192203" y="4552950"/>
            <a:ext cx="3818223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A[:,::-1]</a:t>
            </a:r>
          </a:p>
          <a:p>
            <a:pPr/>
            <a:r>
              <a:t>array([[3, 2, 1],</a:t>
            </a:r>
          </a:p>
          <a:p>
            <a:pPr/>
            <a:r>
              <a:t>       [6, 5, 4],</a:t>
            </a:r>
          </a:p>
          <a:p>
            <a:pPr/>
            <a:r>
              <a:t>       [9, 8, 7]])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Numpy Slic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Slicing</a:t>
            </a:r>
          </a:p>
        </p:txBody>
      </p:sp>
      <p:sp>
        <p:nvSpPr>
          <p:cNvPr id="195" name="Examples:  Get the first three rows of the first two colum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Examples:  Get the first three rows of the first two columns</a:t>
            </a:r>
          </a:p>
        </p:txBody>
      </p:sp>
      <p:sp>
        <p:nvSpPr>
          <p:cNvPr id="196" name="&gt;&gt;&gt; B = np.arange(1,21)…"/>
          <p:cNvSpPr txBox="1"/>
          <p:nvPr/>
        </p:nvSpPr>
        <p:spPr>
          <a:xfrm>
            <a:off x="4319203" y="3816349"/>
            <a:ext cx="5670185" cy="429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B = np.arange(1,21)</a:t>
            </a:r>
          </a:p>
          <a:p>
            <a:pPr/>
            <a:r>
              <a:t>&gt;&gt;&gt; B = np.reshape(B,(4,5))</a:t>
            </a:r>
          </a:p>
          <a:p>
            <a:pPr/>
            <a:r>
              <a:t>&gt;&gt;&gt; print(B)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[[ 1  2  3  4  5]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[ 6  7  8  9 10]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[11 12 13 14 15]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[16 17 18 19 20]]</a:t>
            </a:r>
          </a:p>
          <a:p>
            <a:pPr/>
            <a:r>
              <a:t>&gt;&gt;&gt; B[0:3,0:2]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array([[ 1,  2],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[ 6,  7],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[11, 12]])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Numpy Slic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Slicing</a:t>
            </a:r>
          </a:p>
        </p:txBody>
      </p:sp>
      <p:sp>
        <p:nvSpPr>
          <p:cNvPr id="199" name="If you specify a slice that has only one element, the dimension does not vanis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you specify a slice that has only one element, the dimension </a:t>
            </a:r>
            <a:r>
              <a:rPr b="1"/>
              <a:t>does not</a:t>
            </a:r>
            <a:r>
              <a:t> vanish</a:t>
            </a:r>
          </a:p>
          <a:p>
            <a:pPr/>
          </a:p>
          <a:p>
            <a:pPr/>
          </a:p>
          <a:p>
            <a:pPr/>
          </a:p>
          <a:p>
            <a:pPr lvl="1"/>
            <a:r>
              <a:t>The slice is still a two-dimensional array</a:t>
            </a:r>
          </a:p>
          <a:p>
            <a:pPr lvl="2"/>
            <a:r>
              <a:t>Count the brackets</a:t>
            </a:r>
          </a:p>
          <a:p>
            <a:pPr lvl="3"/>
            <a:r>
              <a:t>It just happens to have one row and one column</a:t>
            </a:r>
          </a:p>
        </p:txBody>
      </p:sp>
      <p:sp>
        <p:nvSpPr>
          <p:cNvPr id="200" name="&gt;&gt;&gt; B[1:2,3:4]…"/>
          <p:cNvSpPr txBox="1"/>
          <p:nvPr/>
        </p:nvSpPr>
        <p:spPr>
          <a:xfrm>
            <a:off x="5004835" y="4337049"/>
            <a:ext cx="2995130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B[1:2,3:4]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array([[9]])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Numpy Slic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Slicing</a:t>
            </a:r>
          </a:p>
        </p:txBody>
      </p:sp>
      <p:sp>
        <p:nvSpPr>
          <p:cNvPr id="203" name="Ellips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Ellipsis</a:t>
            </a:r>
          </a:p>
          <a:p>
            <a:pPr lvl="1"/>
            <a:r>
              <a:t>As a short-cut, we can use the ellipsis, consisting of three dots</a:t>
            </a:r>
          </a:p>
          <a:p>
            <a:pPr lvl="2"/>
            <a:r>
              <a:t>…</a:t>
            </a:r>
          </a:p>
          <a:p>
            <a:pPr lvl="2"/>
            <a:r>
              <a:t>Consists of as many colons as needed : : </a:t>
            </a:r>
          </a:p>
          <a:p>
            <a:pPr lvl="3"/>
            <a:r>
              <a:t>But usually, we can only use one to avoid ambiguity</a:t>
            </a:r>
          </a:p>
        </p:txBody>
      </p:sp>
      <p:sp>
        <p:nvSpPr>
          <p:cNvPr id="204" name="&gt;&gt;&gt; B[...,2:4]…"/>
          <p:cNvSpPr txBox="1"/>
          <p:nvPr/>
        </p:nvSpPr>
        <p:spPr>
          <a:xfrm>
            <a:off x="5538403" y="7080249"/>
            <a:ext cx="3612450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B[...,2:4]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array([[ 3,  4],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[ 8,  9],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[13, 14],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[18, 19]])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Numpy Slic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Slicing</a:t>
            </a:r>
          </a:p>
        </p:txBody>
      </p:sp>
      <p:sp>
        <p:nvSpPr>
          <p:cNvPr id="207" name="If you do not provide enough information for each dimension, an ellipsis will be provided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you do not provide enough information for each dimension, an ellipsis will be provided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Fancy Index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Fancy Indexing</a:t>
            </a:r>
          </a:p>
        </p:txBody>
      </p:sp>
      <p:sp>
        <p:nvSpPr>
          <p:cNvPr id="210" name="Sometimes, slices are not enoug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Sometimes, slices are not enough</a:t>
            </a:r>
          </a:p>
          <a:p>
            <a:pPr lvl="1"/>
            <a:r>
              <a:t>Then we can use fancy indexing</a:t>
            </a:r>
          </a:p>
          <a:p>
            <a:pPr lvl="1"/>
            <a:r>
              <a:t>Example: Create a random two-dimensional array</a:t>
            </a:r>
          </a:p>
        </p:txBody>
      </p:sp>
      <p:sp>
        <p:nvSpPr>
          <p:cNvPr id="211" name="&gt;&gt;&gt; X = 10*numpy.random.rand(5,4)-5…"/>
          <p:cNvSpPr txBox="1"/>
          <p:nvPr/>
        </p:nvSpPr>
        <p:spPr>
          <a:xfrm>
            <a:off x="338317" y="5187949"/>
            <a:ext cx="12666484" cy="276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X = 10*numpy.random.rand(5,4)-5</a:t>
            </a:r>
          </a:p>
          <a:p>
            <a:pPr/>
            <a:r>
              <a:t>&gt;&gt;&gt; X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array([[ 1.23489451,  1.22443527,  3.35876328,  2.72987117],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[-1.32420494,  4.14354623, -3.09531196,  4.97524407],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[-4.43644932,  4.7533215 , -1.14004859, -4.32039428],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[ 2.05397116, -1.05290493, -3.20528586, -4.5549263 ],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[ 3.62748115,  0.53619237,  2.48564965,  1.34442926]])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Fancy Index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Fancy Indexing</a:t>
            </a:r>
          </a:p>
        </p:txBody>
      </p:sp>
      <p:sp>
        <p:nvSpPr>
          <p:cNvPr id="214" name="Let's square the negative entr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Let's square the negative entries</a:t>
            </a:r>
          </a:p>
          <a:p>
            <a:pPr/>
            <a:r>
              <a:t>Need to change X</a:t>
            </a:r>
          </a:p>
        </p:txBody>
      </p:sp>
      <p:sp>
        <p:nvSpPr>
          <p:cNvPr id="215" name="&gt;&gt;&gt; X[X&lt;0] **= 2…"/>
          <p:cNvSpPr txBox="1"/>
          <p:nvPr/>
        </p:nvSpPr>
        <p:spPr>
          <a:xfrm>
            <a:off x="169158" y="4349749"/>
            <a:ext cx="12666484" cy="276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X[X&lt;0] **= 2</a:t>
            </a:r>
          </a:p>
          <a:p>
            <a:pPr/>
            <a:r>
              <a:t>&gt;&gt;&gt; X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array([[ 1.23489451,  1.22443527,  3.35876328,  2.72987117],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[ 1.75351872,  4.14354623,  9.58095613,  4.97524407],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[19.68208255,  4.7533215 ,  1.29971079, 18.66580675],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[ 2.05397116,  1.1086088 , 10.27385742, 20.74735363],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[ 3.62748115,  0.53619237,  2.48564965,  1.34442926]])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Numpy Slic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Slicing</a:t>
            </a:r>
          </a:p>
        </p:txBody>
      </p:sp>
      <p:sp>
        <p:nvSpPr>
          <p:cNvPr id="218" name="You can always use slices to assign to numpy array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always use slices to assign to numpy arrays</a:t>
            </a:r>
          </a:p>
          <a:p>
            <a:pPr/>
            <a:r>
              <a:t>This is different then for Python</a:t>
            </a:r>
          </a:p>
          <a:p>
            <a:pPr/>
          </a:p>
          <a:p>
            <a:pPr/>
            <a:r>
              <a:t>QUIZ: </a:t>
            </a:r>
          </a:p>
          <a:p>
            <a:pPr lvl="1"/>
            <a:r>
              <a:t>Create an array from 1 to 20. </a:t>
            </a:r>
          </a:p>
          <a:p>
            <a:pPr lvl="1"/>
            <a:r>
              <a:t>Change this to a 5 by 4 array</a:t>
            </a:r>
          </a:p>
          <a:p>
            <a:pPr lvl="1"/>
            <a:r>
              <a:t>Change the second row to negatives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Numpy Slic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Slicing</a:t>
            </a:r>
          </a:p>
        </p:txBody>
      </p:sp>
      <p:sp>
        <p:nvSpPr>
          <p:cNvPr id="221" name="Answer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Answer:</a:t>
            </a:r>
          </a:p>
        </p:txBody>
      </p:sp>
      <p:sp>
        <p:nvSpPr>
          <p:cNvPr id="222" name="&gt;&gt;&gt; import numpy as np…"/>
          <p:cNvSpPr txBox="1"/>
          <p:nvPr/>
        </p:nvSpPr>
        <p:spPr>
          <a:xfrm>
            <a:off x="3684203" y="2590800"/>
            <a:ext cx="8551013" cy="657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&gt;&gt;&gt; import numpy as np</a:t>
            </a:r>
          </a:p>
          <a:p>
            <a:pPr/>
            <a:r>
              <a:t>&gt;&gt;&gt; x = np.reshape(np.arange(1,21),(5,4))</a:t>
            </a:r>
          </a:p>
          <a:p>
            <a:pPr/>
            <a:r>
              <a:t>&gt;&gt;&gt; x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array([[ 1,  2,  3,  4],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[ 5,  6,  7,  8],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[ 9, 10, 11, 12],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[13, 14, 15, 16],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[17, 18, 19, 20]])</a:t>
            </a:r>
          </a:p>
          <a:p>
            <a:pPr/>
            <a:r>
              <a:t>&gt;&gt;&gt; x[1]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array([5, 6, 7, 8])</a:t>
            </a:r>
          </a:p>
          <a:p>
            <a:pPr/>
            <a:r>
              <a:t>&gt;&gt;&gt; x[1,...]=-x[1,...]</a:t>
            </a:r>
          </a:p>
          <a:p>
            <a:pPr/>
            <a:r>
              <a:t>&gt;&gt;&gt; x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array([[ 1,  2,  3,  4],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[-5, -6, -7, -8],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[ 9, 10, 11, 12],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[13, 14, 15, 16],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[17, 18, 19, 20]])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udok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Sudoku</a:t>
            </a:r>
          </a:p>
        </p:txBody>
      </p:sp>
      <p:sp>
        <p:nvSpPr>
          <p:cNvPr id="127" name="Task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Task:</a:t>
            </a:r>
          </a:p>
          <a:p>
            <a:pPr lvl="1"/>
            <a:r>
              <a:t>Write a valid Sudoku test for a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9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9</m:t>
                </m:r>
              </m:oMath>
            </a14:m>
            <a:r>
              <a:t> integer array in numpy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Numpy Slic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Numpy Slicing</a:t>
            </a:r>
          </a:p>
        </p:txBody>
      </p:sp>
      <p:sp>
        <p:nvSpPr>
          <p:cNvPr id="225" name="QUIZ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QUIZ:</a:t>
            </a:r>
          </a:p>
          <a:p>
            <a:pPr lvl="1"/>
            <a:r>
              <a:t>No change the second row by squaring</a:t>
            </a:r>
          </a:p>
        </p:txBody>
      </p:sp>
      <p:sp>
        <p:nvSpPr>
          <p:cNvPr id="226" name="&gt;&gt;&gt; x[...,1]=x[...,1]**2…"/>
          <p:cNvSpPr txBox="1"/>
          <p:nvPr/>
        </p:nvSpPr>
        <p:spPr>
          <a:xfrm>
            <a:off x="3188903" y="4349749"/>
            <a:ext cx="6081732" cy="276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x[...,1]=x[...,1]**2</a:t>
            </a:r>
          </a:p>
          <a:p>
            <a:pPr/>
            <a:r>
              <a:t>&gt;&gt;&gt; x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array([[  1,   4,   3,   4],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-5,  36,  -7,  -8],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 9, 100,  11,  12],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[ 13, 196,  15,  16],</a:t>
            </a:r>
          </a:p>
          <a:p>
            <a:pPr>
              <a:defRPr b="1">
                <a:solidFill>
                  <a:srgbClr val="0433FF"/>
                </a:solidFill>
              </a:defRPr>
            </a:pPr>
            <a:r>
              <a:t>       [ 17, 324,  19,  20]])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udoku Tas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Sudoku Task</a:t>
            </a:r>
          </a:p>
        </p:txBody>
      </p:sp>
      <p:sp>
        <p:nvSpPr>
          <p:cNvPr id="229" name="Now we have all the ingredients for you to write a program that checks the Sudoku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have all the ingredients for you to write a program that checks the Sudoku:</a:t>
            </a:r>
          </a:p>
          <a:p>
            <a:pPr lvl="1"/>
            <a:r>
              <a:t>You can check whether an array is a permutation of 1 … 9</a:t>
            </a:r>
          </a:p>
          <a:p>
            <a:pPr lvl="1"/>
            <a:r>
              <a:t>You can extract rows</a:t>
            </a:r>
          </a:p>
          <a:p>
            <a:pPr lvl="1"/>
            <a:r>
              <a:t>You can extract columns</a:t>
            </a:r>
          </a:p>
          <a:p>
            <a:pPr lvl="1"/>
            <a:r>
              <a:t>You can extract houses (sub-squares)</a:t>
            </a:r>
          </a:p>
          <a:p>
            <a:pPr lvl="1"/>
            <a:r>
              <a:t>And you can combine checks with np.all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hecking for Equa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Checking for Equality</a:t>
            </a:r>
          </a:p>
        </p:txBody>
      </p:sp>
      <p:sp>
        <p:nvSpPr>
          <p:cNvPr id="130" name="We want to check whether a row has exactly the same elements as np.arange(1,10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want to check whether a row has exactly the same elements as np.arange(1,10)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hecking for Equa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Checking for Equality</a:t>
            </a:r>
          </a:p>
        </p:txBody>
      </p:sp>
      <p:sp>
        <p:nvSpPr>
          <p:cNvPr id="133" name="To check whether two arrays are equa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check whether two arrays are equal</a:t>
            </a:r>
          </a:p>
          <a:p>
            <a:pPr lvl="1"/>
            <a:r>
              <a:t>Use np.array_equal to check whether two arrays are equal</a:t>
            </a:r>
          </a:p>
          <a:p>
            <a:pPr lvl="1"/>
            <a:r>
              <a:t>Checks whether shape is the same and whether all elements in the same position are equal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np.array_equal(np.array([1,2,3,4]), np.array([3,2,1,4]))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is False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Because they are different as array but not as sets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hecking for Equa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Checking for Equality</a:t>
            </a:r>
          </a:p>
        </p:txBody>
      </p:sp>
      <p:sp>
        <p:nvSpPr>
          <p:cNvPr id="136" name="This type of equality is of arrays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type of equality is of arrays, </a:t>
            </a:r>
          </a:p>
          <a:p>
            <a:pPr lvl="1"/>
            <a:r>
              <a:t>but not of sets</a:t>
            </a:r>
          </a:p>
          <a:p>
            <a:pPr/>
            <a:r>
              <a:t>To check whether one array is a permutation of another:</a:t>
            </a:r>
          </a:p>
          <a:p>
            <a:pPr lvl="1"/>
            <a:r>
              <a:t>Use numpy operations</a:t>
            </a:r>
          </a:p>
          <a:p>
            <a:pPr lvl="1"/>
            <a:r>
              <a:t>Build something ourselves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hecking for Equa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Checking for Equality</a:t>
            </a:r>
          </a:p>
        </p:txBody>
      </p:sp>
      <p:sp>
        <p:nvSpPr>
          <p:cNvPr id="139" name="Can use set operations in nump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95604" indent="-395604" defTabSz="519937">
              <a:spcBef>
                <a:spcPts val="1900"/>
              </a:spcBef>
              <a:defRPr sz="2848"/>
            </a:pPr>
            <a:r>
              <a:t>Can use set operations in numpy</a:t>
            </a:r>
          </a:p>
          <a:p>
            <a:pPr lvl="1" marL="791209" indent="-395604" defTabSz="519937">
              <a:spcBef>
                <a:spcPts val="1900"/>
              </a:spcBef>
              <a:defRPr sz="2848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in1d(array1, array2) </a:t>
            </a:r>
            <a:r>
              <a:t> tests whether each element in the first array is also in the second</a:t>
            </a:r>
          </a:p>
          <a:p>
            <a:pPr lvl="1" marL="791209" indent="-395604" defTabSz="519937">
              <a:spcBef>
                <a:spcPts val="1900"/>
              </a:spcBef>
              <a:defRPr sz="2848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intersect1d(array1, array2)</a:t>
            </a:r>
            <a:r>
              <a:t>: intersection of the arrays</a:t>
            </a:r>
          </a:p>
          <a:p>
            <a:pPr lvl="1" marL="791209" indent="-395604" defTabSz="519937">
              <a:spcBef>
                <a:spcPts val="1900"/>
              </a:spcBef>
              <a:defRPr sz="2848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setdiff1d(array1, array2)</a:t>
            </a:r>
            <a:r>
              <a:t>: find the set difference</a:t>
            </a:r>
          </a:p>
          <a:p>
            <a:pPr lvl="2" marL="1186814" indent="-395604" defTabSz="519937">
              <a:spcBef>
                <a:spcPts val="1900"/>
              </a:spcBef>
              <a:defRPr sz="2848"/>
            </a:pPr>
            <a:r>
              <a:t>Those in array1 that are not in array2</a:t>
            </a:r>
          </a:p>
          <a:p>
            <a:pPr lvl="1" marL="791209" indent="-395604" defTabSz="519937">
              <a:spcBef>
                <a:spcPts val="1900"/>
              </a:spcBef>
              <a:defRPr sz="2848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setxor1d(array1, array2)</a:t>
            </a:r>
            <a:r>
              <a:t>: symmetric difference of the arrays</a:t>
            </a:r>
          </a:p>
          <a:p>
            <a:pPr lvl="1" marL="791209" indent="-395604" defTabSz="519937">
              <a:spcBef>
                <a:spcPts val="1900"/>
              </a:spcBef>
              <a:defRPr sz="2848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union1d(array1, array2):</a:t>
            </a:r>
            <a:r>
              <a:t> union, not concatenation of the two arrays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hecking for Equa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Checking for Equality</a:t>
            </a:r>
          </a:p>
        </p:txBody>
      </p:sp>
      <p:sp>
        <p:nvSpPr>
          <p:cNvPr id="142" name="isin(element, array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55600" indent="-355600" defTabSz="467359">
              <a:spcBef>
                <a:spcPts val="1700"/>
              </a:spcBef>
              <a:defRPr sz="256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isin(element, array):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Checks whether element is in the array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This is useful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But be careful about broadcasting and flattening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</a:p>
          <a:p>
            <a:pPr lvl="1" marL="711200" indent="-355600" defTabSz="467359">
              <a:spcBef>
                <a:spcPts val="1700"/>
              </a:spcBef>
              <a:defRPr sz="2560"/>
            </a:pPr>
          </a:p>
          <a:p>
            <a:pPr lvl="1" marL="711200" indent="-355600" defTabSz="467359">
              <a:spcBef>
                <a:spcPts val="1700"/>
              </a:spcBef>
              <a:defRPr sz="2560"/>
            </a:pPr>
          </a:p>
          <a:p>
            <a:pPr lvl="1" marL="711200" indent="-355600" defTabSz="467359">
              <a:spcBef>
                <a:spcPts val="1700"/>
              </a:spcBef>
              <a:defRPr sz="2560"/>
            </a:pPr>
          </a:p>
          <a:p>
            <a:pPr lvl="2" marL="1066800" indent="-355600" defTabSz="467359">
              <a:spcBef>
                <a:spcPts val="1700"/>
              </a:spcBef>
              <a:defRPr sz="256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np.isin(np.arange(1,6), test) </a:t>
            </a:r>
          </a:p>
          <a:p>
            <a:pPr lvl="3" marL="1422400" indent="-355600" defTabSz="467359">
              <a:spcBef>
                <a:spcPts val="1700"/>
              </a:spcBef>
              <a:defRPr sz="256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just returns [True, True, True, True, True] as the test array gets flattened and the function is applied on the first parameter</a:t>
            </a:r>
          </a:p>
        </p:txBody>
      </p:sp>
      <p:sp>
        <p:nvSpPr>
          <p:cNvPr id="143" name="test=np.array([…"/>
          <p:cNvSpPr txBox="1"/>
          <p:nvPr/>
        </p:nvSpPr>
        <p:spPr>
          <a:xfrm>
            <a:off x="4216400" y="4737100"/>
            <a:ext cx="3200903" cy="276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test=np.array([</a:t>
            </a:r>
          </a:p>
          <a:p>
            <a:pPr/>
            <a:r>
              <a:t>	[1,2,4,5,3],</a:t>
            </a:r>
          </a:p>
          <a:p>
            <a:pPr/>
            <a:r>
              <a:t>	[4,4,3,1,5],</a:t>
            </a:r>
          </a:p>
          <a:p>
            <a:pPr/>
            <a:r>
              <a:t>	[1,4,3,2,5],</a:t>
            </a:r>
          </a:p>
          <a:p>
            <a:pPr/>
            <a:r>
              <a:t>	[1,2,5,0,2],</a:t>
            </a:r>
          </a:p>
          <a:p>
            <a:pPr/>
            <a:r>
              <a:t>	[1,1,2,3,5]</a:t>
            </a:r>
          </a:p>
          <a:p>
            <a:pPr/>
            <a:r>
              <a:t>	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hecking for Equal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Checking for Equality</a:t>
            </a:r>
          </a:p>
        </p:txBody>
      </p:sp>
      <p:sp>
        <p:nvSpPr>
          <p:cNvPr id="146" name="isin(element, array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isin(element, array):</a:t>
            </a:r>
          </a:p>
          <a:p>
            <a:pPr lvl="1"/>
            <a:r>
              <a:t>We can combine the results of isin by using np.all or np.any</a:t>
            </a:r>
          </a:p>
          <a:p>
            <a:pPr lvl="2"/>
            <a:r>
              <a:t>np.all(array)  returns True if all elements of the array are true</a:t>
            </a:r>
          </a:p>
          <a:p>
            <a:pPr lvl="2"/>
            <a:r>
              <a:t>np.any(array) returns True if at least one element of the array is true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7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7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